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34"/>
  </p:notesMasterIdLst>
  <p:sldIdLst>
    <p:sldId id="2224" r:id="rId3"/>
    <p:sldId id="640" r:id="rId4"/>
    <p:sldId id="638" r:id="rId5"/>
    <p:sldId id="1750" r:id="rId6"/>
    <p:sldId id="639" r:id="rId7"/>
    <p:sldId id="642" r:id="rId8"/>
    <p:sldId id="2177" r:id="rId9"/>
    <p:sldId id="643" r:id="rId10"/>
    <p:sldId id="644" r:id="rId11"/>
    <p:sldId id="653" r:id="rId12"/>
    <p:sldId id="1709" r:id="rId13"/>
    <p:sldId id="1703" r:id="rId14"/>
    <p:sldId id="1752" r:id="rId15"/>
    <p:sldId id="1706" r:id="rId16"/>
    <p:sldId id="1707" r:id="rId17"/>
    <p:sldId id="1708" r:id="rId18"/>
    <p:sldId id="1710" r:id="rId19"/>
    <p:sldId id="645" r:id="rId20"/>
    <p:sldId id="646" r:id="rId21"/>
    <p:sldId id="647" r:id="rId22"/>
    <p:sldId id="648" r:id="rId23"/>
    <p:sldId id="649" r:id="rId24"/>
    <p:sldId id="650" r:id="rId25"/>
    <p:sldId id="651" r:id="rId26"/>
    <p:sldId id="652" r:id="rId27"/>
    <p:sldId id="654" r:id="rId28"/>
    <p:sldId id="1754" r:id="rId29"/>
    <p:sldId id="1918" r:id="rId30"/>
    <p:sldId id="2175" r:id="rId31"/>
    <p:sldId id="2176" r:id="rId32"/>
    <p:sldId id="1711" r:id="rId3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5D25"/>
    <a:srgbClr val="FEB80F"/>
    <a:srgbClr val="3E0099"/>
    <a:srgbClr val="5D2E90"/>
    <a:srgbClr val="482C89"/>
    <a:srgbClr val="FCC618"/>
    <a:srgbClr val="462A88"/>
    <a:srgbClr val="FFD888"/>
    <a:srgbClr val="956D6A"/>
    <a:srgbClr val="75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78980" autoAdjust="0"/>
  </p:normalViewPr>
  <p:slideViewPr>
    <p:cSldViewPr snapToGrid="0">
      <p:cViewPr varScale="1">
        <p:scale>
          <a:sx n="100" d="100"/>
          <a:sy n="100" d="100"/>
        </p:scale>
        <p:origin x="1472" y="160"/>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9700"/>
    </p:cViewPr>
  </p:sorterViewPr>
  <p:notesViewPr>
    <p:cSldViewPr snapToGrid="0">
      <p:cViewPr varScale="1">
        <p:scale>
          <a:sx n="116" d="100"/>
          <a:sy n="116" d="100"/>
        </p:scale>
        <p:origin x="46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2021/12/01</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explains how to develop a vision for your community that focuses on the needs and rights of your children.</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think about the kind of world we would like our children to grow up in, its useful to understand how our children should grow up.</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295080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Firstly, all children are entitled to a number of rights.</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389050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These rights were first identified at the United Nations Convention on the Rights of the Child in 1990.  </a:t>
            </a:r>
          </a:p>
          <a:p>
            <a:r>
              <a:rPr lang="en-ZA" dirty="0"/>
              <a:t>Children’s Rights have been defined at a global level by UNICEF, </a:t>
            </a:r>
          </a:p>
          <a:p>
            <a:r>
              <a:rPr lang="en-ZA" dirty="0"/>
              <a:t>At a continental level, such as by the African or European Unions, </a:t>
            </a:r>
          </a:p>
          <a:p>
            <a:r>
              <a:rPr lang="en-ZA" dirty="0"/>
              <a:t>And by individual countries in their own Bill of Rights and Children’s Acts.   </a:t>
            </a:r>
          </a:p>
          <a:p>
            <a:r>
              <a:rPr lang="en-ZA" dirty="0"/>
              <a:t>These ‘Rights Documents’ detail what should, or should not be happening to children in families, communities or societies at large..</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94861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All children have a right to live…  </a:t>
            </a:r>
          </a:p>
          <a:p>
            <a:r>
              <a:rPr lang="en-ZA" dirty="0"/>
              <a:t>These rights include a right to life, </a:t>
            </a:r>
          </a:p>
          <a:p>
            <a:r>
              <a:rPr lang="en-ZA" dirty="0"/>
              <a:t>Safety and security.</a:t>
            </a:r>
          </a:p>
          <a:p>
            <a:r>
              <a:rPr lang="en-ZA" dirty="0"/>
              <a:t>To be registered and have a name, an identity and a nationality. </a:t>
            </a:r>
          </a:p>
          <a:p>
            <a:r>
              <a:rPr lang="en-ZA" dirty="0"/>
              <a:t>A right to health care.</a:t>
            </a:r>
          </a:p>
          <a:p>
            <a:r>
              <a:rPr lang="en-ZA" dirty="0"/>
              <a:t>A right to legal protection and justice.</a:t>
            </a:r>
          </a:p>
          <a:p>
            <a:r>
              <a:rPr lang="en-ZA" dirty="0"/>
              <a:t>And a right to support if they have any special needs.</a:t>
            </a:r>
          </a:p>
          <a:p>
            <a:r>
              <a:rPr lang="en-ZA" dirty="0"/>
              <a:t>This is in contrast to a world of no rights…</a:t>
            </a:r>
          </a:p>
          <a:p>
            <a:r>
              <a:rPr lang="en-ZA" dirty="0"/>
              <a:t>Where children are rejected or neglected.</a:t>
            </a:r>
          </a:p>
          <a:p>
            <a:r>
              <a:rPr lang="en-ZA" dirty="0"/>
              <a:t>Subjected to abuse, whether physical, emotional or sexual.</a:t>
            </a:r>
          </a:p>
          <a:p>
            <a:r>
              <a:rPr lang="en-ZA" dirty="0"/>
              <a:t>To substance abuse, sometimes even in utero.</a:t>
            </a:r>
          </a:p>
          <a:p>
            <a:r>
              <a:rPr lang="en-ZA" dirty="0"/>
              <a:t>Have no access to justice</a:t>
            </a:r>
          </a:p>
          <a:p>
            <a:r>
              <a:rPr lang="en-ZA" dirty="0"/>
              <a:t>Or are trafficked as a commodity to be bought or sold.</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402676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love…</a:t>
            </a:r>
          </a:p>
          <a:p>
            <a:r>
              <a:rPr lang="en-ZA" dirty="0"/>
              <a:t>Which include a right to a family.</a:t>
            </a:r>
          </a:p>
          <a:p>
            <a:r>
              <a:rPr lang="en-ZA" dirty="0"/>
              <a:t>And parental love and care.</a:t>
            </a:r>
          </a:p>
          <a:p>
            <a:r>
              <a:rPr lang="en-ZA" dirty="0"/>
              <a:t>To honour, respect and dignity.</a:t>
            </a:r>
          </a:p>
          <a:p>
            <a:r>
              <a:rPr lang="en-ZA" dirty="0"/>
              <a:t>And to privacy.</a:t>
            </a:r>
          </a:p>
          <a:p>
            <a:r>
              <a:rPr lang="en-ZA" dirty="0"/>
              <a:t>Versus a world where they are subjected to.</a:t>
            </a:r>
          </a:p>
          <a:p>
            <a:r>
              <a:rPr lang="en-ZA" dirty="0"/>
              <a:t>Harmful cultural practices</a:t>
            </a:r>
          </a:p>
          <a:p>
            <a:r>
              <a:rPr lang="en-ZA" dirty="0"/>
              <a:t>Armed conflict.</a:t>
            </a:r>
          </a:p>
          <a:p>
            <a:r>
              <a:rPr lang="en-ZA" dirty="0"/>
              <a:t>Race, gender, age or sexual discrimination.</a:t>
            </a:r>
          </a:p>
          <a:p>
            <a:r>
              <a:rPr lang="en-ZA" dirty="0"/>
              <a:t>Where they are refugees..</a:t>
            </a:r>
          </a:p>
          <a:p>
            <a:r>
              <a:rPr lang="en-ZA" dirty="0"/>
              <a:t>And have no care or protection.</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427969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learn…</a:t>
            </a:r>
          </a:p>
          <a:p>
            <a:r>
              <a:rPr lang="en-ZA" dirty="0"/>
              <a:t>Through community participation and belonging</a:t>
            </a:r>
          </a:p>
          <a:p>
            <a:r>
              <a:rPr lang="en-ZA" dirty="0"/>
              <a:t>Through education.</a:t>
            </a:r>
          </a:p>
          <a:p>
            <a:r>
              <a:rPr lang="en-ZA" dirty="0"/>
              <a:t>Leisure and recreation.</a:t>
            </a:r>
          </a:p>
          <a:p>
            <a:r>
              <a:rPr lang="en-ZA" dirty="0"/>
              <a:t>Where they have freedom of thought, expression, association and religion.</a:t>
            </a:r>
          </a:p>
          <a:p>
            <a:r>
              <a:rPr lang="en-ZA" dirty="0"/>
              <a:t>And knowledge of their cultural roots.</a:t>
            </a:r>
          </a:p>
          <a:p>
            <a:r>
              <a:rPr lang="en-ZA" dirty="0"/>
              <a:t>Versus a world where they have no access…</a:t>
            </a:r>
          </a:p>
          <a:p>
            <a:r>
              <a:rPr lang="en-ZA" dirty="0"/>
              <a:t>To play.</a:t>
            </a:r>
          </a:p>
          <a:p>
            <a:r>
              <a:rPr lang="en-ZA" dirty="0"/>
              <a:t>To education.</a:t>
            </a:r>
          </a:p>
          <a:p>
            <a:r>
              <a:rPr lang="en-ZA" dirty="0"/>
              <a:t>To personal development.</a:t>
            </a:r>
          </a:p>
          <a:p>
            <a:r>
              <a:rPr lang="en-ZA" dirty="0"/>
              <a:t>And are subjected to harmful cultural practices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15891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And finally they have a right to leave a legacy…</a:t>
            </a:r>
          </a:p>
          <a:p>
            <a:r>
              <a:rPr lang="en-ZA" dirty="0"/>
              <a:t>To have a unique identity.</a:t>
            </a:r>
          </a:p>
          <a:p>
            <a:r>
              <a:rPr lang="en-ZA" dirty="0"/>
              <a:t>To have physical, mental and emotional development.</a:t>
            </a:r>
          </a:p>
          <a:p>
            <a:r>
              <a:rPr lang="en-ZA" dirty="0"/>
              <a:t>To have moral development.</a:t>
            </a:r>
          </a:p>
          <a:p>
            <a:r>
              <a:rPr lang="en-ZA" dirty="0"/>
              <a:t>To live a full and happy life.</a:t>
            </a:r>
          </a:p>
          <a:p>
            <a:r>
              <a:rPr lang="en-ZA" dirty="0"/>
              <a:t>On a healthy planet</a:t>
            </a:r>
          </a:p>
          <a:p>
            <a:r>
              <a:rPr lang="en-ZA" dirty="0"/>
              <a:t>Versus a world where they …</a:t>
            </a:r>
          </a:p>
          <a:p>
            <a:r>
              <a:rPr lang="en-ZA" dirty="0"/>
              <a:t>Have no belonging or identity.</a:t>
            </a:r>
          </a:p>
          <a:p>
            <a:r>
              <a:rPr lang="en-ZA" dirty="0"/>
              <a:t>They are not developed or nurtured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They are Isolated and ignored.</a:t>
            </a:r>
          </a:p>
          <a:p>
            <a:r>
              <a:rPr lang="en-ZA" dirty="0"/>
              <a:t>And  live an unhappy life</a:t>
            </a:r>
          </a:p>
          <a:p>
            <a:r>
              <a:rPr lang="en-ZA" dirty="0"/>
              <a:t>On an unhealthy planet.</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298028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addition to their rights, children also have different needs as they grow up and develop…</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312446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Even in-utero, a foetus has rights from around 24 weeks, to when they are born between 38 and 40 weeks.</a:t>
            </a:r>
          </a:p>
          <a:p>
            <a:r>
              <a:rPr lang="en-ZA" dirty="0"/>
              <a:t>This is a time of growth for the baby and care of the mother.  </a:t>
            </a:r>
          </a:p>
          <a:p>
            <a:r>
              <a:rPr lang="en-ZA" dirty="0"/>
              <a:t>Pregnant mothers must get lots of rest, visit their doctor or clinic regularly and eat healthy food.  </a:t>
            </a:r>
          </a:p>
          <a:p>
            <a:r>
              <a:rPr lang="en-ZA" dirty="0"/>
              <a:t>They must avoid all drugs and alcohol and try to stay calm and happy during this exciting time.</a:t>
            </a:r>
          </a:p>
          <a:p>
            <a:r>
              <a:rPr lang="en-ZA" dirty="0"/>
              <a:t>Ideally they should be supported by their family and partner.</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274353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zero to 12 months is a time of love and creating routine in your babies life.  </a:t>
            </a:r>
          </a:p>
          <a:p>
            <a:r>
              <a:rPr lang="en-ZA" dirty="0"/>
              <a:t>In this first year they will learn their name, start to play with basic toys and build strong attachments to their parents or caregivers.  </a:t>
            </a:r>
          </a:p>
          <a:p>
            <a:r>
              <a:rPr lang="en-ZA" dirty="0"/>
              <a:t>Parents should make sure they have ‘baby proofed’ their home by locking away any dangerous substances, covering electrical outlets or open sources of water.</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45228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Before we begin, these are some useful tools that will help you to create your vision, which you can download from the Courage Child Protection Website or order a printed version online.  </a:t>
            </a:r>
          </a:p>
          <a:p>
            <a:r>
              <a:rPr lang="en-ZA" sz="1200" dirty="0"/>
              <a:t>As stimulus for your vision workshop you can either use a pack of Courage Empowerment cards, which include cards describing children’s rights and developmental needs.</a:t>
            </a:r>
          </a:p>
          <a:p>
            <a:r>
              <a:rPr lang="en-ZA" sz="1200" dirty="0"/>
              <a:t>Or you can  use the Courage Child Development Needs and Rights A1 Poster.</a:t>
            </a:r>
          </a:p>
          <a:p>
            <a:r>
              <a:rPr lang="en-ZA" sz="1200" dirty="0"/>
              <a:t>Or you can play this video or download the original presentation from our website, complete with speaker notes, and present it yourself.</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218547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their first to second birthday, a baby will develop their personality, take their first steps and say their fist words.  </a:t>
            </a:r>
          </a:p>
          <a:p>
            <a:r>
              <a:rPr lang="en-ZA" dirty="0"/>
              <a:t>They will start to be possessive of their toys, understand that they belong to a family and be interested in early learning concepts such as letters, colours, shapes and texture. </a:t>
            </a:r>
          </a:p>
          <a:p>
            <a:r>
              <a:rPr lang="en-ZA" dirty="0"/>
              <a:t>They should start potty training at this stage and learn to drink from a cup and feed themselves.</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40232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two to three years, a baby becomes a toddler, it is a time of learning independence from their primary care givers and observing and imitating the people around them.</a:t>
            </a:r>
          </a:p>
          <a:p>
            <a:r>
              <a:rPr lang="en-ZA" dirty="0"/>
              <a:t>They will start to notice biological differences between boys and girls, and engage in singing, simple counting and playing with more complex toys such as stacking items and kicking a ball.  </a:t>
            </a:r>
          </a:p>
          <a:p>
            <a:r>
              <a:rPr lang="en-ZA" dirty="0"/>
              <a:t>They should move from a potty onto a toilet and as their teeth start to grow they will need to be taught about good dental care.  </a:t>
            </a:r>
          </a:p>
          <a:p>
            <a:r>
              <a:rPr lang="en-ZA" dirty="0"/>
              <a:t>At this stage they will also need to engage in an early childhood development programme or play school.</a:t>
            </a:r>
          </a:p>
          <a:p>
            <a:r>
              <a:rPr lang="en-ZA" dirty="0"/>
              <a:t>This is also the stage when parents  may notice some developmental delays in a child with neurodevelopmental challenges, and should seek help if this is the case.</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3619779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four to five years children will start to make friends and learn simple planning.  </a:t>
            </a:r>
          </a:p>
          <a:p>
            <a:r>
              <a:rPr lang="en-ZA" dirty="0"/>
              <a:t>They may become frustrated and express anger through tantrums, so positive discipline is encouraged. </a:t>
            </a:r>
          </a:p>
          <a:p>
            <a:r>
              <a:rPr lang="en-ZA" dirty="0"/>
              <a:t>They become more active in sport, developing their gross and fine motor coordination, which is important for writing and cutting.  </a:t>
            </a:r>
          </a:p>
          <a:p>
            <a:r>
              <a:rPr lang="en-ZA" dirty="0"/>
              <a:t>They should be able to count to 10, remember basic letters and words, and dress themselves.  </a:t>
            </a:r>
          </a:p>
          <a:p>
            <a:r>
              <a:rPr lang="en-ZA" dirty="0"/>
              <a:t>As they are growing fast, good nutrition is very important, as is giving them opportunities to connect with extended family and friends to build their sense of belonging to a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96531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6 to 8 years, children start school, and learn about projects and problem solving.  </a:t>
            </a:r>
          </a:p>
          <a:p>
            <a:r>
              <a:rPr lang="en-ZA" dirty="0"/>
              <a:t>Their right or left hand and foot dominance becomes evident and their confidence in their physical body grows.  </a:t>
            </a:r>
          </a:p>
          <a:p>
            <a:r>
              <a:rPr lang="en-ZA" dirty="0"/>
              <a:t>Gender awareness becomes more pronounced, and their need to belong to broader communities such as friendship circles.  </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269328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9 to 11 years, children become more focussed on achievement and building their personal friendships.  </a:t>
            </a:r>
          </a:p>
          <a:p>
            <a:r>
              <a:rPr lang="en-ZA" dirty="0"/>
              <a:t>They will start to identify ‘best friends’ and even enemies and will want to belong to clubs and social groups.  </a:t>
            </a:r>
          </a:p>
          <a:p>
            <a:r>
              <a:rPr lang="en-ZA" dirty="0"/>
              <a:t>They will also become sexually aware at this stage and it is important to start to engage with them openly about their bodies and sexuality.</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26338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12 to 18 years, children enter their teenage years, which is typified by puberty, hormones and development into young adults.  </a:t>
            </a:r>
          </a:p>
          <a:p>
            <a:r>
              <a:rPr lang="en-ZA" dirty="0"/>
              <a:t>They may become sexually active, so it is important to talk to them about sex education, birth control and how to protect themselves from sexually transmitted diseases. </a:t>
            </a:r>
          </a:p>
          <a:p>
            <a:r>
              <a:rPr lang="en-ZA" dirty="0"/>
              <a:t>They will start to fall in love, become quite self centred, questions norms and values (especially of their parents or caregivers), and sometimes have dramatic mood swings, this is all completely normal.  </a:t>
            </a:r>
          </a:p>
          <a:p>
            <a:r>
              <a:rPr lang="en-ZA" dirty="0"/>
              <a:t>They will start to test boundaries and sometimes engage in risky behaviour such as smoking, drinking or taking drugs, often due to peer pressure.</a:t>
            </a:r>
          </a:p>
          <a:p>
            <a:r>
              <a:rPr lang="en-ZA" dirty="0"/>
              <a:t>It is important that they know that they can confide in their parents or another family member should they need to throughout their teenage years.</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6313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For more detailed information about how a child develops physically, mentally, emotionally and socially, see our ‘Courageous Parenting’ presentation which details this and tips for parenting at each stage.</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29320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Now that we understand the rights and needs of children, spend some time discussing and agree a positive role for children in your community and the kind of world that you would like to create for them.  Then summarise this into a simple vision statement that you can share with your family, community, school or child protection organisation.</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2944579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an example of a community vision that a team developed in one of our workshops.</a:t>
            </a:r>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1013385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this vision, developed by a group of children, they have drawn and named their ideal community, which is another approach to creating a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227094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what is a vision?  To have a vision or purpose is to have direction and focus.  </a:t>
            </a:r>
          </a:p>
          <a:p>
            <a:r>
              <a:rPr lang="en-ZA" dirty="0"/>
              <a:t>It is about making choices and leadership at every level, from individuals to society at large. </a:t>
            </a:r>
          </a:p>
          <a:p>
            <a:r>
              <a:rPr lang="en-ZA" dirty="0"/>
              <a:t>A vision allows you to express who you are and what is important to you at a personal and community level.  </a:t>
            </a:r>
          </a:p>
          <a:p>
            <a:r>
              <a:rPr lang="en-ZA" dirty="0"/>
              <a:t>Once you have defined your vision or  purpose, you will feel a great sense of freedom that comes with turning your dreams and ideas for the future into reality.  </a:t>
            </a:r>
          </a:p>
          <a:p>
            <a:r>
              <a:rPr lang="en-ZA" dirty="0"/>
              <a:t>The best visions are those based on new ideas and innovation, thinking differently about the world, and how you can make it better.</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374260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There are no right or wrong vision statements, but remember…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are part of creating the vision, you are also responsible for leading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will need to share it with your community and make sure that they support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It needs to be comprehensive and detailed enough that everyone can help in delivering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And it  must be positive and inspiring to be worth the effort of creating it in the first place..</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3370330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 great vision is leader initiated, meaning that you are the master of your destiny.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It should be shared and supported by your family, friends and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It should be comprehensive and detailed, so that you know exactly what you need to do to achieve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And it should be positive and inspiring, to make sure that you push yourself to new heights.</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283188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When thinking about creating a vision for the children in our communities, it is useful to ask ourselves two questions. </a:t>
            </a:r>
          </a:p>
          <a:p>
            <a:r>
              <a:rPr lang="en-ZA" dirty="0"/>
              <a:t>Firstly, why do we have children and what is their role in our lives? </a:t>
            </a:r>
          </a:p>
          <a:p>
            <a:r>
              <a:rPr lang="en-ZA" dirty="0"/>
              <a:t>And secondly, what kind of world should we be creating for them?</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197173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This is a useful template to help you and your team or community to capture your answers. </a:t>
            </a:r>
          </a:p>
          <a:p>
            <a:r>
              <a:rPr lang="en-ZA" dirty="0"/>
              <a:t>On the one side list the role of children in your family and community, and on the other, the kind of world you would like to create for them.</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139280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why is a vision important?</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82168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children have a positive role in their family and community, they will be empowered and have a high degree of stability in their lives.  </a:t>
            </a:r>
          </a:p>
          <a:p>
            <a:r>
              <a:rPr lang="en-ZA" dirty="0"/>
              <a:t>This role could be as an expression of a family's love, to grow that family and community, to build future generations and to create future  possibilities.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 positive role creates empowered children who are empathetic and value love,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Family,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Innovation and growth.</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146881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However, many people do not think about the role of children in their world.</a:t>
            </a:r>
          </a:p>
          <a:p>
            <a:r>
              <a:rPr lang="en-ZA" dirty="0"/>
              <a:t>Parents often talk about unplanned children as a mistake.  </a:t>
            </a:r>
          </a:p>
          <a:p>
            <a:r>
              <a:rPr lang="en-ZA" dirty="0"/>
              <a:t>They note how their culture expects them to have children rather than wanting a child themselves.  </a:t>
            </a:r>
          </a:p>
          <a:p>
            <a:r>
              <a:rPr lang="en-ZA" dirty="0"/>
              <a:t>In many workshops I have heard of children being referred to as ‘a good source of labour’ or ‘a good retirement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It is not surprising that some of the biggest child protection challenges in the world include abuse and neglect,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Harmful cultural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Child labour and exploitation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And child marriage.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Just as children with positive roles are empowered and have stability in their lives, children with negative or no defined role are often disempowered and have an enormous amount of instability in their world. </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206098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3419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1156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30161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94184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23628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7763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1164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92085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24142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96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6220396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73681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notesSlide" Target="../notesSlides/notesSlide13.xml"/><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slideLayout" Target="../slideLayouts/slideLayout8.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tags" Target="../tags/tag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notesSlide" Target="../notesSlides/notesSlide14.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30.png"/><Relationship Id="rId10" Type="http://schemas.openxmlformats.org/officeDocument/2006/relationships/image" Target="../media/image50.png"/><Relationship Id="rId4" Type="http://schemas.openxmlformats.org/officeDocument/2006/relationships/image" Target="../media/image29.png"/><Relationship Id="rId9" Type="http://schemas.openxmlformats.org/officeDocument/2006/relationships/image" Target="../media/image49.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notesSlide" Target="../notesSlides/notesSlide15.xml"/><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30.png"/><Relationship Id="rId10" Type="http://schemas.openxmlformats.org/officeDocument/2006/relationships/image" Target="../media/image59.png"/><Relationship Id="rId4" Type="http://schemas.openxmlformats.org/officeDocument/2006/relationships/image" Target="../media/image29.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18" Type="http://schemas.openxmlformats.org/officeDocument/2006/relationships/image" Target="../media/image75.png"/><Relationship Id="rId3" Type="http://schemas.openxmlformats.org/officeDocument/2006/relationships/notesSlide" Target="../notesSlides/notesSlide16.xml"/><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svg"/><Relationship Id="rId2" Type="http://schemas.openxmlformats.org/officeDocument/2006/relationships/slideLayout" Target="../slideLayouts/slideLayout8.xml"/><Relationship Id="rId16" Type="http://schemas.openxmlformats.org/officeDocument/2006/relationships/image" Target="../media/image73.png"/><Relationship Id="rId20" Type="http://schemas.openxmlformats.org/officeDocument/2006/relationships/image" Target="../media/image77.svg"/><Relationship Id="rId1" Type="http://schemas.openxmlformats.org/officeDocument/2006/relationships/tags" Target="../tags/tag8.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30.png"/><Relationship Id="rId15" Type="http://schemas.openxmlformats.org/officeDocument/2006/relationships/image" Target="../media/image72.sv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29.png"/><Relationship Id="rId9" Type="http://schemas.openxmlformats.org/officeDocument/2006/relationships/image" Target="../media/image66.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96.jpeg"/></Relationships>
</file>

<file path=ppt/slides/_rels/slide2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737100" y="1335837"/>
            <a:ext cx="6807200" cy="378565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Creating a community vision that puts your children first</a:t>
            </a:r>
          </a:p>
        </p:txBody>
      </p:sp>
      <p:pic>
        <p:nvPicPr>
          <p:cNvPr id="6" name="Picture 5" descr="Logo&#10;&#10;Description automatically generated">
            <a:extLst>
              <a:ext uri="{FF2B5EF4-FFF2-40B4-BE49-F238E27FC236}">
                <a16:creationId xmlns:a16="http://schemas.microsoft.com/office/drawing/2014/main" id="{8C7E905E-A317-5F4F-8B56-D6C9B6118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
        <p:nvSpPr>
          <p:cNvPr id="5" name="TextBox 4">
            <a:extLst>
              <a:ext uri="{FF2B5EF4-FFF2-40B4-BE49-F238E27FC236}">
                <a16:creationId xmlns:a16="http://schemas.microsoft.com/office/drawing/2014/main" id="{D92EDB0E-1950-4A43-B813-75A3D98457F9}"/>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7602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058216" y="2459504"/>
            <a:ext cx="8075567" cy="193899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How should children grow up?</a:t>
            </a:r>
          </a:p>
        </p:txBody>
      </p:sp>
    </p:spTree>
    <p:extLst>
      <p:ext uri="{BB962C8B-B14F-4D97-AF65-F5344CB8AC3E}">
        <p14:creationId xmlns:p14="http://schemas.microsoft.com/office/powerpoint/2010/main" val="233430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939290" y="2921168"/>
            <a:ext cx="8313419" cy="1015663"/>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They have rights…</a:t>
            </a:r>
          </a:p>
        </p:txBody>
      </p:sp>
    </p:spTree>
    <p:extLst>
      <p:ext uri="{BB962C8B-B14F-4D97-AF65-F5344CB8AC3E}">
        <p14:creationId xmlns:p14="http://schemas.microsoft.com/office/powerpoint/2010/main" val="412481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5300" name="Picture 4" descr="UNICEF Children's Rights Convention On The Rights Of The Child ...">
            <a:extLst>
              <a:ext uri="{FF2B5EF4-FFF2-40B4-BE49-F238E27FC236}">
                <a16:creationId xmlns:a16="http://schemas.microsoft.com/office/drawing/2014/main" id="{1BB192C2-D289-4353-9D00-A04770F38F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53" r="10146"/>
          <a:stretch/>
        </p:blipFill>
        <p:spPr bwMode="auto">
          <a:xfrm>
            <a:off x="4565864" y="449899"/>
            <a:ext cx="1155337" cy="1164462"/>
          </a:xfrm>
          <a:prstGeom prst="ellipse">
            <a:avLst/>
          </a:prstGeom>
          <a:noFill/>
          <a:extLst>
            <a:ext uri="{909E8E84-426E-40DD-AFC4-6F175D3DCCD1}">
              <a14:hiddenFill xmlns:a14="http://schemas.microsoft.com/office/drawing/2010/main">
                <a:solidFill>
                  <a:srgbClr val="FFFFFF"/>
                </a:solidFill>
              </a14:hiddenFill>
            </a:ext>
          </a:extLst>
        </p:spPr>
      </p:pic>
      <p:pic>
        <p:nvPicPr>
          <p:cNvPr id="55302" name="Picture 6" descr="United Nations PNG logo free download, UN logo PNG">
            <a:extLst>
              <a:ext uri="{FF2B5EF4-FFF2-40B4-BE49-F238E27FC236}">
                <a16:creationId xmlns:a16="http://schemas.microsoft.com/office/drawing/2014/main" id="{36DAC213-D836-4E01-9C27-82D988B817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896" y="482977"/>
            <a:ext cx="1360805" cy="113138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Emblem of the African Union - Wikipedia">
            <a:extLst>
              <a:ext uri="{FF2B5EF4-FFF2-40B4-BE49-F238E27FC236}">
                <a16:creationId xmlns:a16="http://schemas.microsoft.com/office/drawing/2014/main" id="{70ACBDAB-FCCC-4866-96AE-E6C0BE7F3B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162" y="401555"/>
            <a:ext cx="1298699" cy="1164462"/>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Coat of arms of South Africa - Wikipedia">
            <a:extLst>
              <a:ext uri="{FF2B5EF4-FFF2-40B4-BE49-F238E27FC236}">
                <a16:creationId xmlns:a16="http://schemas.microsoft.com/office/drawing/2014/main" id="{A9B7559C-B625-4A4D-AFF1-96DD94DC59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9823" y="353211"/>
            <a:ext cx="952285" cy="12611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a:extLst>
              <a:ext uri="{FF2B5EF4-FFF2-40B4-BE49-F238E27FC236}">
                <a16:creationId xmlns:a16="http://schemas.microsoft.com/office/drawing/2014/main" id="{D88FBC84-2CBC-4637-9DC5-61185FEC84DA}"/>
              </a:ext>
            </a:extLst>
          </p:cNvPr>
          <p:cNvSpPr/>
          <p:nvPr/>
        </p:nvSpPr>
        <p:spPr>
          <a:xfrm rot="5400000">
            <a:off x="3735083" y="134796"/>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rotWithShape="1">
          <a:blip r:embed="rId7"/>
          <a:srcRect r="2250" b="2030"/>
          <a:stretch/>
        </p:blipFill>
        <p:spPr>
          <a:xfrm>
            <a:off x="2562881" y="2025419"/>
            <a:ext cx="2194563" cy="2807162"/>
          </a:xfrm>
          <a:prstGeom prst="round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77321" y="226236"/>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rotWithShape="1">
          <a:blip r:embed="rId8"/>
          <a:srcRect l="-5024" r="1034" b="1822"/>
          <a:stretch/>
        </p:blipFill>
        <p:spPr>
          <a:xfrm>
            <a:off x="7260026" y="3383576"/>
            <a:ext cx="2198935" cy="2655827"/>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5399335" y="3096841"/>
            <a:ext cx="1393330" cy="1631216"/>
          </a:xfrm>
          <a:prstGeom prst="rect">
            <a:avLst/>
          </a:prstGeom>
          <a:noFill/>
        </p:spPr>
        <p:txBody>
          <a:bodyPr wrap="square" rtlCol="0">
            <a:spAutoFit/>
          </a:bodyPr>
          <a:lstStyle/>
          <a:p>
            <a:pPr algn="ctr"/>
            <a:r>
              <a:rPr lang="en-ZA" sz="10000" dirty="0">
                <a:solidFill>
                  <a:srgbClr val="995D25"/>
                </a:solidFill>
                <a:latin typeface="Century Gothic" panose="020B0502020202020204" pitchFamily="34" charset="0"/>
              </a:rPr>
              <a:t>vs</a:t>
            </a:r>
          </a:p>
        </p:txBody>
      </p:sp>
    </p:spTree>
    <p:extLst>
      <p:ext uri="{BB962C8B-B14F-4D97-AF65-F5344CB8AC3E}">
        <p14:creationId xmlns:p14="http://schemas.microsoft.com/office/powerpoint/2010/main" val="244362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86295"/>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43863"/>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5145"/>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68698"/>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472120" y="32162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live</a:t>
            </a:r>
          </a:p>
        </p:txBody>
      </p:sp>
      <p:pic>
        <p:nvPicPr>
          <p:cNvPr id="7" name="Picture 6">
            <a:extLst>
              <a:ext uri="{FF2B5EF4-FFF2-40B4-BE49-F238E27FC236}">
                <a16:creationId xmlns:a16="http://schemas.microsoft.com/office/drawing/2014/main" id="{711D93F3-D9A2-4B8E-97F8-758F19D3A984}"/>
              </a:ext>
            </a:extLst>
          </p:cNvPr>
          <p:cNvPicPr>
            <a:picLocks noChangeAspect="1"/>
          </p:cNvPicPr>
          <p:nvPr/>
        </p:nvPicPr>
        <p:blipFill rotWithShape="1">
          <a:blip r:embed="rId6"/>
          <a:srcRect t="1319" b="47415"/>
          <a:stretch/>
        </p:blipFill>
        <p:spPr>
          <a:xfrm>
            <a:off x="2090428" y="4399977"/>
            <a:ext cx="1259091" cy="1037492"/>
          </a:xfrm>
          <a:prstGeom prst="ellipse">
            <a:avLst/>
          </a:prstGeom>
        </p:spPr>
      </p:pic>
      <p:pic>
        <p:nvPicPr>
          <p:cNvPr id="8" name="Picture 7">
            <a:extLst>
              <a:ext uri="{FF2B5EF4-FFF2-40B4-BE49-F238E27FC236}">
                <a16:creationId xmlns:a16="http://schemas.microsoft.com/office/drawing/2014/main" id="{1FCEBDA9-77D9-465B-8FC4-9B10611A3406}"/>
              </a:ext>
            </a:extLst>
          </p:cNvPr>
          <p:cNvPicPr>
            <a:picLocks noChangeAspect="1"/>
          </p:cNvPicPr>
          <p:nvPr/>
        </p:nvPicPr>
        <p:blipFill rotWithShape="1">
          <a:blip r:embed="rId7"/>
          <a:srcRect l="11644" t="6118" r="8900" b="38548"/>
          <a:stretch/>
        </p:blipFill>
        <p:spPr>
          <a:xfrm>
            <a:off x="3601975" y="3148790"/>
            <a:ext cx="1152510" cy="1041244"/>
          </a:xfrm>
          <a:prstGeom prst="roundRect">
            <a:avLst/>
          </a:prstGeom>
        </p:spPr>
      </p:pic>
      <p:pic>
        <p:nvPicPr>
          <p:cNvPr id="9" name="Picture 8">
            <a:extLst>
              <a:ext uri="{FF2B5EF4-FFF2-40B4-BE49-F238E27FC236}">
                <a16:creationId xmlns:a16="http://schemas.microsoft.com/office/drawing/2014/main" id="{8FEBE4D2-D741-4775-99D2-B7FDC9CD4166}"/>
              </a:ext>
            </a:extLst>
          </p:cNvPr>
          <p:cNvPicPr>
            <a:picLocks noChangeAspect="1"/>
          </p:cNvPicPr>
          <p:nvPr/>
        </p:nvPicPr>
        <p:blipFill rotWithShape="1">
          <a:blip r:embed="rId8"/>
          <a:srcRect r="2410" b="35803"/>
          <a:stretch/>
        </p:blipFill>
        <p:spPr>
          <a:xfrm>
            <a:off x="6412832" y="1607760"/>
            <a:ext cx="1075991" cy="1107563"/>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4972832" y="2991240"/>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pic>
        <p:nvPicPr>
          <p:cNvPr id="10" name="Picture 9">
            <a:extLst>
              <a:ext uri="{FF2B5EF4-FFF2-40B4-BE49-F238E27FC236}">
                <a16:creationId xmlns:a16="http://schemas.microsoft.com/office/drawing/2014/main" id="{AC094E1B-8468-415C-83ED-A8F84DDC5E1A}"/>
              </a:ext>
            </a:extLst>
          </p:cNvPr>
          <p:cNvPicPr>
            <a:picLocks noChangeAspect="1"/>
          </p:cNvPicPr>
          <p:nvPr/>
        </p:nvPicPr>
        <p:blipFill rotWithShape="1">
          <a:blip r:embed="rId9"/>
          <a:srcRect l="8525" t="9451" b="19298"/>
          <a:stretch/>
        </p:blipFill>
        <p:spPr>
          <a:xfrm>
            <a:off x="3587352" y="1820753"/>
            <a:ext cx="977978" cy="1106466"/>
          </a:xfrm>
          <a:prstGeom prst="rect">
            <a:avLst/>
          </a:prstGeom>
        </p:spPr>
      </p:pic>
      <p:pic>
        <p:nvPicPr>
          <p:cNvPr id="15" name="Picture 14">
            <a:extLst>
              <a:ext uri="{FF2B5EF4-FFF2-40B4-BE49-F238E27FC236}">
                <a16:creationId xmlns:a16="http://schemas.microsoft.com/office/drawing/2014/main" id="{55C2FD7D-D6FA-437C-8F78-6252140C0574}"/>
              </a:ext>
            </a:extLst>
          </p:cNvPr>
          <p:cNvPicPr>
            <a:picLocks noChangeAspect="1"/>
          </p:cNvPicPr>
          <p:nvPr/>
        </p:nvPicPr>
        <p:blipFill rotWithShape="1">
          <a:blip r:embed="rId10"/>
          <a:srcRect l="11310" t="1131" b="36452"/>
          <a:stretch/>
        </p:blipFill>
        <p:spPr>
          <a:xfrm>
            <a:off x="4995291" y="4743936"/>
            <a:ext cx="922705" cy="896466"/>
          </a:xfrm>
          <a:prstGeom prst="roundRect">
            <a:avLst/>
          </a:prstGeom>
        </p:spPr>
      </p:pic>
      <p:pic>
        <p:nvPicPr>
          <p:cNvPr id="16" name="Picture 15">
            <a:extLst>
              <a:ext uri="{FF2B5EF4-FFF2-40B4-BE49-F238E27FC236}">
                <a16:creationId xmlns:a16="http://schemas.microsoft.com/office/drawing/2014/main" id="{418FEFB8-07EA-494E-901C-AE765AB9BEC9}"/>
              </a:ext>
            </a:extLst>
          </p:cNvPr>
          <p:cNvPicPr>
            <a:picLocks noChangeAspect="1"/>
          </p:cNvPicPr>
          <p:nvPr/>
        </p:nvPicPr>
        <p:blipFill rotWithShape="1">
          <a:blip r:embed="rId11"/>
          <a:srcRect l="17852" t="1" r="7309" b="33909"/>
          <a:stretch/>
        </p:blipFill>
        <p:spPr>
          <a:xfrm>
            <a:off x="7310781" y="4399976"/>
            <a:ext cx="1063144" cy="1107563"/>
          </a:xfrm>
          <a:prstGeom prst="ellipse">
            <a:avLst/>
          </a:prstGeom>
        </p:spPr>
      </p:pic>
      <p:pic>
        <p:nvPicPr>
          <p:cNvPr id="17" name="Picture 16">
            <a:extLst>
              <a:ext uri="{FF2B5EF4-FFF2-40B4-BE49-F238E27FC236}">
                <a16:creationId xmlns:a16="http://schemas.microsoft.com/office/drawing/2014/main" id="{CDE4F7CB-84B0-43AE-9710-902BBCB6E1E8}"/>
              </a:ext>
            </a:extLst>
          </p:cNvPr>
          <p:cNvPicPr>
            <a:picLocks noChangeAspect="1"/>
          </p:cNvPicPr>
          <p:nvPr/>
        </p:nvPicPr>
        <p:blipFill rotWithShape="1">
          <a:blip r:embed="rId12"/>
          <a:srcRect l="-9219" t="4783" r="-13596" b="34917"/>
          <a:stretch/>
        </p:blipFill>
        <p:spPr>
          <a:xfrm>
            <a:off x="6975607" y="3211658"/>
            <a:ext cx="1450298" cy="1024747"/>
          </a:xfrm>
          <a:prstGeom prst="ellipse">
            <a:avLst/>
          </a:prstGeom>
        </p:spPr>
      </p:pic>
      <p:pic>
        <p:nvPicPr>
          <p:cNvPr id="18" name="Picture 17">
            <a:extLst>
              <a:ext uri="{FF2B5EF4-FFF2-40B4-BE49-F238E27FC236}">
                <a16:creationId xmlns:a16="http://schemas.microsoft.com/office/drawing/2014/main" id="{D688B3BA-5607-47F6-95C5-0C1A8F4502DD}"/>
              </a:ext>
            </a:extLst>
          </p:cNvPr>
          <p:cNvPicPr>
            <a:picLocks noChangeAspect="1"/>
          </p:cNvPicPr>
          <p:nvPr/>
        </p:nvPicPr>
        <p:blipFill rotWithShape="1">
          <a:blip r:embed="rId13"/>
          <a:srcRect l="5516" t="8351" r="6189" b="33458"/>
          <a:stretch/>
        </p:blipFill>
        <p:spPr>
          <a:xfrm>
            <a:off x="8177538" y="2787033"/>
            <a:ext cx="1642090" cy="918810"/>
          </a:xfrm>
          <a:prstGeom prst="roundRect">
            <a:avLst/>
          </a:prstGeom>
        </p:spPr>
      </p:pic>
      <p:pic>
        <p:nvPicPr>
          <p:cNvPr id="11" name="Picture 10">
            <a:extLst>
              <a:ext uri="{FF2B5EF4-FFF2-40B4-BE49-F238E27FC236}">
                <a16:creationId xmlns:a16="http://schemas.microsoft.com/office/drawing/2014/main" id="{DC07DD15-2DBE-4C8C-8C7D-2564C5580FF3}"/>
              </a:ext>
            </a:extLst>
          </p:cNvPr>
          <p:cNvPicPr>
            <a:picLocks noChangeAspect="1"/>
          </p:cNvPicPr>
          <p:nvPr/>
        </p:nvPicPr>
        <p:blipFill rotWithShape="1">
          <a:blip r:embed="rId14"/>
          <a:srcRect l="6696" t="4521" r="8159" b="37809"/>
          <a:stretch/>
        </p:blipFill>
        <p:spPr>
          <a:xfrm>
            <a:off x="3882318" y="5192169"/>
            <a:ext cx="838790" cy="801737"/>
          </a:xfrm>
          <a:prstGeom prst="ellipse">
            <a:avLst/>
          </a:prstGeom>
        </p:spPr>
      </p:pic>
      <p:pic>
        <p:nvPicPr>
          <p:cNvPr id="25" name="Picture 24">
            <a:extLst>
              <a:ext uri="{FF2B5EF4-FFF2-40B4-BE49-F238E27FC236}">
                <a16:creationId xmlns:a16="http://schemas.microsoft.com/office/drawing/2014/main" id="{325572D8-B02E-45C0-AF8D-DD438EC67C88}"/>
              </a:ext>
            </a:extLst>
          </p:cNvPr>
          <p:cNvPicPr>
            <a:picLocks noChangeAspect="1"/>
          </p:cNvPicPr>
          <p:nvPr/>
        </p:nvPicPr>
        <p:blipFill rotWithShape="1">
          <a:blip r:embed="rId15"/>
          <a:srcRect b="49011"/>
          <a:stretch/>
        </p:blipFill>
        <p:spPr>
          <a:xfrm>
            <a:off x="4758393" y="1740072"/>
            <a:ext cx="1620909" cy="1107563"/>
          </a:xfrm>
          <a:prstGeom prst="roundRect">
            <a:avLst/>
          </a:prstGeom>
        </p:spPr>
      </p:pic>
      <p:pic>
        <p:nvPicPr>
          <p:cNvPr id="20" name="Graphic 19" descr="Plant With Roots with solid fill">
            <a:extLst>
              <a:ext uri="{FF2B5EF4-FFF2-40B4-BE49-F238E27FC236}">
                <a16:creationId xmlns:a16="http://schemas.microsoft.com/office/drawing/2014/main" id="{9CD1342F-399E-7143-A17D-A39BCA722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3964" y="3327575"/>
            <a:ext cx="1037492" cy="1037492"/>
          </a:xfrm>
          <a:prstGeom prst="rect">
            <a:avLst/>
          </a:prstGeom>
        </p:spPr>
      </p:pic>
      <p:pic>
        <p:nvPicPr>
          <p:cNvPr id="27" name="Graphic 26" descr="Crying face with solid fill with solid fill">
            <a:extLst>
              <a:ext uri="{FF2B5EF4-FFF2-40B4-BE49-F238E27FC236}">
                <a16:creationId xmlns:a16="http://schemas.microsoft.com/office/drawing/2014/main" id="{940C1A8E-1C96-4847-9C3A-321B80B11D2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93697" y="3920295"/>
            <a:ext cx="959363" cy="959363"/>
          </a:xfrm>
          <a:prstGeom prst="rect">
            <a:avLst/>
          </a:prstGeom>
        </p:spPr>
      </p:pic>
      <p:pic>
        <p:nvPicPr>
          <p:cNvPr id="28" name="Picture 27">
            <a:extLst>
              <a:ext uri="{FF2B5EF4-FFF2-40B4-BE49-F238E27FC236}">
                <a16:creationId xmlns:a16="http://schemas.microsoft.com/office/drawing/2014/main" id="{6FB15FFE-E1F0-914A-88B9-DAC2DA6FA1AB}"/>
              </a:ext>
            </a:extLst>
          </p:cNvPr>
          <p:cNvPicPr>
            <a:picLocks noChangeAspect="1"/>
          </p:cNvPicPr>
          <p:nvPr/>
        </p:nvPicPr>
        <p:blipFill rotWithShape="1">
          <a:blip r:embed="rId20"/>
          <a:srcRect b="20630"/>
          <a:stretch/>
        </p:blipFill>
        <p:spPr>
          <a:xfrm>
            <a:off x="6192179" y="4974852"/>
            <a:ext cx="1065138" cy="990890"/>
          </a:xfrm>
          <a:prstGeom prst="rect">
            <a:avLst/>
          </a:prstGeom>
        </p:spPr>
      </p:pic>
    </p:spTree>
    <p:custDataLst>
      <p:tags r:id="rId1"/>
    </p:custDataLst>
    <p:extLst>
      <p:ext uri="{BB962C8B-B14F-4D97-AF65-F5344CB8AC3E}">
        <p14:creationId xmlns:p14="http://schemas.microsoft.com/office/powerpoint/2010/main" val="36941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animEffect transition="in" filter="fade">
                                      <p:cBhvr>
                                        <p:cTn id="9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10697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23187"/>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155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48022"/>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716394" y="31128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love</a:t>
            </a:r>
          </a:p>
        </p:txBody>
      </p:sp>
      <p:pic>
        <p:nvPicPr>
          <p:cNvPr id="21" name="Picture 20">
            <a:extLst>
              <a:ext uri="{FF2B5EF4-FFF2-40B4-BE49-F238E27FC236}">
                <a16:creationId xmlns:a16="http://schemas.microsoft.com/office/drawing/2014/main" id="{1A29AD25-7809-4D30-A27B-49FA4CE31F85}"/>
              </a:ext>
            </a:extLst>
          </p:cNvPr>
          <p:cNvPicPr>
            <a:picLocks noChangeAspect="1"/>
          </p:cNvPicPr>
          <p:nvPr/>
        </p:nvPicPr>
        <p:blipFill rotWithShape="1">
          <a:blip r:embed="rId6"/>
          <a:srcRect b="40981"/>
          <a:stretch/>
        </p:blipFill>
        <p:spPr>
          <a:xfrm>
            <a:off x="4683671" y="2231048"/>
            <a:ext cx="1085409" cy="1067654"/>
          </a:xfrm>
          <a:prstGeom prst="rect">
            <a:avLst/>
          </a:prstGeom>
        </p:spPr>
      </p:pic>
      <p:pic>
        <p:nvPicPr>
          <p:cNvPr id="20" name="Picture 19">
            <a:extLst>
              <a:ext uri="{FF2B5EF4-FFF2-40B4-BE49-F238E27FC236}">
                <a16:creationId xmlns:a16="http://schemas.microsoft.com/office/drawing/2014/main" id="{187A21A2-9BAC-4FCB-9681-16FDF718A5FA}"/>
              </a:ext>
            </a:extLst>
          </p:cNvPr>
          <p:cNvPicPr>
            <a:picLocks noChangeAspect="1"/>
          </p:cNvPicPr>
          <p:nvPr/>
        </p:nvPicPr>
        <p:blipFill rotWithShape="1">
          <a:blip r:embed="rId7"/>
          <a:srcRect b="28057"/>
          <a:stretch/>
        </p:blipFill>
        <p:spPr>
          <a:xfrm>
            <a:off x="6030018" y="1551348"/>
            <a:ext cx="917921" cy="1064864"/>
          </a:xfrm>
          <a:prstGeom prst="rect">
            <a:avLst/>
          </a:prstGeom>
        </p:spPr>
      </p:pic>
      <p:pic>
        <p:nvPicPr>
          <p:cNvPr id="22" name="Picture 21">
            <a:extLst>
              <a:ext uri="{FF2B5EF4-FFF2-40B4-BE49-F238E27FC236}">
                <a16:creationId xmlns:a16="http://schemas.microsoft.com/office/drawing/2014/main" id="{34969A65-607E-4C08-ADE3-9628230E7B1D}"/>
              </a:ext>
            </a:extLst>
          </p:cNvPr>
          <p:cNvPicPr>
            <a:picLocks noChangeAspect="1"/>
          </p:cNvPicPr>
          <p:nvPr/>
        </p:nvPicPr>
        <p:blipFill rotWithShape="1">
          <a:blip r:embed="rId8"/>
          <a:srcRect b="23789"/>
          <a:stretch/>
        </p:blipFill>
        <p:spPr>
          <a:xfrm>
            <a:off x="2328498" y="3856590"/>
            <a:ext cx="1091069" cy="1134676"/>
          </a:xfrm>
          <a:prstGeom prst="rect">
            <a:avLst/>
          </a:prstGeom>
        </p:spPr>
      </p:pic>
      <p:pic>
        <p:nvPicPr>
          <p:cNvPr id="26" name="Picture 25">
            <a:extLst>
              <a:ext uri="{FF2B5EF4-FFF2-40B4-BE49-F238E27FC236}">
                <a16:creationId xmlns:a16="http://schemas.microsoft.com/office/drawing/2014/main" id="{88A70853-66C8-4496-B862-14358B41F6D8}"/>
              </a:ext>
            </a:extLst>
          </p:cNvPr>
          <p:cNvPicPr>
            <a:picLocks noChangeAspect="1"/>
          </p:cNvPicPr>
          <p:nvPr/>
        </p:nvPicPr>
        <p:blipFill>
          <a:blip r:embed="rId9"/>
          <a:stretch>
            <a:fillRect/>
          </a:stretch>
        </p:blipFill>
        <p:spPr>
          <a:xfrm>
            <a:off x="3471860" y="3073893"/>
            <a:ext cx="1170065" cy="954130"/>
          </a:xfrm>
          <a:prstGeom prst="rect">
            <a:avLst/>
          </a:prstGeom>
        </p:spPr>
      </p:pic>
      <p:pic>
        <p:nvPicPr>
          <p:cNvPr id="28" name="Picture 27">
            <a:extLst>
              <a:ext uri="{FF2B5EF4-FFF2-40B4-BE49-F238E27FC236}">
                <a16:creationId xmlns:a16="http://schemas.microsoft.com/office/drawing/2014/main" id="{5720A2D7-33EF-4EE2-9A63-FBF65A2A3524}"/>
              </a:ext>
            </a:extLst>
          </p:cNvPr>
          <p:cNvPicPr>
            <a:picLocks noChangeAspect="1"/>
          </p:cNvPicPr>
          <p:nvPr/>
        </p:nvPicPr>
        <p:blipFill rotWithShape="1">
          <a:blip r:embed="rId10"/>
          <a:srcRect b="29864"/>
          <a:stretch/>
        </p:blipFill>
        <p:spPr>
          <a:xfrm>
            <a:off x="8551131" y="2616212"/>
            <a:ext cx="917921" cy="926776"/>
          </a:xfrm>
          <a:prstGeom prst="rect">
            <a:avLst/>
          </a:prstGeom>
        </p:spPr>
      </p:pic>
      <p:pic>
        <p:nvPicPr>
          <p:cNvPr id="29" name="Picture 28">
            <a:extLst>
              <a:ext uri="{FF2B5EF4-FFF2-40B4-BE49-F238E27FC236}">
                <a16:creationId xmlns:a16="http://schemas.microsoft.com/office/drawing/2014/main" id="{EC05E0DF-61F8-499C-8355-6992755AD66B}"/>
              </a:ext>
            </a:extLst>
          </p:cNvPr>
          <p:cNvPicPr>
            <a:picLocks noChangeAspect="1"/>
          </p:cNvPicPr>
          <p:nvPr/>
        </p:nvPicPr>
        <p:blipFill rotWithShape="1">
          <a:blip r:embed="rId11"/>
          <a:srcRect l="-4642" t="-1550" r="-11049" b="22285"/>
          <a:stretch/>
        </p:blipFill>
        <p:spPr>
          <a:xfrm>
            <a:off x="7199789" y="4795234"/>
            <a:ext cx="1271026" cy="973949"/>
          </a:xfrm>
          <a:prstGeom prst="ellipse">
            <a:avLst/>
          </a:prstGeom>
        </p:spPr>
      </p:pic>
      <p:pic>
        <p:nvPicPr>
          <p:cNvPr id="30" name="Picture 29">
            <a:extLst>
              <a:ext uri="{FF2B5EF4-FFF2-40B4-BE49-F238E27FC236}">
                <a16:creationId xmlns:a16="http://schemas.microsoft.com/office/drawing/2014/main" id="{D4380CD9-3BA9-412C-B9F7-6E67EC5275A2}"/>
              </a:ext>
            </a:extLst>
          </p:cNvPr>
          <p:cNvPicPr>
            <a:picLocks noChangeAspect="1"/>
          </p:cNvPicPr>
          <p:nvPr/>
        </p:nvPicPr>
        <p:blipFill rotWithShape="1">
          <a:blip r:embed="rId12"/>
          <a:srcRect b="36325"/>
          <a:stretch/>
        </p:blipFill>
        <p:spPr>
          <a:xfrm>
            <a:off x="5662969" y="4340150"/>
            <a:ext cx="964966" cy="973949"/>
          </a:xfrm>
          <a:prstGeom prst="rect">
            <a:avLst/>
          </a:prstGeom>
        </p:spPr>
      </p:pic>
      <p:pic>
        <p:nvPicPr>
          <p:cNvPr id="31" name="Picture 30">
            <a:extLst>
              <a:ext uri="{FF2B5EF4-FFF2-40B4-BE49-F238E27FC236}">
                <a16:creationId xmlns:a16="http://schemas.microsoft.com/office/drawing/2014/main" id="{517227EE-2161-443D-9481-00209C938D0A}"/>
              </a:ext>
            </a:extLst>
          </p:cNvPr>
          <p:cNvPicPr>
            <a:picLocks noChangeAspect="1"/>
          </p:cNvPicPr>
          <p:nvPr/>
        </p:nvPicPr>
        <p:blipFill rotWithShape="1">
          <a:blip r:embed="rId13"/>
          <a:srcRect l="-140" t="4689" r="1" b="39462"/>
          <a:stretch/>
        </p:blipFill>
        <p:spPr>
          <a:xfrm>
            <a:off x="7006570" y="3454620"/>
            <a:ext cx="1443299" cy="973949"/>
          </a:xfrm>
          <a:prstGeom prst="roundRect">
            <a:avLst/>
          </a:prstGeom>
        </p:spPr>
      </p:pic>
      <p:pic>
        <p:nvPicPr>
          <p:cNvPr id="33" name="Picture 32">
            <a:extLst>
              <a:ext uri="{FF2B5EF4-FFF2-40B4-BE49-F238E27FC236}">
                <a16:creationId xmlns:a16="http://schemas.microsoft.com/office/drawing/2014/main" id="{575EE48C-C0FA-4E04-BC61-AE565DDD15BB}"/>
              </a:ext>
            </a:extLst>
          </p:cNvPr>
          <p:cNvPicPr>
            <a:picLocks noChangeAspect="1"/>
          </p:cNvPicPr>
          <p:nvPr/>
        </p:nvPicPr>
        <p:blipFill rotWithShape="1">
          <a:blip r:embed="rId14"/>
          <a:srcRect l="-1" t="7112" r="7056" b="38459"/>
          <a:stretch/>
        </p:blipFill>
        <p:spPr>
          <a:xfrm>
            <a:off x="4222717" y="4972642"/>
            <a:ext cx="980300" cy="916359"/>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4972832" y="2970564"/>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spTree>
    <p:custDataLst>
      <p:tags r:id="rId1"/>
    </p:custDataLst>
    <p:extLst>
      <p:ext uri="{BB962C8B-B14F-4D97-AF65-F5344CB8AC3E}">
        <p14:creationId xmlns:p14="http://schemas.microsoft.com/office/powerpoint/2010/main" val="182806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70197"/>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59961"/>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21243"/>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84796"/>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624103" y="329676"/>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learn</a:t>
            </a:r>
          </a:p>
        </p:txBody>
      </p:sp>
      <p:sp>
        <p:nvSpPr>
          <p:cNvPr id="6" name="TextBox 5">
            <a:extLst>
              <a:ext uri="{FF2B5EF4-FFF2-40B4-BE49-F238E27FC236}">
                <a16:creationId xmlns:a16="http://schemas.microsoft.com/office/drawing/2014/main" id="{D935AAF0-7F15-40CA-804E-775A05F6A97B}"/>
              </a:ext>
            </a:extLst>
          </p:cNvPr>
          <p:cNvSpPr txBox="1"/>
          <p:nvPr/>
        </p:nvSpPr>
        <p:spPr>
          <a:xfrm>
            <a:off x="4972832" y="3007338"/>
            <a:ext cx="1393330" cy="1631216"/>
          </a:xfrm>
          <a:prstGeom prst="rect">
            <a:avLst/>
          </a:prstGeom>
          <a:noFill/>
        </p:spPr>
        <p:txBody>
          <a:bodyPr wrap="none" rtlCol="0">
            <a:spAutoFit/>
          </a:bodyPr>
          <a:lstStyle/>
          <a:p>
            <a:pPr algn="ctr"/>
            <a:r>
              <a:rPr lang="en-ZA" sz="10000" dirty="0">
                <a:solidFill>
                  <a:srgbClr val="995D25"/>
                </a:solidFill>
                <a:latin typeface="Century Gothic" panose="020B0502020202020204" pitchFamily="34" charset="0"/>
              </a:rPr>
              <a:t>vs</a:t>
            </a:r>
          </a:p>
        </p:txBody>
      </p:sp>
      <p:pic>
        <p:nvPicPr>
          <p:cNvPr id="7" name="Picture 6">
            <a:extLst>
              <a:ext uri="{FF2B5EF4-FFF2-40B4-BE49-F238E27FC236}">
                <a16:creationId xmlns:a16="http://schemas.microsoft.com/office/drawing/2014/main" id="{DBF466DF-7DB5-42A1-BF2F-E157B736F977}"/>
              </a:ext>
            </a:extLst>
          </p:cNvPr>
          <p:cNvPicPr>
            <a:picLocks noChangeAspect="1"/>
          </p:cNvPicPr>
          <p:nvPr/>
        </p:nvPicPr>
        <p:blipFill rotWithShape="1">
          <a:blip r:embed="rId6"/>
          <a:srcRect l="7447" t="5478" r="5794" b="25375"/>
          <a:stretch/>
        </p:blipFill>
        <p:spPr>
          <a:xfrm>
            <a:off x="6853117" y="3614391"/>
            <a:ext cx="1574800" cy="1019998"/>
          </a:xfrm>
          <a:prstGeom prst="roundRect">
            <a:avLst/>
          </a:prstGeom>
        </p:spPr>
      </p:pic>
      <p:pic>
        <p:nvPicPr>
          <p:cNvPr id="8" name="Picture 7">
            <a:extLst>
              <a:ext uri="{FF2B5EF4-FFF2-40B4-BE49-F238E27FC236}">
                <a16:creationId xmlns:a16="http://schemas.microsoft.com/office/drawing/2014/main" id="{C603EA60-C0E2-4B92-8526-C8DA6CDF1F37}"/>
              </a:ext>
            </a:extLst>
          </p:cNvPr>
          <p:cNvPicPr>
            <a:picLocks noChangeAspect="1"/>
          </p:cNvPicPr>
          <p:nvPr/>
        </p:nvPicPr>
        <p:blipFill rotWithShape="1">
          <a:blip r:embed="rId7"/>
          <a:srcRect l="7812" t="7666" b="23194"/>
          <a:stretch/>
        </p:blipFill>
        <p:spPr>
          <a:xfrm>
            <a:off x="4400483" y="5059669"/>
            <a:ext cx="1095672" cy="1062737"/>
          </a:xfrm>
          <a:prstGeom prst="roundRect">
            <a:avLst/>
          </a:prstGeom>
        </p:spPr>
      </p:pic>
      <p:pic>
        <p:nvPicPr>
          <p:cNvPr id="9" name="Picture 8">
            <a:extLst>
              <a:ext uri="{FF2B5EF4-FFF2-40B4-BE49-F238E27FC236}">
                <a16:creationId xmlns:a16="http://schemas.microsoft.com/office/drawing/2014/main" id="{DEE18F23-BC64-42CC-AB3F-55EB39343985}"/>
              </a:ext>
            </a:extLst>
          </p:cNvPr>
          <p:cNvPicPr>
            <a:picLocks noChangeAspect="1"/>
          </p:cNvPicPr>
          <p:nvPr/>
        </p:nvPicPr>
        <p:blipFill rotWithShape="1">
          <a:blip r:embed="rId8"/>
          <a:srcRect b="29089"/>
          <a:stretch/>
        </p:blipFill>
        <p:spPr>
          <a:xfrm>
            <a:off x="5593456" y="4400769"/>
            <a:ext cx="1381375" cy="972316"/>
          </a:xfrm>
          <a:prstGeom prst="rect">
            <a:avLst/>
          </a:prstGeom>
        </p:spPr>
      </p:pic>
      <p:pic>
        <p:nvPicPr>
          <p:cNvPr id="11" name="Picture 10">
            <a:extLst>
              <a:ext uri="{FF2B5EF4-FFF2-40B4-BE49-F238E27FC236}">
                <a16:creationId xmlns:a16="http://schemas.microsoft.com/office/drawing/2014/main" id="{EFCAB736-C98A-4E93-AE46-446307A59301}"/>
              </a:ext>
            </a:extLst>
          </p:cNvPr>
          <p:cNvPicPr>
            <a:picLocks noChangeAspect="1"/>
          </p:cNvPicPr>
          <p:nvPr/>
        </p:nvPicPr>
        <p:blipFill rotWithShape="1">
          <a:blip r:embed="rId9"/>
          <a:srcRect t="-1" r="8726" b="33809"/>
          <a:stretch/>
        </p:blipFill>
        <p:spPr>
          <a:xfrm>
            <a:off x="3254527" y="3108204"/>
            <a:ext cx="1299135" cy="1031861"/>
          </a:xfrm>
          <a:prstGeom prst="roundRect">
            <a:avLst/>
          </a:prstGeom>
        </p:spPr>
      </p:pic>
      <p:pic>
        <p:nvPicPr>
          <p:cNvPr id="15" name="Picture 14">
            <a:extLst>
              <a:ext uri="{FF2B5EF4-FFF2-40B4-BE49-F238E27FC236}">
                <a16:creationId xmlns:a16="http://schemas.microsoft.com/office/drawing/2014/main" id="{818E9578-74B1-4F15-A87B-1B4AB76A3703}"/>
              </a:ext>
            </a:extLst>
          </p:cNvPr>
          <p:cNvPicPr>
            <a:picLocks noChangeAspect="1"/>
          </p:cNvPicPr>
          <p:nvPr/>
        </p:nvPicPr>
        <p:blipFill rotWithShape="1">
          <a:blip r:embed="rId10"/>
          <a:srcRect b="40706"/>
          <a:stretch/>
        </p:blipFill>
        <p:spPr>
          <a:xfrm>
            <a:off x="4511883" y="2400716"/>
            <a:ext cx="1087267" cy="1110289"/>
          </a:xfrm>
          <a:prstGeom prst="rect">
            <a:avLst/>
          </a:prstGeom>
        </p:spPr>
      </p:pic>
      <p:pic>
        <p:nvPicPr>
          <p:cNvPr id="16" name="Picture 15">
            <a:extLst>
              <a:ext uri="{FF2B5EF4-FFF2-40B4-BE49-F238E27FC236}">
                <a16:creationId xmlns:a16="http://schemas.microsoft.com/office/drawing/2014/main" id="{3FA249DB-F221-40D8-BDCF-30113CAF68CB}"/>
              </a:ext>
            </a:extLst>
          </p:cNvPr>
          <p:cNvPicPr>
            <a:picLocks noChangeAspect="1"/>
          </p:cNvPicPr>
          <p:nvPr/>
        </p:nvPicPr>
        <p:blipFill rotWithShape="1">
          <a:blip r:embed="rId11"/>
          <a:srcRect l="3308" t="5183" r="6037" b="35004"/>
          <a:stretch/>
        </p:blipFill>
        <p:spPr>
          <a:xfrm>
            <a:off x="2092893" y="4024954"/>
            <a:ext cx="1420976" cy="1128635"/>
          </a:xfrm>
          <a:prstGeom prst="roundRect">
            <a:avLst/>
          </a:prstGeom>
        </p:spPr>
      </p:pic>
      <p:pic>
        <p:nvPicPr>
          <p:cNvPr id="18" name="Picture 17">
            <a:extLst>
              <a:ext uri="{FF2B5EF4-FFF2-40B4-BE49-F238E27FC236}">
                <a16:creationId xmlns:a16="http://schemas.microsoft.com/office/drawing/2014/main" id="{70E59385-A9D9-466B-8AC3-0203F7FA38EB}"/>
              </a:ext>
            </a:extLst>
          </p:cNvPr>
          <p:cNvPicPr>
            <a:picLocks noChangeAspect="1"/>
          </p:cNvPicPr>
          <p:nvPr/>
        </p:nvPicPr>
        <p:blipFill rotWithShape="1">
          <a:blip r:embed="rId12"/>
          <a:srcRect l="19855" t="5900" r="21852" b="46493"/>
          <a:stretch/>
        </p:blipFill>
        <p:spPr>
          <a:xfrm>
            <a:off x="5677998" y="2035022"/>
            <a:ext cx="1209044" cy="972316"/>
          </a:xfrm>
          <a:prstGeom prst="roundRect">
            <a:avLst/>
          </a:prstGeom>
        </p:spPr>
      </p:pic>
      <p:pic>
        <p:nvPicPr>
          <p:cNvPr id="19" name="Picture 18">
            <a:extLst>
              <a:ext uri="{FF2B5EF4-FFF2-40B4-BE49-F238E27FC236}">
                <a16:creationId xmlns:a16="http://schemas.microsoft.com/office/drawing/2014/main" id="{BF71A9DC-9200-465E-97CE-33A284F7C0CF}"/>
              </a:ext>
            </a:extLst>
          </p:cNvPr>
          <p:cNvPicPr>
            <a:picLocks noChangeAspect="1"/>
          </p:cNvPicPr>
          <p:nvPr/>
        </p:nvPicPr>
        <p:blipFill>
          <a:blip r:embed="rId13"/>
          <a:stretch>
            <a:fillRect/>
          </a:stretch>
        </p:blipFill>
        <p:spPr>
          <a:xfrm>
            <a:off x="7038116" y="1540510"/>
            <a:ext cx="888037" cy="917639"/>
          </a:xfrm>
          <a:prstGeom prst="rect">
            <a:avLst/>
          </a:prstGeom>
        </p:spPr>
      </p:pic>
      <p:grpSp>
        <p:nvGrpSpPr>
          <p:cNvPr id="40" name="Group 39">
            <a:extLst>
              <a:ext uri="{FF2B5EF4-FFF2-40B4-BE49-F238E27FC236}">
                <a16:creationId xmlns:a16="http://schemas.microsoft.com/office/drawing/2014/main" id="{1AADC62D-945D-2D4E-BE02-611D0CFFCC69}"/>
              </a:ext>
            </a:extLst>
          </p:cNvPr>
          <p:cNvGrpSpPr/>
          <p:nvPr/>
        </p:nvGrpSpPr>
        <p:grpSpPr>
          <a:xfrm>
            <a:off x="8146474" y="2569950"/>
            <a:ext cx="1067571" cy="941055"/>
            <a:chOff x="9335432" y="2167149"/>
            <a:chExt cx="1067571" cy="941055"/>
          </a:xfrm>
        </p:grpSpPr>
        <p:sp>
          <p:nvSpPr>
            <p:cNvPr id="21" name="Triangle 20">
              <a:extLst>
                <a:ext uri="{FF2B5EF4-FFF2-40B4-BE49-F238E27FC236}">
                  <a16:creationId xmlns:a16="http://schemas.microsoft.com/office/drawing/2014/main" id="{31546D47-8BE7-0B41-9CB1-3875D9A26314}"/>
                </a:ext>
              </a:extLst>
            </p:cNvPr>
            <p:cNvSpPr/>
            <p:nvPr/>
          </p:nvSpPr>
          <p:spPr>
            <a:xfrm>
              <a:off x="9460416" y="2291271"/>
              <a:ext cx="782572" cy="716067"/>
            </a:xfrm>
            <a:prstGeom prst="triangle">
              <a:avLst/>
            </a:prstGeom>
            <a:solidFill>
              <a:srgbClr val="995D25"/>
            </a:solidFill>
            <a:ln w="57150">
              <a:solidFill>
                <a:srgbClr val="995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443E8F6C-586B-334D-A632-B755C4FAE597}"/>
                </a:ext>
              </a:extLst>
            </p:cNvPr>
            <p:cNvGrpSpPr/>
            <p:nvPr/>
          </p:nvGrpSpPr>
          <p:grpSpPr>
            <a:xfrm>
              <a:off x="9335432" y="2167149"/>
              <a:ext cx="1067571" cy="941055"/>
              <a:chOff x="9335432" y="2167149"/>
              <a:chExt cx="1067571" cy="941055"/>
            </a:xfrm>
          </p:grpSpPr>
          <p:sp>
            <p:nvSpPr>
              <p:cNvPr id="33" name="Graphic 31" descr="Warning with solid fill">
                <a:extLst>
                  <a:ext uri="{FF2B5EF4-FFF2-40B4-BE49-F238E27FC236}">
                    <a16:creationId xmlns:a16="http://schemas.microsoft.com/office/drawing/2014/main" id="{38DE97A9-1013-0246-B50B-ED82E27868C2}"/>
                  </a:ext>
                </a:extLst>
              </p:cNvPr>
              <p:cNvSpPr/>
              <p:nvPr/>
            </p:nvSpPr>
            <p:spPr>
              <a:xfrm>
                <a:off x="9335432" y="2167149"/>
                <a:ext cx="1067571" cy="941055"/>
              </a:xfrm>
              <a:custGeom>
                <a:avLst/>
                <a:gdLst>
                  <a:gd name="connsiteX0" fmla="*/ 1061099 w 1067571"/>
                  <a:gd name="connsiteY0" fmla="*/ 866786 h 941055"/>
                  <a:gd name="connsiteX1" fmla="*/ 577109 w 1067571"/>
                  <a:gd name="connsiteY1" fmla="*/ 25066 h 941055"/>
                  <a:gd name="connsiteX2" fmla="*/ 491700 w 1067571"/>
                  <a:gd name="connsiteY2" fmla="*/ 25066 h 941055"/>
                  <a:gd name="connsiteX3" fmla="*/ 6473 w 1067571"/>
                  <a:gd name="connsiteY3" fmla="*/ 866786 h 941055"/>
                  <a:gd name="connsiteX4" fmla="*/ 49796 w 1067571"/>
                  <a:gd name="connsiteY4" fmla="*/ 941056 h 941055"/>
                  <a:gd name="connsiteX5" fmla="*/ 533786 w 1067571"/>
                  <a:gd name="connsiteY5" fmla="*/ 941056 h 941055"/>
                  <a:gd name="connsiteX6" fmla="*/ 1017775 w 1067571"/>
                  <a:gd name="connsiteY6" fmla="*/ 941056 h 941055"/>
                  <a:gd name="connsiteX7" fmla="*/ 1061099 w 1067571"/>
                  <a:gd name="connsiteY7" fmla="*/ 866786 h 941055"/>
                  <a:gd name="connsiteX8" fmla="*/ 496651 w 1067571"/>
                  <a:gd name="connsiteY8" fmla="*/ 223118 h 941055"/>
                  <a:gd name="connsiteX9" fmla="*/ 570920 w 1067571"/>
                  <a:gd name="connsiteY9" fmla="*/ 223118 h 941055"/>
                  <a:gd name="connsiteX10" fmla="*/ 570920 w 1067571"/>
                  <a:gd name="connsiteY10" fmla="*/ 656356 h 941055"/>
                  <a:gd name="connsiteX11" fmla="*/ 496651 w 1067571"/>
                  <a:gd name="connsiteY11" fmla="*/ 656356 h 941055"/>
                  <a:gd name="connsiteX12" fmla="*/ 496651 w 1067571"/>
                  <a:gd name="connsiteY12" fmla="*/ 223118 h 941055"/>
                  <a:gd name="connsiteX13" fmla="*/ 533786 w 1067571"/>
                  <a:gd name="connsiteY13" fmla="*/ 829652 h 941055"/>
                  <a:gd name="connsiteX14" fmla="*/ 471894 w 1067571"/>
                  <a:gd name="connsiteY14" fmla="*/ 767760 h 941055"/>
                  <a:gd name="connsiteX15" fmla="*/ 533786 w 1067571"/>
                  <a:gd name="connsiteY15" fmla="*/ 705869 h 941055"/>
                  <a:gd name="connsiteX16" fmla="*/ 595677 w 1067571"/>
                  <a:gd name="connsiteY16" fmla="*/ 767760 h 941055"/>
                  <a:gd name="connsiteX17" fmla="*/ 533786 w 1067571"/>
                  <a:gd name="connsiteY17" fmla="*/ 829652 h 94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571" h="941055">
                    <a:moveTo>
                      <a:pt x="1061099" y="866786"/>
                    </a:moveTo>
                    <a:lnTo>
                      <a:pt x="577109" y="25066"/>
                    </a:lnTo>
                    <a:cubicBezTo>
                      <a:pt x="558542" y="-8355"/>
                      <a:pt x="510267" y="-8355"/>
                      <a:pt x="491700" y="25066"/>
                    </a:cubicBezTo>
                    <a:lnTo>
                      <a:pt x="6473" y="866786"/>
                    </a:lnTo>
                    <a:cubicBezTo>
                      <a:pt x="-12095" y="900207"/>
                      <a:pt x="11424" y="941056"/>
                      <a:pt x="49796" y="941056"/>
                    </a:cubicBezTo>
                    <a:lnTo>
                      <a:pt x="533786" y="941056"/>
                    </a:lnTo>
                    <a:lnTo>
                      <a:pt x="1017775" y="941056"/>
                    </a:lnTo>
                    <a:cubicBezTo>
                      <a:pt x="1056147" y="941056"/>
                      <a:pt x="1079666" y="900207"/>
                      <a:pt x="1061099" y="866786"/>
                    </a:cubicBezTo>
                    <a:close/>
                    <a:moveTo>
                      <a:pt x="496651" y="223118"/>
                    </a:moveTo>
                    <a:lnTo>
                      <a:pt x="570920" y="223118"/>
                    </a:lnTo>
                    <a:lnTo>
                      <a:pt x="570920" y="656356"/>
                    </a:lnTo>
                    <a:lnTo>
                      <a:pt x="496651" y="656356"/>
                    </a:lnTo>
                    <a:lnTo>
                      <a:pt x="496651" y="223118"/>
                    </a:lnTo>
                    <a:close/>
                    <a:moveTo>
                      <a:pt x="533786" y="829652"/>
                    </a:moveTo>
                    <a:cubicBezTo>
                      <a:pt x="499127" y="829652"/>
                      <a:pt x="471894" y="802419"/>
                      <a:pt x="471894" y="767760"/>
                    </a:cubicBezTo>
                    <a:cubicBezTo>
                      <a:pt x="471894" y="733101"/>
                      <a:pt x="499127" y="705869"/>
                      <a:pt x="533786" y="705869"/>
                    </a:cubicBezTo>
                    <a:cubicBezTo>
                      <a:pt x="568445" y="705869"/>
                      <a:pt x="595677" y="733101"/>
                      <a:pt x="595677" y="767760"/>
                    </a:cubicBezTo>
                    <a:cubicBezTo>
                      <a:pt x="595677" y="802419"/>
                      <a:pt x="568445" y="829652"/>
                      <a:pt x="533786" y="829652"/>
                    </a:cubicBezTo>
                    <a:close/>
                  </a:path>
                </a:pathLst>
              </a:custGeom>
              <a:solidFill>
                <a:srgbClr val="995D25"/>
              </a:solidFill>
              <a:ln w="12303" cap="flat">
                <a:solidFill>
                  <a:srgbClr val="995D25"/>
                </a:solidFill>
                <a:prstDash val="solid"/>
                <a:miter/>
              </a:ln>
            </p:spPr>
            <p:txBody>
              <a:bodyPr rtlCol="0" anchor="ctr"/>
              <a:lstStyle/>
              <a:p>
                <a:endParaRPr lang="en-US" dirty="0"/>
              </a:p>
            </p:txBody>
          </p:sp>
          <p:sp>
            <p:nvSpPr>
              <p:cNvPr id="35" name="Oval 34">
                <a:extLst>
                  <a:ext uri="{FF2B5EF4-FFF2-40B4-BE49-F238E27FC236}">
                    <a16:creationId xmlns:a16="http://schemas.microsoft.com/office/drawing/2014/main" id="{328B633D-AFE4-6F40-A3A8-B3795AB07454}"/>
                  </a:ext>
                </a:extLst>
              </p:cNvPr>
              <p:cNvSpPr/>
              <p:nvPr/>
            </p:nvSpPr>
            <p:spPr>
              <a:xfrm>
                <a:off x="9709535" y="2465764"/>
                <a:ext cx="273225" cy="245971"/>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8DB3E8-6B9D-7641-BF6F-77B9301703C3}"/>
                  </a:ext>
                </a:extLst>
              </p:cNvPr>
              <p:cNvSpPr/>
              <p:nvPr/>
            </p:nvSpPr>
            <p:spPr>
              <a:xfrm>
                <a:off x="9537324" y="2726600"/>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1A86717-0A22-E947-B175-088820BB26C0}"/>
                  </a:ext>
                </a:extLst>
              </p:cNvPr>
              <p:cNvSpPr/>
              <p:nvPr/>
            </p:nvSpPr>
            <p:spPr>
              <a:xfrm>
                <a:off x="9868477" y="2726599"/>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9071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704605" y="3769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71527" y="1767849"/>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46843" y="1291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711945" y="4692684"/>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430702" y="383620"/>
            <a:ext cx="11389745"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leave a legacy</a:t>
            </a:r>
          </a:p>
        </p:txBody>
      </p:sp>
      <p:sp>
        <p:nvSpPr>
          <p:cNvPr id="6" name="TextBox 5">
            <a:extLst>
              <a:ext uri="{FF2B5EF4-FFF2-40B4-BE49-F238E27FC236}">
                <a16:creationId xmlns:a16="http://schemas.microsoft.com/office/drawing/2014/main" id="{D935AAF0-7F15-40CA-804E-775A05F6A97B}"/>
              </a:ext>
            </a:extLst>
          </p:cNvPr>
          <p:cNvSpPr txBox="1"/>
          <p:nvPr/>
        </p:nvSpPr>
        <p:spPr>
          <a:xfrm>
            <a:off x="5002407" y="3115226"/>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pic>
        <p:nvPicPr>
          <p:cNvPr id="20" name="Picture 19">
            <a:extLst>
              <a:ext uri="{FF2B5EF4-FFF2-40B4-BE49-F238E27FC236}">
                <a16:creationId xmlns:a16="http://schemas.microsoft.com/office/drawing/2014/main" id="{370B696C-E94D-4489-B19A-55F02BE43D4A}"/>
              </a:ext>
            </a:extLst>
          </p:cNvPr>
          <p:cNvPicPr>
            <a:picLocks noChangeAspect="1"/>
          </p:cNvPicPr>
          <p:nvPr/>
        </p:nvPicPr>
        <p:blipFill rotWithShape="1">
          <a:blip r:embed="rId6"/>
          <a:srcRect r="3397" b="33802"/>
          <a:stretch/>
        </p:blipFill>
        <p:spPr>
          <a:xfrm>
            <a:off x="6113863" y="1767849"/>
            <a:ext cx="1343779" cy="1195946"/>
          </a:xfrm>
          <a:prstGeom prst="roundRect">
            <a:avLst/>
          </a:prstGeom>
        </p:spPr>
      </p:pic>
      <p:pic>
        <p:nvPicPr>
          <p:cNvPr id="26" name="Picture 25">
            <a:extLst>
              <a:ext uri="{FF2B5EF4-FFF2-40B4-BE49-F238E27FC236}">
                <a16:creationId xmlns:a16="http://schemas.microsoft.com/office/drawing/2014/main" id="{15D69EC6-8D4C-40FC-8CAA-C1CD881C2ADB}"/>
              </a:ext>
            </a:extLst>
          </p:cNvPr>
          <p:cNvPicPr>
            <a:picLocks noChangeAspect="1"/>
          </p:cNvPicPr>
          <p:nvPr/>
        </p:nvPicPr>
        <p:blipFill rotWithShape="1">
          <a:blip r:embed="rId7"/>
          <a:srcRect r="-602" b="35535"/>
          <a:stretch/>
        </p:blipFill>
        <p:spPr>
          <a:xfrm>
            <a:off x="2255520" y="4103825"/>
            <a:ext cx="969457" cy="1187040"/>
          </a:xfrm>
          <a:prstGeom prst="rect">
            <a:avLst/>
          </a:prstGeom>
        </p:spPr>
      </p:pic>
      <p:pic>
        <p:nvPicPr>
          <p:cNvPr id="27" name="Picture 26">
            <a:extLst>
              <a:ext uri="{FF2B5EF4-FFF2-40B4-BE49-F238E27FC236}">
                <a16:creationId xmlns:a16="http://schemas.microsoft.com/office/drawing/2014/main" id="{4F0D0E9C-824D-4568-8F3B-8CA64EA1B736}"/>
              </a:ext>
            </a:extLst>
          </p:cNvPr>
          <p:cNvPicPr>
            <a:picLocks noChangeAspect="1"/>
          </p:cNvPicPr>
          <p:nvPr/>
        </p:nvPicPr>
        <p:blipFill rotWithShape="1">
          <a:blip r:embed="rId8"/>
          <a:srcRect l="7635" r="19049" b="38753"/>
          <a:stretch/>
        </p:blipFill>
        <p:spPr>
          <a:xfrm>
            <a:off x="3352536" y="3310908"/>
            <a:ext cx="1318641" cy="1057134"/>
          </a:xfrm>
          <a:prstGeom prst="rect">
            <a:avLst/>
          </a:prstGeom>
        </p:spPr>
      </p:pic>
      <p:pic>
        <p:nvPicPr>
          <p:cNvPr id="28" name="Picture 27">
            <a:extLst>
              <a:ext uri="{FF2B5EF4-FFF2-40B4-BE49-F238E27FC236}">
                <a16:creationId xmlns:a16="http://schemas.microsoft.com/office/drawing/2014/main" id="{7ADF122E-203E-449E-AB17-C7E1FD1E6D15}"/>
              </a:ext>
            </a:extLst>
          </p:cNvPr>
          <p:cNvPicPr>
            <a:picLocks noChangeAspect="1"/>
          </p:cNvPicPr>
          <p:nvPr/>
        </p:nvPicPr>
        <p:blipFill rotWithShape="1">
          <a:blip r:embed="rId9"/>
          <a:srcRect l="13998" t="1" r="12441" b="39492"/>
          <a:stretch/>
        </p:blipFill>
        <p:spPr>
          <a:xfrm>
            <a:off x="4874848" y="2345177"/>
            <a:ext cx="1129339" cy="1043724"/>
          </a:xfrm>
          <a:prstGeom prst="roundRect">
            <a:avLst/>
          </a:prstGeom>
        </p:spPr>
      </p:pic>
      <p:pic>
        <p:nvPicPr>
          <p:cNvPr id="29" name="Picture 28">
            <a:extLst>
              <a:ext uri="{FF2B5EF4-FFF2-40B4-BE49-F238E27FC236}">
                <a16:creationId xmlns:a16="http://schemas.microsoft.com/office/drawing/2014/main" id="{ADF02735-DEF8-4F33-A413-235D4036FE3D}"/>
              </a:ext>
            </a:extLst>
          </p:cNvPr>
          <p:cNvPicPr>
            <a:picLocks noChangeAspect="1"/>
          </p:cNvPicPr>
          <p:nvPr/>
        </p:nvPicPr>
        <p:blipFill rotWithShape="1">
          <a:blip r:embed="rId10"/>
          <a:srcRect b="36509"/>
          <a:stretch/>
        </p:blipFill>
        <p:spPr>
          <a:xfrm>
            <a:off x="8347134" y="2752556"/>
            <a:ext cx="939625" cy="866094"/>
          </a:xfrm>
          <a:prstGeom prst="rect">
            <a:avLst/>
          </a:prstGeom>
        </p:spPr>
      </p:pic>
      <p:pic>
        <p:nvPicPr>
          <p:cNvPr id="31" name="Picture 30">
            <a:extLst>
              <a:ext uri="{FF2B5EF4-FFF2-40B4-BE49-F238E27FC236}">
                <a16:creationId xmlns:a16="http://schemas.microsoft.com/office/drawing/2014/main" id="{7CFEDCD0-6FEB-4958-8BE8-995C8D48C0AE}"/>
              </a:ext>
            </a:extLst>
          </p:cNvPr>
          <p:cNvPicPr>
            <a:picLocks noChangeAspect="1"/>
          </p:cNvPicPr>
          <p:nvPr/>
        </p:nvPicPr>
        <p:blipFill rotWithShape="1">
          <a:blip r:embed="rId11"/>
          <a:srcRect b="35799"/>
          <a:stretch/>
        </p:blipFill>
        <p:spPr>
          <a:xfrm>
            <a:off x="6959843" y="3577823"/>
            <a:ext cx="1068157" cy="967358"/>
          </a:xfrm>
          <a:prstGeom prst="rect">
            <a:avLst/>
          </a:prstGeom>
        </p:spPr>
      </p:pic>
      <p:pic>
        <p:nvPicPr>
          <p:cNvPr id="9" name="Graphic 8" descr="Earth globe: Africa and Europe with solid fill">
            <a:extLst>
              <a:ext uri="{FF2B5EF4-FFF2-40B4-BE49-F238E27FC236}">
                <a16:creationId xmlns:a16="http://schemas.microsoft.com/office/drawing/2014/main" id="{0029FC6E-D509-1F45-A2CF-FDA469A86D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1036" y="1951603"/>
            <a:ext cx="1209043" cy="1195946"/>
          </a:xfrm>
          <a:prstGeom prst="rect">
            <a:avLst/>
          </a:prstGeom>
        </p:spPr>
      </p:pic>
      <p:pic>
        <p:nvPicPr>
          <p:cNvPr id="11" name="Graphic 10" descr="Bio-hazard with solid fill">
            <a:extLst>
              <a:ext uri="{FF2B5EF4-FFF2-40B4-BE49-F238E27FC236}">
                <a16:creationId xmlns:a16="http://schemas.microsoft.com/office/drawing/2014/main" id="{AB275061-BCCA-0E41-835E-20182CE733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35457" y="4706993"/>
            <a:ext cx="1052490" cy="1052490"/>
          </a:xfrm>
          <a:prstGeom prst="rect">
            <a:avLst/>
          </a:prstGeom>
        </p:spPr>
      </p:pic>
      <p:pic>
        <p:nvPicPr>
          <p:cNvPr id="16" name="Graphic 15" descr="Bar graph with downward trend with solid fill">
            <a:extLst>
              <a:ext uri="{FF2B5EF4-FFF2-40B4-BE49-F238E27FC236}">
                <a16:creationId xmlns:a16="http://schemas.microsoft.com/office/drawing/2014/main" id="{89C798FB-B374-6B45-9CCE-57735F7187A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12902" y="4573030"/>
            <a:ext cx="1052471" cy="1052471"/>
          </a:xfrm>
          <a:prstGeom prst="rect">
            <a:avLst/>
          </a:prstGeom>
        </p:spPr>
      </p:pic>
      <p:grpSp>
        <p:nvGrpSpPr>
          <p:cNvPr id="19" name="Group 18">
            <a:extLst>
              <a:ext uri="{FF2B5EF4-FFF2-40B4-BE49-F238E27FC236}">
                <a16:creationId xmlns:a16="http://schemas.microsoft.com/office/drawing/2014/main" id="{7F6807D8-0F69-AE4F-B0E5-4A04F0B9C695}"/>
              </a:ext>
            </a:extLst>
          </p:cNvPr>
          <p:cNvGrpSpPr/>
          <p:nvPr/>
        </p:nvGrpSpPr>
        <p:grpSpPr>
          <a:xfrm>
            <a:off x="4260776" y="5136449"/>
            <a:ext cx="961399" cy="1043724"/>
            <a:chOff x="4258396" y="5081625"/>
            <a:chExt cx="961399" cy="1043724"/>
          </a:xfrm>
        </p:grpSpPr>
        <p:pic>
          <p:nvPicPr>
            <p:cNvPr id="30" name="Picture 29">
              <a:extLst>
                <a:ext uri="{FF2B5EF4-FFF2-40B4-BE49-F238E27FC236}">
                  <a16:creationId xmlns:a16="http://schemas.microsoft.com/office/drawing/2014/main" id="{7769C3E8-C663-4241-A76D-683B176F371F}"/>
                </a:ext>
              </a:extLst>
            </p:cNvPr>
            <p:cNvPicPr>
              <a:picLocks noChangeAspect="1"/>
            </p:cNvPicPr>
            <p:nvPr/>
          </p:nvPicPr>
          <p:blipFill rotWithShape="1">
            <a:blip r:embed="rId18"/>
            <a:srcRect l="20665" t="2431" r="14878" b="38033"/>
            <a:stretch/>
          </p:blipFill>
          <p:spPr>
            <a:xfrm>
              <a:off x="4258396" y="5081625"/>
              <a:ext cx="961399" cy="1043724"/>
            </a:xfrm>
            <a:prstGeom prst="rect">
              <a:avLst/>
            </a:prstGeom>
          </p:spPr>
        </p:pic>
        <p:pic>
          <p:nvPicPr>
            <p:cNvPr id="18" name="Graphic 17" descr="Close with solid fill">
              <a:extLst>
                <a:ext uri="{FF2B5EF4-FFF2-40B4-BE49-F238E27FC236}">
                  <a16:creationId xmlns:a16="http://schemas.microsoft.com/office/drawing/2014/main" id="{CD1F2DCA-0E53-204B-878F-CBC06E3EA68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61950" y="5130062"/>
              <a:ext cx="914400" cy="914400"/>
            </a:xfrm>
            <a:prstGeom prst="rect">
              <a:avLst/>
            </a:prstGeom>
          </p:spPr>
        </p:pic>
      </p:grpSp>
    </p:spTree>
    <p:custDataLst>
      <p:tags r:id="rId1"/>
    </p:custDataLst>
    <p:extLst>
      <p:ext uri="{BB962C8B-B14F-4D97-AF65-F5344CB8AC3E}">
        <p14:creationId xmlns:p14="http://schemas.microsoft.com/office/powerpoint/2010/main" val="25133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939290" y="2921168"/>
            <a:ext cx="8313419" cy="1015663"/>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They have needs…</a:t>
            </a:r>
          </a:p>
        </p:txBody>
      </p:sp>
    </p:spTree>
    <p:extLst>
      <p:ext uri="{BB962C8B-B14F-4D97-AF65-F5344CB8AC3E}">
        <p14:creationId xmlns:p14="http://schemas.microsoft.com/office/powerpoint/2010/main" val="125562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spTree>
    <p:extLst>
      <p:ext uri="{BB962C8B-B14F-4D97-AF65-F5344CB8AC3E}">
        <p14:creationId xmlns:p14="http://schemas.microsoft.com/office/powerpoint/2010/main" val="205378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spTree>
    <p:extLst>
      <p:ext uri="{BB962C8B-B14F-4D97-AF65-F5344CB8AC3E}">
        <p14:creationId xmlns:p14="http://schemas.microsoft.com/office/powerpoint/2010/main" val="166629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Useful Courage Tools</a:t>
            </a:r>
          </a:p>
        </p:txBody>
      </p:sp>
      <p:pic>
        <p:nvPicPr>
          <p:cNvPr id="4" name="Picture 3">
            <a:extLst>
              <a:ext uri="{FF2B5EF4-FFF2-40B4-BE49-F238E27FC236}">
                <a16:creationId xmlns:a16="http://schemas.microsoft.com/office/drawing/2014/main" id="{4F5F85D0-2C47-4F12-94A0-B0342F5F8800}"/>
              </a:ext>
            </a:extLst>
          </p:cNvPr>
          <p:cNvPicPr>
            <a:picLocks noChangeAspect="1"/>
          </p:cNvPicPr>
          <p:nvPr/>
        </p:nvPicPr>
        <p:blipFill rotWithShape="1">
          <a:blip r:embed="rId4"/>
          <a:srcRect l="33053" t="3998" r="26519" b="7284"/>
          <a:stretch/>
        </p:blipFill>
        <p:spPr>
          <a:xfrm>
            <a:off x="4461354" y="1528362"/>
            <a:ext cx="3269293" cy="4385995"/>
          </a:xfrm>
          <a:prstGeom prst="rect">
            <a:avLst/>
          </a:prstGeom>
        </p:spPr>
      </p:pic>
      <p:pic>
        <p:nvPicPr>
          <p:cNvPr id="7" name="Picture 6">
            <a:extLst>
              <a:ext uri="{FF2B5EF4-FFF2-40B4-BE49-F238E27FC236}">
                <a16:creationId xmlns:a16="http://schemas.microsoft.com/office/drawing/2014/main" id="{01B9D793-BA71-4FFD-BF25-E1DE028D73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30335">
            <a:off x="1077725" y="3015856"/>
            <a:ext cx="395351" cy="682827"/>
          </a:xfrm>
          <a:prstGeom prst="rect">
            <a:avLst/>
          </a:prstGeom>
          <a:ln>
            <a:noFill/>
          </a:ln>
        </p:spPr>
      </p:pic>
      <p:pic>
        <p:nvPicPr>
          <p:cNvPr id="9" name="Picture 8">
            <a:extLst>
              <a:ext uri="{FF2B5EF4-FFF2-40B4-BE49-F238E27FC236}">
                <a16:creationId xmlns:a16="http://schemas.microsoft.com/office/drawing/2014/main" id="{B83A656F-F159-40E8-A8E2-6B2C3F22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30335">
            <a:off x="1592182" y="3010420"/>
            <a:ext cx="395351" cy="682828"/>
          </a:xfrm>
          <a:prstGeom prst="rect">
            <a:avLst/>
          </a:prstGeom>
          <a:ln>
            <a:noFill/>
          </a:ln>
        </p:spPr>
      </p:pic>
      <p:pic>
        <p:nvPicPr>
          <p:cNvPr id="10" name="Picture 9">
            <a:extLst>
              <a:ext uri="{FF2B5EF4-FFF2-40B4-BE49-F238E27FC236}">
                <a16:creationId xmlns:a16="http://schemas.microsoft.com/office/drawing/2014/main" id="{35357BF8-63A3-46EA-83BE-E5031AFB17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30335">
            <a:off x="2104255" y="3010421"/>
            <a:ext cx="395351" cy="682828"/>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A237D052-64AE-4019-A6C8-D7873DE0A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30335">
            <a:off x="2618434" y="3004813"/>
            <a:ext cx="395351" cy="682828"/>
          </a:xfrm>
          <a:prstGeom prst="rect">
            <a:avLst/>
          </a:prstGeom>
          <a:ln>
            <a:noFill/>
          </a:ln>
        </p:spPr>
      </p:pic>
      <p:pic>
        <p:nvPicPr>
          <p:cNvPr id="13" name="Picture 12">
            <a:extLst>
              <a:ext uri="{FF2B5EF4-FFF2-40B4-BE49-F238E27FC236}">
                <a16:creationId xmlns:a16="http://schemas.microsoft.com/office/drawing/2014/main" id="{E22944CC-E84E-44AE-98E6-20B8A05788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30335">
            <a:off x="1220672" y="3927472"/>
            <a:ext cx="395352" cy="682829"/>
          </a:xfrm>
          <a:prstGeom prst="rect">
            <a:avLst/>
          </a:prstGeom>
          <a:ln>
            <a:noFill/>
          </a:ln>
        </p:spPr>
      </p:pic>
      <p:pic>
        <p:nvPicPr>
          <p:cNvPr id="14" name="Picture 13" descr="A close up of a logo&#10;&#10;Description generated with very high confidence">
            <a:extLst>
              <a:ext uri="{FF2B5EF4-FFF2-40B4-BE49-F238E27FC236}">
                <a16:creationId xmlns:a16="http://schemas.microsoft.com/office/drawing/2014/main" id="{93C38F68-B0FE-488B-8627-9F68883347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30335">
            <a:off x="1722104" y="3919816"/>
            <a:ext cx="395352" cy="682829"/>
          </a:xfrm>
          <a:prstGeom prst="rect">
            <a:avLst/>
          </a:prstGeom>
          <a:ln>
            <a:noFill/>
          </a:ln>
        </p:spPr>
      </p:pic>
      <p:pic>
        <p:nvPicPr>
          <p:cNvPr id="15" name="Picture 14">
            <a:extLst>
              <a:ext uri="{FF2B5EF4-FFF2-40B4-BE49-F238E27FC236}">
                <a16:creationId xmlns:a16="http://schemas.microsoft.com/office/drawing/2014/main" id="{DC549500-3291-4C12-BFC7-694BF7BCD0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30335">
            <a:off x="2247587" y="3918771"/>
            <a:ext cx="399183" cy="689447"/>
          </a:xfrm>
          <a:prstGeom prst="rect">
            <a:avLst/>
          </a:prstGeom>
          <a:ln>
            <a:noFill/>
          </a:ln>
        </p:spPr>
      </p:pic>
      <p:pic>
        <p:nvPicPr>
          <p:cNvPr id="16" name="Picture 15">
            <a:extLst>
              <a:ext uri="{FF2B5EF4-FFF2-40B4-BE49-F238E27FC236}">
                <a16:creationId xmlns:a16="http://schemas.microsoft.com/office/drawing/2014/main" id="{F5A868AC-D4D5-4583-AE91-5B8C0830371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30335">
            <a:off x="2773074" y="3899559"/>
            <a:ext cx="407644" cy="704060"/>
          </a:xfrm>
          <a:prstGeom prst="rect">
            <a:avLst/>
          </a:prstGeom>
          <a:ln>
            <a:noFill/>
          </a:ln>
        </p:spPr>
      </p:pic>
      <p:grpSp>
        <p:nvGrpSpPr>
          <p:cNvPr id="3" name="Group 2">
            <a:extLst>
              <a:ext uri="{FF2B5EF4-FFF2-40B4-BE49-F238E27FC236}">
                <a16:creationId xmlns:a16="http://schemas.microsoft.com/office/drawing/2014/main" id="{D5FA2C9D-79F6-45EE-A42E-AA77DD9612C5}"/>
              </a:ext>
            </a:extLst>
          </p:cNvPr>
          <p:cNvGrpSpPr/>
          <p:nvPr/>
        </p:nvGrpSpPr>
        <p:grpSpPr>
          <a:xfrm>
            <a:off x="1792234" y="1745990"/>
            <a:ext cx="709226" cy="968698"/>
            <a:chOff x="1713095" y="4574875"/>
            <a:chExt cx="955074" cy="1283904"/>
          </a:xfrm>
        </p:grpSpPr>
        <p:sp>
          <p:nvSpPr>
            <p:cNvPr id="18" name="Rectangle 17">
              <a:extLst>
                <a:ext uri="{FF2B5EF4-FFF2-40B4-BE49-F238E27FC236}">
                  <a16:creationId xmlns:a16="http://schemas.microsoft.com/office/drawing/2014/main" id="{013D040F-A3FA-4126-825D-A4D07841FBBB}"/>
                </a:ext>
              </a:extLst>
            </p:cNvPr>
            <p:cNvSpPr/>
            <p:nvPr/>
          </p:nvSpPr>
          <p:spPr>
            <a:xfrm>
              <a:off x="1713095" y="4574875"/>
              <a:ext cx="955074" cy="1283904"/>
            </a:xfrm>
            <a:prstGeom prst="rect">
              <a:avLst/>
            </a:prstGeom>
            <a:solidFill>
              <a:srgbClr val="FCC6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A2B86A3-0D30-4CB2-99FC-BA9C60E8CCFF}"/>
                </a:ext>
              </a:extLst>
            </p:cNvPr>
            <p:cNvPicPr>
              <a:picLocks noChangeAspect="1"/>
            </p:cNvPicPr>
            <p:nvPr/>
          </p:nvPicPr>
          <p:blipFill>
            <a:blip r:embed="rId13"/>
            <a:stretch>
              <a:fillRect/>
            </a:stretch>
          </p:blipFill>
          <p:spPr>
            <a:xfrm>
              <a:off x="1723288" y="4589644"/>
              <a:ext cx="944881" cy="1107350"/>
            </a:xfrm>
            <a:prstGeom prst="rect">
              <a:avLst/>
            </a:prstGeom>
          </p:spPr>
        </p:pic>
      </p:grpSp>
      <p:grpSp>
        <p:nvGrpSpPr>
          <p:cNvPr id="24" name="Group 23">
            <a:extLst>
              <a:ext uri="{FF2B5EF4-FFF2-40B4-BE49-F238E27FC236}">
                <a16:creationId xmlns:a16="http://schemas.microsoft.com/office/drawing/2014/main" id="{F117D4AD-5996-4D04-B6A3-80A2EC67D9C8}"/>
              </a:ext>
            </a:extLst>
          </p:cNvPr>
          <p:cNvGrpSpPr/>
          <p:nvPr/>
        </p:nvGrpSpPr>
        <p:grpSpPr>
          <a:xfrm>
            <a:off x="9574945" y="2192244"/>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25" name="Picture 24">
            <a:extLst>
              <a:ext uri="{FF2B5EF4-FFF2-40B4-BE49-F238E27FC236}">
                <a16:creationId xmlns:a16="http://schemas.microsoft.com/office/drawing/2014/main" id="{5CC21351-3752-4309-B711-D5EBB4191262}"/>
              </a:ext>
            </a:extLst>
          </p:cNvPr>
          <p:cNvPicPr>
            <a:picLocks noChangeAspect="1"/>
          </p:cNvPicPr>
          <p:nvPr/>
        </p:nvPicPr>
        <p:blipFill>
          <a:blip r:embed="rId14"/>
          <a:stretch>
            <a:fillRect/>
          </a:stretch>
        </p:blipFill>
        <p:spPr>
          <a:xfrm>
            <a:off x="1016690" y="4864340"/>
            <a:ext cx="2570479" cy="646331"/>
          </a:xfrm>
          <a:prstGeom prst="rect">
            <a:avLst/>
          </a:prstGeom>
        </p:spPr>
      </p:pic>
      <p:sp>
        <p:nvSpPr>
          <p:cNvPr id="27" name="TextBox 26">
            <a:extLst>
              <a:ext uri="{FF2B5EF4-FFF2-40B4-BE49-F238E27FC236}">
                <a16:creationId xmlns:a16="http://schemas.microsoft.com/office/drawing/2014/main" id="{C35DE230-AE39-4FF7-8771-56E167D433CF}"/>
              </a:ext>
            </a:extLst>
          </p:cNvPr>
          <p:cNvSpPr txBox="1"/>
          <p:nvPr/>
        </p:nvSpPr>
        <p:spPr>
          <a:xfrm>
            <a:off x="938164" y="5955253"/>
            <a:ext cx="2423844"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child needs &amp; rights cards</a:t>
            </a:r>
            <a:endParaRPr lang="en-ZA" dirty="0">
              <a:solidFill>
                <a:srgbClr val="482C89"/>
              </a:solidFill>
              <a:latin typeface="Century Gothic" panose="020B0502020202020204" pitchFamily="34" charset="0"/>
            </a:endParaRPr>
          </a:p>
        </p:txBody>
      </p:sp>
      <p:sp>
        <p:nvSpPr>
          <p:cNvPr id="28" name="TextBox 27">
            <a:extLst>
              <a:ext uri="{FF2B5EF4-FFF2-40B4-BE49-F238E27FC236}">
                <a16:creationId xmlns:a16="http://schemas.microsoft.com/office/drawing/2014/main" id="{A38AD9D9-F124-4D52-AA8A-DEB115CE57F6}"/>
              </a:ext>
            </a:extLst>
          </p:cNvPr>
          <p:cNvSpPr txBox="1"/>
          <p:nvPr/>
        </p:nvSpPr>
        <p:spPr>
          <a:xfrm>
            <a:off x="3840944" y="6016846"/>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29" name="TextBox 28">
            <a:extLst>
              <a:ext uri="{FF2B5EF4-FFF2-40B4-BE49-F238E27FC236}">
                <a16:creationId xmlns:a16="http://schemas.microsoft.com/office/drawing/2014/main" id="{9388286E-C476-4316-A8F3-A3D99B16185C}"/>
              </a:ext>
            </a:extLst>
          </p:cNvPr>
          <p:cNvSpPr txBox="1"/>
          <p:nvPr/>
        </p:nvSpPr>
        <p:spPr>
          <a:xfrm>
            <a:off x="4884077" y="5955253"/>
            <a:ext cx="2423844"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child needs &amp; rights poster</a:t>
            </a:r>
            <a:endParaRPr lang="en-ZA"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8023885" y="6016846"/>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8749103" y="5918549"/>
            <a:ext cx="2423844"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child needs &amp; rights movie/presentation</a:t>
            </a:r>
            <a:endParaRPr lang="en-ZA" dirty="0">
              <a:solidFill>
                <a:srgbClr val="482C89"/>
              </a:solidFill>
              <a:latin typeface="Century Gothic" panose="020B0502020202020204" pitchFamily="34" charset="0"/>
            </a:endParaRPr>
          </a:p>
        </p:txBody>
      </p:sp>
      <p:pic>
        <p:nvPicPr>
          <p:cNvPr id="32" name="Picture 31">
            <a:extLst>
              <a:ext uri="{FF2B5EF4-FFF2-40B4-BE49-F238E27FC236}">
                <a16:creationId xmlns:a16="http://schemas.microsoft.com/office/drawing/2014/main" id="{DC3E00D7-7E73-4EF6-9F2C-AC7D220036A6}"/>
              </a:ext>
            </a:extLst>
          </p:cNvPr>
          <p:cNvPicPr/>
          <p:nvPr/>
        </p:nvPicPr>
        <p:blipFill>
          <a:blip r:embed="rId15"/>
          <a:stretch>
            <a:fillRect/>
          </a:stretch>
        </p:blipFill>
        <p:spPr>
          <a:xfrm>
            <a:off x="9001462" y="3602547"/>
            <a:ext cx="1925723" cy="14734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779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spTree>
    <p:extLst>
      <p:ext uri="{BB962C8B-B14F-4D97-AF65-F5344CB8AC3E}">
        <p14:creationId xmlns:p14="http://schemas.microsoft.com/office/powerpoint/2010/main" val="323688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spTree>
    <p:extLst>
      <p:ext uri="{BB962C8B-B14F-4D97-AF65-F5344CB8AC3E}">
        <p14:creationId xmlns:p14="http://schemas.microsoft.com/office/powerpoint/2010/main" val="213038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spTree>
    <p:extLst>
      <p:ext uri="{BB962C8B-B14F-4D97-AF65-F5344CB8AC3E}">
        <p14:creationId xmlns:p14="http://schemas.microsoft.com/office/powerpoint/2010/main" val="150021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spTree>
    <p:extLst>
      <p:ext uri="{BB962C8B-B14F-4D97-AF65-F5344CB8AC3E}">
        <p14:creationId xmlns:p14="http://schemas.microsoft.com/office/powerpoint/2010/main" val="364389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spTree>
    <p:extLst>
      <p:ext uri="{BB962C8B-B14F-4D97-AF65-F5344CB8AC3E}">
        <p14:creationId xmlns:p14="http://schemas.microsoft.com/office/powerpoint/2010/main" val="201679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spTree>
    <p:extLst>
      <p:ext uri="{BB962C8B-B14F-4D97-AF65-F5344CB8AC3E}">
        <p14:creationId xmlns:p14="http://schemas.microsoft.com/office/powerpoint/2010/main" val="425492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Courageous Parenting </a:t>
            </a:r>
          </a:p>
        </p:txBody>
      </p:sp>
      <p:grpSp>
        <p:nvGrpSpPr>
          <p:cNvPr id="7" name="Group 6">
            <a:extLst>
              <a:ext uri="{FF2B5EF4-FFF2-40B4-BE49-F238E27FC236}">
                <a16:creationId xmlns:a16="http://schemas.microsoft.com/office/drawing/2014/main" id="{867148D3-BE9F-4700-98FA-B9C57A60FEC7}"/>
              </a:ext>
            </a:extLst>
          </p:cNvPr>
          <p:cNvGrpSpPr/>
          <p:nvPr/>
        </p:nvGrpSpPr>
        <p:grpSpPr>
          <a:xfrm>
            <a:off x="9935943" y="476877"/>
            <a:ext cx="772160" cy="711738"/>
            <a:chOff x="6786880" y="2061942"/>
            <a:chExt cx="772160" cy="711738"/>
          </a:xfrm>
        </p:grpSpPr>
        <p:sp>
          <p:nvSpPr>
            <p:cNvPr id="9" name="Rectangle: Rounded Corners 8">
              <a:extLst>
                <a:ext uri="{FF2B5EF4-FFF2-40B4-BE49-F238E27FC236}">
                  <a16:creationId xmlns:a16="http://schemas.microsoft.com/office/drawing/2014/main" id="{9479928D-DD57-4955-93A5-5BE2625BF073}"/>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9">
              <a:extLst>
                <a:ext uri="{FF2B5EF4-FFF2-40B4-BE49-F238E27FC236}">
                  <a16:creationId xmlns:a16="http://schemas.microsoft.com/office/drawing/2014/main" id="{6E1178A1-5547-4676-9496-31A904067B45}"/>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3" name="Picture 2">
            <a:extLst>
              <a:ext uri="{FF2B5EF4-FFF2-40B4-BE49-F238E27FC236}">
                <a16:creationId xmlns:a16="http://schemas.microsoft.com/office/drawing/2014/main" id="{95EDF903-3660-41EC-9AC2-53E1A7F0C51B}"/>
              </a:ext>
            </a:extLst>
          </p:cNvPr>
          <p:cNvPicPr>
            <a:picLocks noChangeAspect="1"/>
          </p:cNvPicPr>
          <p:nvPr/>
        </p:nvPicPr>
        <p:blipFill rotWithShape="1">
          <a:blip r:embed="rId3"/>
          <a:srcRect l="4561" t="706" r="5529" b="10081"/>
          <a:stretch/>
        </p:blipFill>
        <p:spPr>
          <a:xfrm>
            <a:off x="1730140" y="5274472"/>
            <a:ext cx="1072604" cy="1061070"/>
          </a:xfrm>
          <a:prstGeom prst="ellipse">
            <a:avLst/>
          </a:prstGeom>
        </p:spPr>
      </p:pic>
      <p:pic>
        <p:nvPicPr>
          <p:cNvPr id="4" name="Picture 3">
            <a:extLst>
              <a:ext uri="{FF2B5EF4-FFF2-40B4-BE49-F238E27FC236}">
                <a16:creationId xmlns:a16="http://schemas.microsoft.com/office/drawing/2014/main" id="{6C57D475-A673-4C1B-987C-475C39EBA82B}"/>
              </a:ext>
            </a:extLst>
          </p:cNvPr>
          <p:cNvPicPr>
            <a:picLocks noChangeAspect="1"/>
          </p:cNvPicPr>
          <p:nvPr/>
        </p:nvPicPr>
        <p:blipFill rotWithShape="1">
          <a:blip r:embed="rId4"/>
          <a:srcRect l="2084" t="2762" r="4308" b="3777"/>
          <a:stretch/>
        </p:blipFill>
        <p:spPr>
          <a:xfrm>
            <a:off x="2781449" y="4824096"/>
            <a:ext cx="1049251" cy="1061070"/>
          </a:xfrm>
          <a:prstGeom prst="ellipse">
            <a:avLst/>
          </a:prstGeom>
        </p:spPr>
      </p:pic>
      <p:pic>
        <p:nvPicPr>
          <p:cNvPr id="11" name="Picture 10">
            <a:extLst>
              <a:ext uri="{FF2B5EF4-FFF2-40B4-BE49-F238E27FC236}">
                <a16:creationId xmlns:a16="http://schemas.microsoft.com/office/drawing/2014/main" id="{3442EF5B-AD3B-48AA-8AEF-DC05E004B313}"/>
              </a:ext>
            </a:extLst>
          </p:cNvPr>
          <p:cNvPicPr>
            <a:picLocks noChangeAspect="1"/>
          </p:cNvPicPr>
          <p:nvPr/>
        </p:nvPicPr>
        <p:blipFill rotWithShape="1">
          <a:blip r:embed="rId5"/>
          <a:srcRect l="6006" t="3133" r="4142" b="3275"/>
          <a:stretch/>
        </p:blipFill>
        <p:spPr>
          <a:xfrm>
            <a:off x="3794748" y="4364420"/>
            <a:ext cx="1049251" cy="1045693"/>
          </a:xfrm>
          <a:prstGeom prst="ellipse">
            <a:avLst/>
          </a:prstGeom>
        </p:spPr>
      </p:pic>
      <p:pic>
        <p:nvPicPr>
          <p:cNvPr id="13" name="Picture 12">
            <a:extLst>
              <a:ext uri="{FF2B5EF4-FFF2-40B4-BE49-F238E27FC236}">
                <a16:creationId xmlns:a16="http://schemas.microsoft.com/office/drawing/2014/main" id="{07D3FA1B-6E1A-4457-943A-55D474B2AC6D}"/>
              </a:ext>
            </a:extLst>
          </p:cNvPr>
          <p:cNvPicPr>
            <a:picLocks noChangeAspect="1"/>
          </p:cNvPicPr>
          <p:nvPr/>
        </p:nvPicPr>
        <p:blipFill rotWithShape="1">
          <a:blip r:embed="rId6"/>
          <a:srcRect l="7296" t="3439" r="2482" b="2084"/>
          <a:stretch/>
        </p:blipFill>
        <p:spPr>
          <a:xfrm>
            <a:off x="4829148" y="3884920"/>
            <a:ext cx="1049251" cy="1078186"/>
          </a:xfrm>
          <a:prstGeom prst="ellipse">
            <a:avLst/>
          </a:prstGeom>
        </p:spPr>
      </p:pic>
      <p:pic>
        <p:nvPicPr>
          <p:cNvPr id="15" name="Picture 14">
            <a:extLst>
              <a:ext uri="{FF2B5EF4-FFF2-40B4-BE49-F238E27FC236}">
                <a16:creationId xmlns:a16="http://schemas.microsoft.com/office/drawing/2014/main" id="{715EFF5E-1B35-4006-A86E-EDBAB2DFCA66}"/>
              </a:ext>
            </a:extLst>
          </p:cNvPr>
          <p:cNvPicPr>
            <a:picLocks noChangeAspect="1"/>
          </p:cNvPicPr>
          <p:nvPr/>
        </p:nvPicPr>
        <p:blipFill rotWithShape="1">
          <a:blip r:embed="rId7"/>
          <a:srcRect l="7589" t="3439" r="3961" b="3101"/>
          <a:stretch/>
        </p:blipFill>
        <p:spPr>
          <a:xfrm>
            <a:off x="5850851" y="3418745"/>
            <a:ext cx="1033612" cy="1045693"/>
          </a:xfrm>
          <a:prstGeom prst="ellipse">
            <a:avLst/>
          </a:prstGeom>
        </p:spPr>
      </p:pic>
      <p:pic>
        <p:nvPicPr>
          <p:cNvPr id="16" name="Picture 15">
            <a:extLst>
              <a:ext uri="{FF2B5EF4-FFF2-40B4-BE49-F238E27FC236}">
                <a16:creationId xmlns:a16="http://schemas.microsoft.com/office/drawing/2014/main" id="{61CD3690-67B0-4902-8489-A157DC9E0B5B}"/>
              </a:ext>
            </a:extLst>
          </p:cNvPr>
          <p:cNvPicPr>
            <a:picLocks noChangeAspect="1"/>
          </p:cNvPicPr>
          <p:nvPr/>
        </p:nvPicPr>
        <p:blipFill rotWithShape="1">
          <a:blip r:embed="rId8"/>
          <a:srcRect l="6397" t="3190" r="2999" b="5148"/>
          <a:stretch/>
        </p:blipFill>
        <p:spPr>
          <a:xfrm>
            <a:off x="6857704" y="2943003"/>
            <a:ext cx="1033613" cy="1068555"/>
          </a:xfrm>
          <a:prstGeom prst="ellipse">
            <a:avLst/>
          </a:prstGeom>
        </p:spPr>
      </p:pic>
      <p:pic>
        <p:nvPicPr>
          <p:cNvPr id="17" name="Picture 16">
            <a:extLst>
              <a:ext uri="{FF2B5EF4-FFF2-40B4-BE49-F238E27FC236}">
                <a16:creationId xmlns:a16="http://schemas.microsoft.com/office/drawing/2014/main" id="{E5261AD6-F91D-473A-BF17-36629CCBC495}"/>
              </a:ext>
            </a:extLst>
          </p:cNvPr>
          <p:cNvPicPr>
            <a:picLocks noChangeAspect="1"/>
          </p:cNvPicPr>
          <p:nvPr/>
        </p:nvPicPr>
        <p:blipFill rotWithShape="1">
          <a:blip r:embed="rId9"/>
          <a:srcRect l="5948" t="5581" r="5002" b="3457"/>
          <a:stretch/>
        </p:blipFill>
        <p:spPr>
          <a:xfrm>
            <a:off x="7874287" y="2494974"/>
            <a:ext cx="1071832" cy="1068556"/>
          </a:xfrm>
          <a:prstGeom prst="ellipse">
            <a:avLst/>
          </a:prstGeom>
        </p:spPr>
      </p:pic>
      <p:pic>
        <p:nvPicPr>
          <p:cNvPr id="18" name="Picture 17">
            <a:extLst>
              <a:ext uri="{FF2B5EF4-FFF2-40B4-BE49-F238E27FC236}">
                <a16:creationId xmlns:a16="http://schemas.microsoft.com/office/drawing/2014/main" id="{F998257A-BD62-4BFF-A075-A0C934917C34}"/>
              </a:ext>
            </a:extLst>
          </p:cNvPr>
          <p:cNvPicPr>
            <a:picLocks noChangeAspect="1"/>
          </p:cNvPicPr>
          <p:nvPr/>
        </p:nvPicPr>
        <p:blipFill rotWithShape="1">
          <a:blip r:embed="rId10"/>
          <a:srcRect l="6068" t="6586" r="4781" b="3007"/>
          <a:stretch/>
        </p:blipFill>
        <p:spPr>
          <a:xfrm>
            <a:off x="8888205" y="1940506"/>
            <a:ext cx="1047738" cy="1065751"/>
          </a:xfrm>
          <a:prstGeom prst="ellipse">
            <a:avLst/>
          </a:prstGeom>
        </p:spPr>
      </p:pic>
      <p:sp>
        <p:nvSpPr>
          <p:cNvPr id="24" name="Speech Bubble: Rectangle with Corners Rounded 23">
            <a:extLst>
              <a:ext uri="{FF2B5EF4-FFF2-40B4-BE49-F238E27FC236}">
                <a16:creationId xmlns:a16="http://schemas.microsoft.com/office/drawing/2014/main" id="{62114D05-42F3-41EC-A9FF-27F6825E7321}"/>
              </a:ext>
            </a:extLst>
          </p:cNvPr>
          <p:cNvSpPr/>
          <p:nvPr/>
        </p:nvSpPr>
        <p:spPr>
          <a:xfrm>
            <a:off x="1705665" y="1936881"/>
            <a:ext cx="3315918" cy="2069748"/>
          </a:xfrm>
          <a:prstGeom prst="wedgeRoundRectCallout">
            <a:avLst>
              <a:gd name="adj1" fmla="val -6092"/>
              <a:gd name="adj2" fmla="val 81075"/>
              <a:gd name="adj3" fmla="val 16667"/>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19">
            <a:extLst>
              <a:ext uri="{FF2B5EF4-FFF2-40B4-BE49-F238E27FC236}">
                <a16:creationId xmlns:a16="http://schemas.microsoft.com/office/drawing/2014/main" id="{8AFBD207-E845-4937-8185-FE3640D6F9C1}"/>
              </a:ext>
            </a:extLst>
          </p:cNvPr>
          <p:cNvPicPr>
            <a:picLocks noChangeAspect="1"/>
          </p:cNvPicPr>
          <p:nvPr/>
        </p:nvPicPr>
        <p:blipFill>
          <a:blip r:embed="rId11"/>
          <a:stretch>
            <a:fillRect/>
          </a:stretch>
        </p:blipFill>
        <p:spPr>
          <a:xfrm>
            <a:off x="1841938" y="1993754"/>
            <a:ext cx="3022204" cy="1973068"/>
          </a:xfrm>
          <a:prstGeom prst="rect">
            <a:avLst/>
          </a:prstGeom>
        </p:spPr>
      </p:pic>
      <p:sp>
        <p:nvSpPr>
          <p:cNvPr id="26" name="Speech Bubble: Rectangle with Corners Rounded 25">
            <a:extLst>
              <a:ext uri="{FF2B5EF4-FFF2-40B4-BE49-F238E27FC236}">
                <a16:creationId xmlns:a16="http://schemas.microsoft.com/office/drawing/2014/main" id="{C6231C4F-4BCA-4B2F-BBF7-D7EAA10916FD}"/>
              </a:ext>
            </a:extLst>
          </p:cNvPr>
          <p:cNvSpPr/>
          <p:nvPr/>
        </p:nvSpPr>
        <p:spPr>
          <a:xfrm>
            <a:off x="7034144" y="4140804"/>
            <a:ext cx="3315918" cy="2069748"/>
          </a:xfrm>
          <a:prstGeom prst="wedgeRoundRectCallout">
            <a:avLst>
              <a:gd name="adj1" fmla="val -66147"/>
              <a:gd name="adj2" fmla="val -31828"/>
              <a:gd name="adj3" fmla="val 16667"/>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5" name="Picture 24">
            <a:extLst>
              <a:ext uri="{FF2B5EF4-FFF2-40B4-BE49-F238E27FC236}">
                <a16:creationId xmlns:a16="http://schemas.microsoft.com/office/drawing/2014/main" id="{EE5D8AC9-5C49-4774-B325-F8E8E5CE1E3D}"/>
              </a:ext>
            </a:extLst>
          </p:cNvPr>
          <p:cNvPicPr>
            <a:picLocks noChangeAspect="1"/>
          </p:cNvPicPr>
          <p:nvPr/>
        </p:nvPicPr>
        <p:blipFill>
          <a:blip r:embed="rId12"/>
          <a:stretch>
            <a:fillRect/>
          </a:stretch>
        </p:blipFill>
        <p:spPr>
          <a:xfrm>
            <a:off x="7245994" y="4210528"/>
            <a:ext cx="2863805" cy="1967563"/>
          </a:xfrm>
          <a:prstGeom prst="rect">
            <a:avLst/>
          </a:prstGeom>
        </p:spPr>
      </p:pic>
    </p:spTree>
    <p:extLst>
      <p:ext uri="{BB962C8B-B14F-4D97-AF65-F5344CB8AC3E}">
        <p14:creationId xmlns:p14="http://schemas.microsoft.com/office/powerpoint/2010/main" val="52505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Agree your vision</a:t>
            </a:r>
          </a:p>
        </p:txBody>
      </p:sp>
      <p:pic>
        <p:nvPicPr>
          <p:cNvPr id="4" name="Picture 3">
            <a:extLst>
              <a:ext uri="{FF2B5EF4-FFF2-40B4-BE49-F238E27FC236}">
                <a16:creationId xmlns:a16="http://schemas.microsoft.com/office/drawing/2014/main" id="{4F5F85D0-2C47-4F12-94A0-B0342F5F8800}"/>
              </a:ext>
            </a:extLst>
          </p:cNvPr>
          <p:cNvPicPr>
            <a:picLocks noChangeAspect="1"/>
          </p:cNvPicPr>
          <p:nvPr/>
        </p:nvPicPr>
        <p:blipFill rotWithShape="1">
          <a:blip r:embed="rId3"/>
          <a:srcRect l="33090"/>
          <a:stretch/>
        </p:blipFill>
        <p:spPr>
          <a:xfrm>
            <a:off x="4564083" y="1300480"/>
            <a:ext cx="5504289" cy="5029200"/>
          </a:xfrm>
          <a:prstGeom prst="rect">
            <a:avLst/>
          </a:prstGeom>
        </p:spPr>
      </p:pic>
      <p:pic>
        <p:nvPicPr>
          <p:cNvPr id="3" name="Picture 2">
            <a:extLst>
              <a:ext uri="{FF2B5EF4-FFF2-40B4-BE49-F238E27FC236}">
                <a16:creationId xmlns:a16="http://schemas.microsoft.com/office/drawing/2014/main" id="{02EA1AD4-2BC8-4C57-BF97-4BC062DD91F7}"/>
              </a:ext>
            </a:extLst>
          </p:cNvPr>
          <p:cNvPicPr>
            <a:picLocks noChangeAspect="1"/>
          </p:cNvPicPr>
          <p:nvPr/>
        </p:nvPicPr>
        <p:blipFill rotWithShape="1">
          <a:blip r:embed="rId3"/>
          <a:srcRect l="8550" t="53586" r="74199" b="4253"/>
          <a:stretch/>
        </p:blipFill>
        <p:spPr>
          <a:xfrm>
            <a:off x="1726977" y="3995437"/>
            <a:ext cx="1419175" cy="2120356"/>
          </a:xfrm>
          <a:prstGeom prst="rect">
            <a:avLst/>
          </a:prstGeom>
        </p:spPr>
      </p:pic>
      <p:grpSp>
        <p:nvGrpSpPr>
          <p:cNvPr id="8" name="Group 7">
            <a:extLst>
              <a:ext uri="{FF2B5EF4-FFF2-40B4-BE49-F238E27FC236}">
                <a16:creationId xmlns:a16="http://schemas.microsoft.com/office/drawing/2014/main" id="{8C70625C-548F-4CA4-A5DB-66DDC6964596}"/>
              </a:ext>
            </a:extLst>
          </p:cNvPr>
          <p:cNvGrpSpPr/>
          <p:nvPr/>
        </p:nvGrpSpPr>
        <p:grpSpPr>
          <a:xfrm>
            <a:off x="2959025" y="3177349"/>
            <a:ext cx="1454801" cy="2662731"/>
            <a:chOff x="1435024" y="3177348"/>
            <a:chExt cx="1454801" cy="2662731"/>
          </a:xfrm>
        </p:grpSpPr>
        <p:sp>
          <p:nvSpPr>
            <p:cNvPr id="5" name="Rectangle 4">
              <a:extLst>
                <a:ext uri="{FF2B5EF4-FFF2-40B4-BE49-F238E27FC236}">
                  <a16:creationId xmlns:a16="http://schemas.microsoft.com/office/drawing/2014/main" id="{45026994-57FA-40AA-9157-B940CB31ED78}"/>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11704F07-4017-4FEB-A947-6635C3CACD3E}"/>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Connector 12">
              <a:extLst>
                <a:ext uri="{FF2B5EF4-FFF2-40B4-BE49-F238E27FC236}">
                  <a16:creationId xmlns:a16="http://schemas.microsoft.com/office/drawing/2014/main" id="{D5919580-A9FE-400B-98C0-245EB783CB49}"/>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F3945E-591F-4198-8AA9-69D4CD28B7C9}"/>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91FC6F-8D65-4D2A-93FB-C265BE9F5329}"/>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descr="A screenshot of a social media post&#10;&#10;Description automatically generated">
              <a:extLst>
                <a:ext uri="{FF2B5EF4-FFF2-40B4-BE49-F238E27FC236}">
                  <a16:creationId xmlns:a16="http://schemas.microsoft.com/office/drawing/2014/main" id="{9CBD8479-7083-4113-9362-888DD59ED6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968"/>
            <a:stretch/>
          </p:blipFill>
          <p:spPr>
            <a:xfrm>
              <a:off x="1519132" y="3203300"/>
              <a:ext cx="1305303" cy="858449"/>
            </a:xfrm>
            <a:prstGeom prst="rect">
              <a:avLst/>
            </a:prstGeom>
          </p:spPr>
        </p:pic>
      </p:grpSp>
      <p:sp>
        <p:nvSpPr>
          <p:cNvPr id="21" name="Speech Bubble: Rectangle with Corners Rounded 20">
            <a:extLst>
              <a:ext uri="{FF2B5EF4-FFF2-40B4-BE49-F238E27FC236}">
                <a16:creationId xmlns:a16="http://schemas.microsoft.com/office/drawing/2014/main" id="{E60AB3D7-F14D-4267-9C74-6D026B9FB4CD}"/>
              </a:ext>
            </a:extLst>
          </p:cNvPr>
          <p:cNvSpPr/>
          <p:nvPr/>
        </p:nvSpPr>
        <p:spPr>
          <a:xfrm>
            <a:off x="7914716" y="2624448"/>
            <a:ext cx="2645688" cy="1341593"/>
          </a:xfrm>
          <a:prstGeom prst="wedgeRoundRectCallout">
            <a:avLst>
              <a:gd name="adj1" fmla="val 12196"/>
              <a:gd name="adj2" fmla="val 6962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3E0099"/>
                </a:solidFill>
                <a:latin typeface="Arial" panose="020B0604020202020204" pitchFamily="34" charset="0"/>
                <a:cs typeface="Arial" panose="020B0604020202020204" pitchFamily="34" charset="0"/>
              </a:rPr>
              <a:t>Let’s agree on what kind of world we would like our children to live in so that we can build this for them?</a:t>
            </a:r>
          </a:p>
        </p:txBody>
      </p:sp>
    </p:spTree>
    <p:extLst>
      <p:ext uri="{BB962C8B-B14F-4D97-AF65-F5344CB8AC3E}">
        <p14:creationId xmlns:p14="http://schemas.microsoft.com/office/powerpoint/2010/main" val="297675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2063E5-3464-5549-A236-49AAE7BB484B}"/>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0178" name="Picture 2">
            <a:extLst>
              <a:ext uri="{FF2B5EF4-FFF2-40B4-BE49-F238E27FC236}">
                <a16:creationId xmlns:a16="http://schemas.microsoft.com/office/drawing/2014/main" id="{DD81ABB8-C5BD-4320-9ADA-6393EBFA51B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8690" t="29549" r="4706"/>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E836F-ECD0-4E40-BEB9-ED18F128BB54}"/>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3" name="Picture 2" descr="A close up of a map&#10;&#10;Description automatically generated">
            <a:extLst>
              <a:ext uri="{FF2B5EF4-FFF2-40B4-BE49-F238E27FC236}">
                <a16:creationId xmlns:a16="http://schemas.microsoft.com/office/drawing/2014/main" id="{F5F34C1E-4AC9-4A36-B5E4-C9F28D710223}"/>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143000" y="0"/>
            <a:ext cx="990599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is a vision?</a:t>
            </a:r>
          </a:p>
        </p:txBody>
      </p:sp>
      <p:pic>
        <p:nvPicPr>
          <p:cNvPr id="10" name="Picture 2" descr="05">
            <a:extLst>
              <a:ext uri="{FF2B5EF4-FFF2-40B4-BE49-F238E27FC236}">
                <a16:creationId xmlns:a16="http://schemas.microsoft.com/office/drawing/2014/main" id="{F472D1B9-CB53-4B9C-8F0A-CE9D11A86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71" t="8858" r="21474" b="2377"/>
          <a:stretch>
            <a:fillRect/>
          </a:stretch>
        </p:blipFill>
        <p:spPr bwMode="auto">
          <a:xfrm>
            <a:off x="3992598" y="1652820"/>
            <a:ext cx="4206804" cy="418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A34BD6D5-5AFD-9A44-8122-685B5449D621}"/>
              </a:ext>
            </a:extLst>
          </p:cNvPr>
          <p:cNvGrpSpPr/>
          <p:nvPr/>
        </p:nvGrpSpPr>
        <p:grpSpPr>
          <a:xfrm>
            <a:off x="2141731" y="1652819"/>
            <a:ext cx="1432560" cy="967059"/>
            <a:chOff x="2141731" y="1652819"/>
            <a:chExt cx="1432560" cy="967059"/>
          </a:xfrm>
        </p:grpSpPr>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A close up of a logo&#10;&#10;Description generated with very high confidence">
              <a:extLst>
                <a:ext uri="{FF2B5EF4-FFF2-40B4-BE49-F238E27FC236}">
                  <a16:creationId xmlns:a16="http://schemas.microsoft.com/office/drawing/2014/main" id="{9ED87DD0-7B79-4915-B4D5-016AB1090F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33" t="16028" r="59136" b="71201"/>
            <a:stretch/>
          </p:blipFill>
          <p:spPr>
            <a:xfrm>
              <a:off x="2365393" y="1702051"/>
              <a:ext cx="888789" cy="917827"/>
            </a:xfrm>
            <a:prstGeom prst="rect">
              <a:avLst/>
            </a:prstGeom>
            <a:ln>
              <a:noFill/>
            </a:ln>
          </p:spPr>
        </p:pic>
      </p:grpSp>
      <p:grpSp>
        <p:nvGrpSpPr>
          <p:cNvPr id="5" name="Group 4">
            <a:extLst>
              <a:ext uri="{FF2B5EF4-FFF2-40B4-BE49-F238E27FC236}">
                <a16:creationId xmlns:a16="http://schemas.microsoft.com/office/drawing/2014/main" id="{219BB756-C75E-5A46-A374-91FF5DC39806}"/>
              </a:ext>
            </a:extLst>
          </p:cNvPr>
          <p:cNvGrpSpPr/>
          <p:nvPr/>
        </p:nvGrpSpPr>
        <p:grpSpPr>
          <a:xfrm>
            <a:off x="2141731" y="3456219"/>
            <a:ext cx="1432560" cy="955040"/>
            <a:chOff x="2141731" y="3456219"/>
            <a:chExt cx="1432560" cy="955040"/>
          </a:xfrm>
        </p:grpSpPr>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descr="A close up of a logo&#10;&#10;Description generated with very high confidence">
              <a:extLst>
                <a:ext uri="{FF2B5EF4-FFF2-40B4-BE49-F238E27FC236}">
                  <a16:creationId xmlns:a16="http://schemas.microsoft.com/office/drawing/2014/main" id="{CA13B73F-1C01-4AC8-BA02-B93B0732F1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743" t="38560" r="61564" b="50773"/>
            <a:stretch/>
          </p:blipFill>
          <p:spPr>
            <a:xfrm>
              <a:off x="2438946" y="3576582"/>
              <a:ext cx="741680" cy="803485"/>
            </a:xfrm>
            <a:prstGeom prst="rect">
              <a:avLst/>
            </a:prstGeom>
            <a:ln>
              <a:noFill/>
            </a:ln>
          </p:spPr>
        </p:pic>
      </p:grpSp>
      <p:grpSp>
        <p:nvGrpSpPr>
          <p:cNvPr id="7" name="Group 6">
            <a:extLst>
              <a:ext uri="{FF2B5EF4-FFF2-40B4-BE49-F238E27FC236}">
                <a16:creationId xmlns:a16="http://schemas.microsoft.com/office/drawing/2014/main" id="{D5755C12-689B-1A40-90F3-E15937B9F440}"/>
              </a:ext>
            </a:extLst>
          </p:cNvPr>
          <p:cNvGrpSpPr/>
          <p:nvPr/>
        </p:nvGrpSpPr>
        <p:grpSpPr>
          <a:xfrm>
            <a:off x="2141731" y="5157109"/>
            <a:ext cx="1432560" cy="955040"/>
            <a:chOff x="2141731" y="5157109"/>
            <a:chExt cx="1432560" cy="955040"/>
          </a:xfrm>
        </p:grpSpPr>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19" descr="A close up of a logo&#10;&#10;Description generated with very high confidence">
              <a:extLst>
                <a:ext uri="{FF2B5EF4-FFF2-40B4-BE49-F238E27FC236}">
                  <a16:creationId xmlns:a16="http://schemas.microsoft.com/office/drawing/2014/main" id="{07604352-B045-4663-BBE9-968A5C4BF5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242" t="65432" r="55809" b="21524"/>
            <a:stretch/>
          </p:blipFill>
          <p:spPr>
            <a:xfrm>
              <a:off x="2332509" y="5181145"/>
              <a:ext cx="1041189" cy="906968"/>
            </a:xfrm>
            <a:prstGeom prst="rect">
              <a:avLst/>
            </a:prstGeom>
            <a:ln>
              <a:noFill/>
            </a:ln>
          </p:spPr>
        </p:pic>
      </p:grpSp>
      <p:grpSp>
        <p:nvGrpSpPr>
          <p:cNvPr id="8" name="Group 7">
            <a:extLst>
              <a:ext uri="{FF2B5EF4-FFF2-40B4-BE49-F238E27FC236}">
                <a16:creationId xmlns:a16="http://schemas.microsoft.com/office/drawing/2014/main" id="{A28C5390-33E9-5740-A20E-50CA8A8DE539}"/>
              </a:ext>
            </a:extLst>
          </p:cNvPr>
          <p:cNvGrpSpPr/>
          <p:nvPr/>
        </p:nvGrpSpPr>
        <p:grpSpPr>
          <a:xfrm>
            <a:off x="8647643" y="1652819"/>
            <a:ext cx="1432560" cy="977571"/>
            <a:chOff x="8647643" y="1652819"/>
            <a:chExt cx="1432560" cy="977571"/>
          </a:xfrm>
        </p:grpSpPr>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7" name="Picture 26" descr="A close up of a logo&#10;&#10;Description generated with very high confidence">
              <a:extLst>
                <a:ext uri="{FF2B5EF4-FFF2-40B4-BE49-F238E27FC236}">
                  <a16:creationId xmlns:a16="http://schemas.microsoft.com/office/drawing/2014/main" id="{F31D5552-1C39-49C1-BA9E-DA96DB5CD8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675" t="15570" r="15436" b="71271"/>
            <a:stretch/>
          </p:blipFill>
          <p:spPr>
            <a:xfrm>
              <a:off x="8829865" y="1673326"/>
              <a:ext cx="1014225" cy="957064"/>
            </a:xfrm>
            <a:prstGeom prst="rect">
              <a:avLst/>
            </a:prstGeom>
            <a:ln>
              <a:noFill/>
            </a:ln>
          </p:spPr>
        </p:pic>
      </p:grpSp>
      <p:grpSp>
        <p:nvGrpSpPr>
          <p:cNvPr id="11" name="Group 10">
            <a:extLst>
              <a:ext uri="{FF2B5EF4-FFF2-40B4-BE49-F238E27FC236}">
                <a16:creationId xmlns:a16="http://schemas.microsoft.com/office/drawing/2014/main" id="{CD73E50B-C346-9D47-9C8C-12B535DAC037}"/>
              </a:ext>
            </a:extLst>
          </p:cNvPr>
          <p:cNvGrpSpPr/>
          <p:nvPr/>
        </p:nvGrpSpPr>
        <p:grpSpPr>
          <a:xfrm>
            <a:off x="8647643" y="3456219"/>
            <a:ext cx="1432560" cy="955040"/>
            <a:chOff x="8647643" y="3456219"/>
            <a:chExt cx="1432560" cy="955040"/>
          </a:xfrm>
        </p:grpSpPr>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84403"/>
                <a:gd name="adj2" fmla="val 2664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8" name="Picture 27" descr="A close up of a logo&#10;&#10;Description generated with very high confidence">
              <a:extLst>
                <a:ext uri="{FF2B5EF4-FFF2-40B4-BE49-F238E27FC236}">
                  <a16:creationId xmlns:a16="http://schemas.microsoft.com/office/drawing/2014/main" id="{74C7E1E5-F4D6-498E-8F39-71D9F6ADD6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826" t="38780" r="14277" b="49938"/>
            <a:stretch/>
          </p:blipFill>
          <p:spPr>
            <a:xfrm>
              <a:off x="8863961" y="3517110"/>
              <a:ext cx="1066927" cy="862956"/>
            </a:xfrm>
            <a:prstGeom prst="rect">
              <a:avLst/>
            </a:prstGeom>
            <a:ln>
              <a:noFill/>
            </a:ln>
          </p:spPr>
        </p:pic>
      </p:grpSp>
      <p:grpSp>
        <p:nvGrpSpPr>
          <p:cNvPr id="13" name="Group 12">
            <a:extLst>
              <a:ext uri="{FF2B5EF4-FFF2-40B4-BE49-F238E27FC236}">
                <a16:creationId xmlns:a16="http://schemas.microsoft.com/office/drawing/2014/main" id="{2E5F6B32-5FC1-7E44-841E-EB1D8B29DB6B}"/>
              </a:ext>
            </a:extLst>
          </p:cNvPr>
          <p:cNvGrpSpPr/>
          <p:nvPr/>
        </p:nvGrpSpPr>
        <p:grpSpPr>
          <a:xfrm>
            <a:off x="8647643" y="5157109"/>
            <a:ext cx="1432560" cy="955040"/>
            <a:chOff x="8647643" y="5157109"/>
            <a:chExt cx="1432560" cy="955040"/>
          </a:xfrm>
        </p:grpSpPr>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9" name="Picture 28" descr="A close up of a logo&#10;&#10;Description generated with very high confidence">
              <a:extLst>
                <a:ext uri="{FF2B5EF4-FFF2-40B4-BE49-F238E27FC236}">
                  <a16:creationId xmlns:a16="http://schemas.microsoft.com/office/drawing/2014/main" id="{F5B03C90-1D00-4819-9551-8198740F85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005" t="66248" r="12434" b="21563"/>
            <a:stretch/>
          </p:blipFill>
          <p:spPr>
            <a:xfrm>
              <a:off x="8843639" y="5201466"/>
              <a:ext cx="1137064" cy="906968"/>
            </a:xfrm>
            <a:prstGeom prst="rect">
              <a:avLst/>
            </a:prstGeom>
            <a:ln>
              <a:noFill/>
            </a:ln>
          </p:spPr>
        </p:pic>
      </p:grpSp>
    </p:spTree>
    <p:custDataLst>
      <p:tags r:id="rId1"/>
    </p:custDataLst>
    <p:extLst>
      <p:ext uri="{BB962C8B-B14F-4D97-AF65-F5344CB8AC3E}">
        <p14:creationId xmlns:p14="http://schemas.microsoft.com/office/powerpoint/2010/main" val="215925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No right or wrong visions</a:t>
            </a:r>
          </a:p>
        </p:txBody>
      </p:sp>
      <p:pic>
        <p:nvPicPr>
          <p:cNvPr id="10" name="Picture 2" descr="05">
            <a:extLst>
              <a:ext uri="{FF2B5EF4-FFF2-40B4-BE49-F238E27FC236}">
                <a16:creationId xmlns:a16="http://schemas.microsoft.com/office/drawing/2014/main" id="{F472D1B9-CB53-4B9C-8F0A-CE9D11A86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71" t="8858" r="21474" b="2377"/>
          <a:stretch>
            <a:fillRect/>
          </a:stretch>
        </p:blipFill>
        <p:spPr bwMode="auto">
          <a:xfrm>
            <a:off x="3992598" y="1652820"/>
            <a:ext cx="4206804" cy="418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F8FBB4E7-4F68-4F03-ACC5-6FA558F8CC66}"/>
              </a:ext>
            </a:extLst>
          </p:cNvPr>
          <p:cNvSpPr txBox="1"/>
          <p:nvPr/>
        </p:nvSpPr>
        <p:spPr>
          <a:xfrm>
            <a:off x="1568754" y="165282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leader initiated</a:t>
            </a:r>
            <a:endParaRPr lang="en-ZA" sz="3000" dirty="0">
              <a:solidFill>
                <a:srgbClr val="482C89"/>
              </a:solidFill>
              <a:latin typeface="Century Gothic" panose="020B0502020202020204" pitchFamily="34" charset="0"/>
            </a:endParaRPr>
          </a:p>
        </p:txBody>
      </p:sp>
      <p:sp>
        <p:nvSpPr>
          <p:cNvPr id="25" name="TextBox 24">
            <a:extLst>
              <a:ext uri="{FF2B5EF4-FFF2-40B4-BE49-F238E27FC236}">
                <a16:creationId xmlns:a16="http://schemas.microsoft.com/office/drawing/2014/main" id="{81B50DA2-3A33-493A-ACC6-A46146DCBE00}"/>
              </a:ext>
            </a:extLst>
          </p:cNvPr>
          <p:cNvSpPr txBox="1"/>
          <p:nvPr/>
        </p:nvSpPr>
        <p:spPr>
          <a:xfrm>
            <a:off x="1785385" y="449722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shared &amp; supported</a:t>
            </a:r>
            <a:endParaRPr lang="en-ZA" sz="3000" dirty="0">
              <a:solidFill>
                <a:srgbClr val="482C89"/>
              </a:solidFill>
              <a:latin typeface="Century Gothic" panose="020B0502020202020204" pitchFamily="34" charset="0"/>
            </a:endParaRPr>
          </a:p>
        </p:txBody>
      </p:sp>
      <p:sp>
        <p:nvSpPr>
          <p:cNvPr id="26" name="TextBox 25">
            <a:extLst>
              <a:ext uri="{FF2B5EF4-FFF2-40B4-BE49-F238E27FC236}">
                <a16:creationId xmlns:a16="http://schemas.microsoft.com/office/drawing/2014/main" id="{22211282-9083-4443-976E-53B912E608F6}"/>
              </a:ext>
            </a:extLst>
          </p:cNvPr>
          <p:cNvSpPr txBox="1"/>
          <p:nvPr/>
        </p:nvSpPr>
        <p:spPr>
          <a:xfrm>
            <a:off x="8199402" y="166529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positive &amp; inspiring</a:t>
            </a:r>
            <a:endParaRPr lang="en-ZA" sz="3000"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3481C0CB-246B-4F71-90B1-F247900B7513}"/>
              </a:ext>
            </a:extLst>
          </p:cNvPr>
          <p:cNvSpPr txBox="1"/>
          <p:nvPr/>
        </p:nvSpPr>
        <p:spPr>
          <a:xfrm>
            <a:off x="7982773" y="4497219"/>
            <a:ext cx="3288045"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comprehensive &amp; detailed</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14780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5439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Great visions?</a:t>
            </a:r>
          </a:p>
        </p:txBody>
      </p:sp>
      <p:pic>
        <p:nvPicPr>
          <p:cNvPr id="10" name="Picture 2" descr="05">
            <a:extLst>
              <a:ext uri="{FF2B5EF4-FFF2-40B4-BE49-F238E27FC236}">
                <a16:creationId xmlns:a16="http://schemas.microsoft.com/office/drawing/2014/main" id="{F472D1B9-CB53-4B9C-8F0A-CE9D11A86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71" t="8858" r="21474" b="2377"/>
          <a:stretch>
            <a:fillRect/>
          </a:stretch>
        </p:blipFill>
        <p:spPr bwMode="auto">
          <a:xfrm>
            <a:off x="3992598" y="1652820"/>
            <a:ext cx="4206804" cy="418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F8FBB4E7-4F68-4F03-ACC5-6FA558F8CC66}"/>
              </a:ext>
            </a:extLst>
          </p:cNvPr>
          <p:cNvSpPr txBox="1"/>
          <p:nvPr/>
        </p:nvSpPr>
        <p:spPr>
          <a:xfrm>
            <a:off x="1568754" y="165282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leader initiated</a:t>
            </a:r>
            <a:endParaRPr lang="en-ZA" sz="3000" dirty="0">
              <a:solidFill>
                <a:srgbClr val="482C89"/>
              </a:solidFill>
              <a:latin typeface="Century Gothic" panose="020B0502020202020204" pitchFamily="34" charset="0"/>
            </a:endParaRPr>
          </a:p>
        </p:txBody>
      </p:sp>
      <p:sp>
        <p:nvSpPr>
          <p:cNvPr id="25" name="TextBox 24">
            <a:extLst>
              <a:ext uri="{FF2B5EF4-FFF2-40B4-BE49-F238E27FC236}">
                <a16:creationId xmlns:a16="http://schemas.microsoft.com/office/drawing/2014/main" id="{81B50DA2-3A33-493A-ACC6-A46146DCBE00}"/>
              </a:ext>
            </a:extLst>
          </p:cNvPr>
          <p:cNvSpPr txBox="1"/>
          <p:nvPr/>
        </p:nvSpPr>
        <p:spPr>
          <a:xfrm>
            <a:off x="1785385" y="449722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shared &amp; supported</a:t>
            </a:r>
            <a:endParaRPr lang="en-ZA" sz="3000" dirty="0">
              <a:solidFill>
                <a:srgbClr val="482C89"/>
              </a:solidFill>
              <a:latin typeface="Century Gothic" panose="020B0502020202020204" pitchFamily="34" charset="0"/>
            </a:endParaRPr>
          </a:p>
        </p:txBody>
      </p:sp>
      <p:sp>
        <p:nvSpPr>
          <p:cNvPr id="26" name="TextBox 25">
            <a:extLst>
              <a:ext uri="{FF2B5EF4-FFF2-40B4-BE49-F238E27FC236}">
                <a16:creationId xmlns:a16="http://schemas.microsoft.com/office/drawing/2014/main" id="{22211282-9083-4443-976E-53B912E608F6}"/>
              </a:ext>
            </a:extLst>
          </p:cNvPr>
          <p:cNvSpPr txBox="1"/>
          <p:nvPr/>
        </p:nvSpPr>
        <p:spPr>
          <a:xfrm>
            <a:off x="8199402" y="1665290"/>
            <a:ext cx="2423844"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positive &amp; inspiring</a:t>
            </a:r>
            <a:endParaRPr lang="en-ZA" sz="3000"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3481C0CB-246B-4F71-90B1-F247900B7513}"/>
              </a:ext>
            </a:extLst>
          </p:cNvPr>
          <p:cNvSpPr txBox="1"/>
          <p:nvPr/>
        </p:nvSpPr>
        <p:spPr>
          <a:xfrm>
            <a:off x="7982773" y="4497219"/>
            <a:ext cx="3288045" cy="1015663"/>
          </a:xfrm>
          <a:prstGeom prst="rect">
            <a:avLst/>
          </a:prstGeom>
          <a:noFill/>
        </p:spPr>
        <p:txBody>
          <a:bodyPr wrap="square">
            <a:spAutoFit/>
          </a:bodyPr>
          <a:lstStyle/>
          <a:p>
            <a:pPr algn="ctr">
              <a:defRPr/>
            </a:pPr>
            <a:r>
              <a:rPr lang="en-ZA" sz="3000" b="1" dirty="0">
                <a:solidFill>
                  <a:srgbClr val="482C89"/>
                </a:solidFill>
                <a:latin typeface="Century Gothic" panose="020B0502020202020204" pitchFamily="34" charset="0"/>
                <a:ea typeface="MS PGothic" panose="020B0600070205080204" pitchFamily="34" charset="-128"/>
              </a:rPr>
              <a:t>comprehensive &amp; detailed</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184104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should we ask?</a:t>
            </a:r>
          </a:p>
        </p:txBody>
      </p:sp>
      <p:pic>
        <p:nvPicPr>
          <p:cNvPr id="4" name="Picture 3">
            <a:extLst>
              <a:ext uri="{FF2B5EF4-FFF2-40B4-BE49-F238E27FC236}">
                <a16:creationId xmlns:a16="http://schemas.microsoft.com/office/drawing/2014/main" id="{4F5F85D0-2C47-4F12-94A0-B0342F5F8800}"/>
              </a:ext>
            </a:extLst>
          </p:cNvPr>
          <p:cNvPicPr>
            <a:picLocks noChangeAspect="1"/>
          </p:cNvPicPr>
          <p:nvPr/>
        </p:nvPicPr>
        <p:blipFill>
          <a:blip r:embed="rId3"/>
          <a:stretch>
            <a:fillRect/>
          </a:stretch>
        </p:blipFill>
        <p:spPr>
          <a:xfrm>
            <a:off x="1841938" y="1300480"/>
            <a:ext cx="8226434" cy="5029200"/>
          </a:xfrm>
          <a:prstGeom prst="rect">
            <a:avLst/>
          </a:prstGeom>
        </p:spPr>
      </p:pic>
      <p:pic>
        <p:nvPicPr>
          <p:cNvPr id="9" name="Picture 8">
            <a:extLst>
              <a:ext uri="{FF2B5EF4-FFF2-40B4-BE49-F238E27FC236}">
                <a16:creationId xmlns:a16="http://schemas.microsoft.com/office/drawing/2014/main" id="{EBF63375-3CE2-45E8-AA18-E785845A0371}"/>
              </a:ext>
            </a:extLst>
          </p:cNvPr>
          <p:cNvPicPr>
            <a:picLocks noChangeAspect="1"/>
          </p:cNvPicPr>
          <p:nvPr/>
        </p:nvPicPr>
        <p:blipFill rotWithShape="1">
          <a:blip r:embed="rId3"/>
          <a:srcRect l="7621" t="27879" r="70889" b="47677"/>
          <a:stretch/>
        </p:blipFill>
        <p:spPr>
          <a:xfrm>
            <a:off x="2098162" y="2177027"/>
            <a:ext cx="2494346" cy="1734574"/>
          </a:xfrm>
          <a:prstGeom prst="rect">
            <a:avLst/>
          </a:prstGeom>
        </p:spPr>
      </p:pic>
      <p:pic>
        <p:nvPicPr>
          <p:cNvPr id="10" name="Picture 9">
            <a:extLst>
              <a:ext uri="{FF2B5EF4-FFF2-40B4-BE49-F238E27FC236}">
                <a16:creationId xmlns:a16="http://schemas.microsoft.com/office/drawing/2014/main" id="{DF0B1D2E-546D-4D5D-8332-A5CCE9834E0F}"/>
              </a:ext>
            </a:extLst>
          </p:cNvPr>
          <p:cNvPicPr>
            <a:picLocks noChangeAspect="1"/>
          </p:cNvPicPr>
          <p:nvPr/>
        </p:nvPicPr>
        <p:blipFill rotWithShape="1">
          <a:blip r:embed="rId3"/>
          <a:srcRect l="75919" t="30505" r="1853" b="45657"/>
          <a:stretch/>
        </p:blipFill>
        <p:spPr>
          <a:xfrm>
            <a:off x="7914717" y="2260863"/>
            <a:ext cx="2645688" cy="1734574"/>
          </a:xfrm>
          <a:prstGeom prst="rect">
            <a:avLst/>
          </a:prstGeom>
        </p:spPr>
      </p:pic>
    </p:spTree>
    <p:extLst>
      <p:ext uri="{BB962C8B-B14F-4D97-AF65-F5344CB8AC3E}">
        <p14:creationId xmlns:p14="http://schemas.microsoft.com/office/powerpoint/2010/main" val="123221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How should we answer?</a:t>
            </a:r>
          </a:p>
        </p:txBody>
      </p:sp>
      <p:sp>
        <p:nvSpPr>
          <p:cNvPr id="7" name="Rectangle 6">
            <a:extLst>
              <a:ext uri="{FF2B5EF4-FFF2-40B4-BE49-F238E27FC236}">
                <a16:creationId xmlns:a16="http://schemas.microsoft.com/office/drawing/2014/main" id="{C144DD28-C873-43CC-91CA-FDC7F35EF474}"/>
              </a:ext>
            </a:extLst>
          </p:cNvPr>
          <p:cNvSpPr/>
          <p:nvPr/>
        </p:nvSpPr>
        <p:spPr>
          <a:xfrm>
            <a:off x="194056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The role of children is…</a:t>
            </a:r>
          </a:p>
        </p:txBody>
      </p:sp>
      <p:sp>
        <p:nvSpPr>
          <p:cNvPr id="12" name="Rectangle 11">
            <a:extLst>
              <a:ext uri="{FF2B5EF4-FFF2-40B4-BE49-F238E27FC236}">
                <a16:creationId xmlns:a16="http://schemas.microsoft.com/office/drawing/2014/main" id="{CD86D625-5436-417C-8EA3-BCB3060C16B3}"/>
              </a:ext>
            </a:extLst>
          </p:cNvPr>
          <p:cNvSpPr/>
          <p:nvPr/>
        </p:nvSpPr>
        <p:spPr>
          <a:xfrm>
            <a:off x="609600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We should create a world that…</a:t>
            </a:r>
          </a:p>
        </p:txBody>
      </p:sp>
      <p:sp>
        <p:nvSpPr>
          <p:cNvPr id="13" name="Rectangle 12">
            <a:extLst>
              <a:ext uri="{FF2B5EF4-FFF2-40B4-BE49-F238E27FC236}">
                <a16:creationId xmlns:a16="http://schemas.microsoft.com/office/drawing/2014/main" id="{87C00661-3585-45C5-ACE4-F21FA3AF59C4}"/>
              </a:ext>
            </a:extLst>
          </p:cNvPr>
          <p:cNvSpPr/>
          <p:nvPr/>
        </p:nvSpPr>
        <p:spPr>
          <a:xfrm>
            <a:off x="1940560" y="2577009"/>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a:t>
            </a:r>
          </a:p>
        </p:txBody>
      </p:sp>
      <p:sp>
        <p:nvSpPr>
          <p:cNvPr id="15" name="Rectangle 14">
            <a:extLst>
              <a:ext uri="{FF2B5EF4-FFF2-40B4-BE49-F238E27FC236}">
                <a16:creationId xmlns:a16="http://schemas.microsoft.com/office/drawing/2014/main" id="{DC94913E-6245-49E0-9B8D-F42092D0F278}"/>
              </a:ext>
            </a:extLst>
          </p:cNvPr>
          <p:cNvSpPr/>
          <p:nvPr/>
        </p:nvSpPr>
        <p:spPr>
          <a:xfrm>
            <a:off x="6096000" y="2577009"/>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 </a:t>
            </a:r>
          </a:p>
        </p:txBody>
      </p:sp>
    </p:spTree>
    <p:extLst>
      <p:ext uri="{BB962C8B-B14F-4D97-AF65-F5344CB8AC3E}">
        <p14:creationId xmlns:p14="http://schemas.microsoft.com/office/powerpoint/2010/main" val="266346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939290" y="2459504"/>
            <a:ext cx="8313419" cy="193899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Why is a vision important?</a:t>
            </a:r>
          </a:p>
        </p:txBody>
      </p:sp>
    </p:spTree>
    <p:extLst>
      <p:ext uri="{BB962C8B-B14F-4D97-AF65-F5344CB8AC3E}">
        <p14:creationId xmlns:p14="http://schemas.microsoft.com/office/powerpoint/2010/main" val="131497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C144DD28-C873-43CC-91CA-FDC7F35EF474}"/>
              </a:ext>
            </a:extLst>
          </p:cNvPr>
          <p:cNvSpPr/>
          <p:nvPr/>
        </p:nvSpPr>
        <p:spPr>
          <a:xfrm>
            <a:off x="1929927" y="1858205"/>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The role of children is…</a:t>
            </a:r>
          </a:p>
        </p:txBody>
      </p:sp>
      <p:sp>
        <p:nvSpPr>
          <p:cNvPr id="13" name="Rectangle 12">
            <a:extLst>
              <a:ext uri="{FF2B5EF4-FFF2-40B4-BE49-F238E27FC236}">
                <a16:creationId xmlns:a16="http://schemas.microsoft.com/office/drawing/2014/main" id="{87C00661-3585-45C5-ACE4-F21FA3AF59C4}"/>
              </a:ext>
            </a:extLst>
          </p:cNvPr>
          <p:cNvSpPr/>
          <p:nvPr/>
        </p:nvSpPr>
        <p:spPr>
          <a:xfrm>
            <a:off x="1929927" y="2514973"/>
            <a:ext cx="4155440" cy="3732352"/>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mj-lt"/>
              <a:buAutoNum type="arabicPeriod"/>
            </a:pPr>
            <a:r>
              <a:rPr lang="en-ZA" sz="2000" b="1" dirty="0">
                <a:solidFill>
                  <a:srgbClr val="482C89"/>
                </a:solidFill>
                <a:latin typeface="Century Gothic" panose="020B0502020202020204" pitchFamily="34" charset="0"/>
              </a:rPr>
              <a:t>To be an expression of our love as a couple/family.</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To build and grow our families and communities.</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To build our future generations.</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To create new ideas and possibilities.</a:t>
            </a:r>
          </a:p>
        </p:txBody>
      </p:sp>
      <p:sp>
        <p:nvSpPr>
          <p:cNvPr id="9" name="TextBox 8">
            <a:extLst>
              <a:ext uri="{FF2B5EF4-FFF2-40B4-BE49-F238E27FC236}">
                <a16:creationId xmlns:a16="http://schemas.microsoft.com/office/drawing/2014/main" id="{1D0C4B7E-B8C5-4793-BADA-CB75520D6E07}"/>
              </a:ext>
            </a:extLst>
          </p:cNvPr>
          <p:cNvSpPr txBox="1"/>
          <p:nvPr/>
        </p:nvSpPr>
        <p:spPr>
          <a:xfrm>
            <a:off x="964018" y="419411"/>
            <a:ext cx="10263963"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Positive Role = Empowered Child</a:t>
            </a:r>
          </a:p>
        </p:txBody>
      </p:sp>
      <p:pic>
        <p:nvPicPr>
          <p:cNvPr id="20" name="Picture 19">
            <a:extLst>
              <a:ext uri="{FF2B5EF4-FFF2-40B4-BE49-F238E27FC236}">
                <a16:creationId xmlns:a16="http://schemas.microsoft.com/office/drawing/2014/main" id="{D47795B6-7AA2-2443-9749-4DD974D1B7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25" t="24073" r="24641" b="50242"/>
          <a:stretch/>
        </p:blipFill>
        <p:spPr>
          <a:xfrm>
            <a:off x="8765139" y="1947084"/>
            <a:ext cx="1179219" cy="1135777"/>
          </a:xfrm>
          <a:prstGeom prst="rect">
            <a:avLst/>
          </a:prstGeom>
          <a:ln>
            <a:noFill/>
          </a:ln>
        </p:spPr>
      </p:pic>
      <p:pic>
        <p:nvPicPr>
          <p:cNvPr id="21" name="Picture 20" descr="A close up of a logo&#10;&#10;Description generated with very high confidence">
            <a:extLst>
              <a:ext uri="{FF2B5EF4-FFF2-40B4-BE49-F238E27FC236}">
                <a16:creationId xmlns:a16="http://schemas.microsoft.com/office/drawing/2014/main" id="{4F320860-FF26-BD4B-B456-361A4D5973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309" t="23139" r="11573" b="49374"/>
          <a:stretch/>
        </p:blipFill>
        <p:spPr>
          <a:xfrm>
            <a:off x="6423993" y="3026067"/>
            <a:ext cx="1314450" cy="962494"/>
          </a:xfrm>
          <a:prstGeom prst="rect">
            <a:avLst/>
          </a:prstGeom>
          <a:ln>
            <a:noFill/>
          </a:ln>
        </p:spPr>
      </p:pic>
      <p:pic>
        <p:nvPicPr>
          <p:cNvPr id="22" name="Picture 21">
            <a:extLst>
              <a:ext uri="{FF2B5EF4-FFF2-40B4-BE49-F238E27FC236}">
                <a16:creationId xmlns:a16="http://schemas.microsoft.com/office/drawing/2014/main" id="{6B6A052A-3A13-E647-BAA4-2FBD25D0E3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898" t="24316" r="24923" b="50000"/>
          <a:stretch/>
        </p:blipFill>
        <p:spPr>
          <a:xfrm>
            <a:off x="6378885" y="4961661"/>
            <a:ext cx="1071616" cy="1166763"/>
          </a:xfrm>
          <a:prstGeom prst="rect">
            <a:avLst/>
          </a:prstGeom>
          <a:ln>
            <a:noFill/>
          </a:ln>
        </p:spPr>
      </p:pic>
      <p:pic>
        <p:nvPicPr>
          <p:cNvPr id="23" name="Picture 22">
            <a:extLst>
              <a:ext uri="{FF2B5EF4-FFF2-40B4-BE49-F238E27FC236}">
                <a16:creationId xmlns:a16="http://schemas.microsoft.com/office/drawing/2014/main" id="{FA322154-2734-6941-A1C2-8099CF439D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821" t="24286" r="14795" b="50030"/>
          <a:stretch/>
        </p:blipFill>
        <p:spPr>
          <a:xfrm>
            <a:off x="8747469" y="4189760"/>
            <a:ext cx="1179219" cy="848570"/>
          </a:xfrm>
          <a:prstGeom prst="rect">
            <a:avLst/>
          </a:prstGeom>
          <a:ln>
            <a:noFill/>
          </a:ln>
        </p:spPr>
      </p:pic>
      <p:sp>
        <p:nvSpPr>
          <p:cNvPr id="24" name="TextBox 23">
            <a:extLst>
              <a:ext uri="{FF2B5EF4-FFF2-40B4-BE49-F238E27FC236}">
                <a16:creationId xmlns:a16="http://schemas.microsoft.com/office/drawing/2014/main" id="{72F51438-0308-9440-9974-A5973311FEA1}"/>
              </a:ext>
            </a:extLst>
          </p:cNvPr>
          <p:cNvSpPr txBox="1"/>
          <p:nvPr/>
        </p:nvSpPr>
        <p:spPr>
          <a:xfrm>
            <a:off x="6291712" y="2334860"/>
            <a:ext cx="2665109"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care, love &amp; empathy</a:t>
            </a:r>
            <a:endParaRPr lang="en-ZA" dirty="0">
              <a:solidFill>
                <a:srgbClr val="482C89"/>
              </a:solidFill>
              <a:latin typeface="Century Gothic" panose="020B0502020202020204" pitchFamily="34" charset="0"/>
            </a:endParaRPr>
          </a:p>
        </p:txBody>
      </p:sp>
      <p:sp>
        <p:nvSpPr>
          <p:cNvPr id="25" name="TextBox 24">
            <a:extLst>
              <a:ext uri="{FF2B5EF4-FFF2-40B4-BE49-F238E27FC236}">
                <a16:creationId xmlns:a16="http://schemas.microsoft.com/office/drawing/2014/main" id="{01D7277D-9502-F94D-B0AB-2A88CE549AAF}"/>
              </a:ext>
            </a:extLst>
          </p:cNvPr>
          <p:cNvSpPr txBox="1"/>
          <p:nvPr/>
        </p:nvSpPr>
        <p:spPr>
          <a:xfrm>
            <a:off x="7576890" y="3375704"/>
            <a:ext cx="2535017"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family &amp; community</a:t>
            </a:r>
          </a:p>
        </p:txBody>
      </p:sp>
      <p:sp>
        <p:nvSpPr>
          <p:cNvPr id="26" name="TextBox 25">
            <a:extLst>
              <a:ext uri="{FF2B5EF4-FFF2-40B4-BE49-F238E27FC236}">
                <a16:creationId xmlns:a16="http://schemas.microsoft.com/office/drawing/2014/main" id="{B703AFF4-AE40-BD49-8620-7B7F26840AAE}"/>
              </a:ext>
            </a:extLst>
          </p:cNvPr>
          <p:cNvSpPr txBox="1"/>
          <p:nvPr/>
        </p:nvSpPr>
        <p:spPr>
          <a:xfrm>
            <a:off x="6291712" y="4429379"/>
            <a:ext cx="2535017"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learning &amp; education</a:t>
            </a:r>
            <a:endParaRPr lang="en-ZA" dirty="0">
              <a:solidFill>
                <a:srgbClr val="482C89"/>
              </a:solidFill>
              <a:latin typeface="Century Gothic" panose="020B0502020202020204" pitchFamily="34" charset="0"/>
            </a:endParaRPr>
          </a:p>
        </p:txBody>
      </p:sp>
      <p:sp>
        <p:nvSpPr>
          <p:cNvPr id="27" name="TextBox 26">
            <a:extLst>
              <a:ext uri="{FF2B5EF4-FFF2-40B4-BE49-F238E27FC236}">
                <a16:creationId xmlns:a16="http://schemas.microsoft.com/office/drawing/2014/main" id="{46D88008-4AEF-9545-9AD2-721279A5585E}"/>
              </a:ext>
            </a:extLst>
          </p:cNvPr>
          <p:cNvSpPr txBox="1"/>
          <p:nvPr/>
        </p:nvSpPr>
        <p:spPr>
          <a:xfrm>
            <a:off x="7361133" y="5444837"/>
            <a:ext cx="2535017"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innovation &amp; growth</a:t>
            </a:r>
            <a:endParaRPr lang="en-ZA" dirty="0">
              <a:solidFill>
                <a:srgbClr val="482C89"/>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0057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C144DD28-C873-43CC-91CA-FDC7F35EF474}"/>
              </a:ext>
            </a:extLst>
          </p:cNvPr>
          <p:cNvSpPr/>
          <p:nvPr/>
        </p:nvSpPr>
        <p:spPr>
          <a:xfrm>
            <a:off x="1679135" y="1822544"/>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The role of children is…</a:t>
            </a:r>
          </a:p>
        </p:txBody>
      </p:sp>
      <p:sp>
        <p:nvSpPr>
          <p:cNvPr id="13" name="Rectangle 12">
            <a:extLst>
              <a:ext uri="{FF2B5EF4-FFF2-40B4-BE49-F238E27FC236}">
                <a16:creationId xmlns:a16="http://schemas.microsoft.com/office/drawing/2014/main" id="{87C00661-3585-45C5-ACE4-F21FA3AF59C4}"/>
              </a:ext>
            </a:extLst>
          </p:cNvPr>
          <p:cNvSpPr/>
          <p:nvPr/>
        </p:nvSpPr>
        <p:spPr>
          <a:xfrm>
            <a:off x="1679135" y="2479312"/>
            <a:ext cx="4155440" cy="3732352"/>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mj-lt"/>
              <a:buAutoNum type="arabicPeriod"/>
            </a:pPr>
            <a:r>
              <a:rPr lang="en-ZA" sz="2000" b="1" dirty="0">
                <a:solidFill>
                  <a:srgbClr val="482C89"/>
                </a:solidFill>
                <a:latin typeface="Century Gothic" panose="020B0502020202020204" pitchFamily="34" charset="0"/>
              </a:rPr>
              <a:t>They were a mistake we did not plan for them.</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I had them because my culture expects it of me.</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They are a good source of labour.</a:t>
            </a:r>
          </a:p>
          <a:p>
            <a:pPr marL="457200" indent="-457200">
              <a:buFont typeface="+mj-lt"/>
              <a:buAutoNum type="arabicPeriod"/>
            </a:pPr>
            <a:endParaRPr lang="en-ZA" sz="2000" b="1" dirty="0">
              <a:solidFill>
                <a:srgbClr val="482C89"/>
              </a:solidFill>
              <a:latin typeface="Century Gothic" panose="020B0502020202020204" pitchFamily="34" charset="0"/>
            </a:endParaRPr>
          </a:p>
          <a:p>
            <a:pPr marL="457200" indent="-457200">
              <a:buFont typeface="+mj-lt"/>
              <a:buAutoNum type="arabicPeriod"/>
            </a:pPr>
            <a:r>
              <a:rPr lang="en-ZA" sz="2000" b="1" dirty="0">
                <a:solidFill>
                  <a:srgbClr val="482C89"/>
                </a:solidFill>
                <a:latin typeface="Century Gothic" panose="020B0502020202020204" pitchFamily="34" charset="0"/>
              </a:rPr>
              <a:t>They are a good retirement plan.</a:t>
            </a:r>
          </a:p>
        </p:txBody>
      </p:sp>
      <p:sp>
        <p:nvSpPr>
          <p:cNvPr id="9" name="TextBox 8">
            <a:extLst>
              <a:ext uri="{FF2B5EF4-FFF2-40B4-BE49-F238E27FC236}">
                <a16:creationId xmlns:a16="http://schemas.microsoft.com/office/drawing/2014/main" id="{1D0C4B7E-B8C5-4793-BADA-CB75520D6E07}"/>
              </a:ext>
            </a:extLst>
          </p:cNvPr>
          <p:cNvSpPr txBox="1"/>
          <p:nvPr/>
        </p:nvSpPr>
        <p:spPr>
          <a:xfrm>
            <a:off x="296445" y="480385"/>
            <a:ext cx="1173834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Negative Role = Disempowered Child </a:t>
            </a:r>
          </a:p>
        </p:txBody>
      </p:sp>
      <p:pic>
        <p:nvPicPr>
          <p:cNvPr id="8" name="Picture 7" descr="A drawing of a person&#10;&#10;Description generated with high confidence">
            <a:extLst>
              <a:ext uri="{FF2B5EF4-FFF2-40B4-BE49-F238E27FC236}">
                <a16:creationId xmlns:a16="http://schemas.microsoft.com/office/drawing/2014/main" id="{07781934-8120-F446-9168-22F24C7E0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410" r="56731" b="21794"/>
          <a:stretch/>
        </p:blipFill>
        <p:spPr>
          <a:xfrm>
            <a:off x="8845359" y="3924695"/>
            <a:ext cx="1219233" cy="1002895"/>
          </a:xfrm>
          <a:prstGeom prst="rect">
            <a:avLst/>
          </a:prstGeom>
          <a:ln>
            <a:noFill/>
          </a:ln>
        </p:spPr>
      </p:pic>
      <p:pic>
        <p:nvPicPr>
          <p:cNvPr id="12" name="Picture 11" descr="A close up of a logo&#10;&#10;Description generated with very high confidence">
            <a:extLst>
              <a:ext uri="{FF2B5EF4-FFF2-40B4-BE49-F238E27FC236}">
                <a16:creationId xmlns:a16="http://schemas.microsoft.com/office/drawing/2014/main" id="{601204FF-0878-044E-AB87-42974F8A51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9282" r="39090" b="22190"/>
          <a:stretch/>
        </p:blipFill>
        <p:spPr>
          <a:xfrm>
            <a:off x="6151068" y="4999103"/>
            <a:ext cx="1648477" cy="1002894"/>
          </a:xfrm>
          <a:prstGeom prst="rect">
            <a:avLst/>
          </a:prstGeom>
          <a:ln>
            <a:noFill/>
          </a:ln>
        </p:spPr>
      </p:pic>
      <p:pic>
        <p:nvPicPr>
          <p:cNvPr id="14" name="Picture 13">
            <a:extLst>
              <a:ext uri="{FF2B5EF4-FFF2-40B4-BE49-F238E27FC236}">
                <a16:creationId xmlns:a16="http://schemas.microsoft.com/office/drawing/2014/main" id="{BA1985DE-0053-FD49-B8EC-D98059944C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0440" r="56078" b="21464"/>
          <a:stretch/>
        </p:blipFill>
        <p:spPr>
          <a:xfrm>
            <a:off x="6055491" y="2865265"/>
            <a:ext cx="1217066" cy="1002894"/>
          </a:xfrm>
          <a:prstGeom prst="rect">
            <a:avLst/>
          </a:prstGeom>
          <a:ln>
            <a:noFill/>
          </a:ln>
        </p:spPr>
      </p:pic>
      <p:pic>
        <p:nvPicPr>
          <p:cNvPr id="15" name="Picture 14" descr="A close up of a sign&#10;&#10;Description generated with very high confidence">
            <a:extLst>
              <a:ext uri="{FF2B5EF4-FFF2-40B4-BE49-F238E27FC236}">
                <a16:creationId xmlns:a16="http://schemas.microsoft.com/office/drawing/2014/main" id="{7AC14EAA-62A6-404E-8CE1-68E3D0FC7B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8168" r="58598" b="21168"/>
          <a:stretch/>
        </p:blipFill>
        <p:spPr>
          <a:xfrm>
            <a:off x="8817705" y="1707989"/>
            <a:ext cx="1217065" cy="1214845"/>
          </a:xfrm>
          <a:prstGeom prst="rect">
            <a:avLst/>
          </a:prstGeom>
          <a:ln>
            <a:noFill/>
          </a:ln>
        </p:spPr>
      </p:pic>
      <p:sp>
        <p:nvSpPr>
          <p:cNvPr id="16" name="TextBox 15">
            <a:extLst>
              <a:ext uri="{FF2B5EF4-FFF2-40B4-BE49-F238E27FC236}">
                <a16:creationId xmlns:a16="http://schemas.microsoft.com/office/drawing/2014/main" id="{7EF846D4-C478-F948-BBDE-FE7FC0EC6501}"/>
              </a:ext>
            </a:extLst>
          </p:cNvPr>
          <p:cNvSpPr txBox="1"/>
          <p:nvPr/>
        </p:nvSpPr>
        <p:spPr>
          <a:xfrm>
            <a:off x="5993545" y="2167375"/>
            <a:ext cx="2204318"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abuse &amp; neglect</a:t>
            </a:r>
            <a:endParaRPr lang="en-ZA" dirty="0">
              <a:solidFill>
                <a:srgbClr val="482C89"/>
              </a:solidFill>
              <a:latin typeface="Century Gothic" panose="020B0502020202020204" pitchFamily="34" charset="0"/>
            </a:endParaRPr>
          </a:p>
        </p:txBody>
      </p:sp>
      <p:sp>
        <p:nvSpPr>
          <p:cNvPr id="17" name="TextBox 16">
            <a:extLst>
              <a:ext uri="{FF2B5EF4-FFF2-40B4-BE49-F238E27FC236}">
                <a16:creationId xmlns:a16="http://schemas.microsoft.com/office/drawing/2014/main" id="{BC62E88E-0410-7F4C-8B26-D8D2343D6344}"/>
              </a:ext>
            </a:extLst>
          </p:cNvPr>
          <p:cNvSpPr txBox="1"/>
          <p:nvPr/>
        </p:nvSpPr>
        <p:spPr>
          <a:xfrm>
            <a:off x="7076202" y="3241685"/>
            <a:ext cx="3123285"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harmful cultural practices</a:t>
            </a:r>
          </a:p>
        </p:txBody>
      </p:sp>
      <p:sp>
        <p:nvSpPr>
          <p:cNvPr id="18" name="TextBox 17">
            <a:extLst>
              <a:ext uri="{FF2B5EF4-FFF2-40B4-BE49-F238E27FC236}">
                <a16:creationId xmlns:a16="http://schemas.microsoft.com/office/drawing/2014/main" id="{EA763923-9356-A545-87CD-2D65611CF9C3}"/>
              </a:ext>
            </a:extLst>
          </p:cNvPr>
          <p:cNvSpPr txBox="1"/>
          <p:nvPr/>
        </p:nvSpPr>
        <p:spPr>
          <a:xfrm>
            <a:off x="5952067" y="4315995"/>
            <a:ext cx="3123285"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child labour &amp; exploitation</a:t>
            </a:r>
            <a:endParaRPr lang="en-ZA" dirty="0">
              <a:solidFill>
                <a:srgbClr val="482C89"/>
              </a:solidFill>
              <a:latin typeface="Century Gothic" panose="020B0502020202020204" pitchFamily="34" charset="0"/>
            </a:endParaRPr>
          </a:p>
        </p:txBody>
      </p:sp>
      <p:sp>
        <p:nvSpPr>
          <p:cNvPr id="19" name="TextBox 18">
            <a:extLst>
              <a:ext uri="{FF2B5EF4-FFF2-40B4-BE49-F238E27FC236}">
                <a16:creationId xmlns:a16="http://schemas.microsoft.com/office/drawing/2014/main" id="{163B6AC1-8F21-3147-A980-F290287F6242}"/>
              </a:ext>
            </a:extLst>
          </p:cNvPr>
          <p:cNvSpPr txBox="1"/>
          <p:nvPr/>
        </p:nvSpPr>
        <p:spPr>
          <a:xfrm>
            <a:off x="7529575" y="5527338"/>
            <a:ext cx="2535017"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child marriage</a:t>
            </a:r>
            <a:endParaRPr lang="en-ZA" dirty="0">
              <a:solidFill>
                <a:srgbClr val="482C89"/>
              </a:solidFill>
              <a:latin typeface="Century Gothic" panose="020B0502020202020204" pitchFamily="34" charset="0"/>
            </a:endParaRPr>
          </a:p>
        </p:txBody>
      </p:sp>
      <p:pic>
        <p:nvPicPr>
          <p:cNvPr id="20" name="Picture 19" descr="A screenshot of a cell phone&#10;&#10;Description generated with very high confidence">
            <a:extLst>
              <a:ext uri="{FF2B5EF4-FFF2-40B4-BE49-F238E27FC236}">
                <a16:creationId xmlns:a16="http://schemas.microsoft.com/office/drawing/2014/main" id="{B15A5FFE-815A-024D-90C2-A8594A0D0B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0536" r="60338" b="21846"/>
          <a:stretch/>
        </p:blipFill>
        <p:spPr>
          <a:xfrm>
            <a:off x="8016786" y="1897363"/>
            <a:ext cx="969994" cy="861773"/>
          </a:xfrm>
          <a:prstGeom prst="rect">
            <a:avLst/>
          </a:prstGeom>
          <a:ln>
            <a:noFill/>
          </a:ln>
        </p:spPr>
      </p:pic>
    </p:spTree>
    <p:custDataLst>
      <p:tags r:id="rId1"/>
    </p:custDataLst>
    <p:extLst>
      <p:ext uri="{BB962C8B-B14F-4D97-AF65-F5344CB8AC3E}">
        <p14:creationId xmlns:p14="http://schemas.microsoft.com/office/powerpoint/2010/main" val="14100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0-#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9|10.5|2.2"/>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7.3|8.5|4.6|1.4|1.4"/>
</p:tagLst>
</file>

<file path=ppt/tags/tag4.xml><?xml version="1.0" encoding="utf-8"?>
<p:tagLst xmlns:a="http://schemas.openxmlformats.org/drawingml/2006/main" xmlns:r="http://schemas.openxmlformats.org/officeDocument/2006/relationships" xmlns:p="http://schemas.openxmlformats.org/presentationml/2006/main">
  <p:tag name="TIMING" val="|4.5|14.4|4.7|1.9|2"/>
</p:tagLst>
</file>

<file path=ppt/tags/tag5.xml><?xml version="1.0" encoding="utf-8"?>
<p:tagLst xmlns:a="http://schemas.openxmlformats.org/drawingml/2006/main" xmlns:r="http://schemas.openxmlformats.org/officeDocument/2006/relationships" xmlns:p="http://schemas.openxmlformats.org/presentationml/2006/main">
  <p:tag name="TIMING" val="|4.3|0.9|1.4|3.6|1.6|2.8|5.4|2.5|1.6|1|1.2|3|2"/>
</p:tagLst>
</file>

<file path=ppt/tags/tag6.xml><?xml version="1.0" encoding="utf-8"?>
<p:tagLst xmlns:a="http://schemas.openxmlformats.org/drawingml/2006/main" xmlns:r="http://schemas.openxmlformats.org/officeDocument/2006/relationships" xmlns:p="http://schemas.openxmlformats.org/presentationml/2006/main">
  <p:tag name="TIMING" val="|2.6|1.4|1.8|2.1|3.4|1.9|1.3|2.8|1.7"/>
</p:tagLst>
</file>

<file path=ppt/tags/tag7.xml><?xml version="1.0" encoding="utf-8"?>
<p:tagLst xmlns:a="http://schemas.openxmlformats.org/drawingml/2006/main" xmlns:r="http://schemas.openxmlformats.org/officeDocument/2006/relationships" xmlns:p="http://schemas.openxmlformats.org/presentationml/2006/main">
  <p:tag name="TIMING" val="|2.2|2.1|1.4|1.7|3.9|4.4|0.8|1|1.5"/>
</p:tagLst>
</file>

<file path=ppt/tags/tag8.xml><?xml version="1.0" encoding="utf-8"?>
<p:tagLst xmlns:a="http://schemas.openxmlformats.org/drawingml/2006/main" xmlns:r="http://schemas.openxmlformats.org/officeDocument/2006/relationships" xmlns:p="http://schemas.openxmlformats.org/presentationml/2006/main">
  <p:tag name="TIMING" val="|3.1|2|2.3|1.7|1.8|3.7|1.5|1.6|2|1.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28722</TotalTime>
  <Words>2486</Words>
  <Application>Microsoft Macintosh PowerPoint</Application>
  <PresentationFormat>Widescreen</PresentationFormat>
  <Paragraphs>258</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801</cp:revision>
  <cp:lastPrinted>2020-11-10T18:22:51Z</cp:lastPrinted>
  <dcterms:created xsi:type="dcterms:W3CDTF">2015-05-17T14:23:03Z</dcterms:created>
  <dcterms:modified xsi:type="dcterms:W3CDTF">2021-12-01T16:31:03Z</dcterms:modified>
</cp:coreProperties>
</file>