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184" r:id="rId2"/>
    <p:sldId id="492" r:id="rId3"/>
    <p:sldId id="1851" r:id="rId4"/>
    <p:sldId id="2315" r:id="rId5"/>
    <p:sldId id="462" r:id="rId6"/>
    <p:sldId id="2239" r:id="rId7"/>
    <p:sldId id="1752" r:id="rId8"/>
    <p:sldId id="1706" r:id="rId9"/>
    <p:sldId id="1707" r:id="rId10"/>
    <p:sldId id="1708" r:id="rId11"/>
    <p:sldId id="2317" r:id="rId12"/>
    <p:sldId id="2245" r:id="rId13"/>
    <p:sldId id="2308" r:id="rId14"/>
    <p:sldId id="2247" r:id="rId15"/>
    <p:sldId id="2248" r:id="rId16"/>
    <p:sldId id="2309" r:id="rId17"/>
    <p:sldId id="2310" r:id="rId18"/>
    <p:sldId id="2311" r:id="rId19"/>
    <p:sldId id="2312" r:id="rId20"/>
    <p:sldId id="2313" r:id="rId21"/>
    <p:sldId id="2314" r:id="rId22"/>
    <p:sldId id="2298" r:id="rId23"/>
    <p:sldId id="2116" r:id="rId24"/>
    <p:sldId id="2136" r:id="rId25"/>
    <p:sldId id="2101" r:id="rId26"/>
    <p:sldId id="2121" r:id="rId27"/>
    <p:sldId id="2104" r:id="rId28"/>
    <p:sldId id="2124" r:id="rId29"/>
    <p:sldId id="2105" r:id="rId30"/>
    <p:sldId id="2125" r:id="rId31"/>
    <p:sldId id="2106" r:id="rId32"/>
    <p:sldId id="2126" r:id="rId33"/>
    <p:sldId id="2098" r:id="rId34"/>
    <p:sldId id="2118" r:id="rId35"/>
    <p:sldId id="2099" r:id="rId36"/>
    <p:sldId id="2119" r:id="rId37"/>
    <p:sldId id="2100" r:id="rId38"/>
    <p:sldId id="2120" r:id="rId39"/>
    <p:sldId id="2102" r:id="rId40"/>
    <p:sldId id="2122" r:id="rId41"/>
    <p:sldId id="2103" r:id="rId42"/>
    <p:sldId id="2123" r:id="rId43"/>
    <p:sldId id="2107" r:id="rId44"/>
    <p:sldId id="2127" r:id="rId45"/>
    <p:sldId id="2108" r:id="rId46"/>
    <p:sldId id="2128" r:id="rId47"/>
    <p:sldId id="2109" r:id="rId48"/>
    <p:sldId id="2129" r:id="rId49"/>
    <p:sldId id="2110" r:id="rId50"/>
    <p:sldId id="2130" r:id="rId51"/>
    <p:sldId id="2111" r:id="rId52"/>
    <p:sldId id="2131" r:id="rId53"/>
    <p:sldId id="2113" r:id="rId54"/>
    <p:sldId id="2133" r:id="rId55"/>
    <p:sldId id="2114" r:id="rId56"/>
    <p:sldId id="2134" r:id="rId57"/>
    <p:sldId id="2115" r:id="rId58"/>
    <p:sldId id="2135" r:id="rId59"/>
    <p:sldId id="2117" r:id="rId60"/>
    <p:sldId id="2137" r:id="rId61"/>
    <p:sldId id="2112" r:id="rId62"/>
    <p:sldId id="2132" r:id="rId63"/>
    <p:sldId id="2316" r:id="rId64"/>
    <p:sldId id="493" r:id="rId65"/>
    <p:sldId id="17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89C4"/>
    <a:srgbClr val="899BD2"/>
    <a:srgbClr val="3E0099"/>
    <a:srgbClr val="FFC62B"/>
    <a:srgbClr val="F7C03C"/>
    <a:srgbClr val="6E6E70"/>
    <a:srgbClr val="E9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9"/>
    <p:restoredTop sz="75850"/>
  </p:normalViewPr>
  <p:slideViewPr>
    <p:cSldViewPr snapToGrid="0" snapToObjects="1">
      <p:cViewPr varScale="1">
        <p:scale>
          <a:sx n="91" d="100"/>
          <a:sy n="91" d="100"/>
        </p:scale>
        <p:origin x="1472"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9" d="100"/>
          <a:sy n="89" d="100"/>
        </p:scale>
        <p:origin x="327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DE07D-C211-D245-A889-888580264093}" type="datetimeFigureOut">
              <a:rPr lang="en-US" smtClean="0"/>
              <a:t>5/26/23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3956D-81E3-514C-B759-D79E6898772A}" type="slidenum">
              <a:rPr lang="en-US" smtClean="0"/>
              <a:t>‹#›</a:t>
            </a:fld>
            <a:endParaRPr lang="en-US"/>
          </a:p>
        </p:txBody>
      </p:sp>
    </p:spTree>
    <p:extLst>
      <p:ext uri="{BB962C8B-B14F-4D97-AF65-F5344CB8AC3E}">
        <p14:creationId xmlns:p14="http://schemas.microsoft.com/office/powerpoint/2010/main" val="149785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presentation explains child protection and what your human rights are.</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5716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And finally they have a right to leave a legacy…</a:t>
            </a:r>
          </a:p>
          <a:p>
            <a:pPr marL="171450" indent="-171450">
              <a:buFont typeface="Arial" panose="020B0604020202020204" pitchFamily="34" charset="0"/>
              <a:buChar char="•"/>
            </a:pPr>
            <a:r>
              <a:rPr lang="en-ZA" dirty="0"/>
              <a:t>To have a unique identity.</a:t>
            </a:r>
          </a:p>
          <a:p>
            <a:pPr marL="171450" indent="-171450">
              <a:buFont typeface="Arial" panose="020B0604020202020204" pitchFamily="34" charset="0"/>
              <a:buChar char="•"/>
            </a:pPr>
            <a:r>
              <a:rPr lang="en-ZA" dirty="0"/>
              <a:t>To have physical, mental and emotional development.</a:t>
            </a:r>
          </a:p>
          <a:p>
            <a:pPr marL="171450" indent="-171450">
              <a:buFont typeface="Arial" panose="020B0604020202020204" pitchFamily="34" charset="0"/>
              <a:buChar char="•"/>
            </a:pPr>
            <a:r>
              <a:rPr lang="en-ZA" dirty="0"/>
              <a:t>To have moral development.</a:t>
            </a:r>
          </a:p>
          <a:p>
            <a:pPr marL="171450" indent="-171450">
              <a:buFont typeface="Arial" panose="020B0604020202020204" pitchFamily="34" charset="0"/>
              <a:buChar char="•"/>
            </a:pPr>
            <a:r>
              <a:rPr lang="en-ZA" dirty="0"/>
              <a:t>To live a full and happy life.</a:t>
            </a:r>
          </a:p>
          <a:p>
            <a:pPr marL="171450" indent="-171450">
              <a:buFont typeface="Arial" panose="020B0604020202020204" pitchFamily="34" charset="0"/>
              <a:buChar char="•"/>
            </a:pPr>
            <a:r>
              <a:rPr lang="en-ZA" dirty="0"/>
              <a:t>On a healthy planet</a:t>
            </a:r>
          </a:p>
          <a:p>
            <a:r>
              <a:rPr lang="en-ZA" dirty="0"/>
              <a:t>Versus a world where they …</a:t>
            </a:r>
          </a:p>
          <a:p>
            <a:pPr marL="171450" indent="-171450">
              <a:buFont typeface="Arial" panose="020B0604020202020204" pitchFamily="34" charset="0"/>
              <a:buChar char="•"/>
            </a:pPr>
            <a:r>
              <a:rPr lang="en-ZA" dirty="0"/>
              <a:t>Have no belonging or identity.</a:t>
            </a:r>
          </a:p>
          <a:p>
            <a:pPr marL="171450" indent="-171450">
              <a:buFont typeface="Arial" panose="020B0604020202020204" pitchFamily="34" charset="0"/>
              <a:buChar char="•"/>
            </a:pPr>
            <a:r>
              <a:rPr lang="en-ZA" dirty="0"/>
              <a:t>They are not developed or nurtured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They are Isolated and ignored.</a:t>
            </a:r>
          </a:p>
          <a:p>
            <a:pPr marL="171450" indent="-171450">
              <a:buFont typeface="Arial" panose="020B0604020202020204" pitchFamily="34" charset="0"/>
              <a:buChar char="•"/>
            </a:pPr>
            <a:r>
              <a:rPr lang="en-ZA" dirty="0"/>
              <a:t>And  live an unhappy life</a:t>
            </a:r>
          </a:p>
          <a:p>
            <a:pPr marL="171450" indent="-171450">
              <a:buFont typeface="Arial" panose="020B0604020202020204" pitchFamily="34" charset="0"/>
              <a:buChar char="•"/>
            </a:pPr>
            <a:r>
              <a:rPr lang="en-ZA" dirty="0"/>
              <a:t>On an unhealthy planet.</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298028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 what is the process of child protection?</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17910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a child has been abandoned or neglected, which includes not being fed, given access to healthcare, schooling or adequate personal identity documentation.</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209527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Abused, which includes physical, mental, emotional and sexual abuse, bullying, corporal punishment or subjected to harmful cultural practices.</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173632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Or exploited, which includes child trafficking, prostitution, pornography, child marriage or child labour.</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12176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first step is to report this problem to a child protection officer, who could be a social worker, the police, a doctor or nurse, a teacher, a sports coach, a counsellor, or a community or religious leader.</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5232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child protection officer must report the neglect, abuse or exploitation to the police and a social worker, who must then conduct a full investigation, which includes visiting the child’s home, school or where the abuse is reported to be taking place.</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331975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safety of the child must be ensured. If there is any risk to the child, they must be removed from their home, place of residence, or risky environment, and placed legally in temporary care, either with other family members, or formal places of safety such as a baby or children’s home, foster care or a registered place of safety. </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99051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social worker will then need to assess what has been happening, and to counsel and support the family. </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396392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Family support can be undertaken by a social worker or family support organisation, who can also assist parents in getting the correct documentation for their child, and with financial or social support if needed.</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201371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Nelson Mandela once said, ”There can be no keener revelation of a society’s soul than the way in which it treats it’s children.</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58289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the level of abuse, neglect or exploitation is very bad, the social worker will need to prepare and take the child and relevant perpetrators to court and a legal finding will be made to ensure the child’s best interests are met.</a:t>
            </a:r>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1595140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Ultimately, all children have the right to live a full and happy life, supported by their family and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119775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With great power, such as having human rights, comes great responsibility.</a:t>
            </a:r>
          </a:p>
          <a:p>
            <a:endParaRPr lang="en-ZA" dirty="0"/>
          </a:p>
          <a:p>
            <a:r>
              <a:rPr lang="en-ZA" dirty="0"/>
              <a:t>This means that for every right you are given by your society, you also have an important responsibility to support those rights.</a:t>
            </a:r>
          </a:p>
          <a:p>
            <a:endParaRPr lang="en-ZA" dirty="0"/>
          </a:p>
          <a:p>
            <a:r>
              <a:rPr lang="en-ZA" dirty="0"/>
              <a:t>We are now going to go through all of your human rights and I want you to call out what you think your human responsibility is for each.</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1421362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life, your human responsibility is? (wait 5 seconds)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2252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lives of others both animal and human.</a:t>
            </a:r>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3288866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safety and security, your human responsibility is? (Wait 5 seconds)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550737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safety and security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45498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family, your human responsibility is? (Wait 5 seconds)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3296461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support and contribute to your family.</a:t>
            </a:r>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3478719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registration, a name, identity and nationality,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131238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Sadly, many societies and communities don’t understand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Instead, children are exposed to violence, neglect, abuse, abandonment and exploitation.</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148789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name, identity and nationality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4256054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love, care and protection,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283272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love, care and protect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99396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special needs support, your human responsibility is? (Wait 5 seconds)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33</a:t>
            </a:fld>
            <a:endParaRPr lang="en-ZA"/>
          </a:p>
        </p:txBody>
      </p:sp>
    </p:spTree>
    <p:extLst>
      <p:ext uri="{BB962C8B-B14F-4D97-AF65-F5344CB8AC3E}">
        <p14:creationId xmlns:p14="http://schemas.microsoft.com/office/powerpoint/2010/main" val="1043975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accept and embrace differences and diversity  in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34</a:t>
            </a:fld>
            <a:endParaRPr lang="en-ZA"/>
          </a:p>
        </p:txBody>
      </p:sp>
    </p:spTree>
    <p:extLst>
      <p:ext uri="{BB962C8B-B14F-4D97-AF65-F5344CB8AC3E}">
        <p14:creationId xmlns:p14="http://schemas.microsoft.com/office/powerpoint/2010/main" val="824488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legal protection and justice,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3195564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abide by the law with honesty and integrity.</a:t>
            </a:r>
          </a:p>
        </p:txBody>
      </p:sp>
      <p:sp>
        <p:nvSpPr>
          <p:cNvPr id="4" name="Slide Number Placeholder 3"/>
          <p:cNvSpPr>
            <a:spLocks noGrp="1"/>
          </p:cNvSpPr>
          <p:nvPr>
            <p:ph type="sldNum" sz="quarter" idx="5"/>
          </p:nvPr>
        </p:nvSpPr>
        <p:spPr/>
        <p:txBody>
          <a:bodyPr/>
          <a:lstStyle/>
          <a:p>
            <a:fld id="{DF9EFC38-92A7-4091-BBA3-9AC4DF771430}" type="slidenum">
              <a:rPr lang="en-ZA" smtClean="0"/>
              <a:t>36</a:t>
            </a:fld>
            <a:endParaRPr lang="en-ZA"/>
          </a:p>
        </p:txBody>
      </p:sp>
    </p:spTree>
    <p:extLst>
      <p:ext uri="{BB962C8B-B14F-4D97-AF65-F5344CB8AC3E}">
        <p14:creationId xmlns:p14="http://schemas.microsoft.com/office/powerpoint/2010/main" val="4118263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health,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37</a:t>
            </a:fld>
            <a:endParaRPr lang="en-ZA"/>
          </a:p>
        </p:txBody>
      </p:sp>
    </p:spTree>
    <p:extLst>
      <p:ext uri="{BB962C8B-B14F-4D97-AF65-F5344CB8AC3E}">
        <p14:creationId xmlns:p14="http://schemas.microsoft.com/office/powerpoint/2010/main" val="2307644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live a healthy life.</a:t>
            </a:r>
          </a:p>
        </p:txBody>
      </p:sp>
      <p:sp>
        <p:nvSpPr>
          <p:cNvPr id="4" name="Slide Number Placeholder 3"/>
          <p:cNvSpPr>
            <a:spLocks noGrp="1"/>
          </p:cNvSpPr>
          <p:nvPr>
            <p:ph type="sldNum" sz="quarter" idx="5"/>
          </p:nvPr>
        </p:nvSpPr>
        <p:spPr/>
        <p:txBody>
          <a:bodyPr/>
          <a:lstStyle/>
          <a:p>
            <a:fld id="{DF9EFC38-92A7-4091-BBA3-9AC4DF771430}" type="slidenum">
              <a:rPr lang="en-ZA" smtClean="0"/>
              <a:t>38</a:t>
            </a:fld>
            <a:endParaRPr lang="en-ZA"/>
          </a:p>
        </p:txBody>
      </p:sp>
    </p:spTree>
    <p:extLst>
      <p:ext uri="{BB962C8B-B14F-4D97-AF65-F5344CB8AC3E}">
        <p14:creationId xmlns:p14="http://schemas.microsoft.com/office/powerpoint/2010/main" val="318797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honour, respect and dignity,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39</a:t>
            </a:fld>
            <a:endParaRPr lang="en-ZA"/>
          </a:p>
        </p:txBody>
      </p:sp>
    </p:spTree>
    <p:extLst>
      <p:ext uri="{BB962C8B-B14F-4D97-AF65-F5344CB8AC3E}">
        <p14:creationId xmlns:p14="http://schemas.microsoft.com/office/powerpoint/2010/main" val="176281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is why, we need child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Child protection is the prevention and responding to violence, exploitation, neglect and abuse against children.</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1541287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honour and respect the dignity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40</a:t>
            </a:fld>
            <a:endParaRPr lang="en-ZA"/>
          </a:p>
        </p:txBody>
      </p:sp>
    </p:spTree>
    <p:extLst>
      <p:ext uri="{BB962C8B-B14F-4D97-AF65-F5344CB8AC3E}">
        <p14:creationId xmlns:p14="http://schemas.microsoft.com/office/powerpoint/2010/main" val="728629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privacy,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41</a:t>
            </a:fld>
            <a:endParaRPr lang="en-ZA"/>
          </a:p>
        </p:txBody>
      </p:sp>
    </p:spTree>
    <p:extLst>
      <p:ext uri="{BB962C8B-B14F-4D97-AF65-F5344CB8AC3E}">
        <p14:creationId xmlns:p14="http://schemas.microsoft.com/office/powerpoint/2010/main" val="3081148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privacy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42</a:t>
            </a:fld>
            <a:endParaRPr lang="en-ZA"/>
          </a:p>
        </p:txBody>
      </p:sp>
    </p:spTree>
    <p:extLst>
      <p:ext uri="{BB962C8B-B14F-4D97-AF65-F5344CB8AC3E}">
        <p14:creationId xmlns:p14="http://schemas.microsoft.com/office/powerpoint/2010/main" val="3430687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education,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43</a:t>
            </a:fld>
            <a:endParaRPr lang="en-ZA"/>
          </a:p>
        </p:txBody>
      </p:sp>
    </p:spTree>
    <p:extLst>
      <p:ext uri="{BB962C8B-B14F-4D97-AF65-F5344CB8AC3E}">
        <p14:creationId xmlns:p14="http://schemas.microsoft.com/office/powerpoint/2010/main" val="2985231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learn and work hard at your studies.</a:t>
            </a:r>
          </a:p>
        </p:txBody>
      </p:sp>
      <p:sp>
        <p:nvSpPr>
          <p:cNvPr id="4" name="Slide Number Placeholder 3"/>
          <p:cNvSpPr>
            <a:spLocks noGrp="1"/>
          </p:cNvSpPr>
          <p:nvPr>
            <p:ph type="sldNum" sz="quarter" idx="5"/>
          </p:nvPr>
        </p:nvSpPr>
        <p:spPr/>
        <p:txBody>
          <a:bodyPr/>
          <a:lstStyle/>
          <a:p>
            <a:fld id="{DF9EFC38-92A7-4091-BBA3-9AC4DF771430}" type="slidenum">
              <a:rPr lang="en-ZA" smtClean="0"/>
              <a:t>44</a:t>
            </a:fld>
            <a:endParaRPr lang="en-ZA"/>
          </a:p>
        </p:txBody>
      </p:sp>
    </p:spTree>
    <p:extLst>
      <p:ext uri="{BB962C8B-B14F-4D97-AF65-F5344CB8AC3E}">
        <p14:creationId xmlns:p14="http://schemas.microsoft.com/office/powerpoint/2010/main" val="2493944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leisure and recreation,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45</a:t>
            </a:fld>
            <a:endParaRPr lang="en-ZA"/>
          </a:p>
        </p:txBody>
      </p:sp>
    </p:spTree>
    <p:extLst>
      <p:ext uri="{BB962C8B-B14F-4D97-AF65-F5344CB8AC3E}">
        <p14:creationId xmlns:p14="http://schemas.microsoft.com/office/powerpoint/2010/main" val="71347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live an active and healthy life.</a:t>
            </a:r>
          </a:p>
        </p:txBody>
      </p:sp>
      <p:sp>
        <p:nvSpPr>
          <p:cNvPr id="4" name="Slide Number Placeholder 3"/>
          <p:cNvSpPr>
            <a:spLocks noGrp="1"/>
          </p:cNvSpPr>
          <p:nvPr>
            <p:ph type="sldNum" sz="quarter" idx="5"/>
          </p:nvPr>
        </p:nvSpPr>
        <p:spPr/>
        <p:txBody>
          <a:bodyPr/>
          <a:lstStyle/>
          <a:p>
            <a:fld id="{DF9EFC38-92A7-4091-BBA3-9AC4DF771430}" type="slidenum">
              <a:rPr lang="en-ZA" smtClean="0"/>
              <a:t>46</a:t>
            </a:fld>
            <a:endParaRPr lang="en-ZA"/>
          </a:p>
        </p:txBody>
      </p:sp>
    </p:spTree>
    <p:extLst>
      <p:ext uri="{BB962C8B-B14F-4D97-AF65-F5344CB8AC3E}">
        <p14:creationId xmlns:p14="http://schemas.microsoft.com/office/powerpoint/2010/main" val="883118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community belonging,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47</a:t>
            </a:fld>
            <a:endParaRPr lang="en-ZA"/>
          </a:p>
        </p:txBody>
      </p:sp>
    </p:spTree>
    <p:extLst>
      <p:ext uri="{BB962C8B-B14F-4D97-AF65-F5344CB8AC3E}">
        <p14:creationId xmlns:p14="http://schemas.microsoft.com/office/powerpoint/2010/main" val="1511090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participate actively in your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48</a:t>
            </a:fld>
            <a:endParaRPr lang="en-ZA"/>
          </a:p>
        </p:txBody>
      </p:sp>
    </p:spTree>
    <p:extLst>
      <p:ext uri="{BB962C8B-B14F-4D97-AF65-F5344CB8AC3E}">
        <p14:creationId xmlns:p14="http://schemas.microsoft.com/office/powerpoint/2010/main" val="2829439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freedom of thought, expression, association and religion,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49</a:t>
            </a:fld>
            <a:endParaRPr lang="en-ZA"/>
          </a:p>
        </p:txBody>
      </p:sp>
    </p:spTree>
    <p:extLst>
      <p:ext uri="{BB962C8B-B14F-4D97-AF65-F5344CB8AC3E}">
        <p14:creationId xmlns:p14="http://schemas.microsoft.com/office/powerpoint/2010/main" val="428208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Child protection is very important, as abuse, neglect and exploitation can lead to many challenges such as learning disorders, developmental challenges, post traumatic stress, anxiety, depression and suicide.  In the long term, a life of violence, can result in substance abuse, poor self regulation, risky sexual behaviour and toxic stress that impacts negatively on a person's health and wellbeing.</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1377779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To respect other’s right to freedom of thought, expression, association and religion. (Wait 5 seconds)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50</a:t>
            </a:fld>
            <a:endParaRPr lang="en-ZA"/>
          </a:p>
        </p:txBody>
      </p:sp>
    </p:spTree>
    <p:extLst>
      <p:ext uri="{BB962C8B-B14F-4D97-AF65-F5344CB8AC3E}">
        <p14:creationId xmlns:p14="http://schemas.microsoft.com/office/powerpoint/2010/main" val="1395161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cultural roots,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51</a:t>
            </a:fld>
            <a:endParaRPr lang="en-ZA"/>
          </a:p>
        </p:txBody>
      </p:sp>
    </p:spTree>
    <p:extLst>
      <p:ext uri="{BB962C8B-B14F-4D97-AF65-F5344CB8AC3E}">
        <p14:creationId xmlns:p14="http://schemas.microsoft.com/office/powerpoint/2010/main" val="972513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ensure your culture does not infringe on the rights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52</a:t>
            </a:fld>
            <a:endParaRPr lang="en-ZA"/>
          </a:p>
        </p:txBody>
      </p:sp>
    </p:spTree>
    <p:extLst>
      <p:ext uri="{BB962C8B-B14F-4D97-AF65-F5344CB8AC3E}">
        <p14:creationId xmlns:p14="http://schemas.microsoft.com/office/powerpoint/2010/main" val="716553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a unique identity,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53</a:t>
            </a:fld>
            <a:endParaRPr lang="en-ZA"/>
          </a:p>
        </p:txBody>
      </p:sp>
    </p:spTree>
    <p:extLst>
      <p:ext uri="{BB962C8B-B14F-4D97-AF65-F5344CB8AC3E}">
        <p14:creationId xmlns:p14="http://schemas.microsoft.com/office/powerpoint/2010/main" val="1983202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unique identity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54</a:t>
            </a:fld>
            <a:endParaRPr lang="en-ZA"/>
          </a:p>
        </p:txBody>
      </p:sp>
    </p:spTree>
    <p:extLst>
      <p:ext uri="{BB962C8B-B14F-4D97-AF65-F5344CB8AC3E}">
        <p14:creationId xmlns:p14="http://schemas.microsoft.com/office/powerpoint/2010/main" val="473118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physical, mental, social and emotional development,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55</a:t>
            </a:fld>
            <a:endParaRPr lang="en-ZA"/>
          </a:p>
        </p:txBody>
      </p:sp>
    </p:spTree>
    <p:extLst>
      <p:ext uri="{BB962C8B-B14F-4D97-AF65-F5344CB8AC3E}">
        <p14:creationId xmlns:p14="http://schemas.microsoft.com/office/powerpoint/2010/main" val="609533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develop your own body, mind, emotions and social skills.</a:t>
            </a:r>
          </a:p>
        </p:txBody>
      </p:sp>
      <p:sp>
        <p:nvSpPr>
          <p:cNvPr id="4" name="Slide Number Placeholder 3"/>
          <p:cNvSpPr>
            <a:spLocks noGrp="1"/>
          </p:cNvSpPr>
          <p:nvPr>
            <p:ph type="sldNum" sz="quarter" idx="5"/>
          </p:nvPr>
        </p:nvSpPr>
        <p:spPr/>
        <p:txBody>
          <a:bodyPr/>
          <a:lstStyle/>
          <a:p>
            <a:fld id="{DF9EFC38-92A7-4091-BBA3-9AC4DF771430}" type="slidenum">
              <a:rPr lang="en-ZA" smtClean="0"/>
              <a:t>56</a:t>
            </a:fld>
            <a:endParaRPr lang="en-ZA"/>
          </a:p>
        </p:txBody>
      </p:sp>
    </p:spTree>
    <p:extLst>
      <p:ext uri="{BB962C8B-B14F-4D97-AF65-F5344CB8AC3E}">
        <p14:creationId xmlns:p14="http://schemas.microsoft.com/office/powerpoint/2010/main" val="3745500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moral development,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57</a:t>
            </a:fld>
            <a:endParaRPr lang="en-ZA"/>
          </a:p>
        </p:txBody>
      </p:sp>
    </p:spTree>
    <p:extLst>
      <p:ext uri="{BB962C8B-B14F-4D97-AF65-F5344CB8AC3E}">
        <p14:creationId xmlns:p14="http://schemas.microsoft.com/office/powerpoint/2010/main" val="3424913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develop a personal value system that doesn’t infringe on the rights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58</a:t>
            </a:fld>
            <a:endParaRPr lang="en-ZA"/>
          </a:p>
        </p:txBody>
      </p:sp>
    </p:spTree>
    <p:extLst>
      <p:ext uri="{BB962C8B-B14F-4D97-AF65-F5344CB8AC3E}">
        <p14:creationId xmlns:p14="http://schemas.microsoft.com/office/powerpoint/2010/main" val="114276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a healthy planet,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59</a:t>
            </a:fld>
            <a:endParaRPr lang="en-ZA"/>
          </a:p>
        </p:txBody>
      </p:sp>
    </p:spTree>
    <p:extLst>
      <p:ext uri="{BB962C8B-B14F-4D97-AF65-F5344CB8AC3E}">
        <p14:creationId xmlns:p14="http://schemas.microsoft.com/office/powerpoint/2010/main" val="225946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All children are entitled to human rights.  These rights were first identified at the United Nations Convention on the Rights of the Child in 1990. Children’s Rights have been defined at a global level by UNICEF.  At a continental level, by the African &amp; European Unions, and by individual countries in their Bill of Rights and Children’s Acts.  These ‘Rights Documents’ detail what should, or should not be happening to children in families, communities or society at large.</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948619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and care for the environment.</a:t>
            </a:r>
          </a:p>
        </p:txBody>
      </p:sp>
      <p:sp>
        <p:nvSpPr>
          <p:cNvPr id="4" name="Slide Number Placeholder 3"/>
          <p:cNvSpPr>
            <a:spLocks noGrp="1"/>
          </p:cNvSpPr>
          <p:nvPr>
            <p:ph type="sldNum" sz="quarter" idx="5"/>
          </p:nvPr>
        </p:nvSpPr>
        <p:spPr/>
        <p:txBody>
          <a:bodyPr/>
          <a:lstStyle/>
          <a:p>
            <a:fld id="{DF9EFC38-92A7-4091-BBA3-9AC4DF771430}" type="slidenum">
              <a:rPr lang="en-ZA" smtClean="0"/>
              <a:t>60</a:t>
            </a:fld>
            <a:endParaRPr lang="en-ZA"/>
          </a:p>
        </p:txBody>
      </p:sp>
    </p:spTree>
    <p:extLst>
      <p:ext uri="{BB962C8B-B14F-4D97-AF65-F5344CB8AC3E}">
        <p14:creationId xmlns:p14="http://schemas.microsoft.com/office/powerpoint/2010/main" val="1674430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live a full and happy life, your human responsibility is? (Wait 5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61</a:t>
            </a:fld>
            <a:endParaRPr lang="en-ZA"/>
          </a:p>
        </p:txBody>
      </p:sp>
    </p:spTree>
    <p:extLst>
      <p:ext uri="{BB962C8B-B14F-4D97-AF65-F5344CB8AC3E}">
        <p14:creationId xmlns:p14="http://schemas.microsoft.com/office/powerpoint/2010/main" val="1252255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take responsibility for your life choices.</a:t>
            </a:r>
          </a:p>
        </p:txBody>
      </p:sp>
      <p:sp>
        <p:nvSpPr>
          <p:cNvPr id="4" name="Slide Number Placeholder 3"/>
          <p:cNvSpPr>
            <a:spLocks noGrp="1"/>
          </p:cNvSpPr>
          <p:nvPr>
            <p:ph type="sldNum" sz="quarter" idx="5"/>
          </p:nvPr>
        </p:nvSpPr>
        <p:spPr/>
        <p:txBody>
          <a:bodyPr/>
          <a:lstStyle/>
          <a:p>
            <a:fld id="{DF9EFC38-92A7-4091-BBA3-9AC4DF771430}" type="slidenum">
              <a:rPr lang="en-ZA" smtClean="0"/>
              <a:t>62</a:t>
            </a:fld>
            <a:endParaRPr lang="en-ZA"/>
          </a:p>
        </p:txBody>
      </p:sp>
    </p:spTree>
    <p:extLst>
      <p:ext uri="{BB962C8B-B14F-4D97-AF65-F5344CB8AC3E}">
        <p14:creationId xmlns:p14="http://schemas.microsoft.com/office/powerpoint/2010/main" val="34398377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most important thing when it comes to child protection, if you see something, please say something.</a:t>
            </a:r>
          </a:p>
        </p:txBody>
      </p:sp>
      <p:sp>
        <p:nvSpPr>
          <p:cNvPr id="4" name="Slide Number Placeholder 3"/>
          <p:cNvSpPr>
            <a:spLocks noGrp="1"/>
          </p:cNvSpPr>
          <p:nvPr>
            <p:ph type="sldNum" sz="quarter" idx="5"/>
          </p:nvPr>
        </p:nvSpPr>
        <p:spPr/>
        <p:txBody>
          <a:bodyPr/>
          <a:lstStyle/>
          <a:p>
            <a:fld id="{DF9EFC38-92A7-4091-BBA3-9AC4DF771430}" type="slidenum">
              <a:rPr lang="en-ZA" smtClean="0"/>
              <a:t>63</a:t>
            </a:fld>
            <a:endParaRPr lang="en-ZA"/>
          </a:p>
        </p:txBody>
      </p:sp>
    </p:spTree>
    <p:extLst>
      <p:ext uri="{BB962C8B-B14F-4D97-AF65-F5344CB8AC3E}">
        <p14:creationId xmlns:p14="http://schemas.microsoft.com/office/powerpoint/2010/main" val="37137744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all need to take action today for a better tomorrow.</a:t>
            </a:r>
          </a:p>
        </p:txBody>
      </p:sp>
      <p:sp>
        <p:nvSpPr>
          <p:cNvPr id="4" name="Slide Number Placeholder 3"/>
          <p:cNvSpPr>
            <a:spLocks noGrp="1"/>
          </p:cNvSpPr>
          <p:nvPr>
            <p:ph type="sldNum" sz="quarter" idx="5"/>
          </p:nvPr>
        </p:nvSpPr>
        <p:spPr/>
        <p:txBody>
          <a:bodyPr/>
          <a:lstStyle/>
          <a:p>
            <a:fld id="{DF9EFC38-92A7-4091-BBA3-9AC4DF771430}" type="slidenum">
              <a:rPr lang="en-ZA" smtClean="0"/>
              <a:t>64</a:t>
            </a:fld>
            <a:endParaRPr lang="en-ZA"/>
          </a:p>
        </p:txBody>
      </p:sp>
    </p:spTree>
    <p:extLst>
      <p:ext uri="{BB962C8B-B14F-4D97-AF65-F5344CB8AC3E}">
        <p14:creationId xmlns:p14="http://schemas.microsoft.com/office/powerpoint/2010/main" val="545156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 you for watching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a:t>
            </a:r>
            <a:r>
              <a:rPr lang="en-ZA" dirty="0" err="1"/>
              <a:t>www.courage</a:t>
            </a:r>
            <a:r>
              <a:rPr lang="en-ZA" dirty="0"/>
              <a:t> (dash) </a:t>
            </a:r>
            <a:r>
              <a:rPr lang="en-ZA" dirty="0" err="1"/>
              <a:t>community.com</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65</a:t>
            </a:fld>
            <a:endParaRPr lang="en-ZA"/>
          </a:p>
        </p:txBody>
      </p:sp>
    </p:spTree>
    <p:extLst>
      <p:ext uri="{BB962C8B-B14F-4D97-AF65-F5344CB8AC3E}">
        <p14:creationId xmlns:p14="http://schemas.microsoft.com/office/powerpoint/2010/main" val="127536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All children have a right to live…  </a:t>
            </a:r>
          </a:p>
          <a:p>
            <a:r>
              <a:rPr lang="en-ZA" dirty="0"/>
              <a:t>These rights include a right to life, </a:t>
            </a:r>
          </a:p>
          <a:p>
            <a:pPr marL="171450" indent="-171450">
              <a:buFont typeface="Arial" panose="020B0604020202020204" pitchFamily="34" charset="0"/>
              <a:buChar char="•"/>
            </a:pPr>
            <a:r>
              <a:rPr lang="en-ZA" dirty="0"/>
              <a:t>Safety and security.</a:t>
            </a:r>
          </a:p>
          <a:p>
            <a:pPr marL="171450" indent="-171450">
              <a:buFont typeface="Arial" panose="020B0604020202020204" pitchFamily="34" charset="0"/>
              <a:buChar char="•"/>
            </a:pPr>
            <a:r>
              <a:rPr lang="en-ZA" dirty="0"/>
              <a:t>To be registered and have a name, an identity and a nationality. </a:t>
            </a:r>
          </a:p>
          <a:p>
            <a:pPr marL="171450" indent="-171450">
              <a:buFont typeface="Arial" panose="020B0604020202020204" pitchFamily="34" charset="0"/>
              <a:buChar char="•"/>
            </a:pPr>
            <a:r>
              <a:rPr lang="en-ZA" dirty="0"/>
              <a:t>A right to health care.</a:t>
            </a:r>
          </a:p>
          <a:p>
            <a:pPr marL="171450" indent="-171450">
              <a:buFont typeface="Arial" panose="020B0604020202020204" pitchFamily="34" charset="0"/>
              <a:buChar char="•"/>
            </a:pPr>
            <a:r>
              <a:rPr lang="en-ZA" dirty="0"/>
              <a:t>A right to legal protection and justice.</a:t>
            </a:r>
          </a:p>
          <a:p>
            <a:pPr marL="171450" indent="-171450">
              <a:buFont typeface="Arial" panose="020B0604020202020204" pitchFamily="34" charset="0"/>
              <a:buChar char="•"/>
            </a:pPr>
            <a:r>
              <a:rPr lang="en-ZA" dirty="0"/>
              <a:t>And a right to support if they have any special needs.</a:t>
            </a:r>
          </a:p>
          <a:p>
            <a:r>
              <a:rPr lang="en-ZA" dirty="0"/>
              <a:t>This is in contrast to a world of no rights…</a:t>
            </a:r>
          </a:p>
          <a:p>
            <a:pPr marL="171450" indent="-171450">
              <a:buFont typeface="Arial" panose="020B0604020202020204" pitchFamily="34" charset="0"/>
              <a:buChar char="•"/>
            </a:pPr>
            <a:r>
              <a:rPr lang="en-ZA" dirty="0"/>
              <a:t>Where children are rejected or neglected.</a:t>
            </a:r>
          </a:p>
          <a:p>
            <a:pPr marL="171450" indent="-171450">
              <a:buFont typeface="Arial" panose="020B0604020202020204" pitchFamily="34" charset="0"/>
              <a:buChar char="•"/>
            </a:pPr>
            <a:r>
              <a:rPr lang="en-ZA" dirty="0"/>
              <a:t>Subjected to abuse, whether physical, emotional or sexual.</a:t>
            </a:r>
          </a:p>
          <a:p>
            <a:pPr marL="171450" indent="-171450">
              <a:buFont typeface="Arial" panose="020B0604020202020204" pitchFamily="34" charset="0"/>
              <a:buChar char="•"/>
            </a:pPr>
            <a:r>
              <a:rPr lang="en-ZA" dirty="0"/>
              <a:t>To substance abuse, sometimes even in utero.</a:t>
            </a:r>
          </a:p>
          <a:p>
            <a:pPr marL="171450" indent="-171450">
              <a:buFont typeface="Arial" panose="020B0604020202020204" pitchFamily="34" charset="0"/>
              <a:buChar char="•"/>
            </a:pPr>
            <a:r>
              <a:rPr lang="en-ZA" dirty="0"/>
              <a:t>Have no access to justice</a:t>
            </a:r>
          </a:p>
          <a:p>
            <a:pPr marL="171450" indent="-171450">
              <a:buFont typeface="Arial" panose="020B0604020202020204" pitchFamily="34" charset="0"/>
              <a:buChar char="•"/>
            </a:pPr>
            <a:r>
              <a:rPr lang="en-ZA" dirty="0"/>
              <a:t>Or are trafficked as a commodity to be bought or sold.</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402676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They have rights to love…</a:t>
            </a:r>
          </a:p>
          <a:p>
            <a:pPr marL="171450" indent="-171450">
              <a:buFont typeface="Arial" panose="020B0604020202020204" pitchFamily="34" charset="0"/>
              <a:buChar char="•"/>
            </a:pPr>
            <a:r>
              <a:rPr lang="en-ZA" dirty="0"/>
              <a:t>Which include a right to a family.</a:t>
            </a:r>
          </a:p>
          <a:p>
            <a:pPr marL="171450" indent="-171450">
              <a:buFont typeface="Arial" panose="020B0604020202020204" pitchFamily="34" charset="0"/>
              <a:buChar char="•"/>
            </a:pPr>
            <a:r>
              <a:rPr lang="en-ZA" dirty="0"/>
              <a:t>And parental love and care.</a:t>
            </a:r>
          </a:p>
          <a:p>
            <a:pPr marL="171450" indent="-171450">
              <a:buFont typeface="Arial" panose="020B0604020202020204" pitchFamily="34" charset="0"/>
              <a:buChar char="•"/>
            </a:pPr>
            <a:r>
              <a:rPr lang="en-ZA" dirty="0"/>
              <a:t>To honour, respect and dignity.</a:t>
            </a:r>
          </a:p>
          <a:p>
            <a:pPr marL="171450" indent="-171450">
              <a:buFont typeface="Arial" panose="020B0604020202020204" pitchFamily="34" charset="0"/>
              <a:buChar char="•"/>
            </a:pPr>
            <a:r>
              <a:rPr lang="en-ZA" dirty="0"/>
              <a:t>And to privacy.</a:t>
            </a:r>
          </a:p>
          <a:p>
            <a:r>
              <a:rPr lang="en-ZA" dirty="0"/>
              <a:t>Versus a world where they are subjected to.</a:t>
            </a:r>
          </a:p>
          <a:p>
            <a:pPr marL="171450" indent="-171450">
              <a:buFont typeface="Arial" panose="020B0604020202020204" pitchFamily="34" charset="0"/>
              <a:buChar char="•"/>
            </a:pPr>
            <a:r>
              <a:rPr lang="en-ZA" dirty="0"/>
              <a:t>Harmful cultural practices</a:t>
            </a:r>
          </a:p>
          <a:p>
            <a:pPr marL="171450" indent="-171450">
              <a:buFont typeface="Arial" panose="020B0604020202020204" pitchFamily="34" charset="0"/>
              <a:buChar char="•"/>
            </a:pPr>
            <a:r>
              <a:rPr lang="en-ZA" dirty="0"/>
              <a:t>Armed conflict.</a:t>
            </a:r>
          </a:p>
          <a:p>
            <a:pPr marL="171450" indent="-171450">
              <a:buFont typeface="Arial" panose="020B0604020202020204" pitchFamily="34" charset="0"/>
              <a:buChar char="•"/>
            </a:pPr>
            <a:r>
              <a:rPr lang="en-ZA" dirty="0"/>
              <a:t>Race, gender, age, sexual, or any form of discrimination.</a:t>
            </a:r>
          </a:p>
          <a:p>
            <a:pPr marL="171450" indent="-171450">
              <a:buFont typeface="Arial" panose="020B0604020202020204" pitchFamily="34" charset="0"/>
              <a:buChar char="•"/>
            </a:pPr>
            <a:r>
              <a:rPr lang="en-ZA" dirty="0"/>
              <a:t>Where they are refugees..</a:t>
            </a:r>
          </a:p>
          <a:p>
            <a:pPr marL="171450" indent="-171450">
              <a:buFont typeface="Arial" panose="020B0604020202020204" pitchFamily="34" charset="0"/>
              <a:buChar char="•"/>
            </a:pPr>
            <a:r>
              <a:rPr lang="en-ZA" dirty="0"/>
              <a:t>And have no care or protection.</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427969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They have rights to learn…</a:t>
            </a:r>
          </a:p>
          <a:p>
            <a:pPr marL="171450" indent="-171450">
              <a:buFont typeface="Arial" panose="020B0604020202020204" pitchFamily="34" charset="0"/>
              <a:buChar char="•"/>
            </a:pPr>
            <a:r>
              <a:rPr lang="en-ZA" dirty="0"/>
              <a:t>Through community participation and belonging</a:t>
            </a:r>
          </a:p>
          <a:p>
            <a:pPr marL="171450" indent="-171450">
              <a:buFont typeface="Arial" panose="020B0604020202020204" pitchFamily="34" charset="0"/>
              <a:buChar char="•"/>
            </a:pPr>
            <a:r>
              <a:rPr lang="en-ZA" dirty="0"/>
              <a:t>Through education.</a:t>
            </a:r>
          </a:p>
          <a:p>
            <a:pPr marL="171450" indent="-171450">
              <a:buFont typeface="Arial" panose="020B0604020202020204" pitchFamily="34" charset="0"/>
              <a:buChar char="•"/>
            </a:pPr>
            <a:r>
              <a:rPr lang="en-ZA" dirty="0"/>
              <a:t>Leisure and recreation.</a:t>
            </a:r>
          </a:p>
          <a:p>
            <a:pPr marL="171450" indent="-171450">
              <a:buFont typeface="Arial" panose="020B0604020202020204" pitchFamily="34" charset="0"/>
              <a:buChar char="•"/>
            </a:pPr>
            <a:r>
              <a:rPr lang="en-ZA" dirty="0"/>
              <a:t>Where they have freedom of thought, expression, association and religion.</a:t>
            </a:r>
          </a:p>
          <a:p>
            <a:pPr marL="171450" indent="-171450">
              <a:buFont typeface="Arial" panose="020B0604020202020204" pitchFamily="34" charset="0"/>
              <a:buChar char="•"/>
            </a:pPr>
            <a:r>
              <a:rPr lang="en-ZA" dirty="0"/>
              <a:t>And knowledge of their cultural roots.</a:t>
            </a:r>
          </a:p>
          <a:p>
            <a:r>
              <a:rPr lang="en-ZA" dirty="0"/>
              <a:t>Versus a world where they have no access…</a:t>
            </a:r>
          </a:p>
          <a:p>
            <a:pPr marL="171450" indent="-171450">
              <a:buFont typeface="Arial" panose="020B0604020202020204" pitchFamily="34" charset="0"/>
              <a:buChar char="•"/>
            </a:pPr>
            <a:r>
              <a:rPr lang="en-ZA" dirty="0"/>
              <a:t>To play.</a:t>
            </a:r>
          </a:p>
          <a:p>
            <a:pPr marL="171450" indent="-171450">
              <a:buFont typeface="Arial" panose="020B0604020202020204" pitchFamily="34" charset="0"/>
              <a:buChar char="•"/>
            </a:pPr>
            <a:r>
              <a:rPr lang="en-ZA" dirty="0"/>
              <a:t>To education.</a:t>
            </a:r>
          </a:p>
          <a:p>
            <a:pPr marL="171450" indent="-171450">
              <a:buFont typeface="Arial" panose="020B0604020202020204" pitchFamily="34" charset="0"/>
              <a:buChar char="•"/>
            </a:pPr>
            <a:r>
              <a:rPr lang="en-ZA" dirty="0"/>
              <a:t>To personal development.</a:t>
            </a:r>
          </a:p>
          <a:p>
            <a:pPr marL="171450" indent="-171450">
              <a:buFont typeface="Arial" panose="020B0604020202020204" pitchFamily="34" charset="0"/>
              <a:buChar char="•"/>
            </a:pPr>
            <a:r>
              <a:rPr lang="en-ZA" dirty="0"/>
              <a:t>And are subjected to harmful cultural practices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1589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4D17-D5FC-DE4F-8534-3E77565034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5AAA06-6901-A64A-A008-110BC6377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1CD56A-A4E5-D642-B040-805DCEAA81D1}"/>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5" name="Footer Placeholder 4">
            <a:extLst>
              <a:ext uri="{FF2B5EF4-FFF2-40B4-BE49-F238E27FC236}">
                <a16:creationId xmlns:a16="http://schemas.microsoft.com/office/drawing/2014/main" id="{49513EA7-8631-C745-B36E-68DDF7360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53660-553E-324D-A3A4-F51B88F09AB8}"/>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15800319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7D86-E3A2-184B-AC6C-3028F8EFA3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114E0FC-1449-5246-83FB-7E8CFE29F6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FC4E83-4EB6-3F46-90C6-194ABC523389}"/>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5" name="Footer Placeholder 4">
            <a:extLst>
              <a:ext uri="{FF2B5EF4-FFF2-40B4-BE49-F238E27FC236}">
                <a16:creationId xmlns:a16="http://schemas.microsoft.com/office/drawing/2014/main" id="{7549F5C8-1A2B-BF49-9C4C-C150838DD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42438-F44A-AF47-9FA2-C5DA290AA24F}"/>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32013561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DB2E6-1842-4B42-A1AF-2442724F30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282995-1D8D-EF47-9F6A-AACE1A8BA3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9BBAFB-A591-EF43-9970-091E3C33DC33}"/>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5" name="Footer Placeholder 4">
            <a:extLst>
              <a:ext uri="{FF2B5EF4-FFF2-40B4-BE49-F238E27FC236}">
                <a16:creationId xmlns:a16="http://schemas.microsoft.com/office/drawing/2014/main" id="{4E364E8C-A46D-A14B-8F3B-C6D775B86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BEAAE-FAD9-6549-A0A2-CF23A235EDAC}"/>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15621779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32BD-97DE-6448-99B5-CFE7D5E911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F90537-014A-6442-A08A-A97B69252B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434C6-7728-904A-AEC1-9287380F486E}"/>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5" name="Footer Placeholder 4">
            <a:extLst>
              <a:ext uri="{FF2B5EF4-FFF2-40B4-BE49-F238E27FC236}">
                <a16:creationId xmlns:a16="http://schemas.microsoft.com/office/drawing/2014/main" id="{83BB1113-5AC8-AE4C-BDD5-57176EF8B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ECCD6-6C85-3D45-9886-3B6CA7241049}"/>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6443635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1FA8-42A5-234B-97A6-FC1164DC8A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EBB8C6-3617-8D40-BB07-3825CD1A5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61CD1E-640E-9D43-841C-8DBBB59B6F7D}"/>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5" name="Footer Placeholder 4">
            <a:extLst>
              <a:ext uri="{FF2B5EF4-FFF2-40B4-BE49-F238E27FC236}">
                <a16:creationId xmlns:a16="http://schemas.microsoft.com/office/drawing/2014/main" id="{0D6A4CC9-54F9-F140-A6EC-53F34D7C2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0E6A0-EACB-CE4C-8308-960EF917DB19}"/>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13076648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3330-5CE9-9B46-AFD6-59BEC55DF8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5C898-493A-CE43-87C9-65E03BD29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C0B9C4-33A9-5D46-9E05-6ADD745EC8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158C4A0-9512-B54C-99A0-75F4511C3A19}"/>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6" name="Footer Placeholder 5">
            <a:extLst>
              <a:ext uri="{FF2B5EF4-FFF2-40B4-BE49-F238E27FC236}">
                <a16:creationId xmlns:a16="http://schemas.microsoft.com/office/drawing/2014/main" id="{B8788FA5-3044-5B44-95C0-79C0F4D5B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D45D2-ED54-2E44-9BC8-45044DDE945F}"/>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2958767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432-96C0-214E-9CB3-EC69060396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14E27D-E386-DD42-9D12-49D34FAD7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DAC2E6-4F27-D844-8E6F-9CE1C4D473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7D4C167-A553-474D-93E7-126B1D32E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FD28F-95C2-404F-819C-8B4BF56EA5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0C23F7-D15F-3444-B682-6AA58758CC98}"/>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8" name="Footer Placeholder 7">
            <a:extLst>
              <a:ext uri="{FF2B5EF4-FFF2-40B4-BE49-F238E27FC236}">
                <a16:creationId xmlns:a16="http://schemas.microsoft.com/office/drawing/2014/main" id="{DB65F612-764B-F249-BC95-746B0EEF8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6300F6-3E2E-9045-9226-FC5082648A89}"/>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9471935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A7C6-1C35-2345-873B-8C13A88658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19467CC-2452-E540-87F0-A17B90C65A3A}"/>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4" name="Footer Placeholder 3">
            <a:extLst>
              <a:ext uri="{FF2B5EF4-FFF2-40B4-BE49-F238E27FC236}">
                <a16:creationId xmlns:a16="http://schemas.microsoft.com/office/drawing/2014/main" id="{86045BA2-B7B2-D741-83D4-49465EF51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0B32C-406C-464B-ACB7-825FA60037F4}"/>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8122759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AECF6-968C-C548-915A-08C946AF79D8}"/>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3" name="Footer Placeholder 2">
            <a:extLst>
              <a:ext uri="{FF2B5EF4-FFF2-40B4-BE49-F238E27FC236}">
                <a16:creationId xmlns:a16="http://schemas.microsoft.com/office/drawing/2014/main" id="{9D32A44D-34D5-F249-872A-92AB4FE8BD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74D62-E303-0E44-ADDF-CF5A945F909B}"/>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200161034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6752-4F26-AF42-94BD-F7AB2A6D47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F304D7-1810-C94E-81F3-39E4F2B49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652454D-6AB8-AC46-AC93-D85B9A3F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E87AE0-F4A5-C34F-8D2A-67D84304F3A2}"/>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6" name="Footer Placeholder 5">
            <a:extLst>
              <a:ext uri="{FF2B5EF4-FFF2-40B4-BE49-F238E27FC236}">
                <a16:creationId xmlns:a16="http://schemas.microsoft.com/office/drawing/2014/main" id="{0F9F0C5F-F083-3644-B5F1-CAB92927C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734B3-EE2B-394E-B79C-2629CEDF66C7}"/>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79541631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CE44-4522-4947-B68A-529DD5D91A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B772B4F-D6DA-504A-A440-988627F84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E7C53-7688-5340-A1DC-ECDB75D18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73F43E-DCC1-9E4F-B0AB-ADA3EFF41F4F}"/>
              </a:ext>
            </a:extLst>
          </p:cNvPr>
          <p:cNvSpPr>
            <a:spLocks noGrp="1"/>
          </p:cNvSpPr>
          <p:nvPr>
            <p:ph type="dt" sz="half" idx="10"/>
          </p:nvPr>
        </p:nvSpPr>
        <p:spPr/>
        <p:txBody>
          <a:bodyPr/>
          <a:lstStyle/>
          <a:p>
            <a:fld id="{3B911579-C82A-924C-BC54-B7D9BBA16363}" type="datetimeFigureOut">
              <a:rPr lang="en-US" smtClean="0"/>
              <a:t>5/26/23</a:t>
            </a:fld>
            <a:endParaRPr lang="en-US"/>
          </a:p>
        </p:txBody>
      </p:sp>
      <p:sp>
        <p:nvSpPr>
          <p:cNvPr id="6" name="Footer Placeholder 5">
            <a:extLst>
              <a:ext uri="{FF2B5EF4-FFF2-40B4-BE49-F238E27FC236}">
                <a16:creationId xmlns:a16="http://schemas.microsoft.com/office/drawing/2014/main" id="{A1292288-5F1E-4442-A1FD-D4F9055E3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8500D-5F60-BB45-A33C-B1AC90DF1254}"/>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5021433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4376C-C09E-8A42-9B4B-69486D1F3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AC340F-4B71-7448-B512-79D80B9F5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6ECA86-13BE-3940-8B60-6AAA77EC9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11579-C82A-924C-BC54-B7D9BBA16363}" type="datetimeFigureOut">
              <a:rPr lang="en-US" smtClean="0"/>
              <a:t>5/26/23</a:t>
            </a:fld>
            <a:endParaRPr lang="en-US"/>
          </a:p>
        </p:txBody>
      </p:sp>
      <p:sp>
        <p:nvSpPr>
          <p:cNvPr id="5" name="Footer Placeholder 4">
            <a:extLst>
              <a:ext uri="{FF2B5EF4-FFF2-40B4-BE49-F238E27FC236}">
                <a16:creationId xmlns:a16="http://schemas.microsoft.com/office/drawing/2014/main" id="{CE6228E1-D361-524A-8159-229685E97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34DDF-19D3-5946-BAC6-441C071D5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9D47B-3AE3-BD4A-9032-30EB2E8CE3FA}" type="slidenum">
              <a:rPr lang="en-US" smtClean="0"/>
              <a:t>‹#›</a:t>
            </a:fld>
            <a:endParaRPr lang="en-US"/>
          </a:p>
        </p:txBody>
      </p:sp>
    </p:spTree>
    <p:extLst>
      <p:ext uri="{BB962C8B-B14F-4D97-AF65-F5344CB8AC3E}">
        <p14:creationId xmlns:p14="http://schemas.microsoft.com/office/powerpoint/2010/main" val="217829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svg"/><Relationship Id="rId3" Type="http://schemas.openxmlformats.org/officeDocument/2006/relationships/notesSlide" Target="../notesSlides/notesSlide10.xml"/><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slideLayout" Target="../slideLayouts/slideLayout7.xml"/><Relationship Id="rId16" Type="http://schemas.openxmlformats.org/officeDocument/2006/relationships/image" Target="../media/image57.png"/><Relationship Id="rId20" Type="http://schemas.openxmlformats.org/officeDocument/2006/relationships/image" Target="../media/image12.png"/><Relationship Id="rId1" Type="http://schemas.openxmlformats.org/officeDocument/2006/relationships/tags" Target="../tags/tag4.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pn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1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74.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73.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8.sv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svg"/><Relationship Id="rId4" Type="http://schemas.openxmlformats.org/officeDocument/2006/relationships/image" Target="../media/image115.png"/></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slideLayout" Target="../slideLayouts/slideLayout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31.pn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40.pn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4598529" y="1910871"/>
            <a:ext cx="7395376" cy="2246769"/>
          </a:xfrm>
          <a:prstGeom prst="rect">
            <a:avLst/>
          </a:prstGeom>
          <a:noFill/>
        </p:spPr>
        <p:txBody>
          <a:bodyPr wrap="square">
            <a:spAutoFit/>
          </a:bodyPr>
          <a:lstStyle/>
          <a:p>
            <a:pPr>
              <a:defRPr/>
            </a:pPr>
            <a:r>
              <a:rPr lang="en-ZA" sz="7000" b="1" dirty="0">
                <a:solidFill>
                  <a:schemeClr val="bg1"/>
                </a:solidFill>
                <a:latin typeface="Arial Rounded MT Bold" panose="020F0704030504030204" pitchFamily="34" charset="77"/>
                <a:ea typeface="MS PGothic" panose="020B0600070205080204" pitchFamily="34" charset="-128"/>
              </a:rPr>
              <a:t>Child Protection </a:t>
            </a:r>
          </a:p>
          <a:p>
            <a:pPr>
              <a:defRPr/>
            </a:pPr>
            <a:r>
              <a:rPr lang="en-ZA" sz="7000" b="1" dirty="0">
                <a:solidFill>
                  <a:schemeClr val="bg1"/>
                </a:solidFill>
                <a:latin typeface="Arial Rounded MT Bold" panose="020F0704030504030204" pitchFamily="34" charset="77"/>
                <a:ea typeface="MS PGothic" panose="020B0600070205080204" pitchFamily="34" charset="-128"/>
              </a:rPr>
              <a:t>&amp; Human Rights </a:t>
            </a:r>
          </a:p>
        </p:txBody>
      </p:sp>
      <p:sp>
        <p:nvSpPr>
          <p:cNvPr id="8" name="TextBox 7">
            <a:extLst>
              <a:ext uri="{FF2B5EF4-FFF2-40B4-BE49-F238E27FC236}">
                <a16:creationId xmlns:a16="http://schemas.microsoft.com/office/drawing/2014/main" id="{87E0864A-790D-374B-933A-9EC45D60DFF0}"/>
              </a:ext>
            </a:extLst>
          </p:cNvPr>
          <p:cNvSpPr txBox="1"/>
          <p:nvPr/>
        </p:nvSpPr>
        <p:spPr>
          <a:xfrm>
            <a:off x="2687843" y="6068511"/>
            <a:ext cx="5812169" cy="553998"/>
          </a:xfrm>
          <a:prstGeom prst="rect">
            <a:avLst/>
          </a:prstGeom>
          <a:noFill/>
        </p:spPr>
        <p:txBody>
          <a:bodyPr wrap="none">
            <a:spAutoFit/>
          </a:bodyPr>
          <a:lstStyle/>
          <a:p>
            <a:pPr>
              <a:defRPr/>
            </a:pPr>
            <a:r>
              <a:rPr lang="en-ZA" sz="3000" b="1" dirty="0" err="1">
                <a:solidFill>
                  <a:schemeClr val="bg1"/>
                </a:solidFill>
                <a:latin typeface="Arial Rounded MT Bold" panose="020F0704030504030204" pitchFamily="34" charset="77"/>
                <a:ea typeface="MS PGothic" panose="020B0600070205080204" pitchFamily="34" charset="-128"/>
              </a:rPr>
              <a:t>www.courage-community.com</a:t>
            </a:r>
            <a:endParaRPr lang="en-ZA" sz="3000" b="1" dirty="0">
              <a:solidFill>
                <a:schemeClr val="bg1"/>
              </a:solidFill>
              <a:latin typeface="Arial Rounded MT Bold" panose="020F0704030504030204" pitchFamily="34" charset="77"/>
              <a:ea typeface="MS PGothic" panose="020B0600070205080204" pitchFamily="34" charset="-128"/>
            </a:endParaRPr>
          </a:p>
        </p:txBody>
      </p:sp>
      <p:pic>
        <p:nvPicPr>
          <p:cNvPr id="10" name="Picture 9" descr="Logo&#10;&#10;Description automatically generated">
            <a:extLst>
              <a:ext uri="{FF2B5EF4-FFF2-40B4-BE49-F238E27FC236}">
                <a16:creationId xmlns:a16="http://schemas.microsoft.com/office/drawing/2014/main" id="{63720DDE-441A-914B-A8FD-F6FED1492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Tree>
    <p:extLst>
      <p:ext uri="{BB962C8B-B14F-4D97-AF65-F5344CB8AC3E}">
        <p14:creationId xmlns:p14="http://schemas.microsoft.com/office/powerpoint/2010/main" val="29539018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704605" y="37691"/>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ight Triangle 12">
            <a:extLst>
              <a:ext uri="{FF2B5EF4-FFF2-40B4-BE49-F238E27FC236}">
                <a16:creationId xmlns:a16="http://schemas.microsoft.com/office/drawing/2014/main" id="{29F8150B-644B-4D02-B892-A876D6550773}"/>
              </a:ext>
            </a:extLst>
          </p:cNvPr>
          <p:cNvSpPr/>
          <p:nvPr/>
        </p:nvSpPr>
        <p:spPr>
          <a:xfrm rot="16200000">
            <a:off x="3846843" y="129131"/>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4" name="TextBox 13">
            <a:extLst>
              <a:ext uri="{FF2B5EF4-FFF2-40B4-BE49-F238E27FC236}">
                <a16:creationId xmlns:a16="http://schemas.microsoft.com/office/drawing/2014/main" id="{740D8F5B-A2BC-4CA7-9758-41B9D2E55001}"/>
              </a:ext>
            </a:extLst>
          </p:cNvPr>
          <p:cNvSpPr txBox="1"/>
          <p:nvPr/>
        </p:nvSpPr>
        <p:spPr>
          <a:xfrm>
            <a:off x="430702" y="383620"/>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They have rights to leave a legacy</a:t>
            </a:r>
          </a:p>
        </p:txBody>
      </p:sp>
      <p:pic>
        <p:nvPicPr>
          <p:cNvPr id="20" name="Picture 19">
            <a:extLst>
              <a:ext uri="{FF2B5EF4-FFF2-40B4-BE49-F238E27FC236}">
                <a16:creationId xmlns:a16="http://schemas.microsoft.com/office/drawing/2014/main" id="{370B696C-E94D-4489-B19A-55F02BE43D4A}"/>
              </a:ext>
            </a:extLst>
          </p:cNvPr>
          <p:cNvPicPr>
            <a:picLocks noChangeAspect="1"/>
          </p:cNvPicPr>
          <p:nvPr/>
        </p:nvPicPr>
        <p:blipFill rotWithShape="1">
          <a:blip r:embed="rId4"/>
          <a:srcRect r="3397" b="33802"/>
          <a:stretch/>
        </p:blipFill>
        <p:spPr>
          <a:xfrm>
            <a:off x="5214498" y="2105762"/>
            <a:ext cx="1343779" cy="1195946"/>
          </a:xfrm>
          <a:prstGeom prst="roundRect">
            <a:avLst/>
          </a:prstGeom>
        </p:spPr>
      </p:pic>
      <p:pic>
        <p:nvPicPr>
          <p:cNvPr id="26" name="Picture 25">
            <a:extLst>
              <a:ext uri="{FF2B5EF4-FFF2-40B4-BE49-F238E27FC236}">
                <a16:creationId xmlns:a16="http://schemas.microsoft.com/office/drawing/2014/main" id="{15D69EC6-8D4C-40FC-8CAA-C1CD881C2ADB}"/>
              </a:ext>
            </a:extLst>
          </p:cNvPr>
          <p:cNvPicPr>
            <a:picLocks noChangeAspect="1"/>
          </p:cNvPicPr>
          <p:nvPr/>
        </p:nvPicPr>
        <p:blipFill rotWithShape="1">
          <a:blip r:embed="rId5"/>
          <a:srcRect r="-602" b="35535"/>
          <a:stretch/>
        </p:blipFill>
        <p:spPr>
          <a:xfrm>
            <a:off x="2311960" y="4366266"/>
            <a:ext cx="969457" cy="1187040"/>
          </a:xfrm>
          <a:prstGeom prst="rect">
            <a:avLst/>
          </a:prstGeom>
        </p:spPr>
      </p:pic>
      <p:pic>
        <p:nvPicPr>
          <p:cNvPr id="27" name="Picture 26">
            <a:extLst>
              <a:ext uri="{FF2B5EF4-FFF2-40B4-BE49-F238E27FC236}">
                <a16:creationId xmlns:a16="http://schemas.microsoft.com/office/drawing/2014/main" id="{4F0D0E9C-824D-4568-8F3B-8CA64EA1B736}"/>
              </a:ext>
            </a:extLst>
          </p:cNvPr>
          <p:cNvPicPr>
            <a:picLocks noChangeAspect="1"/>
          </p:cNvPicPr>
          <p:nvPr/>
        </p:nvPicPr>
        <p:blipFill rotWithShape="1">
          <a:blip r:embed="rId6"/>
          <a:srcRect l="13729" r="19049" b="38753"/>
          <a:stretch/>
        </p:blipFill>
        <p:spPr>
          <a:xfrm>
            <a:off x="3182988" y="3655092"/>
            <a:ext cx="1209043" cy="1057134"/>
          </a:xfrm>
          <a:prstGeom prst="rect">
            <a:avLst/>
          </a:prstGeom>
        </p:spPr>
      </p:pic>
      <p:pic>
        <p:nvPicPr>
          <p:cNvPr id="28" name="Picture 27">
            <a:extLst>
              <a:ext uri="{FF2B5EF4-FFF2-40B4-BE49-F238E27FC236}">
                <a16:creationId xmlns:a16="http://schemas.microsoft.com/office/drawing/2014/main" id="{7ADF122E-203E-449E-AB17-C7E1FD1E6D15}"/>
              </a:ext>
            </a:extLst>
          </p:cNvPr>
          <p:cNvPicPr>
            <a:picLocks noChangeAspect="1"/>
          </p:cNvPicPr>
          <p:nvPr/>
        </p:nvPicPr>
        <p:blipFill rotWithShape="1">
          <a:blip r:embed="rId7"/>
          <a:srcRect l="13998" t="1" r="12441" b="39492"/>
          <a:stretch/>
        </p:blipFill>
        <p:spPr>
          <a:xfrm>
            <a:off x="4143718" y="2856837"/>
            <a:ext cx="1129339" cy="1043724"/>
          </a:xfrm>
          <a:prstGeom prst="roundRect">
            <a:avLst/>
          </a:prstGeom>
        </p:spPr>
      </p:pic>
      <p:pic>
        <p:nvPicPr>
          <p:cNvPr id="29" name="Picture 28">
            <a:extLst>
              <a:ext uri="{FF2B5EF4-FFF2-40B4-BE49-F238E27FC236}">
                <a16:creationId xmlns:a16="http://schemas.microsoft.com/office/drawing/2014/main" id="{ADF02735-DEF8-4F33-A413-235D4036FE3D}"/>
              </a:ext>
            </a:extLst>
          </p:cNvPr>
          <p:cNvPicPr>
            <a:picLocks noChangeAspect="1"/>
          </p:cNvPicPr>
          <p:nvPr/>
        </p:nvPicPr>
        <p:blipFill rotWithShape="1">
          <a:blip r:embed="rId8"/>
          <a:srcRect b="36509"/>
          <a:stretch/>
        </p:blipFill>
        <p:spPr>
          <a:xfrm>
            <a:off x="7483148" y="3369557"/>
            <a:ext cx="939625" cy="866094"/>
          </a:xfrm>
          <a:prstGeom prst="rect">
            <a:avLst/>
          </a:prstGeom>
        </p:spPr>
      </p:pic>
      <p:pic>
        <p:nvPicPr>
          <p:cNvPr id="31" name="Picture 30">
            <a:extLst>
              <a:ext uri="{FF2B5EF4-FFF2-40B4-BE49-F238E27FC236}">
                <a16:creationId xmlns:a16="http://schemas.microsoft.com/office/drawing/2014/main" id="{7CFEDCD0-6FEB-4958-8BE8-995C8D48C0AE}"/>
              </a:ext>
            </a:extLst>
          </p:cNvPr>
          <p:cNvPicPr>
            <a:picLocks noChangeAspect="1"/>
          </p:cNvPicPr>
          <p:nvPr/>
        </p:nvPicPr>
        <p:blipFill rotWithShape="1">
          <a:blip r:embed="rId9"/>
          <a:srcRect b="35799"/>
          <a:stretch/>
        </p:blipFill>
        <p:spPr>
          <a:xfrm>
            <a:off x="6284960" y="4181001"/>
            <a:ext cx="1068157" cy="967358"/>
          </a:xfrm>
          <a:prstGeom prst="rect">
            <a:avLst/>
          </a:prstGeom>
        </p:spPr>
      </p:pic>
      <p:pic>
        <p:nvPicPr>
          <p:cNvPr id="9" name="Graphic 8" descr="Earth globe: Africa and Europe with solid fill">
            <a:extLst>
              <a:ext uri="{FF2B5EF4-FFF2-40B4-BE49-F238E27FC236}">
                <a16:creationId xmlns:a16="http://schemas.microsoft.com/office/drawing/2014/main" id="{0029FC6E-D509-1F45-A2CF-FDA469A86D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0515" y="1643863"/>
            <a:ext cx="1209043" cy="1195946"/>
          </a:xfrm>
          <a:prstGeom prst="rect">
            <a:avLst/>
          </a:prstGeom>
        </p:spPr>
      </p:pic>
      <p:pic>
        <p:nvPicPr>
          <p:cNvPr id="11" name="Graphic 10" descr="Bio-hazard with solid fill">
            <a:extLst>
              <a:ext uri="{FF2B5EF4-FFF2-40B4-BE49-F238E27FC236}">
                <a16:creationId xmlns:a16="http://schemas.microsoft.com/office/drawing/2014/main" id="{AB275061-BCCA-0E41-835E-20182CE733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01081" y="2390329"/>
            <a:ext cx="1052490" cy="1052490"/>
          </a:xfrm>
          <a:prstGeom prst="rect">
            <a:avLst/>
          </a:prstGeom>
        </p:spPr>
      </p:pic>
      <p:pic>
        <p:nvPicPr>
          <p:cNvPr id="16" name="Graphic 15" descr="Bar graph with downward trend with solid fill">
            <a:extLst>
              <a:ext uri="{FF2B5EF4-FFF2-40B4-BE49-F238E27FC236}">
                <a16:creationId xmlns:a16="http://schemas.microsoft.com/office/drawing/2014/main" id="{89C798FB-B374-6B45-9CCE-57735F7187A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21496" y="4650221"/>
            <a:ext cx="1052471" cy="1052471"/>
          </a:xfrm>
          <a:prstGeom prst="rect">
            <a:avLst/>
          </a:prstGeom>
        </p:spPr>
      </p:pic>
      <p:grpSp>
        <p:nvGrpSpPr>
          <p:cNvPr id="19" name="Group 18">
            <a:extLst>
              <a:ext uri="{FF2B5EF4-FFF2-40B4-BE49-F238E27FC236}">
                <a16:creationId xmlns:a16="http://schemas.microsoft.com/office/drawing/2014/main" id="{7F6807D8-0F69-AE4F-B0E5-4A04F0B9C695}"/>
              </a:ext>
            </a:extLst>
          </p:cNvPr>
          <p:cNvGrpSpPr/>
          <p:nvPr/>
        </p:nvGrpSpPr>
        <p:grpSpPr>
          <a:xfrm>
            <a:off x="4056424" y="5180830"/>
            <a:ext cx="961399" cy="1043724"/>
            <a:chOff x="4258396" y="5081625"/>
            <a:chExt cx="961399" cy="1043724"/>
          </a:xfrm>
        </p:grpSpPr>
        <p:pic>
          <p:nvPicPr>
            <p:cNvPr id="30" name="Picture 29">
              <a:extLst>
                <a:ext uri="{FF2B5EF4-FFF2-40B4-BE49-F238E27FC236}">
                  <a16:creationId xmlns:a16="http://schemas.microsoft.com/office/drawing/2014/main" id="{7769C3E8-C663-4241-A76D-683B176F371F}"/>
                </a:ext>
              </a:extLst>
            </p:cNvPr>
            <p:cNvPicPr>
              <a:picLocks noChangeAspect="1"/>
            </p:cNvPicPr>
            <p:nvPr/>
          </p:nvPicPr>
          <p:blipFill rotWithShape="1">
            <a:blip r:embed="rId16"/>
            <a:srcRect l="20665" t="2431" r="14878" b="38033"/>
            <a:stretch/>
          </p:blipFill>
          <p:spPr>
            <a:xfrm>
              <a:off x="4258396" y="5081625"/>
              <a:ext cx="961399" cy="1043724"/>
            </a:xfrm>
            <a:prstGeom prst="rect">
              <a:avLst/>
            </a:prstGeom>
          </p:spPr>
        </p:pic>
        <p:pic>
          <p:nvPicPr>
            <p:cNvPr id="18" name="Graphic 17" descr="Close with solid fill">
              <a:extLst>
                <a:ext uri="{FF2B5EF4-FFF2-40B4-BE49-F238E27FC236}">
                  <a16:creationId xmlns:a16="http://schemas.microsoft.com/office/drawing/2014/main" id="{CD1F2DCA-0E53-204B-878F-CBC06E3EA68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61950" y="5130062"/>
              <a:ext cx="914400" cy="914400"/>
            </a:xfrm>
            <a:prstGeom prst="rect">
              <a:avLst/>
            </a:prstGeom>
          </p:spPr>
        </p:pic>
      </p:grpSp>
      <p:pic>
        <p:nvPicPr>
          <p:cNvPr id="7" name="Picture 6">
            <a:extLst>
              <a:ext uri="{FF2B5EF4-FFF2-40B4-BE49-F238E27FC236}">
                <a16:creationId xmlns:a16="http://schemas.microsoft.com/office/drawing/2014/main" id="{F8F47F10-FA61-5BA7-01AE-DCA20B44CAF9}"/>
              </a:ext>
            </a:extLst>
          </p:cNvPr>
          <p:cNvPicPr>
            <a:picLocks noChangeAspect="1"/>
          </p:cNvPicPr>
          <p:nvPr/>
        </p:nvPicPr>
        <p:blipFill>
          <a:blip r:embed="rId19"/>
          <a:stretch>
            <a:fillRect/>
          </a:stretch>
        </p:blipFill>
        <p:spPr>
          <a:xfrm>
            <a:off x="2141952" y="1643863"/>
            <a:ext cx="1504226" cy="1919790"/>
          </a:xfrm>
          <a:prstGeom prst="rect">
            <a:avLst/>
          </a:prstGeom>
        </p:spPr>
      </p:pic>
      <p:pic>
        <p:nvPicPr>
          <p:cNvPr id="8" name="Picture 7">
            <a:extLst>
              <a:ext uri="{FF2B5EF4-FFF2-40B4-BE49-F238E27FC236}">
                <a16:creationId xmlns:a16="http://schemas.microsoft.com/office/drawing/2014/main" id="{BC73587E-1DDC-C378-969A-96245B325CE8}"/>
              </a:ext>
            </a:extLst>
          </p:cNvPr>
          <p:cNvPicPr>
            <a:picLocks noChangeAspect="1"/>
          </p:cNvPicPr>
          <p:nvPr/>
        </p:nvPicPr>
        <p:blipFill>
          <a:blip r:embed="rId20"/>
          <a:stretch>
            <a:fillRect/>
          </a:stretch>
        </p:blipFill>
        <p:spPr>
          <a:xfrm>
            <a:off x="8522915" y="4366266"/>
            <a:ext cx="1297931" cy="1660416"/>
          </a:xfrm>
          <a:prstGeom prst="rect">
            <a:avLst/>
          </a:prstGeom>
        </p:spPr>
      </p:pic>
      <p:sp>
        <p:nvSpPr>
          <p:cNvPr id="10" name="TextBox 9">
            <a:extLst>
              <a:ext uri="{FF2B5EF4-FFF2-40B4-BE49-F238E27FC236}">
                <a16:creationId xmlns:a16="http://schemas.microsoft.com/office/drawing/2014/main" id="{A1AA52CD-7BBC-8D49-146C-980F9BA35CBE}"/>
              </a:ext>
            </a:extLst>
          </p:cNvPr>
          <p:cNvSpPr txBox="1"/>
          <p:nvPr/>
        </p:nvSpPr>
        <p:spPr>
          <a:xfrm>
            <a:off x="5160059" y="2961008"/>
            <a:ext cx="1576072" cy="1631216"/>
          </a:xfrm>
          <a:prstGeom prst="rect">
            <a:avLst/>
          </a:prstGeom>
          <a:noFill/>
        </p:spPr>
        <p:txBody>
          <a:bodyPr wrap="none" rtlCol="0">
            <a:spAutoFit/>
          </a:bodyPr>
          <a:lstStyle/>
          <a:p>
            <a:r>
              <a:rPr lang="en-ZA" sz="10000" dirty="0">
                <a:solidFill>
                  <a:schemeClr val="bg1"/>
                </a:solidFill>
                <a:latin typeface="Arial Rounded MT Bold" panose="020F0704030504030204" pitchFamily="34" charset="77"/>
              </a:rPr>
              <a:t>vs</a:t>
            </a:r>
          </a:p>
        </p:txBody>
      </p:sp>
    </p:spTree>
    <p:custDataLst>
      <p:tags r:id="rId1"/>
    </p:custDataLst>
    <p:extLst>
      <p:ext uri="{BB962C8B-B14F-4D97-AF65-F5344CB8AC3E}">
        <p14:creationId xmlns:p14="http://schemas.microsoft.com/office/powerpoint/2010/main" val="25133040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36C6E-234B-4CCF-9AC9-67E00206862C}"/>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4" name="Picture 3">
            <a:extLst>
              <a:ext uri="{FF2B5EF4-FFF2-40B4-BE49-F238E27FC236}">
                <a16:creationId xmlns:a16="http://schemas.microsoft.com/office/drawing/2014/main" id="{B10EA817-B121-D7CB-51BF-6B24B9BDF6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459"/>
          <a:stretch/>
        </p:blipFill>
        <p:spPr>
          <a:xfrm>
            <a:off x="1896629" y="1123582"/>
            <a:ext cx="9095948" cy="5524582"/>
          </a:xfrm>
          <a:prstGeom prst="rect">
            <a:avLst/>
          </a:prstGeom>
        </p:spPr>
      </p:pic>
      <p:sp>
        <p:nvSpPr>
          <p:cNvPr id="5" name="TextBox 4">
            <a:extLst>
              <a:ext uri="{FF2B5EF4-FFF2-40B4-BE49-F238E27FC236}">
                <a16:creationId xmlns:a16="http://schemas.microsoft.com/office/drawing/2014/main" id="{CD8E58BD-1A6A-47D0-81AD-741DB37FE359}"/>
              </a:ext>
            </a:extLst>
          </p:cNvPr>
          <p:cNvSpPr txBox="1"/>
          <p:nvPr/>
        </p:nvSpPr>
        <p:spPr>
          <a:xfrm>
            <a:off x="1524001" y="364627"/>
            <a:ext cx="9147383" cy="861774"/>
          </a:xfrm>
          <a:prstGeom prst="rect">
            <a:avLst/>
          </a:prstGeom>
          <a:noFill/>
        </p:spPr>
        <p:txBody>
          <a:bodyPr wrap="square">
            <a:spAutoFit/>
          </a:bodyPr>
          <a:lstStyle/>
          <a:p>
            <a:pPr algn="ctr">
              <a:defRPr/>
            </a:pPr>
            <a:r>
              <a:rPr lang="en-ZA" sz="5000" b="1" dirty="0">
                <a:solidFill>
                  <a:schemeClr val="bg1"/>
                </a:solidFill>
                <a:latin typeface="Arial Rounded MT Bold" panose="020F0704030504030204" pitchFamily="34" charset="77"/>
                <a:ea typeface="MS PGothic" panose="020B0600070205080204" pitchFamily="34" charset="-128"/>
              </a:rPr>
              <a:t>Child protection Process</a:t>
            </a:r>
          </a:p>
        </p:txBody>
      </p:sp>
      <p:sp>
        <p:nvSpPr>
          <p:cNvPr id="3" name="Rounded Rectangular Callout 2">
            <a:extLst>
              <a:ext uri="{FF2B5EF4-FFF2-40B4-BE49-F238E27FC236}">
                <a16:creationId xmlns:a16="http://schemas.microsoft.com/office/drawing/2014/main" id="{E06071E1-88D0-610A-A751-A7DC79D14DC3}"/>
              </a:ext>
            </a:extLst>
          </p:cNvPr>
          <p:cNvSpPr/>
          <p:nvPr/>
        </p:nvSpPr>
        <p:spPr>
          <a:xfrm>
            <a:off x="8882734" y="1480291"/>
            <a:ext cx="3172499" cy="1516799"/>
          </a:xfrm>
          <a:prstGeom prst="wedgeRoundRectCallout">
            <a:avLst>
              <a:gd name="adj1" fmla="val -11219"/>
              <a:gd name="adj2" fmla="val 66270"/>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E0099"/>
                </a:solidFill>
                <a:latin typeface="Arial Rounded MT Bold" panose="020F0704030504030204" pitchFamily="34" charset="77"/>
              </a:rPr>
              <a:t>The prevention and responding to violence, exploitation, neglect and abuse against children</a:t>
            </a:r>
          </a:p>
        </p:txBody>
      </p:sp>
    </p:spTree>
    <p:extLst>
      <p:ext uri="{BB962C8B-B14F-4D97-AF65-F5344CB8AC3E}">
        <p14:creationId xmlns:p14="http://schemas.microsoft.com/office/powerpoint/2010/main" val="105728867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52" name="Picture 51">
            <a:extLst>
              <a:ext uri="{FF2B5EF4-FFF2-40B4-BE49-F238E27FC236}">
                <a16:creationId xmlns:a16="http://schemas.microsoft.com/office/drawing/2014/main" id="{557347DA-8083-40AD-8D06-C64E60842336}"/>
              </a:ext>
            </a:extLst>
          </p:cNvPr>
          <p:cNvPicPr>
            <a:picLocks noChangeAspect="1"/>
          </p:cNvPicPr>
          <p:nvPr/>
        </p:nvPicPr>
        <p:blipFill rotWithShape="1">
          <a:blip r:embed="rId3"/>
          <a:srcRect b="16813"/>
          <a:stretch/>
        </p:blipFill>
        <p:spPr>
          <a:xfrm>
            <a:off x="1691007" y="257636"/>
            <a:ext cx="8809984" cy="5111575"/>
          </a:xfrm>
          <a:prstGeom prst="rect">
            <a:avLst/>
          </a:prstGeom>
        </p:spPr>
      </p:pic>
      <p:sp>
        <p:nvSpPr>
          <p:cNvPr id="2" name="TextBox 1">
            <a:extLst>
              <a:ext uri="{FF2B5EF4-FFF2-40B4-BE49-F238E27FC236}">
                <a16:creationId xmlns:a16="http://schemas.microsoft.com/office/drawing/2014/main" id="{887DFE1A-4BF8-EB90-7969-E8866B90FBD3}"/>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Child abandonment &amp; neglect?</a:t>
            </a:r>
          </a:p>
        </p:txBody>
      </p:sp>
    </p:spTree>
    <p:extLst>
      <p:ext uri="{BB962C8B-B14F-4D97-AF65-F5344CB8AC3E}">
        <p14:creationId xmlns:p14="http://schemas.microsoft.com/office/powerpoint/2010/main" val="423680491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a:extLst>
              <a:ext uri="{FF2B5EF4-FFF2-40B4-BE49-F238E27FC236}">
                <a16:creationId xmlns:a16="http://schemas.microsoft.com/office/drawing/2014/main" id="{995ABF8C-756A-4E63-B994-F0B9164772D0}"/>
              </a:ext>
            </a:extLst>
          </p:cNvPr>
          <p:cNvPicPr>
            <a:picLocks noChangeAspect="1"/>
          </p:cNvPicPr>
          <p:nvPr/>
        </p:nvPicPr>
        <p:blipFill rotWithShape="1">
          <a:blip r:embed="rId3"/>
          <a:srcRect b="21672"/>
          <a:stretch/>
        </p:blipFill>
        <p:spPr>
          <a:xfrm>
            <a:off x="1979394" y="508671"/>
            <a:ext cx="8233209" cy="4738579"/>
          </a:xfrm>
          <a:prstGeom prst="rect">
            <a:avLst/>
          </a:prstGeom>
        </p:spPr>
      </p:pic>
      <p:sp>
        <p:nvSpPr>
          <p:cNvPr id="2" name="TextBox 1">
            <a:extLst>
              <a:ext uri="{FF2B5EF4-FFF2-40B4-BE49-F238E27FC236}">
                <a16:creationId xmlns:a16="http://schemas.microsoft.com/office/drawing/2014/main" id="{0F86B7DA-A34D-0D4F-64F1-2742E4774896}"/>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Child abuse?</a:t>
            </a:r>
          </a:p>
        </p:txBody>
      </p:sp>
    </p:spTree>
    <p:extLst>
      <p:ext uri="{BB962C8B-B14F-4D97-AF65-F5344CB8AC3E}">
        <p14:creationId xmlns:p14="http://schemas.microsoft.com/office/powerpoint/2010/main" val="1445574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 name="Picture 6">
            <a:extLst>
              <a:ext uri="{FF2B5EF4-FFF2-40B4-BE49-F238E27FC236}">
                <a16:creationId xmlns:a16="http://schemas.microsoft.com/office/drawing/2014/main" id="{4C9EE8DA-306C-4B61-9775-3B52E833FE88}"/>
              </a:ext>
            </a:extLst>
          </p:cNvPr>
          <p:cNvPicPr>
            <a:picLocks noChangeAspect="1"/>
          </p:cNvPicPr>
          <p:nvPr/>
        </p:nvPicPr>
        <p:blipFill rotWithShape="1">
          <a:blip r:embed="rId3"/>
          <a:srcRect b="18029"/>
          <a:stretch/>
        </p:blipFill>
        <p:spPr>
          <a:xfrm>
            <a:off x="2045743" y="268264"/>
            <a:ext cx="8100511" cy="5260339"/>
          </a:xfrm>
          <a:prstGeom prst="rect">
            <a:avLst/>
          </a:prstGeom>
        </p:spPr>
      </p:pic>
      <p:sp>
        <p:nvSpPr>
          <p:cNvPr id="2" name="TextBox 1">
            <a:extLst>
              <a:ext uri="{FF2B5EF4-FFF2-40B4-BE49-F238E27FC236}">
                <a16:creationId xmlns:a16="http://schemas.microsoft.com/office/drawing/2014/main" id="{3F28B918-F6FC-142E-DDE9-63054EDAB9DB}"/>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Child exploitation?</a:t>
            </a:r>
          </a:p>
        </p:txBody>
      </p:sp>
    </p:spTree>
    <p:extLst>
      <p:ext uri="{BB962C8B-B14F-4D97-AF65-F5344CB8AC3E}">
        <p14:creationId xmlns:p14="http://schemas.microsoft.com/office/powerpoint/2010/main" val="260291771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15CBF88F-607C-4364-A731-BF79A7C5A947}"/>
              </a:ext>
            </a:extLst>
          </p:cNvPr>
          <p:cNvPicPr>
            <a:picLocks noChangeAspect="1"/>
          </p:cNvPicPr>
          <p:nvPr/>
        </p:nvPicPr>
        <p:blipFill rotWithShape="1">
          <a:blip r:embed="rId3"/>
          <a:srcRect b="19098"/>
          <a:stretch/>
        </p:blipFill>
        <p:spPr>
          <a:xfrm>
            <a:off x="2313559" y="315119"/>
            <a:ext cx="7398533" cy="4861792"/>
          </a:xfrm>
          <a:prstGeom prst="rect">
            <a:avLst/>
          </a:prstGeom>
        </p:spPr>
      </p:pic>
      <p:sp>
        <p:nvSpPr>
          <p:cNvPr id="2" name="TextBox 1">
            <a:extLst>
              <a:ext uri="{FF2B5EF4-FFF2-40B4-BE49-F238E27FC236}">
                <a16:creationId xmlns:a16="http://schemas.microsoft.com/office/drawing/2014/main" id="{9E74E2B4-A1DB-D7C3-C042-48252A9A1EB8}"/>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Report to a child protection officer</a:t>
            </a:r>
          </a:p>
        </p:txBody>
      </p:sp>
    </p:spTree>
    <p:extLst>
      <p:ext uri="{BB962C8B-B14F-4D97-AF65-F5344CB8AC3E}">
        <p14:creationId xmlns:p14="http://schemas.microsoft.com/office/powerpoint/2010/main" val="31160098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F4037BB4-AB42-436E-9F76-7331621E7DA3}"/>
              </a:ext>
            </a:extLst>
          </p:cNvPr>
          <p:cNvPicPr>
            <a:picLocks noChangeAspect="1"/>
          </p:cNvPicPr>
          <p:nvPr/>
        </p:nvPicPr>
        <p:blipFill rotWithShape="1">
          <a:blip r:embed="rId3"/>
          <a:srcRect b="16024"/>
          <a:stretch/>
        </p:blipFill>
        <p:spPr>
          <a:xfrm>
            <a:off x="2180493" y="114597"/>
            <a:ext cx="7147886" cy="5254614"/>
          </a:xfrm>
          <a:prstGeom prst="rect">
            <a:avLst/>
          </a:prstGeom>
        </p:spPr>
      </p:pic>
      <p:sp>
        <p:nvSpPr>
          <p:cNvPr id="3" name="TextBox 2">
            <a:extLst>
              <a:ext uri="{FF2B5EF4-FFF2-40B4-BE49-F238E27FC236}">
                <a16:creationId xmlns:a16="http://schemas.microsoft.com/office/drawing/2014/main" id="{52224509-76AB-8194-4013-9F96E072E897}"/>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Investigation</a:t>
            </a:r>
          </a:p>
        </p:txBody>
      </p:sp>
    </p:spTree>
    <p:extLst>
      <p:ext uri="{BB962C8B-B14F-4D97-AF65-F5344CB8AC3E}">
        <p14:creationId xmlns:p14="http://schemas.microsoft.com/office/powerpoint/2010/main" val="168750041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a:extLst>
              <a:ext uri="{FF2B5EF4-FFF2-40B4-BE49-F238E27FC236}">
                <a16:creationId xmlns:a16="http://schemas.microsoft.com/office/drawing/2014/main" id="{8D6DB233-FF2C-41B8-B57F-1DD782DE8908}"/>
              </a:ext>
            </a:extLst>
          </p:cNvPr>
          <p:cNvPicPr>
            <a:picLocks noChangeAspect="1"/>
          </p:cNvPicPr>
          <p:nvPr/>
        </p:nvPicPr>
        <p:blipFill>
          <a:blip r:embed="rId3"/>
          <a:stretch>
            <a:fillRect/>
          </a:stretch>
        </p:blipFill>
        <p:spPr>
          <a:xfrm>
            <a:off x="2975002" y="-14068"/>
            <a:ext cx="6010956" cy="5678366"/>
          </a:xfrm>
          <a:prstGeom prst="rect">
            <a:avLst/>
          </a:prstGeom>
        </p:spPr>
      </p:pic>
      <p:sp>
        <p:nvSpPr>
          <p:cNvPr id="3" name="TextBox 2">
            <a:extLst>
              <a:ext uri="{FF2B5EF4-FFF2-40B4-BE49-F238E27FC236}">
                <a16:creationId xmlns:a16="http://schemas.microsoft.com/office/drawing/2014/main" id="{B7725B9E-EA8B-C6C5-FD92-E841BDCC0727}"/>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Place of safety</a:t>
            </a:r>
          </a:p>
        </p:txBody>
      </p:sp>
      <p:pic>
        <p:nvPicPr>
          <p:cNvPr id="7" name="Picture 6" descr="A cartoon of a person&#10;&#10;Description automatically generated with low confidence">
            <a:extLst>
              <a:ext uri="{FF2B5EF4-FFF2-40B4-BE49-F238E27FC236}">
                <a16:creationId xmlns:a16="http://schemas.microsoft.com/office/drawing/2014/main" id="{A9132601-7086-531E-281A-4B8B6BFFFA92}"/>
              </a:ext>
            </a:extLst>
          </p:cNvPr>
          <p:cNvPicPr>
            <a:picLocks noChangeAspect="1"/>
          </p:cNvPicPr>
          <p:nvPr/>
        </p:nvPicPr>
        <p:blipFill>
          <a:blip r:embed="rId4"/>
          <a:stretch>
            <a:fillRect/>
          </a:stretch>
        </p:blipFill>
        <p:spPr>
          <a:xfrm>
            <a:off x="7963999" y="2741585"/>
            <a:ext cx="1021959" cy="1362612"/>
          </a:xfrm>
          <a:prstGeom prst="rect">
            <a:avLst/>
          </a:prstGeom>
        </p:spPr>
      </p:pic>
      <p:pic>
        <p:nvPicPr>
          <p:cNvPr id="10" name="Picture 9" descr="A cartoon of a person&#10;&#10;Description automatically generated with low confidence">
            <a:extLst>
              <a:ext uri="{FF2B5EF4-FFF2-40B4-BE49-F238E27FC236}">
                <a16:creationId xmlns:a16="http://schemas.microsoft.com/office/drawing/2014/main" id="{30DAF014-18D8-F779-7227-2A20AA32E0F1}"/>
              </a:ext>
            </a:extLst>
          </p:cNvPr>
          <p:cNvPicPr>
            <a:picLocks noChangeAspect="1"/>
          </p:cNvPicPr>
          <p:nvPr/>
        </p:nvPicPr>
        <p:blipFill>
          <a:blip r:embed="rId5"/>
          <a:stretch>
            <a:fillRect/>
          </a:stretch>
        </p:blipFill>
        <p:spPr>
          <a:xfrm>
            <a:off x="7554351" y="2859503"/>
            <a:ext cx="1021959" cy="1362612"/>
          </a:xfrm>
          <a:prstGeom prst="rect">
            <a:avLst/>
          </a:prstGeom>
        </p:spPr>
      </p:pic>
    </p:spTree>
    <p:extLst>
      <p:ext uri="{BB962C8B-B14F-4D97-AF65-F5344CB8AC3E}">
        <p14:creationId xmlns:p14="http://schemas.microsoft.com/office/powerpoint/2010/main" val="251114132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21829A2E-0469-4B1D-9D97-F831AB33B53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457913" y="1077568"/>
            <a:ext cx="4743552" cy="3214076"/>
          </a:xfrm>
          <a:prstGeom prst="rect">
            <a:avLst/>
          </a:prstGeom>
        </p:spPr>
      </p:pic>
      <p:sp>
        <p:nvSpPr>
          <p:cNvPr id="3" name="TextBox 2">
            <a:extLst>
              <a:ext uri="{FF2B5EF4-FFF2-40B4-BE49-F238E27FC236}">
                <a16:creationId xmlns:a16="http://schemas.microsoft.com/office/drawing/2014/main" id="{1EE91263-37B5-CBAD-791D-E8994FBC70C7}"/>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Family counselling</a:t>
            </a:r>
          </a:p>
        </p:txBody>
      </p:sp>
    </p:spTree>
    <p:extLst>
      <p:ext uri="{BB962C8B-B14F-4D97-AF65-F5344CB8AC3E}">
        <p14:creationId xmlns:p14="http://schemas.microsoft.com/office/powerpoint/2010/main" val="39462827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5B9E2555-24D2-4AB4-9435-002C0EEF3938}"/>
              </a:ext>
            </a:extLst>
          </p:cNvPr>
          <p:cNvPicPr>
            <a:picLocks noChangeAspect="1"/>
          </p:cNvPicPr>
          <p:nvPr/>
        </p:nvPicPr>
        <p:blipFill rotWithShape="1">
          <a:blip r:embed="rId3"/>
          <a:srcRect b="21469"/>
          <a:stretch/>
        </p:blipFill>
        <p:spPr>
          <a:xfrm>
            <a:off x="2323459" y="394090"/>
            <a:ext cx="7004198" cy="4740617"/>
          </a:xfrm>
          <a:prstGeom prst="rect">
            <a:avLst/>
          </a:prstGeom>
        </p:spPr>
      </p:pic>
      <p:sp>
        <p:nvSpPr>
          <p:cNvPr id="7" name="TextBox 6">
            <a:extLst>
              <a:ext uri="{FF2B5EF4-FFF2-40B4-BE49-F238E27FC236}">
                <a16:creationId xmlns:a16="http://schemas.microsoft.com/office/drawing/2014/main" id="{B8D85813-D3A2-8283-DDF6-B5227E184F0E}"/>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Family support</a:t>
            </a:r>
          </a:p>
        </p:txBody>
      </p:sp>
    </p:spTree>
    <p:extLst>
      <p:ext uri="{BB962C8B-B14F-4D97-AF65-F5344CB8AC3E}">
        <p14:creationId xmlns:p14="http://schemas.microsoft.com/office/powerpoint/2010/main" val="3207033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B329B447-3690-16EF-3F54-0B5D950E2D8A}"/>
              </a:ext>
            </a:extLst>
          </p:cNvPr>
          <p:cNvSpPr txBox="1"/>
          <p:nvPr/>
        </p:nvSpPr>
        <p:spPr>
          <a:xfrm>
            <a:off x="5472333" y="1045470"/>
            <a:ext cx="6260122" cy="5170646"/>
          </a:xfrm>
          <a:prstGeom prst="rect">
            <a:avLst/>
          </a:prstGeom>
          <a:noFill/>
        </p:spPr>
        <p:txBody>
          <a:bodyPr wrap="square">
            <a:spAutoFit/>
          </a:bodyPr>
          <a:lstStyle/>
          <a:p>
            <a:r>
              <a:rPr lang="en-ZA" sz="5000" b="0" i="0" u="none" strike="noStrike" dirty="0">
                <a:solidFill>
                  <a:schemeClr val="bg1"/>
                </a:solidFill>
                <a:effectLst/>
                <a:latin typeface="Arial Rounded MT Bold" panose="020F0704030504030204" pitchFamily="34" charset="77"/>
              </a:rPr>
              <a:t>There can be no keener revelation of a society's soul than the way in which it treats its children. </a:t>
            </a:r>
          </a:p>
          <a:p>
            <a:pPr algn="r"/>
            <a:r>
              <a:rPr lang="en-ZA" sz="3000" b="0" i="0" u="none" strike="noStrike" dirty="0">
                <a:solidFill>
                  <a:schemeClr val="bg1"/>
                </a:solidFill>
                <a:effectLst/>
                <a:latin typeface="Arial Rounded MT Bold" panose="020F0704030504030204" pitchFamily="34" charset="77"/>
              </a:rPr>
              <a:t>Nelson Mandela</a:t>
            </a:r>
            <a:endParaRPr lang="en-US" sz="3000" dirty="0">
              <a:solidFill>
                <a:schemeClr val="bg1"/>
              </a:solidFill>
              <a:latin typeface="Arial Rounded MT Bold" panose="020F0704030504030204" pitchFamily="34" charset="77"/>
            </a:endParaRPr>
          </a:p>
        </p:txBody>
      </p:sp>
      <p:grpSp>
        <p:nvGrpSpPr>
          <p:cNvPr id="48" name="Group 47">
            <a:extLst>
              <a:ext uri="{FF2B5EF4-FFF2-40B4-BE49-F238E27FC236}">
                <a16:creationId xmlns:a16="http://schemas.microsoft.com/office/drawing/2014/main" id="{9400103B-DBA8-6670-84C6-104BA692DD45}"/>
              </a:ext>
            </a:extLst>
          </p:cNvPr>
          <p:cNvGrpSpPr/>
          <p:nvPr/>
        </p:nvGrpSpPr>
        <p:grpSpPr>
          <a:xfrm>
            <a:off x="-487319" y="641884"/>
            <a:ext cx="6114392" cy="5095930"/>
            <a:chOff x="0" y="881035"/>
            <a:chExt cx="6114392" cy="5095930"/>
          </a:xfrm>
        </p:grpSpPr>
        <p:pic>
          <p:nvPicPr>
            <p:cNvPr id="24" name="Picture 2" descr="06">
              <a:extLst>
                <a:ext uri="{FF2B5EF4-FFF2-40B4-BE49-F238E27FC236}">
                  <a16:creationId xmlns:a16="http://schemas.microsoft.com/office/drawing/2014/main" id="{C6EC6025-015E-48DC-8810-E53E7E651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25" t="10324" r="17403" b="9787"/>
            <a:stretch>
              <a:fillRect/>
            </a:stretch>
          </p:blipFill>
          <p:spPr bwMode="auto">
            <a:xfrm>
              <a:off x="0" y="881035"/>
              <a:ext cx="6114392" cy="50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Callout 8">
              <a:extLst>
                <a:ext uri="{FF2B5EF4-FFF2-40B4-BE49-F238E27FC236}">
                  <a16:creationId xmlns:a16="http://schemas.microsoft.com/office/drawing/2014/main" id="{772ABEEB-2E93-0661-BEC1-A9C6CD56014D}"/>
                </a:ext>
              </a:extLst>
            </p:cNvPr>
            <p:cNvSpPr/>
            <p:nvPr/>
          </p:nvSpPr>
          <p:spPr>
            <a:xfrm rot="17422280">
              <a:off x="1336250" y="3179736"/>
              <a:ext cx="293140" cy="165952"/>
            </a:xfrm>
            <a:prstGeom prst="cloudCallout">
              <a:avLst>
                <a:gd name="adj1" fmla="val 47249"/>
                <a:gd name="adj2" fmla="val 47534"/>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Callout 9">
              <a:extLst>
                <a:ext uri="{FF2B5EF4-FFF2-40B4-BE49-F238E27FC236}">
                  <a16:creationId xmlns:a16="http://schemas.microsoft.com/office/drawing/2014/main" id="{D511376C-F036-1B82-FD2F-B102585B9727}"/>
                </a:ext>
              </a:extLst>
            </p:cNvPr>
            <p:cNvSpPr/>
            <p:nvPr/>
          </p:nvSpPr>
          <p:spPr>
            <a:xfrm rot="10800000">
              <a:off x="1473822" y="3018474"/>
              <a:ext cx="437527" cy="154844"/>
            </a:xfrm>
            <a:prstGeom prst="cloudCallout">
              <a:avLst>
                <a:gd name="adj1" fmla="val -27637"/>
                <a:gd name="adj2" fmla="val -24756"/>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aphic 12" descr="Aquarius outline">
              <a:extLst>
                <a:ext uri="{FF2B5EF4-FFF2-40B4-BE49-F238E27FC236}">
                  <a16:creationId xmlns:a16="http://schemas.microsoft.com/office/drawing/2014/main" id="{DEA34602-8E40-AF8B-A65D-D0A758F3397F}"/>
                </a:ext>
              </a:extLst>
            </p:cNvPr>
            <p:cNvGrpSpPr/>
            <p:nvPr/>
          </p:nvGrpSpPr>
          <p:grpSpPr>
            <a:xfrm>
              <a:off x="1722765" y="3201169"/>
              <a:ext cx="166612" cy="56647"/>
              <a:chOff x="1705784" y="3208169"/>
              <a:chExt cx="166612" cy="112378"/>
            </a:xfrm>
            <a:solidFill>
              <a:srgbClr val="000000"/>
            </a:solidFill>
          </p:grpSpPr>
          <p:sp>
            <p:nvSpPr>
              <p:cNvPr id="20" name="Freeform 19">
                <a:extLst>
                  <a:ext uri="{FF2B5EF4-FFF2-40B4-BE49-F238E27FC236}">
                    <a16:creationId xmlns:a16="http://schemas.microsoft.com/office/drawing/2014/main" id="{E7FFBD18-4AEF-EA80-EB37-E3296C16BA1C}"/>
                  </a:ext>
                </a:extLst>
              </p:cNvPr>
              <p:cNvSpPr/>
              <p:nvPr/>
            </p:nvSpPr>
            <p:spPr>
              <a:xfrm>
                <a:off x="1705784" y="3208169"/>
                <a:ext cx="166612" cy="35966"/>
              </a:xfrm>
              <a:custGeom>
                <a:avLst/>
                <a:gdLst>
                  <a:gd name="connsiteX0" fmla="*/ 32365 w 166612"/>
                  <a:gd name="connsiteY0" fmla="*/ 7203 h 35966"/>
                  <a:gd name="connsiteX1" fmla="*/ 57836 w 166612"/>
                  <a:gd name="connsiteY1" fmla="*/ 32673 h 35966"/>
                  <a:gd name="connsiteX2" fmla="*/ 83306 w 166612"/>
                  <a:gd name="connsiteY2" fmla="*/ 7203 h 35966"/>
                  <a:gd name="connsiteX3" fmla="*/ 108777 w 166612"/>
                  <a:gd name="connsiteY3" fmla="*/ 32673 h 35966"/>
                  <a:gd name="connsiteX4" fmla="*/ 134247 w 166612"/>
                  <a:gd name="connsiteY4" fmla="*/ 7203 h 35966"/>
                  <a:gd name="connsiteX5" fmla="*/ 163011 w 166612"/>
                  <a:gd name="connsiteY5" fmla="*/ 35967 h 35966"/>
                  <a:gd name="connsiteX6" fmla="*/ 166612 w 166612"/>
                  <a:gd name="connsiteY6" fmla="*/ 32365 h 35966"/>
                  <a:gd name="connsiteX7" fmla="*/ 134247 w 166612"/>
                  <a:gd name="connsiteY7" fmla="*/ 0 h 35966"/>
                  <a:gd name="connsiteX8" fmla="*/ 108777 w 166612"/>
                  <a:gd name="connsiteY8" fmla="*/ 25470 h 35966"/>
                  <a:gd name="connsiteX9" fmla="*/ 83306 w 166612"/>
                  <a:gd name="connsiteY9" fmla="*/ 0 h 35966"/>
                  <a:gd name="connsiteX10" fmla="*/ 57836 w 166612"/>
                  <a:gd name="connsiteY10" fmla="*/ 25470 h 35966"/>
                  <a:gd name="connsiteX11" fmla="*/ 32365 w 166612"/>
                  <a:gd name="connsiteY11" fmla="*/ 0 h 35966"/>
                  <a:gd name="connsiteX12" fmla="*/ 0 w 166612"/>
                  <a:gd name="connsiteY12" fmla="*/ 32365 h 35966"/>
                  <a:gd name="connsiteX13" fmla="*/ 3602 w 166612"/>
                  <a:gd name="connsiteY13" fmla="*/ 35967 h 35966"/>
                  <a:gd name="connsiteX14" fmla="*/ 32365 w 166612"/>
                  <a:gd name="connsiteY14" fmla="*/ 7203 h 3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12" h="35966">
                    <a:moveTo>
                      <a:pt x="32365" y="7203"/>
                    </a:moveTo>
                    <a:lnTo>
                      <a:pt x="57836" y="32673"/>
                    </a:lnTo>
                    <a:lnTo>
                      <a:pt x="83306" y="7203"/>
                    </a:lnTo>
                    <a:lnTo>
                      <a:pt x="108777" y="32673"/>
                    </a:lnTo>
                    <a:lnTo>
                      <a:pt x="134247" y="7203"/>
                    </a:lnTo>
                    <a:lnTo>
                      <a:pt x="163011" y="35967"/>
                    </a:lnTo>
                    <a:lnTo>
                      <a:pt x="166612" y="32365"/>
                    </a:lnTo>
                    <a:lnTo>
                      <a:pt x="134247" y="0"/>
                    </a:lnTo>
                    <a:lnTo>
                      <a:pt x="108777" y="25470"/>
                    </a:lnTo>
                    <a:lnTo>
                      <a:pt x="83306" y="0"/>
                    </a:lnTo>
                    <a:lnTo>
                      <a:pt x="57836" y="25470"/>
                    </a:lnTo>
                    <a:lnTo>
                      <a:pt x="32365" y="0"/>
                    </a:lnTo>
                    <a:lnTo>
                      <a:pt x="0" y="32365"/>
                    </a:lnTo>
                    <a:lnTo>
                      <a:pt x="3602" y="35967"/>
                    </a:lnTo>
                    <a:lnTo>
                      <a:pt x="32365" y="7203"/>
                    </a:lnTo>
                    <a:close/>
                  </a:path>
                </a:pathLst>
              </a:custGeom>
              <a:solidFill>
                <a:srgbClr val="000000"/>
              </a:solidFill>
              <a:ln w="248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E3EDC93-5000-A035-7DCC-0793DD458084}"/>
                  </a:ext>
                </a:extLst>
              </p:cNvPr>
              <p:cNvSpPr/>
              <p:nvPr/>
            </p:nvSpPr>
            <p:spPr>
              <a:xfrm>
                <a:off x="1705784" y="3284580"/>
                <a:ext cx="166612" cy="35966"/>
              </a:xfrm>
              <a:custGeom>
                <a:avLst/>
                <a:gdLst>
                  <a:gd name="connsiteX0" fmla="*/ 32365 w 166612"/>
                  <a:gd name="connsiteY0" fmla="*/ 7203 h 35966"/>
                  <a:gd name="connsiteX1" fmla="*/ 57836 w 166612"/>
                  <a:gd name="connsiteY1" fmla="*/ 32673 h 35966"/>
                  <a:gd name="connsiteX2" fmla="*/ 83306 w 166612"/>
                  <a:gd name="connsiteY2" fmla="*/ 7203 h 35966"/>
                  <a:gd name="connsiteX3" fmla="*/ 108777 w 166612"/>
                  <a:gd name="connsiteY3" fmla="*/ 32673 h 35966"/>
                  <a:gd name="connsiteX4" fmla="*/ 134247 w 166612"/>
                  <a:gd name="connsiteY4" fmla="*/ 7203 h 35966"/>
                  <a:gd name="connsiteX5" fmla="*/ 163011 w 166612"/>
                  <a:gd name="connsiteY5" fmla="*/ 35967 h 35966"/>
                  <a:gd name="connsiteX6" fmla="*/ 166612 w 166612"/>
                  <a:gd name="connsiteY6" fmla="*/ 32365 h 35966"/>
                  <a:gd name="connsiteX7" fmla="*/ 134247 w 166612"/>
                  <a:gd name="connsiteY7" fmla="*/ 0 h 35966"/>
                  <a:gd name="connsiteX8" fmla="*/ 108777 w 166612"/>
                  <a:gd name="connsiteY8" fmla="*/ 25470 h 35966"/>
                  <a:gd name="connsiteX9" fmla="*/ 83306 w 166612"/>
                  <a:gd name="connsiteY9" fmla="*/ 0 h 35966"/>
                  <a:gd name="connsiteX10" fmla="*/ 57836 w 166612"/>
                  <a:gd name="connsiteY10" fmla="*/ 25470 h 35966"/>
                  <a:gd name="connsiteX11" fmla="*/ 32365 w 166612"/>
                  <a:gd name="connsiteY11" fmla="*/ 0 h 35966"/>
                  <a:gd name="connsiteX12" fmla="*/ 0 w 166612"/>
                  <a:gd name="connsiteY12" fmla="*/ 32365 h 35966"/>
                  <a:gd name="connsiteX13" fmla="*/ 3602 w 166612"/>
                  <a:gd name="connsiteY13" fmla="*/ 35967 h 35966"/>
                  <a:gd name="connsiteX14" fmla="*/ 32365 w 166612"/>
                  <a:gd name="connsiteY14" fmla="*/ 7203 h 3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12" h="35966">
                    <a:moveTo>
                      <a:pt x="32365" y="7203"/>
                    </a:moveTo>
                    <a:lnTo>
                      <a:pt x="57836" y="32673"/>
                    </a:lnTo>
                    <a:lnTo>
                      <a:pt x="83306" y="7203"/>
                    </a:lnTo>
                    <a:lnTo>
                      <a:pt x="108777" y="32673"/>
                    </a:lnTo>
                    <a:lnTo>
                      <a:pt x="134247" y="7203"/>
                    </a:lnTo>
                    <a:lnTo>
                      <a:pt x="163011" y="35967"/>
                    </a:lnTo>
                    <a:lnTo>
                      <a:pt x="166612" y="32365"/>
                    </a:lnTo>
                    <a:lnTo>
                      <a:pt x="134247" y="0"/>
                    </a:lnTo>
                    <a:lnTo>
                      <a:pt x="108777" y="25470"/>
                    </a:lnTo>
                    <a:lnTo>
                      <a:pt x="83306" y="0"/>
                    </a:lnTo>
                    <a:lnTo>
                      <a:pt x="57836" y="25470"/>
                    </a:lnTo>
                    <a:lnTo>
                      <a:pt x="32365" y="0"/>
                    </a:lnTo>
                    <a:lnTo>
                      <a:pt x="0" y="32365"/>
                    </a:lnTo>
                    <a:lnTo>
                      <a:pt x="3602" y="35967"/>
                    </a:lnTo>
                    <a:lnTo>
                      <a:pt x="32365" y="7203"/>
                    </a:lnTo>
                    <a:close/>
                  </a:path>
                </a:pathLst>
              </a:custGeom>
              <a:solidFill>
                <a:srgbClr val="000000"/>
              </a:solidFill>
              <a:ln w="2480" cap="flat">
                <a:noFill/>
                <a:prstDash val="solid"/>
                <a:miter/>
              </a:ln>
            </p:spPr>
            <p:txBody>
              <a:bodyPr rtlCol="0" anchor="ctr"/>
              <a:lstStyle/>
              <a:p>
                <a:endParaRPr lang="en-US"/>
              </a:p>
            </p:txBody>
          </p:sp>
        </p:grpSp>
        <p:sp>
          <p:nvSpPr>
            <p:cNvPr id="46" name="Arc 45">
              <a:extLst>
                <a:ext uri="{FF2B5EF4-FFF2-40B4-BE49-F238E27FC236}">
                  <a16:creationId xmlns:a16="http://schemas.microsoft.com/office/drawing/2014/main" id="{7E940818-3A73-FE96-3A7C-DE26CCA30567}"/>
                </a:ext>
              </a:extLst>
            </p:cNvPr>
            <p:cNvSpPr/>
            <p:nvPr/>
          </p:nvSpPr>
          <p:spPr>
            <a:xfrm rot="10313386">
              <a:off x="1579069" y="3268602"/>
              <a:ext cx="217649" cy="130744"/>
            </a:xfrm>
            <a:prstGeom prst="arc">
              <a:avLst>
                <a:gd name="adj1" fmla="val 16066276"/>
                <a:gd name="adj2" fmla="val 125523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47" name="Arc 46">
              <a:extLst>
                <a:ext uri="{FF2B5EF4-FFF2-40B4-BE49-F238E27FC236}">
                  <a16:creationId xmlns:a16="http://schemas.microsoft.com/office/drawing/2014/main" id="{ED0A30E1-41F8-C0FB-F896-5A28CD91ACC4}"/>
                </a:ext>
              </a:extLst>
            </p:cNvPr>
            <p:cNvSpPr/>
            <p:nvPr/>
          </p:nvSpPr>
          <p:spPr>
            <a:xfrm rot="14677365">
              <a:off x="1680240" y="3407001"/>
              <a:ext cx="171046" cy="177764"/>
            </a:xfrm>
            <a:prstGeom prst="arc">
              <a:avLst>
                <a:gd name="adj1" fmla="val 16200000"/>
                <a:gd name="adj2" fmla="val 22434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grpSp>
    </p:spTree>
    <p:extLst>
      <p:ext uri="{BB962C8B-B14F-4D97-AF65-F5344CB8AC3E}">
        <p14:creationId xmlns:p14="http://schemas.microsoft.com/office/powerpoint/2010/main" val="26793228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01B33F40-1DA3-4355-9EB1-320DF60C2377}"/>
              </a:ext>
            </a:extLst>
          </p:cNvPr>
          <p:cNvPicPr>
            <a:picLocks noChangeAspect="1"/>
          </p:cNvPicPr>
          <p:nvPr/>
        </p:nvPicPr>
        <p:blipFill rotWithShape="1">
          <a:blip r:embed="rId3"/>
          <a:srcRect b="16860"/>
          <a:stretch/>
        </p:blipFill>
        <p:spPr>
          <a:xfrm>
            <a:off x="3156858" y="226390"/>
            <a:ext cx="5502728" cy="5325325"/>
          </a:xfrm>
          <a:prstGeom prst="rect">
            <a:avLst/>
          </a:prstGeom>
        </p:spPr>
      </p:pic>
      <p:sp>
        <p:nvSpPr>
          <p:cNvPr id="3" name="TextBox 2">
            <a:extLst>
              <a:ext uri="{FF2B5EF4-FFF2-40B4-BE49-F238E27FC236}">
                <a16:creationId xmlns:a16="http://schemas.microsoft.com/office/drawing/2014/main" id="{9EE6C987-5FE1-EE48-2D08-824CF3E85162}"/>
              </a:ext>
            </a:extLst>
          </p:cNvPr>
          <p:cNvSpPr txBox="1"/>
          <p:nvPr/>
        </p:nvSpPr>
        <p:spPr>
          <a:xfrm>
            <a:off x="401127" y="5369211"/>
            <a:ext cx="11389745"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Family court</a:t>
            </a:r>
          </a:p>
        </p:txBody>
      </p:sp>
      <p:sp>
        <p:nvSpPr>
          <p:cNvPr id="6" name="Rounded Rectangular Callout 5">
            <a:extLst>
              <a:ext uri="{FF2B5EF4-FFF2-40B4-BE49-F238E27FC236}">
                <a16:creationId xmlns:a16="http://schemas.microsoft.com/office/drawing/2014/main" id="{F9EC97D3-8A6F-201B-C52D-4BB3157CB001}"/>
              </a:ext>
            </a:extLst>
          </p:cNvPr>
          <p:cNvSpPr/>
          <p:nvPr/>
        </p:nvSpPr>
        <p:spPr>
          <a:xfrm>
            <a:off x="7343336" y="873352"/>
            <a:ext cx="1561514" cy="612648"/>
          </a:xfrm>
          <a:prstGeom prst="wedgeRoundRectCallout">
            <a:avLst>
              <a:gd name="adj1" fmla="val -41018"/>
              <a:gd name="adj2" fmla="val 87759"/>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589C4"/>
                </a:solidFill>
              </a:rPr>
              <a:t>Best interests of the child</a:t>
            </a:r>
          </a:p>
        </p:txBody>
      </p:sp>
    </p:spTree>
    <p:extLst>
      <p:ext uri="{BB962C8B-B14F-4D97-AF65-F5344CB8AC3E}">
        <p14:creationId xmlns:p14="http://schemas.microsoft.com/office/powerpoint/2010/main" val="3120265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36C6E-234B-4CCF-9AC9-67E00206862C}"/>
              </a:ext>
            </a:extLst>
          </p:cNvPr>
          <p:cNvSpPr/>
          <p:nvPr/>
        </p:nvSpPr>
        <p:spPr>
          <a:xfrm>
            <a:off x="-1" y="0"/>
            <a:ext cx="12192000" cy="6858000"/>
          </a:xfrm>
          <a:prstGeom prst="rect">
            <a:avLst/>
          </a:prstGeom>
          <a:solidFill>
            <a:srgbClr val="F7C03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4" name="Picture 3" descr="A picture containing shape&#10;&#10;Description automatically generated">
            <a:extLst>
              <a:ext uri="{FF2B5EF4-FFF2-40B4-BE49-F238E27FC236}">
                <a16:creationId xmlns:a16="http://schemas.microsoft.com/office/drawing/2014/main" id="{4E28DD46-B046-3C27-0069-D5A4CBE9FBA1}"/>
              </a:ext>
            </a:extLst>
          </p:cNvPr>
          <p:cNvPicPr>
            <a:picLocks noChangeAspect="1"/>
          </p:cNvPicPr>
          <p:nvPr/>
        </p:nvPicPr>
        <p:blipFill rotWithShape="1">
          <a:blip r:embed="rId3"/>
          <a:srcRect l="1515" t="1991" r="2381" b="3907"/>
          <a:stretch/>
        </p:blipFill>
        <p:spPr>
          <a:xfrm>
            <a:off x="2637052" y="1740446"/>
            <a:ext cx="6633557" cy="3976153"/>
          </a:xfrm>
          <a:prstGeom prst="rect">
            <a:avLst/>
          </a:prstGeom>
        </p:spPr>
      </p:pic>
      <p:sp>
        <p:nvSpPr>
          <p:cNvPr id="5" name="TextBox 4">
            <a:extLst>
              <a:ext uri="{FF2B5EF4-FFF2-40B4-BE49-F238E27FC236}">
                <a16:creationId xmlns:a16="http://schemas.microsoft.com/office/drawing/2014/main" id="{CD8E58BD-1A6A-47D0-81AD-741DB37FE359}"/>
              </a:ext>
            </a:extLst>
          </p:cNvPr>
          <p:cNvSpPr txBox="1"/>
          <p:nvPr/>
        </p:nvSpPr>
        <p:spPr>
          <a:xfrm>
            <a:off x="1252024" y="325793"/>
            <a:ext cx="9687950" cy="1631216"/>
          </a:xfrm>
          <a:prstGeom prst="rect">
            <a:avLst/>
          </a:prstGeom>
          <a:noFill/>
        </p:spPr>
        <p:txBody>
          <a:bodyPr wrap="square">
            <a:spAutoFit/>
          </a:bodyPr>
          <a:lstStyle/>
          <a:p>
            <a:pPr algn="ctr">
              <a:defRPr/>
            </a:pPr>
            <a:r>
              <a:rPr lang="en-ZA" sz="5000" b="1" dirty="0">
                <a:solidFill>
                  <a:schemeClr val="bg1"/>
                </a:solidFill>
                <a:latin typeface="Arial Rounded MT Bold" panose="020F0704030504030204" pitchFamily="34" charset="77"/>
                <a:ea typeface="MS PGothic" panose="020B0600070205080204" pitchFamily="34" charset="-128"/>
              </a:rPr>
              <a:t>All children have the right to live a full and happy life</a:t>
            </a:r>
          </a:p>
        </p:txBody>
      </p:sp>
      <p:sp>
        <p:nvSpPr>
          <p:cNvPr id="3" name="TextBox 2">
            <a:extLst>
              <a:ext uri="{FF2B5EF4-FFF2-40B4-BE49-F238E27FC236}">
                <a16:creationId xmlns:a16="http://schemas.microsoft.com/office/drawing/2014/main" id="{14DE44C2-754E-D826-12B0-351BAECB8EC8}"/>
              </a:ext>
            </a:extLst>
          </p:cNvPr>
          <p:cNvSpPr txBox="1"/>
          <p:nvPr/>
        </p:nvSpPr>
        <p:spPr>
          <a:xfrm>
            <a:off x="756137" y="5570374"/>
            <a:ext cx="10679724" cy="861774"/>
          </a:xfrm>
          <a:prstGeom prst="rect">
            <a:avLst/>
          </a:prstGeom>
          <a:noFill/>
        </p:spPr>
        <p:txBody>
          <a:bodyPr wrap="square">
            <a:spAutoFit/>
          </a:bodyPr>
          <a:lstStyle/>
          <a:p>
            <a:pPr algn="ctr">
              <a:defRPr/>
            </a:pPr>
            <a:r>
              <a:rPr lang="en-ZA" sz="5000" b="1" dirty="0">
                <a:solidFill>
                  <a:schemeClr val="bg1"/>
                </a:solidFill>
                <a:latin typeface="Arial Rounded MT Bold" panose="020F0704030504030204" pitchFamily="34" charset="77"/>
                <a:ea typeface="MS PGothic" panose="020B0600070205080204" pitchFamily="34" charset="-128"/>
              </a:rPr>
              <a:t>Supported by family &amp; community</a:t>
            </a:r>
          </a:p>
        </p:txBody>
      </p:sp>
    </p:spTree>
    <p:extLst>
      <p:ext uri="{BB962C8B-B14F-4D97-AF65-F5344CB8AC3E}">
        <p14:creationId xmlns:p14="http://schemas.microsoft.com/office/powerpoint/2010/main" val="6419329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C38032-5C2B-4C65-A74E-FBB5B3CCAAEE}"/>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5462" t="15199" r="5689" b="3154"/>
          <a:stretch/>
        </p:blipFill>
        <p:spPr>
          <a:xfrm>
            <a:off x="1268545" y="463498"/>
            <a:ext cx="9456083" cy="5931004"/>
          </a:xfrm>
          <a:prstGeom prst="rect">
            <a:avLst/>
          </a:prstGeom>
        </p:spPr>
      </p:pic>
    </p:spTree>
    <p:extLst>
      <p:ext uri="{BB962C8B-B14F-4D97-AF65-F5344CB8AC3E}">
        <p14:creationId xmlns:p14="http://schemas.microsoft.com/office/powerpoint/2010/main" val="34809597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very high confidence">
            <a:extLst>
              <a:ext uri="{FF2B5EF4-FFF2-40B4-BE49-F238E27FC236}">
                <a16:creationId xmlns:a16="http://schemas.microsoft.com/office/drawing/2014/main" id="{F4FFAF17-6053-4581-A56C-153BF4E17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0301" cy="4040602"/>
          </a:xfrm>
          <a:prstGeom prst="rect">
            <a:avLst/>
          </a:prstGeom>
          <a:ln>
            <a:noFill/>
          </a:ln>
        </p:spPr>
      </p:pic>
      <p:sp>
        <p:nvSpPr>
          <p:cNvPr id="5" name="Rectangle 4">
            <a:extLst>
              <a:ext uri="{FF2B5EF4-FFF2-40B4-BE49-F238E27FC236}">
                <a16:creationId xmlns:a16="http://schemas.microsoft.com/office/drawing/2014/main" id="{CC0A0AA3-17EA-45E4-9F17-9BCAE3B73566}"/>
              </a:ext>
            </a:extLst>
          </p:cNvPr>
          <p:cNvSpPr/>
          <p:nvPr/>
        </p:nvSpPr>
        <p:spPr>
          <a:xfrm>
            <a:off x="3700160" y="5519058"/>
            <a:ext cx="203517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DDAFD36C-A2E1-4357-9466-4E0FC5436F39}"/>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37B5932A-60C3-469E-A6BB-81AA289A1C6B}"/>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10" name="Rectangle 9">
            <a:extLst>
              <a:ext uri="{FF2B5EF4-FFF2-40B4-BE49-F238E27FC236}">
                <a16:creationId xmlns:a16="http://schemas.microsoft.com/office/drawing/2014/main" id="{B01D3810-5935-AC26-53B3-91BBEDE8B1F5}"/>
              </a:ext>
            </a:extLst>
          </p:cNvPr>
          <p:cNvSpPr/>
          <p:nvPr/>
        </p:nvSpPr>
        <p:spPr>
          <a:xfrm>
            <a:off x="3916177" y="4182402"/>
            <a:ext cx="1598241"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Life</a:t>
            </a:r>
          </a:p>
        </p:txBody>
      </p:sp>
    </p:spTree>
    <p:extLst>
      <p:ext uri="{BB962C8B-B14F-4D97-AF65-F5344CB8AC3E}">
        <p14:creationId xmlns:p14="http://schemas.microsoft.com/office/powerpoint/2010/main" val="149087383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very high confidence">
            <a:extLst>
              <a:ext uri="{FF2B5EF4-FFF2-40B4-BE49-F238E27FC236}">
                <a16:creationId xmlns:a16="http://schemas.microsoft.com/office/drawing/2014/main" id="{F4FFAF17-6053-4581-A56C-153BF4E17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0301" cy="4040602"/>
          </a:xfrm>
          <a:prstGeom prst="rect">
            <a:avLst/>
          </a:prstGeom>
          <a:ln>
            <a:noFill/>
          </a:ln>
        </p:spPr>
      </p:pic>
      <p:pic>
        <p:nvPicPr>
          <p:cNvPr id="4" name="Picture 3">
            <a:extLst>
              <a:ext uri="{FF2B5EF4-FFF2-40B4-BE49-F238E27FC236}">
                <a16:creationId xmlns:a16="http://schemas.microsoft.com/office/drawing/2014/main" id="{B07078B3-05E2-4592-8B5A-85F3721B3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2" t="-6088" r="-2822" b="26546"/>
          <a:stretch/>
        </p:blipFill>
        <p:spPr>
          <a:xfrm>
            <a:off x="6452496" y="1904997"/>
            <a:ext cx="2030188" cy="3229711"/>
          </a:xfrm>
          <a:prstGeom prst="rect">
            <a:avLst/>
          </a:prstGeom>
          <a:ln>
            <a:noFill/>
          </a:ln>
        </p:spPr>
      </p:pic>
      <p:sp>
        <p:nvSpPr>
          <p:cNvPr id="5" name="Rectangle 4">
            <a:extLst>
              <a:ext uri="{FF2B5EF4-FFF2-40B4-BE49-F238E27FC236}">
                <a16:creationId xmlns:a16="http://schemas.microsoft.com/office/drawing/2014/main" id="{CC0A0AA3-17EA-45E4-9F17-9BCAE3B73566}"/>
              </a:ext>
            </a:extLst>
          </p:cNvPr>
          <p:cNvSpPr/>
          <p:nvPr/>
        </p:nvSpPr>
        <p:spPr>
          <a:xfrm>
            <a:off x="3700160" y="5519058"/>
            <a:ext cx="203517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DDAFD36C-A2E1-4357-9466-4E0FC5436F39}"/>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EC1282CD-8F3E-6891-B34C-11D168D60CC8}"/>
              </a:ext>
            </a:extLst>
          </p:cNvPr>
          <p:cNvSpPr/>
          <p:nvPr/>
        </p:nvSpPr>
        <p:spPr>
          <a:xfrm>
            <a:off x="3916177" y="4168334"/>
            <a:ext cx="1598241"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Life</a:t>
            </a:r>
          </a:p>
        </p:txBody>
      </p:sp>
      <p:sp>
        <p:nvSpPr>
          <p:cNvPr id="11" name="Rectangle 10">
            <a:extLst>
              <a:ext uri="{FF2B5EF4-FFF2-40B4-BE49-F238E27FC236}">
                <a16:creationId xmlns:a16="http://schemas.microsoft.com/office/drawing/2014/main" id="{BC41867D-3FE3-DFE4-C09D-127A862C8A2C}"/>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the lives of others (Animal &amp; Human)</a:t>
            </a:r>
          </a:p>
        </p:txBody>
      </p:sp>
    </p:spTree>
    <p:extLst>
      <p:ext uri="{BB962C8B-B14F-4D97-AF65-F5344CB8AC3E}">
        <p14:creationId xmlns:p14="http://schemas.microsoft.com/office/powerpoint/2010/main" val="16818001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9C38FB03-04CB-4BD2-9C54-FF3F809D81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10276" cy="4020552"/>
          </a:xfrm>
          <a:prstGeom prst="rect">
            <a:avLst/>
          </a:prstGeom>
          <a:ln>
            <a:noFill/>
          </a:ln>
        </p:spPr>
      </p:pic>
      <p:sp>
        <p:nvSpPr>
          <p:cNvPr id="5" name="Rectangle 4">
            <a:extLst>
              <a:ext uri="{FF2B5EF4-FFF2-40B4-BE49-F238E27FC236}">
                <a16:creationId xmlns:a16="http://schemas.microsoft.com/office/drawing/2014/main" id="{0A920CA6-E459-43A1-8292-9DC112DBEF0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7" name="Rectangle 6">
            <a:extLst>
              <a:ext uri="{FF2B5EF4-FFF2-40B4-BE49-F238E27FC236}">
                <a16:creationId xmlns:a16="http://schemas.microsoft.com/office/drawing/2014/main" id="{C3349227-4FFC-4BE5-8344-E62E68F2AE2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BB8271A1-815B-41D7-98CC-02494873CB46}"/>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37E456A7-1BB6-D202-D3BF-10F141763F81}"/>
              </a:ext>
            </a:extLst>
          </p:cNvPr>
          <p:cNvSpPr/>
          <p:nvPr/>
        </p:nvSpPr>
        <p:spPr>
          <a:xfrm>
            <a:off x="3916177" y="4168334"/>
            <a:ext cx="1598241"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Safety &amp; Security</a:t>
            </a:r>
          </a:p>
        </p:txBody>
      </p:sp>
    </p:spTree>
    <p:extLst>
      <p:ext uri="{BB962C8B-B14F-4D97-AF65-F5344CB8AC3E}">
        <p14:creationId xmlns:p14="http://schemas.microsoft.com/office/powerpoint/2010/main" val="103183223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9C38FB03-04CB-4BD2-9C54-FF3F809D81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10276" cy="4020552"/>
          </a:xfrm>
          <a:prstGeom prst="rect">
            <a:avLst/>
          </a:prstGeom>
          <a:ln>
            <a:noFill/>
          </a:ln>
        </p:spPr>
      </p:pic>
      <p:pic>
        <p:nvPicPr>
          <p:cNvPr id="4" name="Picture 3">
            <a:extLst>
              <a:ext uri="{FF2B5EF4-FFF2-40B4-BE49-F238E27FC236}">
                <a16:creationId xmlns:a16="http://schemas.microsoft.com/office/drawing/2014/main" id="{988ECB7E-46D9-49F8-8C6D-5646D5795E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002"/>
          <a:stretch/>
        </p:blipFill>
        <p:spPr>
          <a:xfrm>
            <a:off x="6406684" y="2076479"/>
            <a:ext cx="2010276" cy="3377200"/>
          </a:xfrm>
          <a:prstGeom prst="rect">
            <a:avLst/>
          </a:prstGeom>
          <a:ln>
            <a:noFill/>
          </a:ln>
        </p:spPr>
      </p:pic>
      <p:sp>
        <p:nvSpPr>
          <p:cNvPr id="5" name="Rectangle 4">
            <a:extLst>
              <a:ext uri="{FF2B5EF4-FFF2-40B4-BE49-F238E27FC236}">
                <a16:creationId xmlns:a16="http://schemas.microsoft.com/office/drawing/2014/main" id="{0A920CA6-E459-43A1-8292-9DC112DBEF0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7" name="Rectangle 6">
            <a:extLst>
              <a:ext uri="{FF2B5EF4-FFF2-40B4-BE49-F238E27FC236}">
                <a16:creationId xmlns:a16="http://schemas.microsoft.com/office/drawing/2014/main" id="{C3349227-4FFC-4BE5-8344-E62E68F2AE2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9B7A2A44-647F-FF02-3BFA-75BC9C1AA454}"/>
              </a:ext>
            </a:extLst>
          </p:cNvPr>
          <p:cNvSpPr/>
          <p:nvPr/>
        </p:nvSpPr>
        <p:spPr>
          <a:xfrm>
            <a:off x="3916177" y="4168334"/>
            <a:ext cx="1598241"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Safety &amp; Security</a:t>
            </a:r>
          </a:p>
        </p:txBody>
      </p:sp>
      <p:sp>
        <p:nvSpPr>
          <p:cNvPr id="11" name="Rectangle 10">
            <a:extLst>
              <a:ext uri="{FF2B5EF4-FFF2-40B4-BE49-F238E27FC236}">
                <a16:creationId xmlns:a16="http://schemas.microsoft.com/office/drawing/2014/main" id="{1F1814C5-3DA0-B1DB-85E9-5FA7A81B5459}"/>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the safety &amp; security of others</a:t>
            </a:r>
          </a:p>
        </p:txBody>
      </p:sp>
    </p:spTree>
    <p:extLst>
      <p:ext uri="{BB962C8B-B14F-4D97-AF65-F5344CB8AC3E}">
        <p14:creationId xmlns:p14="http://schemas.microsoft.com/office/powerpoint/2010/main" val="307838156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8B8AE2FD-4DFB-4CD3-98A5-A4F53CA75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sp>
        <p:nvSpPr>
          <p:cNvPr id="5" name="Rectangle 4">
            <a:extLst>
              <a:ext uri="{FF2B5EF4-FFF2-40B4-BE49-F238E27FC236}">
                <a16:creationId xmlns:a16="http://schemas.microsoft.com/office/drawing/2014/main" id="{D94867DC-67F4-48DF-8AE4-A2DF8B71BF26}"/>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1818861F-458B-416D-93D5-F517366097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58AAECEC-9223-4964-96D8-18C7C9A70581}"/>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10" name="Rectangle 9">
            <a:extLst>
              <a:ext uri="{FF2B5EF4-FFF2-40B4-BE49-F238E27FC236}">
                <a16:creationId xmlns:a16="http://schemas.microsoft.com/office/drawing/2014/main" id="{DD68B33A-BAF5-2E33-2555-CE78EF3F2963}"/>
              </a:ext>
            </a:extLst>
          </p:cNvPr>
          <p:cNvSpPr/>
          <p:nvPr/>
        </p:nvSpPr>
        <p:spPr>
          <a:xfrm>
            <a:off x="3916177" y="4168334"/>
            <a:ext cx="1598241"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Family</a:t>
            </a:r>
          </a:p>
        </p:txBody>
      </p:sp>
    </p:spTree>
    <p:extLst>
      <p:ext uri="{BB962C8B-B14F-4D97-AF65-F5344CB8AC3E}">
        <p14:creationId xmlns:p14="http://schemas.microsoft.com/office/powerpoint/2010/main" val="19383388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8B8AE2FD-4DFB-4CD3-98A5-A4F53CA75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pic>
        <p:nvPicPr>
          <p:cNvPr id="4" name="Picture 3">
            <a:extLst>
              <a:ext uri="{FF2B5EF4-FFF2-40B4-BE49-F238E27FC236}">
                <a16:creationId xmlns:a16="http://schemas.microsoft.com/office/drawing/2014/main" id="{CA17D983-89B3-49C6-A704-E2FBC1C40F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6" t="-4001" r="-246" b="19884"/>
          <a:stretch/>
        </p:blipFill>
        <p:spPr>
          <a:xfrm>
            <a:off x="6457398" y="1914795"/>
            <a:ext cx="2025287" cy="3407226"/>
          </a:xfrm>
          <a:prstGeom prst="rect">
            <a:avLst/>
          </a:prstGeom>
          <a:ln>
            <a:noFill/>
          </a:ln>
        </p:spPr>
      </p:pic>
      <p:sp>
        <p:nvSpPr>
          <p:cNvPr id="5" name="Rectangle 4">
            <a:extLst>
              <a:ext uri="{FF2B5EF4-FFF2-40B4-BE49-F238E27FC236}">
                <a16:creationId xmlns:a16="http://schemas.microsoft.com/office/drawing/2014/main" id="{D94867DC-67F4-48DF-8AE4-A2DF8B71BF26}"/>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1818861F-458B-416D-93D5-F517366097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C52F6AEB-F00C-3F2A-02F2-4B0057AC4721}"/>
              </a:ext>
            </a:extLst>
          </p:cNvPr>
          <p:cNvSpPr/>
          <p:nvPr/>
        </p:nvSpPr>
        <p:spPr>
          <a:xfrm>
            <a:off x="3916177" y="4168334"/>
            <a:ext cx="1598241"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Family</a:t>
            </a:r>
          </a:p>
        </p:txBody>
      </p:sp>
      <p:sp>
        <p:nvSpPr>
          <p:cNvPr id="10" name="Rectangle 9">
            <a:extLst>
              <a:ext uri="{FF2B5EF4-FFF2-40B4-BE49-F238E27FC236}">
                <a16:creationId xmlns:a16="http://schemas.microsoft.com/office/drawing/2014/main" id="{E02543E6-BCDE-96BF-8263-198E46C1CD7A}"/>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support &amp; contribute to your family</a:t>
            </a:r>
          </a:p>
        </p:txBody>
      </p:sp>
    </p:spTree>
    <p:extLst>
      <p:ext uri="{BB962C8B-B14F-4D97-AF65-F5344CB8AC3E}">
        <p14:creationId xmlns:p14="http://schemas.microsoft.com/office/powerpoint/2010/main" val="35146263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screenshot of a cell phone&#10;&#10;Description generated with high confidence">
            <a:extLst>
              <a:ext uri="{FF2B5EF4-FFF2-40B4-BE49-F238E27FC236}">
                <a16:creationId xmlns:a16="http://schemas.microsoft.com/office/drawing/2014/main" id="{236067D6-E88B-428B-919E-61F27BEC1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343" y="1914797"/>
            <a:ext cx="2025287" cy="4050574"/>
          </a:xfrm>
          <a:prstGeom prst="rect">
            <a:avLst/>
          </a:prstGeom>
          <a:ln>
            <a:noFill/>
          </a:ln>
        </p:spPr>
      </p:pic>
      <p:sp>
        <p:nvSpPr>
          <p:cNvPr id="5" name="Rectangle 4">
            <a:extLst>
              <a:ext uri="{FF2B5EF4-FFF2-40B4-BE49-F238E27FC236}">
                <a16:creationId xmlns:a16="http://schemas.microsoft.com/office/drawing/2014/main" id="{D23401D8-C821-4B53-B991-A24A5D5147AB}"/>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3ACF43C8-C67C-458A-A0E2-30F1B16B289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80548056-BB4A-46B0-A179-8BCCB476C6CE}"/>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E5E4067C-6ADF-3823-FABB-FE21B264CC87}"/>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Registration, name, identity &amp; nationality</a:t>
            </a:r>
          </a:p>
        </p:txBody>
      </p:sp>
    </p:spTree>
    <p:extLst>
      <p:ext uri="{BB962C8B-B14F-4D97-AF65-F5344CB8AC3E}">
        <p14:creationId xmlns:p14="http://schemas.microsoft.com/office/powerpoint/2010/main" val="23632191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36C6E-234B-4CCF-9AC9-67E00206862C}"/>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8" name="Group 7">
            <a:extLst>
              <a:ext uri="{FF2B5EF4-FFF2-40B4-BE49-F238E27FC236}">
                <a16:creationId xmlns:a16="http://schemas.microsoft.com/office/drawing/2014/main" id="{B8E30920-1751-072F-11B6-3C67973B91F6}"/>
              </a:ext>
            </a:extLst>
          </p:cNvPr>
          <p:cNvGrpSpPr/>
          <p:nvPr/>
        </p:nvGrpSpPr>
        <p:grpSpPr>
          <a:xfrm>
            <a:off x="2079508" y="561536"/>
            <a:ext cx="7570929" cy="5734928"/>
            <a:chOff x="2318658" y="1411460"/>
            <a:chExt cx="6769071" cy="4858709"/>
          </a:xfrm>
        </p:grpSpPr>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07" t="23166" r="15382"/>
            <a:stretch/>
          </p:blipFill>
          <p:spPr>
            <a:xfrm>
              <a:off x="2335237" y="2053882"/>
              <a:ext cx="6752492" cy="4216287"/>
            </a:xfrm>
            <a:prstGeom prst="ellipse">
              <a:avLst/>
            </a:prstGeom>
          </p:spPr>
        </p:pic>
        <p:pic>
          <p:nvPicPr>
            <p:cNvPr id="7" name="Picture 6">
              <a:extLst>
                <a:ext uri="{FF2B5EF4-FFF2-40B4-BE49-F238E27FC236}">
                  <a16:creationId xmlns:a16="http://schemas.microsoft.com/office/drawing/2014/main" id="{2A4DFAAF-D787-2544-16A9-DB7E2A18A9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459" r="70073" b="63760"/>
            <a:stretch/>
          </p:blipFill>
          <p:spPr>
            <a:xfrm>
              <a:off x="2318658" y="1411460"/>
              <a:ext cx="2394019" cy="1359876"/>
            </a:xfrm>
            <a:prstGeom prst="rect">
              <a:avLst/>
            </a:prstGeom>
          </p:spPr>
        </p:pic>
      </p:grpSp>
    </p:spTree>
    <p:extLst>
      <p:ext uri="{BB962C8B-B14F-4D97-AF65-F5344CB8AC3E}">
        <p14:creationId xmlns:p14="http://schemas.microsoft.com/office/powerpoint/2010/main" val="25213807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screenshot of a cell phone&#10;&#10;Description generated with high confidence">
            <a:extLst>
              <a:ext uri="{FF2B5EF4-FFF2-40B4-BE49-F238E27FC236}">
                <a16:creationId xmlns:a16="http://schemas.microsoft.com/office/drawing/2014/main" id="{236067D6-E88B-428B-919E-61F27BEC1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343" y="1914797"/>
            <a:ext cx="2025287" cy="4050574"/>
          </a:xfrm>
          <a:prstGeom prst="rect">
            <a:avLst/>
          </a:prstGeom>
          <a:ln>
            <a:noFill/>
          </a:ln>
        </p:spPr>
      </p:pic>
      <p:pic>
        <p:nvPicPr>
          <p:cNvPr id="4" name="Picture 3">
            <a:extLst>
              <a:ext uri="{FF2B5EF4-FFF2-40B4-BE49-F238E27FC236}">
                <a16:creationId xmlns:a16="http://schemas.microsoft.com/office/drawing/2014/main" id="{7200F4C3-171C-406C-B058-F6C46A0A07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2" t="-4001" r="-1252" b="19884"/>
          <a:stretch/>
        </p:blipFill>
        <p:spPr>
          <a:xfrm>
            <a:off x="6457397" y="1914797"/>
            <a:ext cx="2025287" cy="3407224"/>
          </a:xfrm>
          <a:prstGeom prst="rect">
            <a:avLst/>
          </a:prstGeom>
          <a:ln>
            <a:noFill/>
          </a:ln>
        </p:spPr>
      </p:pic>
      <p:sp>
        <p:nvSpPr>
          <p:cNvPr id="5" name="Rectangle 4">
            <a:extLst>
              <a:ext uri="{FF2B5EF4-FFF2-40B4-BE49-F238E27FC236}">
                <a16:creationId xmlns:a16="http://schemas.microsoft.com/office/drawing/2014/main" id="{D23401D8-C821-4B53-B991-A24A5D5147AB}"/>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3ACF43C8-C67C-458A-A0E2-30F1B16B289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1" name="Rectangle 10">
            <a:extLst>
              <a:ext uri="{FF2B5EF4-FFF2-40B4-BE49-F238E27FC236}">
                <a16:creationId xmlns:a16="http://schemas.microsoft.com/office/drawing/2014/main" id="{D5F4A578-3C54-6C1D-4FF0-B18FB3447C27}"/>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Registration, name, identity &amp; nationality</a:t>
            </a:r>
          </a:p>
        </p:txBody>
      </p:sp>
      <p:sp>
        <p:nvSpPr>
          <p:cNvPr id="12" name="Rectangle 11">
            <a:extLst>
              <a:ext uri="{FF2B5EF4-FFF2-40B4-BE49-F238E27FC236}">
                <a16:creationId xmlns:a16="http://schemas.microsoft.com/office/drawing/2014/main" id="{B2E9B735-3C89-84B0-8548-09B55AF9F608}"/>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the name, identity &amp; nationality of others</a:t>
            </a:r>
          </a:p>
        </p:txBody>
      </p:sp>
    </p:spTree>
    <p:extLst>
      <p:ext uri="{BB962C8B-B14F-4D97-AF65-F5344CB8AC3E}">
        <p14:creationId xmlns:p14="http://schemas.microsoft.com/office/powerpoint/2010/main" val="63620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5D5AE9ED-E3AC-4EA3-900C-24EB7CFC2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sp>
        <p:nvSpPr>
          <p:cNvPr id="5" name="Rectangle 4">
            <a:extLst>
              <a:ext uri="{FF2B5EF4-FFF2-40B4-BE49-F238E27FC236}">
                <a16:creationId xmlns:a16="http://schemas.microsoft.com/office/drawing/2014/main" id="{B8745DAE-2FA1-4E36-9820-62BDD971965F}"/>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3A124524-7647-4351-BEB1-77DEABBE1B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EBACE0AC-323F-4736-8B45-2172B7803CB2}"/>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C950DA50-364C-8993-1BB3-04241B8DF8A5}"/>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Love, care &amp; protection</a:t>
            </a:r>
          </a:p>
        </p:txBody>
      </p:sp>
    </p:spTree>
    <p:extLst>
      <p:ext uri="{BB962C8B-B14F-4D97-AF65-F5344CB8AC3E}">
        <p14:creationId xmlns:p14="http://schemas.microsoft.com/office/powerpoint/2010/main" val="104092006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cs typeface="Arial" panose="020B0604020202020204" pitchFamily="34" charset="0"/>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cs typeface="Arial" panose="020B0604020202020204" pitchFamily="34" charset="0"/>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pic>
        <p:nvPicPr>
          <p:cNvPr id="3" name="Picture 2">
            <a:extLst>
              <a:ext uri="{FF2B5EF4-FFF2-40B4-BE49-F238E27FC236}">
                <a16:creationId xmlns:a16="http://schemas.microsoft.com/office/drawing/2014/main" id="{5D5AE9ED-E3AC-4EA3-900C-24EB7CFC2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pic>
        <p:nvPicPr>
          <p:cNvPr id="4" name="Picture 3">
            <a:extLst>
              <a:ext uri="{FF2B5EF4-FFF2-40B4-BE49-F238E27FC236}">
                <a16:creationId xmlns:a16="http://schemas.microsoft.com/office/drawing/2014/main" id="{5016A9F7-1D62-4BA1-8496-B58268B07D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83"/>
          <a:stretch/>
        </p:blipFill>
        <p:spPr>
          <a:xfrm>
            <a:off x="6452412" y="2111834"/>
            <a:ext cx="2025287" cy="3407224"/>
          </a:xfrm>
          <a:prstGeom prst="rect">
            <a:avLst/>
          </a:prstGeom>
          <a:ln>
            <a:noFill/>
          </a:ln>
        </p:spPr>
      </p:pic>
      <p:sp>
        <p:nvSpPr>
          <p:cNvPr id="5" name="Rectangle 4">
            <a:extLst>
              <a:ext uri="{FF2B5EF4-FFF2-40B4-BE49-F238E27FC236}">
                <a16:creationId xmlns:a16="http://schemas.microsoft.com/office/drawing/2014/main" id="{B8745DAE-2FA1-4E36-9820-62BDD971965F}"/>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cs typeface="Arial" panose="020B0604020202020204" pitchFamily="34" charset="0"/>
              </a:rPr>
              <a:t> </a:t>
            </a:r>
          </a:p>
        </p:txBody>
      </p:sp>
      <p:sp>
        <p:nvSpPr>
          <p:cNvPr id="7" name="Rectangle 6">
            <a:extLst>
              <a:ext uri="{FF2B5EF4-FFF2-40B4-BE49-F238E27FC236}">
                <a16:creationId xmlns:a16="http://schemas.microsoft.com/office/drawing/2014/main" id="{3A124524-7647-4351-BEB1-77DEABBE1B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cs typeface="Arial" panose="020B0604020202020204" pitchFamily="34" charset="0"/>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1" name="Rectangle 10">
            <a:extLst>
              <a:ext uri="{FF2B5EF4-FFF2-40B4-BE49-F238E27FC236}">
                <a16:creationId xmlns:a16="http://schemas.microsoft.com/office/drawing/2014/main" id="{F68BB3DE-5BAF-940C-294C-46118C313C73}"/>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Love, care &amp; protection</a:t>
            </a:r>
          </a:p>
        </p:txBody>
      </p:sp>
      <p:sp>
        <p:nvSpPr>
          <p:cNvPr id="12" name="Rectangle 11">
            <a:extLst>
              <a:ext uri="{FF2B5EF4-FFF2-40B4-BE49-F238E27FC236}">
                <a16:creationId xmlns:a16="http://schemas.microsoft.com/office/drawing/2014/main" id="{5AEC7DE1-7B7A-8D30-7158-55C0265FFA03}"/>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love, care &amp; protect others</a:t>
            </a:r>
          </a:p>
        </p:txBody>
      </p:sp>
    </p:spTree>
    <p:extLst>
      <p:ext uri="{BB962C8B-B14F-4D97-AF65-F5344CB8AC3E}">
        <p14:creationId xmlns:p14="http://schemas.microsoft.com/office/powerpoint/2010/main" val="180800754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035892" y="329051"/>
            <a:ext cx="9699168"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10" name="Picture 9" descr="A close up of a logo&#10;&#10;Description generated with high confidence">
            <a:extLst>
              <a:ext uri="{FF2B5EF4-FFF2-40B4-BE49-F238E27FC236}">
                <a16:creationId xmlns:a16="http://schemas.microsoft.com/office/drawing/2014/main" id="{D43CD2E9-9691-4A6D-9774-D60B7BF30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47"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5" name="Rectangle 14">
            <a:extLst>
              <a:ext uri="{FF2B5EF4-FFF2-40B4-BE49-F238E27FC236}">
                <a16:creationId xmlns:a16="http://schemas.microsoft.com/office/drawing/2014/main" id="{51AD3CFD-E558-4E59-9A30-2D64D08AC1AF}"/>
              </a:ext>
            </a:extLst>
          </p:cNvPr>
          <p:cNvSpPr/>
          <p:nvPr/>
        </p:nvSpPr>
        <p:spPr>
          <a:xfrm>
            <a:off x="3700160" y="5540830"/>
            <a:ext cx="2025287" cy="423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7" name="Rectangle 16">
            <a:extLst>
              <a:ext uri="{FF2B5EF4-FFF2-40B4-BE49-F238E27FC236}">
                <a16:creationId xmlns:a16="http://schemas.microsoft.com/office/drawing/2014/main" id="{5F341F48-9EF0-45B7-9A0A-C1E0FB86DE6E}"/>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9" name="TextBox 18">
            <a:extLst>
              <a:ext uri="{FF2B5EF4-FFF2-40B4-BE49-F238E27FC236}">
                <a16:creationId xmlns:a16="http://schemas.microsoft.com/office/drawing/2014/main" id="{3F2798CD-F5AC-4983-BB95-1AA428F1DA06}"/>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3" name="Rectangle 2">
            <a:extLst>
              <a:ext uri="{FF2B5EF4-FFF2-40B4-BE49-F238E27FC236}">
                <a16:creationId xmlns:a16="http://schemas.microsoft.com/office/drawing/2014/main" id="{76047467-34B8-3BEC-C509-81D38E457304}"/>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Special needs support</a:t>
            </a:r>
          </a:p>
        </p:txBody>
      </p:sp>
    </p:spTree>
    <p:extLst>
      <p:ext uri="{BB962C8B-B14F-4D97-AF65-F5344CB8AC3E}">
        <p14:creationId xmlns:p14="http://schemas.microsoft.com/office/powerpoint/2010/main" val="40095889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10" name="Picture 9" descr="A close up of a logo&#10;&#10;Description generated with high confidence">
            <a:extLst>
              <a:ext uri="{FF2B5EF4-FFF2-40B4-BE49-F238E27FC236}">
                <a16:creationId xmlns:a16="http://schemas.microsoft.com/office/drawing/2014/main" id="{D43CD2E9-9691-4A6D-9774-D60B7BF30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47"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pic>
        <p:nvPicPr>
          <p:cNvPr id="26" name="Picture 25">
            <a:extLst>
              <a:ext uri="{FF2B5EF4-FFF2-40B4-BE49-F238E27FC236}">
                <a16:creationId xmlns:a16="http://schemas.microsoft.com/office/drawing/2014/main" id="{FA09EFE3-73DB-4BDF-89BA-0205749475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481"/>
          <a:stretch/>
        </p:blipFill>
        <p:spPr>
          <a:xfrm>
            <a:off x="6406684" y="2127066"/>
            <a:ext cx="2025286" cy="3626035"/>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5" name="Rectangle 14">
            <a:extLst>
              <a:ext uri="{FF2B5EF4-FFF2-40B4-BE49-F238E27FC236}">
                <a16:creationId xmlns:a16="http://schemas.microsoft.com/office/drawing/2014/main" id="{51AD3CFD-E558-4E59-9A30-2D64D08AC1AF}"/>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7" name="Rectangle 16">
            <a:extLst>
              <a:ext uri="{FF2B5EF4-FFF2-40B4-BE49-F238E27FC236}">
                <a16:creationId xmlns:a16="http://schemas.microsoft.com/office/drawing/2014/main" id="{5F341F48-9EF0-45B7-9A0A-C1E0FB86DE6E}"/>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6" name="TextBox 15">
            <a:extLst>
              <a:ext uri="{FF2B5EF4-FFF2-40B4-BE49-F238E27FC236}">
                <a16:creationId xmlns:a16="http://schemas.microsoft.com/office/drawing/2014/main" id="{BB89B951-E54E-B840-96A9-82695720B3F0}"/>
              </a:ext>
            </a:extLst>
          </p:cNvPr>
          <p:cNvSpPr txBox="1"/>
          <p:nvPr/>
        </p:nvSpPr>
        <p:spPr>
          <a:xfrm>
            <a:off x="1035892" y="329051"/>
            <a:ext cx="9699168"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sp>
        <p:nvSpPr>
          <p:cNvPr id="3" name="Rectangle 2">
            <a:extLst>
              <a:ext uri="{FF2B5EF4-FFF2-40B4-BE49-F238E27FC236}">
                <a16:creationId xmlns:a16="http://schemas.microsoft.com/office/drawing/2014/main" id="{5B090F5D-D88F-E2C5-2A3B-54E429E7502E}"/>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Special needs support</a:t>
            </a:r>
          </a:p>
        </p:txBody>
      </p:sp>
      <p:sp>
        <p:nvSpPr>
          <p:cNvPr id="4" name="Rectangle 3">
            <a:extLst>
              <a:ext uri="{FF2B5EF4-FFF2-40B4-BE49-F238E27FC236}">
                <a16:creationId xmlns:a16="http://schemas.microsoft.com/office/drawing/2014/main" id="{AB4CD3B3-9DCC-E3D7-F202-A95B351A5D36}"/>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accept &amp; embrace difference</a:t>
            </a:r>
          </a:p>
        </p:txBody>
      </p:sp>
    </p:spTree>
    <p:extLst>
      <p:ext uri="{BB962C8B-B14F-4D97-AF65-F5344CB8AC3E}">
        <p14:creationId xmlns:p14="http://schemas.microsoft.com/office/powerpoint/2010/main" val="28911077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451666" y="328507"/>
            <a:ext cx="9284498"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sp>
        <p:nvSpPr>
          <p:cNvPr id="14" name="Arrow: Right 13">
            <a:extLst>
              <a:ext uri="{FF2B5EF4-FFF2-40B4-BE49-F238E27FC236}">
                <a16:creationId xmlns:a16="http://schemas.microsoft.com/office/drawing/2014/main" id="{F719119E-9D19-4678-BD07-71BF7BA796FA}"/>
              </a:ext>
            </a:extLst>
          </p:cNvPr>
          <p:cNvSpPr/>
          <p:nvPr/>
        </p:nvSpPr>
        <p:spPr>
          <a:xfrm>
            <a:off x="5850778"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27EBFEB9-A930-4694-887D-282FE7D8D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614" y="1914253"/>
            <a:ext cx="2025287" cy="4050574"/>
          </a:xfrm>
          <a:prstGeom prst="rect">
            <a:avLst/>
          </a:prstGeom>
          <a:ln>
            <a:noFill/>
          </a:ln>
        </p:spPr>
      </p:pic>
      <p:pic>
        <p:nvPicPr>
          <p:cNvPr id="5" name="Picture 4">
            <a:extLst>
              <a:ext uri="{FF2B5EF4-FFF2-40B4-BE49-F238E27FC236}">
                <a16:creationId xmlns:a16="http://schemas.microsoft.com/office/drawing/2014/main" id="{A91052FB-A1C9-4F78-93FD-F55530641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860" y="1914800"/>
            <a:ext cx="2025287" cy="4050573"/>
          </a:xfrm>
          <a:prstGeom prst="rect">
            <a:avLst/>
          </a:prstGeom>
          <a:ln>
            <a:noFill/>
          </a:ln>
        </p:spPr>
      </p:pic>
      <p:pic>
        <p:nvPicPr>
          <p:cNvPr id="7" name="Picture 6" descr="A close up of a logo&#10;&#10;Description generated with high confidence">
            <a:extLst>
              <a:ext uri="{FF2B5EF4-FFF2-40B4-BE49-F238E27FC236}">
                <a16:creationId xmlns:a16="http://schemas.microsoft.com/office/drawing/2014/main" id="{EE86D455-0D40-4FA0-B960-8E7867EA7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161" y="1914798"/>
            <a:ext cx="2025287" cy="4050574"/>
          </a:xfrm>
          <a:prstGeom prst="rect">
            <a:avLst/>
          </a:prstGeom>
          <a:ln>
            <a:noFill/>
          </a:ln>
        </p:spPr>
      </p:pic>
      <p:sp>
        <p:nvSpPr>
          <p:cNvPr id="9" name="Rectangle 8">
            <a:extLst>
              <a:ext uri="{FF2B5EF4-FFF2-40B4-BE49-F238E27FC236}">
                <a16:creationId xmlns:a16="http://schemas.microsoft.com/office/drawing/2014/main" id="{DA5F2BF6-D6CD-430C-8B98-1DD1C5FEEE3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8" name="Rectangle 17">
            <a:extLst>
              <a:ext uri="{FF2B5EF4-FFF2-40B4-BE49-F238E27FC236}">
                <a16:creationId xmlns:a16="http://schemas.microsoft.com/office/drawing/2014/main" id="{5B2100BA-43B9-4A39-8725-E858A4A2E8B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9" name="TextBox 18">
            <a:extLst>
              <a:ext uri="{FF2B5EF4-FFF2-40B4-BE49-F238E27FC236}">
                <a16:creationId xmlns:a16="http://schemas.microsoft.com/office/drawing/2014/main" id="{08FA9BD1-CF7F-4573-A0A9-11EB2B9ACAB6}"/>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2D6F34A7-0475-01A6-D34E-05EA989BB27B}"/>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Legal protection &amp; justice</a:t>
            </a:r>
          </a:p>
        </p:txBody>
      </p:sp>
    </p:spTree>
    <p:extLst>
      <p:ext uri="{BB962C8B-B14F-4D97-AF65-F5344CB8AC3E}">
        <p14:creationId xmlns:p14="http://schemas.microsoft.com/office/powerpoint/2010/main" val="37157028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sp>
        <p:nvSpPr>
          <p:cNvPr id="14" name="Arrow: Right 13">
            <a:extLst>
              <a:ext uri="{FF2B5EF4-FFF2-40B4-BE49-F238E27FC236}">
                <a16:creationId xmlns:a16="http://schemas.microsoft.com/office/drawing/2014/main" id="{F719119E-9D19-4678-BD07-71BF7BA796FA}"/>
              </a:ext>
            </a:extLst>
          </p:cNvPr>
          <p:cNvSpPr/>
          <p:nvPr/>
        </p:nvSpPr>
        <p:spPr>
          <a:xfrm>
            <a:off x="5850778"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7EBFEB9-A930-4694-887D-282FE7D8D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614" y="1914253"/>
            <a:ext cx="2025287" cy="4050574"/>
          </a:xfrm>
          <a:prstGeom prst="rect">
            <a:avLst/>
          </a:prstGeom>
          <a:ln>
            <a:noFill/>
          </a:ln>
        </p:spPr>
      </p:pic>
      <p:pic>
        <p:nvPicPr>
          <p:cNvPr id="4" name="Picture 3">
            <a:extLst>
              <a:ext uri="{FF2B5EF4-FFF2-40B4-BE49-F238E27FC236}">
                <a16:creationId xmlns:a16="http://schemas.microsoft.com/office/drawing/2014/main" id="{BDE88E34-79D9-424A-BC28-0508543AC7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57"/>
          <a:stretch/>
        </p:blipFill>
        <p:spPr>
          <a:xfrm>
            <a:off x="6466554" y="2078387"/>
            <a:ext cx="2119855" cy="3387990"/>
          </a:xfrm>
          <a:prstGeom prst="rect">
            <a:avLst/>
          </a:prstGeom>
          <a:ln>
            <a:noFill/>
          </a:ln>
        </p:spPr>
      </p:pic>
      <p:pic>
        <p:nvPicPr>
          <p:cNvPr id="5" name="Picture 4">
            <a:extLst>
              <a:ext uri="{FF2B5EF4-FFF2-40B4-BE49-F238E27FC236}">
                <a16:creationId xmlns:a16="http://schemas.microsoft.com/office/drawing/2014/main" id="{A91052FB-A1C9-4F78-93FD-F555306414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9860" y="1914800"/>
            <a:ext cx="2025287" cy="4050573"/>
          </a:xfrm>
          <a:prstGeom prst="rect">
            <a:avLst/>
          </a:prstGeom>
          <a:ln>
            <a:noFill/>
          </a:ln>
        </p:spPr>
      </p:pic>
      <p:pic>
        <p:nvPicPr>
          <p:cNvPr id="7" name="Picture 6" descr="A close up of a logo&#10;&#10;Description generated with high confidence">
            <a:extLst>
              <a:ext uri="{FF2B5EF4-FFF2-40B4-BE49-F238E27FC236}">
                <a16:creationId xmlns:a16="http://schemas.microsoft.com/office/drawing/2014/main" id="{EE86D455-0D40-4FA0-B960-8E7867EA76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0161" y="1914798"/>
            <a:ext cx="2025287" cy="4050574"/>
          </a:xfrm>
          <a:prstGeom prst="rect">
            <a:avLst/>
          </a:prstGeom>
          <a:ln>
            <a:noFill/>
          </a:ln>
        </p:spPr>
      </p:pic>
      <p:sp>
        <p:nvSpPr>
          <p:cNvPr id="9" name="Rectangle 8">
            <a:extLst>
              <a:ext uri="{FF2B5EF4-FFF2-40B4-BE49-F238E27FC236}">
                <a16:creationId xmlns:a16="http://schemas.microsoft.com/office/drawing/2014/main" id="{DA5F2BF6-D6CD-430C-8B98-1DD1C5FEEE3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5B2100BA-43B9-4A39-8725-E858A4A2E8B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8C3A7088-7ED2-77CD-59E2-DD7D776FFAEE}"/>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Legal protection &amp; justice</a:t>
            </a:r>
          </a:p>
        </p:txBody>
      </p:sp>
      <p:sp>
        <p:nvSpPr>
          <p:cNvPr id="10" name="Rectangle 9">
            <a:extLst>
              <a:ext uri="{FF2B5EF4-FFF2-40B4-BE49-F238E27FC236}">
                <a16:creationId xmlns:a16="http://schemas.microsoft.com/office/drawing/2014/main" id="{1272E5FB-9456-D4E9-0284-D64559372399}"/>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abide by </a:t>
            </a:r>
          </a:p>
          <a:p>
            <a:pPr algn="ctr"/>
            <a:r>
              <a:rPr lang="en-US" sz="2000" dirty="0">
                <a:solidFill>
                  <a:srgbClr val="3E0099"/>
                </a:solidFill>
                <a:latin typeface="Arial Rounded MT Bold" panose="020F0704030504030204" pitchFamily="34" charset="77"/>
              </a:rPr>
              <a:t>the law with honesty &amp; integrity</a:t>
            </a:r>
          </a:p>
        </p:txBody>
      </p:sp>
    </p:spTree>
    <p:extLst>
      <p:ext uri="{BB962C8B-B14F-4D97-AF65-F5344CB8AC3E}">
        <p14:creationId xmlns:p14="http://schemas.microsoft.com/office/powerpoint/2010/main" val="28480125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8AF5C3CB-5F7B-4EFA-843E-5BD362D2AA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sp>
        <p:nvSpPr>
          <p:cNvPr id="5" name="Rectangle 4">
            <a:extLst>
              <a:ext uri="{FF2B5EF4-FFF2-40B4-BE49-F238E27FC236}">
                <a16:creationId xmlns:a16="http://schemas.microsoft.com/office/drawing/2014/main" id="{A5082CA7-8DC6-4C07-9DFE-AD6FDEE4610B}"/>
              </a:ext>
            </a:extLst>
          </p:cNvPr>
          <p:cNvSpPr/>
          <p:nvPr/>
        </p:nvSpPr>
        <p:spPr>
          <a:xfrm>
            <a:off x="3669581"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7" name="Rectangle 6">
            <a:extLst>
              <a:ext uri="{FF2B5EF4-FFF2-40B4-BE49-F238E27FC236}">
                <a16:creationId xmlns:a16="http://schemas.microsoft.com/office/drawing/2014/main" id="{3EC45505-5CCD-4C76-BF0B-1536FF78882D}"/>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6DCEB8BC-9EF4-4743-AAC3-25733492659D}"/>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68B0474A-E48D-9717-4CBF-44E95568D8DC}"/>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Health</a:t>
            </a:r>
          </a:p>
        </p:txBody>
      </p:sp>
    </p:spTree>
    <p:extLst>
      <p:ext uri="{BB962C8B-B14F-4D97-AF65-F5344CB8AC3E}">
        <p14:creationId xmlns:p14="http://schemas.microsoft.com/office/powerpoint/2010/main" val="20068784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8AF5C3CB-5F7B-4EFA-843E-5BD362D2AA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pic>
        <p:nvPicPr>
          <p:cNvPr id="4" name="Picture 3">
            <a:extLst>
              <a:ext uri="{FF2B5EF4-FFF2-40B4-BE49-F238E27FC236}">
                <a16:creationId xmlns:a16="http://schemas.microsoft.com/office/drawing/2014/main" id="{16F430AA-F018-4FF3-A75B-7A7EB4F04D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771"/>
          <a:stretch/>
        </p:blipFill>
        <p:spPr>
          <a:xfrm>
            <a:off x="6432041" y="2206905"/>
            <a:ext cx="2025287" cy="3290249"/>
          </a:xfrm>
          <a:prstGeom prst="rect">
            <a:avLst/>
          </a:prstGeom>
          <a:ln>
            <a:noFill/>
          </a:ln>
        </p:spPr>
      </p:pic>
      <p:sp>
        <p:nvSpPr>
          <p:cNvPr id="5" name="Rectangle 4">
            <a:extLst>
              <a:ext uri="{FF2B5EF4-FFF2-40B4-BE49-F238E27FC236}">
                <a16:creationId xmlns:a16="http://schemas.microsoft.com/office/drawing/2014/main" id="{A5082CA7-8DC6-4C07-9DFE-AD6FDEE4610B}"/>
              </a:ext>
            </a:extLst>
          </p:cNvPr>
          <p:cNvSpPr/>
          <p:nvPr/>
        </p:nvSpPr>
        <p:spPr>
          <a:xfrm>
            <a:off x="3669581"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7" name="Rectangle 6">
            <a:extLst>
              <a:ext uri="{FF2B5EF4-FFF2-40B4-BE49-F238E27FC236}">
                <a16:creationId xmlns:a16="http://schemas.microsoft.com/office/drawing/2014/main" id="{3EC45505-5CCD-4C76-BF0B-1536FF78882D}"/>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E53ABABD-B5CA-1E41-D638-AEA072B5AE99}"/>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Health</a:t>
            </a:r>
          </a:p>
        </p:txBody>
      </p:sp>
      <p:sp>
        <p:nvSpPr>
          <p:cNvPr id="10" name="Rectangle 9">
            <a:extLst>
              <a:ext uri="{FF2B5EF4-FFF2-40B4-BE49-F238E27FC236}">
                <a16:creationId xmlns:a16="http://schemas.microsoft.com/office/drawing/2014/main" id="{F5575B5B-6F32-2DC4-BBDC-E91360DAB79E}"/>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live a </a:t>
            </a:r>
          </a:p>
          <a:p>
            <a:pPr algn="ctr"/>
            <a:r>
              <a:rPr lang="en-US" sz="2000" dirty="0">
                <a:solidFill>
                  <a:srgbClr val="3E0099"/>
                </a:solidFill>
                <a:latin typeface="Arial Rounded MT Bold" panose="020F0704030504030204" pitchFamily="34" charset="77"/>
              </a:rPr>
              <a:t>healthy life</a:t>
            </a:r>
          </a:p>
        </p:txBody>
      </p:sp>
    </p:spTree>
    <p:extLst>
      <p:ext uri="{BB962C8B-B14F-4D97-AF65-F5344CB8AC3E}">
        <p14:creationId xmlns:p14="http://schemas.microsoft.com/office/powerpoint/2010/main" val="414670729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high confidence">
            <a:extLst>
              <a:ext uri="{FF2B5EF4-FFF2-40B4-BE49-F238E27FC236}">
                <a16:creationId xmlns:a16="http://schemas.microsoft.com/office/drawing/2014/main" id="{A2BA5A21-FC35-4563-965D-83527506D5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203" y="1944821"/>
            <a:ext cx="2010276" cy="4020551"/>
          </a:xfrm>
          <a:prstGeom prst="rect">
            <a:avLst/>
          </a:prstGeom>
          <a:ln>
            <a:noFill/>
          </a:ln>
        </p:spPr>
      </p:pic>
      <p:sp>
        <p:nvSpPr>
          <p:cNvPr id="5" name="Rectangle 4">
            <a:extLst>
              <a:ext uri="{FF2B5EF4-FFF2-40B4-BE49-F238E27FC236}">
                <a16:creationId xmlns:a16="http://schemas.microsoft.com/office/drawing/2014/main" id="{6BE8683E-4B78-4FC0-AB41-D98D44ADB902}"/>
              </a:ext>
            </a:extLst>
          </p:cNvPr>
          <p:cNvSpPr/>
          <p:nvPr/>
        </p:nvSpPr>
        <p:spPr>
          <a:xfrm>
            <a:off x="3700160" y="5519058"/>
            <a:ext cx="2009320"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FAFD476D-A420-4E91-A907-B3FB256BEDD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2686913E-ECC3-470C-BA6D-FC710AAC889B}"/>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F540DD74-689A-0A2A-0E20-78D9CD17F856}"/>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err="1">
                <a:solidFill>
                  <a:srgbClr val="3E0099"/>
                </a:solidFill>
                <a:latin typeface="Arial Rounded MT Bold" panose="020F0704030504030204" pitchFamily="34" charset="77"/>
              </a:rPr>
              <a:t>Honour</a:t>
            </a:r>
            <a:r>
              <a:rPr lang="en-US" sz="2000" dirty="0">
                <a:solidFill>
                  <a:srgbClr val="3E0099"/>
                </a:solidFill>
                <a:latin typeface="Arial Rounded MT Bold" panose="020F0704030504030204" pitchFamily="34" charset="77"/>
              </a:rPr>
              <a:t>, respect &amp; dignity</a:t>
            </a:r>
          </a:p>
        </p:txBody>
      </p:sp>
    </p:spTree>
    <p:extLst>
      <p:ext uri="{BB962C8B-B14F-4D97-AF65-F5344CB8AC3E}">
        <p14:creationId xmlns:p14="http://schemas.microsoft.com/office/powerpoint/2010/main" val="23099890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36C6E-234B-4CCF-9AC9-67E00206862C}"/>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4" name="Picture 3">
            <a:extLst>
              <a:ext uri="{FF2B5EF4-FFF2-40B4-BE49-F238E27FC236}">
                <a16:creationId xmlns:a16="http://schemas.microsoft.com/office/drawing/2014/main" id="{B10EA817-B121-D7CB-51BF-6B24B9BDF6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459"/>
          <a:stretch/>
        </p:blipFill>
        <p:spPr>
          <a:xfrm>
            <a:off x="1896629" y="968834"/>
            <a:ext cx="9095948" cy="5524582"/>
          </a:xfrm>
          <a:prstGeom prst="rect">
            <a:avLst/>
          </a:prstGeom>
        </p:spPr>
      </p:pic>
      <p:sp>
        <p:nvSpPr>
          <p:cNvPr id="5" name="TextBox 4">
            <a:extLst>
              <a:ext uri="{FF2B5EF4-FFF2-40B4-BE49-F238E27FC236}">
                <a16:creationId xmlns:a16="http://schemas.microsoft.com/office/drawing/2014/main" id="{CD8E58BD-1A6A-47D0-81AD-741DB37FE359}"/>
              </a:ext>
            </a:extLst>
          </p:cNvPr>
          <p:cNvSpPr txBox="1"/>
          <p:nvPr/>
        </p:nvSpPr>
        <p:spPr>
          <a:xfrm>
            <a:off x="1524001" y="364627"/>
            <a:ext cx="9147383" cy="861774"/>
          </a:xfrm>
          <a:prstGeom prst="rect">
            <a:avLst/>
          </a:prstGeom>
          <a:noFill/>
        </p:spPr>
        <p:txBody>
          <a:bodyPr wrap="square">
            <a:spAutoFit/>
          </a:bodyPr>
          <a:lstStyle/>
          <a:p>
            <a:pPr algn="ctr">
              <a:defRPr/>
            </a:pPr>
            <a:r>
              <a:rPr lang="en-ZA" sz="5000" b="1" dirty="0">
                <a:solidFill>
                  <a:schemeClr val="bg1"/>
                </a:solidFill>
                <a:latin typeface="Arial Rounded MT Bold" panose="020F0704030504030204" pitchFamily="34" charset="77"/>
                <a:ea typeface="MS PGothic" panose="020B0600070205080204" pitchFamily="34" charset="-128"/>
              </a:rPr>
              <a:t>Child protection?</a:t>
            </a:r>
          </a:p>
        </p:txBody>
      </p:sp>
      <p:sp>
        <p:nvSpPr>
          <p:cNvPr id="3" name="Rounded Rectangular Callout 2">
            <a:extLst>
              <a:ext uri="{FF2B5EF4-FFF2-40B4-BE49-F238E27FC236}">
                <a16:creationId xmlns:a16="http://schemas.microsoft.com/office/drawing/2014/main" id="{E06071E1-88D0-610A-A751-A7DC79D14DC3}"/>
              </a:ext>
            </a:extLst>
          </p:cNvPr>
          <p:cNvSpPr/>
          <p:nvPr/>
        </p:nvSpPr>
        <p:spPr>
          <a:xfrm>
            <a:off x="8882734" y="1395884"/>
            <a:ext cx="3172499" cy="1516799"/>
          </a:xfrm>
          <a:prstGeom prst="wedgeRoundRectCallout">
            <a:avLst>
              <a:gd name="adj1" fmla="val -11219"/>
              <a:gd name="adj2" fmla="val 66270"/>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E0099"/>
                </a:solidFill>
                <a:latin typeface="Arial Rounded MT Bold" panose="020F0704030504030204" pitchFamily="34" charset="77"/>
              </a:rPr>
              <a:t>The prevention and responding to violence, exploitation, neglect and abuse against children</a:t>
            </a:r>
          </a:p>
        </p:txBody>
      </p:sp>
    </p:spTree>
    <p:extLst>
      <p:ext uri="{BB962C8B-B14F-4D97-AF65-F5344CB8AC3E}">
        <p14:creationId xmlns:p14="http://schemas.microsoft.com/office/powerpoint/2010/main" val="13765092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high confidence">
            <a:extLst>
              <a:ext uri="{FF2B5EF4-FFF2-40B4-BE49-F238E27FC236}">
                <a16:creationId xmlns:a16="http://schemas.microsoft.com/office/drawing/2014/main" id="{A2BA5A21-FC35-4563-965D-83527506D5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203" y="1944821"/>
            <a:ext cx="2010276" cy="4020551"/>
          </a:xfrm>
          <a:prstGeom prst="rect">
            <a:avLst/>
          </a:prstGeom>
          <a:ln>
            <a:noFill/>
          </a:ln>
        </p:spPr>
      </p:pic>
      <p:pic>
        <p:nvPicPr>
          <p:cNvPr id="4" name="Picture 3">
            <a:extLst>
              <a:ext uri="{FF2B5EF4-FFF2-40B4-BE49-F238E27FC236}">
                <a16:creationId xmlns:a16="http://schemas.microsoft.com/office/drawing/2014/main" id="{E894B2EE-A04F-4CD8-9E2C-50A7100A95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002"/>
          <a:stretch/>
        </p:blipFill>
        <p:spPr>
          <a:xfrm>
            <a:off x="6406684" y="2141858"/>
            <a:ext cx="2010276" cy="3377200"/>
          </a:xfrm>
          <a:prstGeom prst="rect">
            <a:avLst/>
          </a:prstGeom>
          <a:ln>
            <a:noFill/>
          </a:ln>
        </p:spPr>
      </p:pic>
      <p:sp>
        <p:nvSpPr>
          <p:cNvPr id="5" name="Rectangle 4">
            <a:extLst>
              <a:ext uri="{FF2B5EF4-FFF2-40B4-BE49-F238E27FC236}">
                <a16:creationId xmlns:a16="http://schemas.microsoft.com/office/drawing/2014/main" id="{6BE8683E-4B78-4FC0-AB41-D98D44ADB902}"/>
              </a:ext>
            </a:extLst>
          </p:cNvPr>
          <p:cNvSpPr/>
          <p:nvPr/>
        </p:nvSpPr>
        <p:spPr>
          <a:xfrm>
            <a:off x="3700160" y="5519058"/>
            <a:ext cx="2009320"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FAFD476D-A420-4E91-A907-B3FB256BEDD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7AA4159A-F027-8AFF-50A2-C3113D24B390}"/>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err="1">
                <a:solidFill>
                  <a:srgbClr val="3E0099"/>
                </a:solidFill>
                <a:latin typeface="Arial Rounded MT Bold" panose="020F0704030504030204" pitchFamily="34" charset="77"/>
              </a:rPr>
              <a:t>Honour</a:t>
            </a:r>
            <a:r>
              <a:rPr lang="en-US" sz="2000" dirty="0">
                <a:solidFill>
                  <a:srgbClr val="3E0099"/>
                </a:solidFill>
                <a:latin typeface="Arial Rounded MT Bold" panose="020F0704030504030204" pitchFamily="34" charset="77"/>
              </a:rPr>
              <a:t>, respect &amp; dignity</a:t>
            </a:r>
          </a:p>
        </p:txBody>
      </p:sp>
      <p:sp>
        <p:nvSpPr>
          <p:cNvPr id="10" name="Rectangle 9">
            <a:extLst>
              <a:ext uri="{FF2B5EF4-FFF2-40B4-BE49-F238E27FC236}">
                <a16:creationId xmlns:a16="http://schemas.microsoft.com/office/drawing/2014/main" id="{175BB05A-F473-F513-EA52-C6487F343085}"/>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a:t>
            </a:r>
            <a:r>
              <a:rPr lang="en-US" sz="2000" dirty="0" err="1">
                <a:solidFill>
                  <a:srgbClr val="3E0099"/>
                </a:solidFill>
                <a:latin typeface="Arial Rounded MT Bold" panose="020F0704030504030204" pitchFamily="34" charset="77"/>
              </a:rPr>
              <a:t>honour</a:t>
            </a:r>
            <a:r>
              <a:rPr lang="en-US" sz="2000" dirty="0">
                <a:solidFill>
                  <a:srgbClr val="3E0099"/>
                </a:solidFill>
                <a:latin typeface="Arial Rounded MT Bold" panose="020F0704030504030204" pitchFamily="34" charset="77"/>
              </a:rPr>
              <a:t> and respect the dignity of others</a:t>
            </a:r>
          </a:p>
        </p:txBody>
      </p:sp>
    </p:spTree>
    <p:extLst>
      <p:ext uri="{BB962C8B-B14F-4D97-AF65-F5344CB8AC3E}">
        <p14:creationId xmlns:p14="http://schemas.microsoft.com/office/powerpoint/2010/main" val="33238480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6346"/>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F78A69AD-AEF3-4239-A954-679B7FA3DD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sp>
        <p:nvSpPr>
          <p:cNvPr id="5" name="Rectangle 4">
            <a:extLst>
              <a:ext uri="{FF2B5EF4-FFF2-40B4-BE49-F238E27FC236}">
                <a16:creationId xmlns:a16="http://schemas.microsoft.com/office/drawing/2014/main" id="{DFC01ED3-937A-4FA2-9C10-3EAC62CFCC67}"/>
              </a:ext>
            </a:extLst>
          </p:cNvPr>
          <p:cNvSpPr/>
          <p:nvPr/>
        </p:nvSpPr>
        <p:spPr>
          <a:xfrm>
            <a:off x="3700161"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09C29930-D639-4A33-BA78-69E3C7840A5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51B94AD8-2690-4CB6-8653-728A38B7C6CC}"/>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1232D005-8703-6A44-9B0B-8D7F91421A07}"/>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Privacy</a:t>
            </a:r>
          </a:p>
        </p:txBody>
      </p:sp>
    </p:spTree>
    <p:extLst>
      <p:ext uri="{BB962C8B-B14F-4D97-AF65-F5344CB8AC3E}">
        <p14:creationId xmlns:p14="http://schemas.microsoft.com/office/powerpoint/2010/main" val="32690992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F78A69AD-AEF3-4239-A954-679B7FA3DD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pic>
        <p:nvPicPr>
          <p:cNvPr id="4" name="Picture 3">
            <a:extLst>
              <a:ext uri="{FF2B5EF4-FFF2-40B4-BE49-F238E27FC236}">
                <a16:creationId xmlns:a16="http://schemas.microsoft.com/office/drawing/2014/main" id="{5F96AD80-B141-4EDC-92A7-88BA79C065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83"/>
          <a:stretch/>
        </p:blipFill>
        <p:spPr>
          <a:xfrm>
            <a:off x="6371985" y="2095733"/>
            <a:ext cx="2025287" cy="3407224"/>
          </a:xfrm>
          <a:prstGeom prst="rect">
            <a:avLst/>
          </a:prstGeom>
          <a:ln>
            <a:noFill/>
          </a:ln>
        </p:spPr>
      </p:pic>
      <p:sp>
        <p:nvSpPr>
          <p:cNvPr id="5" name="Rectangle 4">
            <a:extLst>
              <a:ext uri="{FF2B5EF4-FFF2-40B4-BE49-F238E27FC236}">
                <a16:creationId xmlns:a16="http://schemas.microsoft.com/office/drawing/2014/main" id="{DFC01ED3-937A-4FA2-9C10-3EAC62CFCC67}"/>
              </a:ext>
            </a:extLst>
          </p:cNvPr>
          <p:cNvSpPr/>
          <p:nvPr/>
        </p:nvSpPr>
        <p:spPr>
          <a:xfrm>
            <a:off x="3700161"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09C29930-D639-4A33-BA78-69E3C7840A5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1DF63F99-58B8-FF0F-677B-DD2C202F0D94}"/>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Privacy</a:t>
            </a:r>
          </a:p>
        </p:txBody>
      </p:sp>
      <p:sp>
        <p:nvSpPr>
          <p:cNvPr id="10" name="Rectangle 9">
            <a:extLst>
              <a:ext uri="{FF2B5EF4-FFF2-40B4-BE49-F238E27FC236}">
                <a16:creationId xmlns:a16="http://schemas.microsoft.com/office/drawing/2014/main" id="{CB614CFB-E161-995C-B540-998049048594}"/>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the privacy of others</a:t>
            </a:r>
          </a:p>
        </p:txBody>
      </p:sp>
    </p:spTree>
    <p:extLst>
      <p:ext uri="{BB962C8B-B14F-4D97-AF65-F5344CB8AC3E}">
        <p14:creationId xmlns:p14="http://schemas.microsoft.com/office/powerpoint/2010/main" val="13161742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7873CB63-9494-44F9-B256-D8F92F89E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sp>
        <p:nvSpPr>
          <p:cNvPr id="5" name="Rectangle 4">
            <a:extLst>
              <a:ext uri="{FF2B5EF4-FFF2-40B4-BE49-F238E27FC236}">
                <a16:creationId xmlns:a16="http://schemas.microsoft.com/office/drawing/2014/main" id="{B68754FD-D5B1-4137-97FE-5DFD41CF4122}"/>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9AEB1A1D-9C06-4D65-A529-A637860FB874}"/>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1942B6C6-BF1E-4B4A-8CDE-53847E925C3E}"/>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DD52BC7F-35C1-E3D2-3BBE-7B48EB88033A}"/>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Education</a:t>
            </a:r>
          </a:p>
        </p:txBody>
      </p:sp>
    </p:spTree>
    <p:extLst>
      <p:ext uri="{BB962C8B-B14F-4D97-AF65-F5344CB8AC3E}">
        <p14:creationId xmlns:p14="http://schemas.microsoft.com/office/powerpoint/2010/main" val="41310184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7873CB63-9494-44F9-B256-D8F92F89E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pic>
        <p:nvPicPr>
          <p:cNvPr id="4" name="Picture 3">
            <a:extLst>
              <a:ext uri="{FF2B5EF4-FFF2-40B4-BE49-F238E27FC236}">
                <a16:creationId xmlns:a16="http://schemas.microsoft.com/office/drawing/2014/main" id="{E322C47A-1DF8-4F39-BBBC-803533FB07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1549"/>
          <a:stretch/>
        </p:blipFill>
        <p:spPr>
          <a:xfrm>
            <a:off x="6432041" y="2091711"/>
            <a:ext cx="2025287" cy="3177708"/>
          </a:xfrm>
          <a:prstGeom prst="rect">
            <a:avLst/>
          </a:prstGeom>
          <a:ln>
            <a:noFill/>
          </a:ln>
        </p:spPr>
      </p:pic>
      <p:sp>
        <p:nvSpPr>
          <p:cNvPr id="5" name="Rectangle 4">
            <a:extLst>
              <a:ext uri="{FF2B5EF4-FFF2-40B4-BE49-F238E27FC236}">
                <a16:creationId xmlns:a16="http://schemas.microsoft.com/office/drawing/2014/main" id="{B68754FD-D5B1-4137-97FE-5DFD41CF4122}"/>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9AEB1A1D-9C06-4D65-A529-A637860FB874}"/>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6BB3C0C7-8A2E-2EC6-A87F-0BE11C097BBE}"/>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Education</a:t>
            </a:r>
          </a:p>
        </p:txBody>
      </p:sp>
      <p:sp>
        <p:nvSpPr>
          <p:cNvPr id="10" name="Rectangle 9">
            <a:extLst>
              <a:ext uri="{FF2B5EF4-FFF2-40B4-BE49-F238E27FC236}">
                <a16:creationId xmlns:a16="http://schemas.microsoft.com/office/drawing/2014/main" id="{22C6E0F5-187B-8900-193B-6407621B966B}"/>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learn and work hard at your studies</a:t>
            </a:r>
          </a:p>
        </p:txBody>
      </p:sp>
    </p:spTree>
    <p:extLst>
      <p:ext uri="{BB962C8B-B14F-4D97-AF65-F5344CB8AC3E}">
        <p14:creationId xmlns:p14="http://schemas.microsoft.com/office/powerpoint/2010/main" val="36992798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25F60A2F-468F-4022-8056-2D4594750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5287" cy="4050574"/>
          </a:xfrm>
          <a:prstGeom prst="rect">
            <a:avLst/>
          </a:prstGeom>
          <a:ln>
            <a:noFill/>
          </a:ln>
        </p:spPr>
      </p:pic>
      <p:sp>
        <p:nvSpPr>
          <p:cNvPr id="5" name="Rectangle 4">
            <a:extLst>
              <a:ext uri="{FF2B5EF4-FFF2-40B4-BE49-F238E27FC236}">
                <a16:creationId xmlns:a16="http://schemas.microsoft.com/office/drawing/2014/main" id="{76A29FE6-1080-4108-A4AB-904790A2DB09}"/>
              </a:ext>
            </a:extLst>
          </p:cNvPr>
          <p:cNvSpPr/>
          <p:nvPr/>
        </p:nvSpPr>
        <p:spPr>
          <a:xfrm>
            <a:off x="3700160" y="5519058"/>
            <a:ext cx="202528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CA56AC05-39B2-439B-9953-12A2964D86D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DDAEE195-1683-480B-B558-867A0529D31D}"/>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E20A1D4A-2ACE-DB7A-A767-D85F60281152}"/>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Leisure &amp; recreation</a:t>
            </a:r>
          </a:p>
        </p:txBody>
      </p:sp>
    </p:spTree>
    <p:extLst>
      <p:ext uri="{BB962C8B-B14F-4D97-AF65-F5344CB8AC3E}">
        <p14:creationId xmlns:p14="http://schemas.microsoft.com/office/powerpoint/2010/main" val="36749780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25F60A2F-468F-4022-8056-2D4594750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5287"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334947D3-5A05-4080-A26E-D5D94628ED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633"/>
          <a:stretch/>
        </p:blipFill>
        <p:spPr>
          <a:xfrm>
            <a:off x="6457397" y="2125811"/>
            <a:ext cx="2025287" cy="3093303"/>
          </a:xfrm>
          <a:prstGeom prst="rect">
            <a:avLst/>
          </a:prstGeom>
          <a:ln>
            <a:noFill/>
          </a:ln>
        </p:spPr>
      </p:pic>
      <p:sp>
        <p:nvSpPr>
          <p:cNvPr id="5" name="Rectangle 4">
            <a:extLst>
              <a:ext uri="{FF2B5EF4-FFF2-40B4-BE49-F238E27FC236}">
                <a16:creationId xmlns:a16="http://schemas.microsoft.com/office/drawing/2014/main" id="{76A29FE6-1080-4108-A4AB-904790A2DB09}"/>
              </a:ext>
            </a:extLst>
          </p:cNvPr>
          <p:cNvSpPr/>
          <p:nvPr/>
        </p:nvSpPr>
        <p:spPr>
          <a:xfrm>
            <a:off x="3700160" y="5519058"/>
            <a:ext cx="202528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CA56AC05-39B2-439B-9953-12A2964D86D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8FF06395-E326-DE2A-C58F-214AF782AA66}"/>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Leisure &amp; recreation</a:t>
            </a:r>
          </a:p>
        </p:txBody>
      </p:sp>
      <p:sp>
        <p:nvSpPr>
          <p:cNvPr id="10" name="Rectangle 9">
            <a:extLst>
              <a:ext uri="{FF2B5EF4-FFF2-40B4-BE49-F238E27FC236}">
                <a16:creationId xmlns:a16="http://schemas.microsoft.com/office/drawing/2014/main" id="{BE2CE1C6-C3BE-5E94-CECA-368A7EE67EDC}"/>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live an active healthy life</a:t>
            </a:r>
          </a:p>
        </p:txBody>
      </p:sp>
    </p:spTree>
    <p:extLst>
      <p:ext uri="{BB962C8B-B14F-4D97-AF65-F5344CB8AC3E}">
        <p14:creationId xmlns:p14="http://schemas.microsoft.com/office/powerpoint/2010/main" val="26062161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DBA31490-040E-44F8-8E1B-4BC06D5678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2" cy="4050574"/>
          </a:xfrm>
          <a:prstGeom prst="rect">
            <a:avLst/>
          </a:prstGeom>
          <a:ln>
            <a:noFill/>
          </a:ln>
        </p:spPr>
      </p:pic>
      <p:sp>
        <p:nvSpPr>
          <p:cNvPr id="5" name="Rectangle 4">
            <a:extLst>
              <a:ext uri="{FF2B5EF4-FFF2-40B4-BE49-F238E27FC236}">
                <a16:creationId xmlns:a16="http://schemas.microsoft.com/office/drawing/2014/main" id="{E19E7D9F-8FD9-4A29-8CAC-3CEF2F449DDA}"/>
              </a:ext>
            </a:extLst>
          </p:cNvPr>
          <p:cNvSpPr/>
          <p:nvPr/>
        </p:nvSpPr>
        <p:spPr>
          <a:xfrm>
            <a:off x="3700160" y="5519058"/>
            <a:ext cx="202416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85CD98CE-CEA3-4A45-9585-F572BB2E835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1536919D-67FB-45B1-8AF4-E2E283A6FDC3}"/>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834E0F99-7FDE-0284-CE2E-1765E182A0BB}"/>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Community belonging</a:t>
            </a:r>
          </a:p>
        </p:txBody>
      </p:sp>
    </p:spTree>
    <p:extLst>
      <p:ext uri="{BB962C8B-B14F-4D97-AF65-F5344CB8AC3E}">
        <p14:creationId xmlns:p14="http://schemas.microsoft.com/office/powerpoint/2010/main" val="14157451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DBA31490-040E-44F8-8E1B-4BC06D5678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2"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06FA2BC8-8EC3-420C-BC16-91444A8CDE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018"/>
          <a:stretch/>
        </p:blipFill>
        <p:spPr>
          <a:xfrm>
            <a:off x="6562851" y="2039437"/>
            <a:ext cx="2024162" cy="3604260"/>
          </a:xfrm>
          <a:prstGeom prst="rect">
            <a:avLst/>
          </a:prstGeom>
          <a:ln>
            <a:noFill/>
          </a:ln>
        </p:spPr>
      </p:pic>
      <p:sp>
        <p:nvSpPr>
          <p:cNvPr id="5" name="Rectangle 4">
            <a:extLst>
              <a:ext uri="{FF2B5EF4-FFF2-40B4-BE49-F238E27FC236}">
                <a16:creationId xmlns:a16="http://schemas.microsoft.com/office/drawing/2014/main" id="{E19E7D9F-8FD9-4A29-8CAC-3CEF2F449DDA}"/>
              </a:ext>
            </a:extLst>
          </p:cNvPr>
          <p:cNvSpPr/>
          <p:nvPr/>
        </p:nvSpPr>
        <p:spPr>
          <a:xfrm>
            <a:off x="3700160" y="5519058"/>
            <a:ext cx="202416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85CD98CE-CEA3-4A45-9585-F572BB2E835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6DAF6BE6-13FF-44CC-AA7F-318CA8B58E58}"/>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Community belonging</a:t>
            </a:r>
          </a:p>
        </p:txBody>
      </p:sp>
      <p:sp>
        <p:nvSpPr>
          <p:cNvPr id="10" name="Rectangle 9">
            <a:extLst>
              <a:ext uri="{FF2B5EF4-FFF2-40B4-BE49-F238E27FC236}">
                <a16:creationId xmlns:a16="http://schemas.microsoft.com/office/drawing/2014/main" id="{2B8D20B0-8FAB-67FD-55CA-17A2BED3D3FD}"/>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participate actively in your community</a:t>
            </a:r>
          </a:p>
        </p:txBody>
      </p:sp>
    </p:spTree>
    <p:extLst>
      <p:ext uri="{BB962C8B-B14F-4D97-AF65-F5344CB8AC3E}">
        <p14:creationId xmlns:p14="http://schemas.microsoft.com/office/powerpoint/2010/main" val="15087559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high confidence">
            <a:extLst>
              <a:ext uri="{FF2B5EF4-FFF2-40B4-BE49-F238E27FC236}">
                <a16:creationId xmlns:a16="http://schemas.microsoft.com/office/drawing/2014/main" id="{63116F1D-F514-47E5-B877-9E9B18042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0" y="1914797"/>
            <a:ext cx="2024162" cy="4050574"/>
          </a:xfrm>
          <a:prstGeom prst="rect">
            <a:avLst/>
          </a:prstGeom>
          <a:ln>
            <a:noFill/>
          </a:ln>
        </p:spPr>
      </p:pic>
      <p:sp>
        <p:nvSpPr>
          <p:cNvPr id="5" name="Rectangle 4">
            <a:extLst>
              <a:ext uri="{FF2B5EF4-FFF2-40B4-BE49-F238E27FC236}">
                <a16:creationId xmlns:a16="http://schemas.microsoft.com/office/drawing/2014/main" id="{69A68E62-B3A6-464C-BF54-E1E2A8B42615}"/>
              </a:ext>
            </a:extLst>
          </p:cNvPr>
          <p:cNvSpPr/>
          <p:nvPr/>
        </p:nvSpPr>
        <p:spPr>
          <a:xfrm>
            <a:off x="3669580" y="5519058"/>
            <a:ext cx="201999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ACDB6E70-0CBF-4F61-9374-D910F8A9B96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373FBBF4-2DEF-4A0A-A57E-B3BC4E4D5B49}"/>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5BA6B76D-0460-E09F-3957-9E296C74ECDF}"/>
              </a:ext>
            </a:extLst>
          </p:cNvPr>
          <p:cNvSpPr/>
          <p:nvPr/>
        </p:nvSpPr>
        <p:spPr>
          <a:xfrm>
            <a:off x="3700161" y="4168333"/>
            <a:ext cx="2010276" cy="1645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Freedom of thought, expression, association &amp; religion</a:t>
            </a:r>
          </a:p>
        </p:txBody>
      </p:sp>
    </p:spTree>
    <p:extLst>
      <p:ext uri="{BB962C8B-B14F-4D97-AF65-F5344CB8AC3E}">
        <p14:creationId xmlns:p14="http://schemas.microsoft.com/office/powerpoint/2010/main" val="17665397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Rounded MT Bold" panose="020F0704030504030204" pitchFamily="34" charset="77"/>
            </a:endParaRPr>
          </a:p>
        </p:txBody>
      </p:sp>
      <p:pic>
        <p:nvPicPr>
          <p:cNvPr id="18" name="Picture 17" descr="A close up of a logo&#10;&#10;Description generated with very high confidence">
            <a:extLst>
              <a:ext uri="{FF2B5EF4-FFF2-40B4-BE49-F238E27FC236}">
                <a16:creationId xmlns:a16="http://schemas.microsoft.com/office/drawing/2014/main" id="{01F341FD-044E-487B-90AB-3DD2B7B457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624547" y="1710485"/>
            <a:ext cx="1387308" cy="2868751"/>
          </a:xfrm>
          <a:prstGeom prst="rect">
            <a:avLst/>
          </a:prstGeom>
          <a:ln>
            <a:noFill/>
          </a:ln>
        </p:spPr>
      </p:pic>
      <p:pic>
        <p:nvPicPr>
          <p:cNvPr id="19" name="Picture 18" descr="A close up of a logo&#10;&#10;Description generated with very high confidence">
            <a:extLst>
              <a:ext uri="{FF2B5EF4-FFF2-40B4-BE49-F238E27FC236}">
                <a16:creationId xmlns:a16="http://schemas.microsoft.com/office/drawing/2014/main" id="{29986175-68B0-4362-8817-1500F4AE033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920957" y="2914903"/>
            <a:ext cx="1070828" cy="1597857"/>
          </a:xfrm>
          <a:prstGeom prst="rect">
            <a:avLst/>
          </a:prstGeom>
          <a:ln>
            <a:noFill/>
          </a:ln>
        </p:spPr>
      </p:pic>
      <p:pic>
        <p:nvPicPr>
          <p:cNvPr id="20" name="Picture 19">
            <a:extLst>
              <a:ext uri="{FF2B5EF4-FFF2-40B4-BE49-F238E27FC236}">
                <a16:creationId xmlns:a16="http://schemas.microsoft.com/office/drawing/2014/main" id="{F014BB29-EB10-481F-B3BC-CE09A3CD3C2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94576" y="2237048"/>
            <a:ext cx="2167557" cy="2342188"/>
          </a:xfrm>
          <a:prstGeom prst="rect">
            <a:avLst/>
          </a:prstGeom>
          <a:noFill/>
          <a:ln>
            <a:noFill/>
          </a:ln>
        </p:spPr>
      </p:pic>
      <p:sp>
        <p:nvSpPr>
          <p:cNvPr id="6" name="TextBox 5">
            <a:extLst>
              <a:ext uri="{FF2B5EF4-FFF2-40B4-BE49-F238E27FC236}">
                <a16:creationId xmlns:a16="http://schemas.microsoft.com/office/drawing/2014/main" id="{C7630E48-95FA-4130-9837-80BC2FCE60ED}"/>
              </a:ext>
            </a:extLst>
          </p:cNvPr>
          <p:cNvSpPr txBox="1"/>
          <p:nvPr/>
        </p:nvSpPr>
        <p:spPr>
          <a:xfrm>
            <a:off x="1567502" y="374487"/>
            <a:ext cx="9144000" cy="861774"/>
          </a:xfrm>
          <a:prstGeom prst="rect">
            <a:avLst/>
          </a:prstGeom>
          <a:noFill/>
        </p:spPr>
        <p:txBody>
          <a:bodyPr wrap="square">
            <a:spAutoFit/>
          </a:bodyPr>
          <a:lstStyle/>
          <a:p>
            <a:pPr algn="ctr">
              <a:defRPr/>
            </a:pPr>
            <a:r>
              <a:rPr lang="en-ZA" sz="5000" b="1" dirty="0">
                <a:solidFill>
                  <a:schemeClr val="bg1"/>
                </a:solidFill>
                <a:latin typeface="Arial Rounded MT Bold" panose="020F0704030504030204" pitchFamily="34" charset="77"/>
                <a:ea typeface="MS PGothic" panose="020B0600070205080204" pitchFamily="34" charset="-128"/>
              </a:rPr>
              <a:t>Why is it important?</a:t>
            </a:r>
          </a:p>
        </p:txBody>
      </p:sp>
      <p:sp>
        <p:nvSpPr>
          <p:cNvPr id="7" name="TextBox 6">
            <a:extLst>
              <a:ext uri="{FF2B5EF4-FFF2-40B4-BE49-F238E27FC236}">
                <a16:creationId xmlns:a16="http://schemas.microsoft.com/office/drawing/2014/main" id="{741855AF-3841-401F-ACA3-05D40D404435}"/>
              </a:ext>
            </a:extLst>
          </p:cNvPr>
          <p:cNvSpPr txBox="1"/>
          <p:nvPr/>
        </p:nvSpPr>
        <p:spPr>
          <a:xfrm>
            <a:off x="5627631" y="2163119"/>
            <a:ext cx="2529840" cy="523220"/>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depression</a:t>
            </a:r>
          </a:p>
        </p:txBody>
      </p:sp>
      <p:sp>
        <p:nvSpPr>
          <p:cNvPr id="8" name="TextBox 7">
            <a:extLst>
              <a:ext uri="{FF2B5EF4-FFF2-40B4-BE49-F238E27FC236}">
                <a16:creationId xmlns:a16="http://schemas.microsoft.com/office/drawing/2014/main" id="{AB0DB92F-2652-45F8-A158-1A65A9132674}"/>
              </a:ext>
            </a:extLst>
          </p:cNvPr>
          <p:cNvSpPr txBox="1"/>
          <p:nvPr/>
        </p:nvSpPr>
        <p:spPr>
          <a:xfrm>
            <a:off x="3719812" y="2137690"/>
            <a:ext cx="1736559" cy="523220"/>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anxiety</a:t>
            </a:r>
          </a:p>
        </p:txBody>
      </p:sp>
      <p:sp>
        <p:nvSpPr>
          <p:cNvPr id="9" name="TextBox 8">
            <a:extLst>
              <a:ext uri="{FF2B5EF4-FFF2-40B4-BE49-F238E27FC236}">
                <a16:creationId xmlns:a16="http://schemas.microsoft.com/office/drawing/2014/main" id="{0F265277-D580-4F92-AF14-3750518E12F2}"/>
              </a:ext>
            </a:extLst>
          </p:cNvPr>
          <p:cNvSpPr txBox="1"/>
          <p:nvPr/>
        </p:nvSpPr>
        <p:spPr>
          <a:xfrm>
            <a:off x="2924402" y="3146927"/>
            <a:ext cx="2053838" cy="1384995"/>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post traumatic stress</a:t>
            </a:r>
          </a:p>
        </p:txBody>
      </p:sp>
      <p:sp>
        <p:nvSpPr>
          <p:cNvPr id="10" name="TextBox 9">
            <a:extLst>
              <a:ext uri="{FF2B5EF4-FFF2-40B4-BE49-F238E27FC236}">
                <a16:creationId xmlns:a16="http://schemas.microsoft.com/office/drawing/2014/main" id="{36D56BA8-E793-42F4-9738-16C996A0BF8C}"/>
              </a:ext>
            </a:extLst>
          </p:cNvPr>
          <p:cNvSpPr txBox="1"/>
          <p:nvPr/>
        </p:nvSpPr>
        <p:spPr>
          <a:xfrm>
            <a:off x="5140268" y="4559864"/>
            <a:ext cx="2618339" cy="954107"/>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substance abuse</a:t>
            </a:r>
          </a:p>
        </p:txBody>
      </p:sp>
      <p:sp>
        <p:nvSpPr>
          <p:cNvPr id="11" name="TextBox 10">
            <a:extLst>
              <a:ext uri="{FF2B5EF4-FFF2-40B4-BE49-F238E27FC236}">
                <a16:creationId xmlns:a16="http://schemas.microsoft.com/office/drawing/2014/main" id="{B0501996-690A-4BB0-BA1F-26A047E99613}"/>
              </a:ext>
            </a:extLst>
          </p:cNvPr>
          <p:cNvSpPr txBox="1"/>
          <p:nvPr/>
        </p:nvSpPr>
        <p:spPr>
          <a:xfrm>
            <a:off x="5676216" y="3577814"/>
            <a:ext cx="1882119" cy="523220"/>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suicide</a:t>
            </a:r>
          </a:p>
        </p:txBody>
      </p:sp>
      <p:sp>
        <p:nvSpPr>
          <p:cNvPr id="12" name="TextBox 11">
            <a:extLst>
              <a:ext uri="{FF2B5EF4-FFF2-40B4-BE49-F238E27FC236}">
                <a16:creationId xmlns:a16="http://schemas.microsoft.com/office/drawing/2014/main" id="{07B4A3E6-9166-4C36-BEA9-33AA56943A92}"/>
              </a:ext>
            </a:extLst>
          </p:cNvPr>
          <p:cNvSpPr txBox="1"/>
          <p:nvPr/>
        </p:nvSpPr>
        <p:spPr>
          <a:xfrm>
            <a:off x="9132846" y="4531922"/>
            <a:ext cx="2618339" cy="954107"/>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risky sexual behaviour</a:t>
            </a:r>
          </a:p>
        </p:txBody>
      </p:sp>
      <p:sp>
        <p:nvSpPr>
          <p:cNvPr id="13" name="TextBox 12">
            <a:extLst>
              <a:ext uri="{FF2B5EF4-FFF2-40B4-BE49-F238E27FC236}">
                <a16:creationId xmlns:a16="http://schemas.microsoft.com/office/drawing/2014/main" id="{3D3AAFA5-1637-4F8D-8AA8-2F6B94BC9F9D}"/>
              </a:ext>
            </a:extLst>
          </p:cNvPr>
          <p:cNvSpPr txBox="1"/>
          <p:nvPr/>
        </p:nvSpPr>
        <p:spPr>
          <a:xfrm>
            <a:off x="187163" y="2667806"/>
            <a:ext cx="2165018" cy="954107"/>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learning disorders</a:t>
            </a:r>
          </a:p>
        </p:txBody>
      </p:sp>
      <p:sp>
        <p:nvSpPr>
          <p:cNvPr id="14" name="TextBox 13">
            <a:extLst>
              <a:ext uri="{FF2B5EF4-FFF2-40B4-BE49-F238E27FC236}">
                <a16:creationId xmlns:a16="http://schemas.microsoft.com/office/drawing/2014/main" id="{71FA90F0-1510-4F46-95BE-9CDDF1A79714}"/>
              </a:ext>
            </a:extLst>
          </p:cNvPr>
          <p:cNvSpPr txBox="1"/>
          <p:nvPr/>
        </p:nvSpPr>
        <p:spPr>
          <a:xfrm>
            <a:off x="287697" y="4550799"/>
            <a:ext cx="3048633" cy="954107"/>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developmental challenges</a:t>
            </a:r>
          </a:p>
        </p:txBody>
      </p:sp>
      <p:sp>
        <p:nvSpPr>
          <p:cNvPr id="15" name="TextBox 14">
            <a:extLst>
              <a:ext uri="{FF2B5EF4-FFF2-40B4-BE49-F238E27FC236}">
                <a16:creationId xmlns:a16="http://schemas.microsoft.com/office/drawing/2014/main" id="{9B6FFA89-FC75-4C93-A697-A4BB3F33781B}"/>
              </a:ext>
            </a:extLst>
          </p:cNvPr>
          <p:cNvSpPr txBox="1"/>
          <p:nvPr/>
        </p:nvSpPr>
        <p:spPr>
          <a:xfrm>
            <a:off x="9479787" y="2579282"/>
            <a:ext cx="2525050" cy="954107"/>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poor self regulation</a:t>
            </a:r>
          </a:p>
        </p:txBody>
      </p:sp>
      <p:sp>
        <p:nvSpPr>
          <p:cNvPr id="16" name="TextBox 15">
            <a:extLst>
              <a:ext uri="{FF2B5EF4-FFF2-40B4-BE49-F238E27FC236}">
                <a16:creationId xmlns:a16="http://schemas.microsoft.com/office/drawing/2014/main" id="{56277141-EC5C-4A7E-BAEC-1D91195FA561}"/>
              </a:ext>
            </a:extLst>
          </p:cNvPr>
          <p:cNvSpPr txBox="1"/>
          <p:nvPr/>
        </p:nvSpPr>
        <p:spPr>
          <a:xfrm>
            <a:off x="7349044" y="5231878"/>
            <a:ext cx="1477175" cy="954107"/>
          </a:xfrm>
          <a:prstGeom prst="rect">
            <a:avLst/>
          </a:prstGeom>
          <a:noFill/>
          <a:ln>
            <a:noFill/>
          </a:ln>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toxic stress</a:t>
            </a:r>
          </a:p>
        </p:txBody>
      </p:sp>
      <p:sp>
        <p:nvSpPr>
          <p:cNvPr id="17" name="TextBox 16">
            <a:extLst>
              <a:ext uri="{FF2B5EF4-FFF2-40B4-BE49-F238E27FC236}">
                <a16:creationId xmlns:a16="http://schemas.microsoft.com/office/drawing/2014/main" id="{0DAF81A2-25EE-4DB7-BB6D-94C9A83DBCF9}"/>
              </a:ext>
            </a:extLst>
          </p:cNvPr>
          <p:cNvSpPr txBox="1"/>
          <p:nvPr/>
        </p:nvSpPr>
        <p:spPr>
          <a:xfrm>
            <a:off x="3120653" y="5513971"/>
            <a:ext cx="2019615" cy="523220"/>
          </a:xfrm>
          <a:prstGeom prst="rect">
            <a:avLst/>
          </a:prstGeom>
          <a:noFill/>
        </p:spPr>
        <p:txBody>
          <a:bodyPr wrap="square">
            <a:spAutoFit/>
          </a:bodyPr>
          <a:lstStyle/>
          <a:p>
            <a:pPr algn="ctr">
              <a:defRPr/>
            </a:pPr>
            <a:r>
              <a:rPr lang="en-ZA" sz="2800" b="1" i="1" dirty="0">
                <a:solidFill>
                  <a:schemeClr val="bg1"/>
                </a:solidFill>
                <a:latin typeface="Arial Rounded MT Bold" panose="020F0704030504030204" pitchFamily="34" charset="77"/>
                <a:ea typeface="MS PGothic" panose="020B0600070205080204" pitchFamily="34" charset="-128"/>
              </a:rPr>
              <a:t>violence</a:t>
            </a:r>
          </a:p>
        </p:txBody>
      </p:sp>
    </p:spTree>
    <p:extLst>
      <p:ext uri="{BB962C8B-B14F-4D97-AF65-F5344CB8AC3E}">
        <p14:creationId xmlns:p14="http://schemas.microsoft.com/office/powerpoint/2010/main" val="8813880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high confidence">
            <a:extLst>
              <a:ext uri="{FF2B5EF4-FFF2-40B4-BE49-F238E27FC236}">
                <a16:creationId xmlns:a16="http://schemas.microsoft.com/office/drawing/2014/main" id="{63116F1D-F514-47E5-B877-9E9B18042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0" y="1914797"/>
            <a:ext cx="2024162" cy="4050574"/>
          </a:xfrm>
          <a:prstGeom prst="rect">
            <a:avLst/>
          </a:prstGeom>
          <a:ln>
            <a:noFill/>
          </a:ln>
        </p:spPr>
      </p:pic>
      <p:pic>
        <p:nvPicPr>
          <p:cNvPr id="4" name="Picture 3">
            <a:extLst>
              <a:ext uri="{FF2B5EF4-FFF2-40B4-BE49-F238E27FC236}">
                <a16:creationId xmlns:a16="http://schemas.microsoft.com/office/drawing/2014/main" id="{D28F5690-F026-4289-97D2-31D8F6D1F3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018"/>
          <a:stretch/>
        </p:blipFill>
        <p:spPr>
          <a:xfrm>
            <a:off x="6432603" y="2149989"/>
            <a:ext cx="2024163" cy="3604261"/>
          </a:xfrm>
          <a:prstGeom prst="rect">
            <a:avLst/>
          </a:prstGeom>
          <a:ln>
            <a:noFill/>
          </a:ln>
        </p:spPr>
      </p:pic>
      <p:sp>
        <p:nvSpPr>
          <p:cNvPr id="5" name="Rectangle 4">
            <a:extLst>
              <a:ext uri="{FF2B5EF4-FFF2-40B4-BE49-F238E27FC236}">
                <a16:creationId xmlns:a16="http://schemas.microsoft.com/office/drawing/2014/main" id="{69A68E62-B3A6-464C-BF54-E1E2A8B42615}"/>
              </a:ext>
            </a:extLst>
          </p:cNvPr>
          <p:cNvSpPr/>
          <p:nvPr/>
        </p:nvSpPr>
        <p:spPr>
          <a:xfrm>
            <a:off x="3669580" y="5519058"/>
            <a:ext cx="201999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ACDB6E70-0CBF-4F61-9374-D910F8A9B96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9140AD13-689A-62DE-996A-C0E9D037157D}"/>
              </a:ext>
            </a:extLst>
          </p:cNvPr>
          <p:cNvSpPr/>
          <p:nvPr/>
        </p:nvSpPr>
        <p:spPr>
          <a:xfrm>
            <a:off x="3686093" y="4168333"/>
            <a:ext cx="2010276" cy="1645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Freedom of thought, expression, association &amp; religion</a:t>
            </a:r>
          </a:p>
        </p:txBody>
      </p:sp>
      <p:sp>
        <p:nvSpPr>
          <p:cNvPr id="10" name="Rectangle 9">
            <a:extLst>
              <a:ext uri="{FF2B5EF4-FFF2-40B4-BE49-F238E27FC236}">
                <a16:creationId xmlns:a16="http://schemas.microsoft.com/office/drawing/2014/main" id="{0867CBA1-908C-56B9-B012-FA1E5C256320}"/>
              </a:ext>
            </a:extLst>
          </p:cNvPr>
          <p:cNvSpPr/>
          <p:nvPr/>
        </p:nvSpPr>
        <p:spPr>
          <a:xfrm>
            <a:off x="6166336" y="4198001"/>
            <a:ext cx="2752581"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other’s right to freedom of thought, expression, association &amp; religion</a:t>
            </a:r>
          </a:p>
        </p:txBody>
      </p:sp>
    </p:spTree>
    <p:extLst>
      <p:ext uri="{BB962C8B-B14F-4D97-AF65-F5344CB8AC3E}">
        <p14:creationId xmlns:p14="http://schemas.microsoft.com/office/powerpoint/2010/main" val="20609534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EB68D3C8-7693-4BEC-8DDE-1AB3B0C27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02247"/>
            <a:ext cx="2030434" cy="4063125"/>
          </a:xfrm>
          <a:prstGeom prst="rect">
            <a:avLst/>
          </a:prstGeom>
          <a:ln>
            <a:noFill/>
          </a:ln>
        </p:spPr>
      </p:pic>
      <p:sp>
        <p:nvSpPr>
          <p:cNvPr id="5" name="Rectangle 4">
            <a:extLst>
              <a:ext uri="{FF2B5EF4-FFF2-40B4-BE49-F238E27FC236}">
                <a16:creationId xmlns:a16="http://schemas.microsoft.com/office/drawing/2014/main" id="{DDAACF9C-E737-429E-BAC5-141D663353AD}"/>
              </a:ext>
            </a:extLst>
          </p:cNvPr>
          <p:cNvSpPr/>
          <p:nvPr/>
        </p:nvSpPr>
        <p:spPr>
          <a:xfrm>
            <a:off x="3703748" y="5531610"/>
            <a:ext cx="2031833"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93D629C2-AAC9-4658-A26E-EC412DADBD7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42BF2071-439F-4725-88B9-9E568AE687F2}"/>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11" name="Rectangle 10">
            <a:extLst>
              <a:ext uri="{FF2B5EF4-FFF2-40B4-BE49-F238E27FC236}">
                <a16:creationId xmlns:a16="http://schemas.microsoft.com/office/drawing/2014/main" id="{91E25B44-3DEA-2C28-A39D-FB77A19C72A7}"/>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Cultural </a:t>
            </a:r>
          </a:p>
          <a:p>
            <a:pPr algn="ctr"/>
            <a:r>
              <a:rPr lang="en-US" sz="2000" dirty="0">
                <a:solidFill>
                  <a:srgbClr val="3E0099"/>
                </a:solidFill>
                <a:latin typeface="Arial Rounded MT Bold" panose="020F0704030504030204" pitchFamily="34" charset="77"/>
              </a:rPr>
              <a:t>roots</a:t>
            </a:r>
          </a:p>
        </p:txBody>
      </p:sp>
    </p:spTree>
    <p:extLst>
      <p:ext uri="{BB962C8B-B14F-4D97-AF65-F5344CB8AC3E}">
        <p14:creationId xmlns:p14="http://schemas.microsoft.com/office/powerpoint/2010/main" val="99668640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EB68D3C8-7693-4BEC-8DDE-1AB3B0C27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02247"/>
            <a:ext cx="2030434" cy="4063125"/>
          </a:xfrm>
          <a:prstGeom prst="rect">
            <a:avLst/>
          </a:prstGeom>
          <a:ln>
            <a:noFill/>
          </a:ln>
        </p:spPr>
      </p:pic>
      <p:pic>
        <p:nvPicPr>
          <p:cNvPr id="4" name="Picture 3">
            <a:extLst>
              <a:ext uri="{FF2B5EF4-FFF2-40B4-BE49-F238E27FC236}">
                <a16:creationId xmlns:a16="http://schemas.microsoft.com/office/drawing/2014/main" id="{09A24ABE-3A92-497C-98F0-F920FA0B24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120"/>
          <a:stretch/>
        </p:blipFill>
        <p:spPr>
          <a:xfrm>
            <a:off x="6411735" y="2016772"/>
            <a:ext cx="2033232" cy="3412821"/>
          </a:xfrm>
          <a:prstGeom prst="rect">
            <a:avLst/>
          </a:prstGeom>
          <a:ln>
            <a:noFill/>
          </a:ln>
        </p:spPr>
      </p:pic>
      <p:sp>
        <p:nvSpPr>
          <p:cNvPr id="5" name="Rectangle 4">
            <a:extLst>
              <a:ext uri="{FF2B5EF4-FFF2-40B4-BE49-F238E27FC236}">
                <a16:creationId xmlns:a16="http://schemas.microsoft.com/office/drawing/2014/main" id="{DDAACF9C-E737-429E-BAC5-141D663353AD}"/>
              </a:ext>
            </a:extLst>
          </p:cNvPr>
          <p:cNvSpPr/>
          <p:nvPr/>
        </p:nvSpPr>
        <p:spPr>
          <a:xfrm>
            <a:off x="3703748" y="5531610"/>
            <a:ext cx="2031833"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93D629C2-AAC9-4658-A26E-EC412DADBD7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88670233-026E-88C7-3D9B-248814E3AA1D}"/>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Cultural </a:t>
            </a:r>
          </a:p>
          <a:p>
            <a:pPr algn="ctr"/>
            <a:r>
              <a:rPr lang="en-US" sz="2000" dirty="0">
                <a:solidFill>
                  <a:srgbClr val="3E0099"/>
                </a:solidFill>
                <a:latin typeface="Arial Rounded MT Bold" panose="020F0704030504030204" pitchFamily="34" charset="77"/>
              </a:rPr>
              <a:t>roots</a:t>
            </a:r>
          </a:p>
        </p:txBody>
      </p:sp>
      <p:sp>
        <p:nvSpPr>
          <p:cNvPr id="10" name="Rectangle 9">
            <a:extLst>
              <a:ext uri="{FF2B5EF4-FFF2-40B4-BE49-F238E27FC236}">
                <a16:creationId xmlns:a16="http://schemas.microsoft.com/office/drawing/2014/main" id="{AC3EF0EB-C775-A485-82D1-275279F44B59}"/>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ensure your culture does not infringe on the rights of others</a:t>
            </a:r>
          </a:p>
        </p:txBody>
      </p:sp>
    </p:spTree>
    <p:extLst>
      <p:ext uri="{BB962C8B-B14F-4D97-AF65-F5344CB8AC3E}">
        <p14:creationId xmlns:p14="http://schemas.microsoft.com/office/powerpoint/2010/main" val="4135695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6BE20158-92BD-48F5-A822-F4D4B09C2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09159" cy="4020552"/>
          </a:xfrm>
          <a:prstGeom prst="rect">
            <a:avLst/>
          </a:prstGeom>
          <a:ln>
            <a:noFill/>
          </a:ln>
        </p:spPr>
      </p:pic>
      <p:sp>
        <p:nvSpPr>
          <p:cNvPr id="5" name="Rectangle 4">
            <a:extLst>
              <a:ext uri="{FF2B5EF4-FFF2-40B4-BE49-F238E27FC236}">
                <a16:creationId xmlns:a16="http://schemas.microsoft.com/office/drawing/2014/main" id="{BB86F4F7-189D-467F-8304-59FBAB3BBAED}"/>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8BE8E8D1-2490-45E5-85FB-67B035B0062C}"/>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41E41860-22AC-4511-A4C9-BCAB81576FF5}"/>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9EA0D6D3-FAD5-50BE-A251-6A5E2536AE19}"/>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Unique identity</a:t>
            </a:r>
          </a:p>
        </p:txBody>
      </p:sp>
    </p:spTree>
    <p:extLst>
      <p:ext uri="{BB962C8B-B14F-4D97-AF65-F5344CB8AC3E}">
        <p14:creationId xmlns:p14="http://schemas.microsoft.com/office/powerpoint/2010/main" val="255295153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6BE20158-92BD-48F5-A822-F4D4B09C2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09159" cy="4020552"/>
          </a:xfrm>
          <a:prstGeom prst="rect">
            <a:avLst/>
          </a:prstGeom>
          <a:ln>
            <a:noFill/>
          </a:ln>
        </p:spPr>
      </p:pic>
      <p:pic>
        <p:nvPicPr>
          <p:cNvPr id="4" name="Picture 3">
            <a:extLst>
              <a:ext uri="{FF2B5EF4-FFF2-40B4-BE49-F238E27FC236}">
                <a16:creationId xmlns:a16="http://schemas.microsoft.com/office/drawing/2014/main" id="{1549D358-1817-4578-B360-33C7D26C35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83"/>
          <a:stretch/>
        </p:blipFill>
        <p:spPr>
          <a:xfrm>
            <a:off x="6458523" y="2111835"/>
            <a:ext cx="2024162" cy="3407223"/>
          </a:xfrm>
          <a:prstGeom prst="rect">
            <a:avLst/>
          </a:prstGeom>
          <a:ln>
            <a:noFill/>
          </a:ln>
        </p:spPr>
      </p:pic>
      <p:sp>
        <p:nvSpPr>
          <p:cNvPr id="5" name="Rectangle 4">
            <a:extLst>
              <a:ext uri="{FF2B5EF4-FFF2-40B4-BE49-F238E27FC236}">
                <a16:creationId xmlns:a16="http://schemas.microsoft.com/office/drawing/2014/main" id="{BB86F4F7-189D-467F-8304-59FBAB3BBAED}"/>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8BE8E8D1-2490-45E5-85FB-67B035B0062C}"/>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B0074154-A304-C751-D266-2BEA6EDFD571}"/>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Unique identity</a:t>
            </a:r>
          </a:p>
        </p:txBody>
      </p:sp>
      <p:sp>
        <p:nvSpPr>
          <p:cNvPr id="10" name="Rectangle 9">
            <a:extLst>
              <a:ext uri="{FF2B5EF4-FFF2-40B4-BE49-F238E27FC236}">
                <a16:creationId xmlns:a16="http://schemas.microsoft.com/office/drawing/2014/main" id="{5201F48C-8163-AB64-29FE-18C6CF7003EE}"/>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the unique identity of others</a:t>
            </a:r>
          </a:p>
        </p:txBody>
      </p:sp>
    </p:spTree>
    <p:extLst>
      <p:ext uri="{BB962C8B-B14F-4D97-AF65-F5344CB8AC3E}">
        <p14:creationId xmlns:p14="http://schemas.microsoft.com/office/powerpoint/2010/main" val="382992225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0F9C1588-D6FD-4CD4-8E2E-B60C3F964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589" y="1914797"/>
            <a:ext cx="2025287" cy="4050574"/>
          </a:xfrm>
          <a:prstGeom prst="rect">
            <a:avLst/>
          </a:prstGeom>
          <a:ln>
            <a:noFill/>
          </a:ln>
        </p:spPr>
      </p:pic>
      <p:sp>
        <p:nvSpPr>
          <p:cNvPr id="5" name="Rectangle 4">
            <a:extLst>
              <a:ext uri="{FF2B5EF4-FFF2-40B4-BE49-F238E27FC236}">
                <a16:creationId xmlns:a16="http://schemas.microsoft.com/office/drawing/2014/main" id="{783D677E-9F02-4BC9-8B8E-C1C0A18AF991}"/>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584C6F67-54B7-4351-992A-154B25A7034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F8A918CC-8CD6-4F18-8099-F12B8B11E6D0}"/>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FB52A33C-BE27-51D4-D7B6-C27ECEE7037F}"/>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Physical, mental, social &amp; emotional development</a:t>
            </a:r>
          </a:p>
        </p:txBody>
      </p:sp>
    </p:spTree>
    <p:extLst>
      <p:ext uri="{BB962C8B-B14F-4D97-AF65-F5344CB8AC3E}">
        <p14:creationId xmlns:p14="http://schemas.microsoft.com/office/powerpoint/2010/main" val="142600953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0F9C1588-D6FD-4CD4-8E2E-B60C3F964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589" y="1914797"/>
            <a:ext cx="2025287"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D9780A4A-F60D-4D0E-A498-31F0F7E810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83"/>
          <a:stretch/>
        </p:blipFill>
        <p:spPr>
          <a:xfrm>
            <a:off x="6406684" y="2031443"/>
            <a:ext cx="2025287" cy="3407224"/>
          </a:xfrm>
          <a:prstGeom prst="rect">
            <a:avLst/>
          </a:prstGeom>
          <a:ln>
            <a:noFill/>
          </a:ln>
        </p:spPr>
      </p:pic>
      <p:sp>
        <p:nvSpPr>
          <p:cNvPr id="5" name="Rectangle 4">
            <a:extLst>
              <a:ext uri="{FF2B5EF4-FFF2-40B4-BE49-F238E27FC236}">
                <a16:creationId xmlns:a16="http://schemas.microsoft.com/office/drawing/2014/main" id="{783D677E-9F02-4BC9-8B8E-C1C0A18AF991}"/>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584C6F67-54B7-4351-992A-154B25A7034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619FE910-AB81-3E5C-AE97-D78D431EDC47}"/>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Physical, mental, emotional &amp; social development</a:t>
            </a:r>
          </a:p>
        </p:txBody>
      </p:sp>
      <p:sp>
        <p:nvSpPr>
          <p:cNvPr id="10" name="Rectangle 9">
            <a:extLst>
              <a:ext uri="{FF2B5EF4-FFF2-40B4-BE49-F238E27FC236}">
                <a16:creationId xmlns:a16="http://schemas.microsoft.com/office/drawing/2014/main" id="{4EDACD83-359B-575B-27EB-C3436132E4AD}"/>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develop your own body, mind, emotions &amp; social skills</a:t>
            </a:r>
          </a:p>
        </p:txBody>
      </p:sp>
    </p:spTree>
    <p:extLst>
      <p:ext uri="{BB962C8B-B14F-4D97-AF65-F5344CB8AC3E}">
        <p14:creationId xmlns:p14="http://schemas.microsoft.com/office/powerpoint/2010/main" val="22109520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1999"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high confidence">
            <a:extLst>
              <a:ext uri="{FF2B5EF4-FFF2-40B4-BE49-F238E27FC236}">
                <a16:creationId xmlns:a16="http://schemas.microsoft.com/office/drawing/2014/main" id="{7F6097A7-CCDA-4E8B-8F27-ED8E1D435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sp>
        <p:nvSpPr>
          <p:cNvPr id="5" name="Rectangle 4">
            <a:extLst>
              <a:ext uri="{FF2B5EF4-FFF2-40B4-BE49-F238E27FC236}">
                <a16:creationId xmlns:a16="http://schemas.microsoft.com/office/drawing/2014/main" id="{931D8C06-CEB8-4B62-9A5B-FE7E61A44ED7}"/>
              </a:ext>
            </a:extLst>
          </p:cNvPr>
          <p:cNvSpPr/>
          <p:nvPr/>
        </p:nvSpPr>
        <p:spPr>
          <a:xfrm>
            <a:off x="366958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C8555770-79BE-4095-A105-BB8589B5A6C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38539D92-6558-466A-8917-59245DB365CF}"/>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4" name="Rectangle 3">
            <a:extLst>
              <a:ext uri="{FF2B5EF4-FFF2-40B4-BE49-F238E27FC236}">
                <a16:creationId xmlns:a16="http://schemas.microsoft.com/office/drawing/2014/main" id="{AD95EACD-C5F7-314C-CA5A-664F476AA8CF}"/>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Moral development</a:t>
            </a:r>
          </a:p>
        </p:txBody>
      </p:sp>
    </p:spTree>
    <p:extLst>
      <p:ext uri="{BB962C8B-B14F-4D97-AF65-F5344CB8AC3E}">
        <p14:creationId xmlns:p14="http://schemas.microsoft.com/office/powerpoint/2010/main" val="135325877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descr="A close up of a logo&#10;&#10;Description generated with high confidence">
            <a:extLst>
              <a:ext uri="{FF2B5EF4-FFF2-40B4-BE49-F238E27FC236}">
                <a16:creationId xmlns:a16="http://schemas.microsoft.com/office/drawing/2014/main" id="{7F6097A7-CCDA-4E8B-8F27-ED8E1D435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pic>
        <p:nvPicPr>
          <p:cNvPr id="4" name="Picture 3">
            <a:extLst>
              <a:ext uri="{FF2B5EF4-FFF2-40B4-BE49-F238E27FC236}">
                <a16:creationId xmlns:a16="http://schemas.microsoft.com/office/drawing/2014/main" id="{06126A05-DF01-4812-AFDA-FEB73B038F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876"/>
          <a:stretch/>
        </p:blipFill>
        <p:spPr>
          <a:xfrm>
            <a:off x="6524115" y="2054779"/>
            <a:ext cx="2025287" cy="3285982"/>
          </a:xfrm>
          <a:prstGeom prst="rect">
            <a:avLst/>
          </a:prstGeom>
          <a:ln>
            <a:noFill/>
          </a:ln>
        </p:spPr>
      </p:pic>
      <p:sp>
        <p:nvSpPr>
          <p:cNvPr id="5" name="Rectangle 4">
            <a:extLst>
              <a:ext uri="{FF2B5EF4-FFF2-40B4-BE49-F238E27FC236}">
                <a16:creationId xmlns:a16="http://schemas.microsoft.com/office/drawing/2014/main" id="{931D8C06-CEB8-4B62-9A5B-FE7E61A44ED7}"/>
              </a:ext>
            </a:extLst>
          </p:cNvPr>
          <p:cNvSpPr/>
          <p:nvPr/>
        </p:nvSpPr>
        <p:spPr>
          <a:xfrm>
            <a:off x="366958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C8555770-79BE-4095-A105-BB8589B5A6C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31E47F7C-B67E-2C0B-9427-3C2E7A23986C}"/>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Moral development</a:t>
            </a:r>
          </a:p>
        </p:txBody>
      </p:sp>
      <p:sp>
        <p:nvSpPr>
          <p:cNvPr id="10" name="Rectangle 9">
            <a:extLst>
              <a:ext uri="{FF2B5EF4-FFF2-40B4-BE49-F238E27FC236}">
                <a16:creationId xmlns:a16="http://schemas.microsoft.com/office/drawing/2014/main" id="{E541E499-2F3B-A587-5FDF-2C601CE8ABC9}"/>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develop a personal value system</a:t>
            </a:r>
          </a:p>
        </p:txBody>
      </p:sp>
    </p:spTree>
    <p:extLst>
      <p:ext uri="{BB962C8B-B14F-4D97-AF65-F5344CB8AC3E}">
        <p14:creationId xmlns:p14="http://schemas.microsoft.com/office/powerpoint/2010/main" val="227869429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A57C41B9-6EE2-42DB-881B-72BAD2F8C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sp>
        <p:nvSpPr>
          <p:cNvPr id="5" name="Rectangle 4">
            <a:extLst>
              <a:ext uri="{FF2B5EF4-FFF2-40B4-BE49-F238E27FC236}">
                <a16:creationId xmlns:a16="http://schemas.microsoft.com/office/drawing/2014/main" id="{5672090C-4365-44B2-B0D1-0EDCE386350D}"/>
              </a:ext>
            </a:extLst>
          </p:cNvPr>
          <p:cNvSpPr/>
          <p:nvPr/>
        </p:nvSpPr>
        <p:spPr>
          <a:xfrm>
            <a:off x="3700160" y="5519058"/>
            <a:ext cx="203444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F80EF150-1277-4CCF-B2E3-742AC79C640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108D175B-2E6E-4173-B3E7-BF9FC3B3ED8A}"/>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10" name="Rectangle 9">
            <a:extLst>
              <a:ext uri="{FF2B5EF4-FFF2-40B4-BE49-F238E27FC236}">
                <a16:creationId xmlns:a16="http://schemas.microsoft.com/office/drawing/2014/main" id="{0F0D6E6B-14EE-095C-5B2E-428584718606}"/>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Healthy </a:t>
            </a:r>
          </a:p>
          <a:p>
            <a:pPr algn="ctr"/>
            <a:r>
              <a:rPr lang="en-US" sz="2000" dirty="0">
                <a:solidFill>
                  <a:srgbClr val="3E0099"/>
                </a:solidFill>
                <a:latin typeface="Arial Rounded MT Bold" panose="020F0704030504030204" pitchFamily="34" charset="77"/>
              </a:rPr>
              <a:t>planet</a:t>
            </a:r>
          </a:p>
        </p:txBody>
      </p:sp>
    </p:spTree>
    <p:extLst>
      <p:ext uri="{BB962C8B-B14F-4D97-AF65-F5344CB8AC3E}">
        <p14:creationId xmlns:p14="http://schemas.microsoft.com/office/powerpoint/2010/main" val="402071881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55300" name="Picture 4" descr="UNICEF Children's Rights Convention On The Rights Of The Child ...">
            <a:extLst>
              <a:ext uri="{FF2B5EF4-FFF2-40B4-BE49-F238E27FC236}">
                <a16:creationId xmlns:a16="http://schemas.microsoft.com/office/drawing/2014/main" id="{1BB192C2-D289-4353-9D00-A04770F38F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53" r="10146"/>
          <a:stretch/>
        </p:blipFill>
        <p:spPr bwMode="auto">
          <a:xfrm>
            <a:off x="465023" y="5462197"/>
            <a:ext cx="1155337" cy="1164462"/>
          </a:xfrm>
          <a:prstGeom prst="ellipse">
            <a:avLst/>
          </a:prstGeom>
          <a:noFill/>
          <a:extLst>
            <a:ext uri="{909E8E84-426E-40DD-AFC4-6F175D3DCCD1}">
              <a14:hiddenFill xmlns:a14="http://schemas.microsoft.com/office/drawing/2010/main">
                <a:solidFill>
                  <a:srgbClr val="FFFFFF"/>
                </a:solidFill>
              </a14:hiddenFill>
            </a:ext>
          </a:extLst>
        </p:spPr>
      </p:pic>
      <p:pic>
        <p:nvPicPr>
          <p:cNvPr id="55302" name="Picture 6" descr="United Nations PNG logo free download, UN logo PNG">
            <a:extLst>
              <a:ext uri="{FF2B5EF4-FFF2-40B4-BE49-F238E27FC236}">
                <a16:creationId xmlns:a16="http://schemas.microsoft.com/office/drawing/2014/main" id="{36DAC213-D836-4E01-9C27-82D988B817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63" y="488886"/>
            <a:ext cx="1360805" cy="1131385"/>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Emblem of the African Union - Wikipedia">
            <a:extLst>
              <a:ext uri="{FF2B5EF4-FFF2-40B4-BE49-F238E27FC236}">
                <a16:creationId xmlns:a16="http://schemas.microsoft.com/office/drawing/2014/main" id="{70ACBDAB-FCCC-4866-96AE-E6C0BE7F3B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3430" y="455809"/>
            <a:ext cx="1298699" cy="1164462"/>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Coat of arms of South Africa - Wikipedia">
            <a:extLst>
              <a:ext uri="{FF2B5EF4-FFF2-40B4-BE49-F238E27FC236}">
                <a16:creationId xmlns:a16="http://schemas.microsoft.com/office/drawing/2014/main" id="{A9B7559C-B625-4A4D-AFF1-96DD94DC59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9946" y="5365509"/>
            <a:ext cx="952285" cy="12611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2">
            <a:extLst>
              <a:ext uri="{FF2B5EF4-FFF2-40B4-BE49-F238E27FC236}">
                <a16:creationId xmlns:a16="http://schemas.microsoft.com/office/drawing/2014/main" id="{D88FBC84-2CBC-4637-9DC5-61185FEC84DA}"/>
              </a:ext>
            </a:extLst>
          </p:cNvPr>
          <p:cNvSpPr/>
          <p:nvPr/>
        </p:nvSpPr>
        <p:spPr>
          <a:xfrm rot="5400000">
            <a:off x="3749151" y="-104360"/>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rotWithShape="1">
          <a:blip r:embed="rId7"/>
          <a:srcRect r="2250" b="2030"/>
          <a:stretch/>
        </p:blipFill>
        <p:spPr>
          <a:xfrm>
            <a:off x="2576949" y="1786263"/>
            <a:ext cx="2194563" cy="2807162"/>
          </a:xfrm>
          <a:prstGeom prst="round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91389" y="-12920"/>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rotWithShape="1">
          <a:blip r:embed="rId8"/>
          <a:srcRect l="-5024" r="1034" b="1822"/>
          <a:stretch/>
        </p:blipFill>
        <p:spPr>
          <a:xfrm>
            <a:off x="7274094" y="3144420"/>
            <a:ext cx="2198935" cy="2655827"/>
          </a:xfrm>
          <a:prstGeom prst="roundRect">
            <a:avLst/>
          </a:prstGeom>
        </p:spPr>
      </p:pic>
      <p:sp>
        <p:nvSpPr>
          <p:cNvPr id="7" name="TextBox 6">
            <a:extLst>
              <a:ext uri="{FF2B5EF4-FFF2-40B4-BE49-F238E27FC236}">
                <a16:creationId xmlns:a16="http://schemas.microsoft.com/office/drawing/2014/main" id="{281681A8-707E-F1F0-79B2-E7F7DF465A79}"/>
              </a:ext>
            </a:extLst>
          </p:cNvPr>
          <p:cNvSpPr txBox="1"/>
          <p:nvPr/>
        </p:nvSpPr>
        <p:spPr>
          <a:xfrm>
            <a:off x="5160059" y="2961008"/>
            <a:ext cx="1576072" cy="1631216"/>
          </a:xfrm>
          <a:prstGeom prst="rect">
            <a:avLst/>
          </a:prstGeom>
          <a:noFill/>
        </p:spPr>
        <p:txBody>
          <a:bodyPr wrap="none" rtlCol="0">
            <a:spAutoFit/>
          </a:bodyPr>
          <a:lstStyle/>
          <a:p>
            <a:r>
              <a:rPr lang="en-ZA" sz="10000" dirty="0">
                <a:solidFill>
                  <a:schemeClr val="bg1"/>
                </a:solidFill>
                <a:latin typeface="Arial Rounded MT Bold" panose="020F0704030504030204" pitchFamily="34" charset="77"/>
              </a:rPr>
              <a:t>vs</a:t>
            </a:r>
          </a:p>
        </p:txBody>
      </p:sp>
      <p:sp>
        <p:nvSpPr>
          <p:cNvPr id="8" name="TextBox 7">
            <a:extLst>
              <a:ext uri="{FF2B5EF4-FFF2-40B4-BE49-F238E27FC236}">
                <a16:creationId xmlns:a16="http://schemas.microsoft.com/office/drawing/2014/main" id="{2A169A35-A01C-5F1E-96AE-357103BAD147}"/>
              </a:ext>
            </a:extLst>
          </p:cNvPr>
          <p:cNvSpPr txBox="1"/>
          <p:nvPr/>
        </p:nvSpPr>
        <p:spPr>
          <a:xfrm>
            <a:off x="1472120" y="321627"/>
            <a:ext cx="8718467"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Child Rights</a:t>
            </a:r>
          </a:p>
        </p:txBody>
      </p:sp>
    </p:spTree>
    <p:extLst>
      <p:ext uri="{BB962C8B-B14F-4D97-AF65-F5344CB8AC3E}">
        <p14:creationId xmlns:p14="http://schemas.microsoft.com/office/powerpoint/2010/main" val="42102964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A57C41B9-6EE2-42DB-881B-72BAD2F8C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pic>
        <p:nvPicPr>
          <p:cNvPr id="4" name="Picture 3">
            <a:extLst>
              <a:ext uri="{FF2B5EF4-FFF2-40B4-BE49-F238E27FC236}">
                <a16:creationId xmlns:a16="http://schemas.microsoft.com/office/drawing/2014/main" id="{3DB86CF2-5148-4DF2-9E7F-4436E58CFB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83"/>
          <a:stretch/>
        </p:blipFill>
        <p:spPr>
          <a:xfrm>
            <a:off x="6479998" y="2137937"/>
            <a:ext cx="2025287" cy="3407223"/>
          </a:xfrm>
          <a:prstGeom prst="rect">
            <a:avLst/>
          </a:prstGeom>
          <a:ln>
            <a:noFill/>
          </a:ln>
        </p:spPr>
      </p:pic>
      <p:sp>
        <p:nvSpPr>
          <p:cNvPr id="5" name="Rectangle 4">
            <a:extLst>
              <a:ext uri="{FF2B5EF4-FFF2-40B4-BE49-F238E27FC236}">
                <a16:creationId xmlns:a16="http://schemas.microsoft.com/office/drawing/2014/main" id="{5672090C-4365-44B2-B0D1-0EDCE386350D}"/>
              </a:ext>
            </a:extLst>
          </p:cNvPr>
          <p:cNvSpPr/>
          <p:nvPr/>
        </p:nvSpPr>
        <p:spPr>
          <a:xfrm>
            <a:off x="3700160" y="5519058"/>
            <a:ext cx="203444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F80EF150-1277-4CCF-B2E3-742AC79C640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BFC8883E-F680-4189-9534-C06F515AD4FA}"/>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Healthy</a:t>
            </a:r>
          </a:p>
          <a:p>
            <a:pPr algn="ctr"/>
            <a:r>
              <a:rPr lang="en-US" sz="2000" dirty="0">
                <a:solidFill>
                  <a:srgbClr val="3E0099"/>
                </a:solidFill>
                <a:latin typeface="Arial Rounded MT Bold" panose="020F0704030504030204" pitchFamily="34" charset="77"/>
              </a:rPr>
              <a:t>planet</a:t>
            </a:r>
          </a:p>
        </p:txBody>
      </p:sp>
      <p:sp>
        <p:nvSpPr>
          <p:cNvPr id="10" name="Rectangle 9">
            <a:extLst>
              <a:ext uri="{FF2B5EF4-FFF2-40B4-BE49-F238E27FC236}">
                <a16:creationId xmlns:a16="http://schemas.microsoft.com/office/drawing/2014/main" id="{61E7096D-7B82-5546-5E9F-26776AAB8C08}"/>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respect &amp; care for the environment </a:t>
            </a:r>
          </a:p>
        </p:txBody>
      </p:sp>
    </p:spTree>
    <p:extLst>
      <p:ext uri="{BB962C8B-B14F-4D97-AF65-F5344CB8AC3E}">
        <p14:creationId xmlns:p14="http://schemas.microsoft.com/office/powerpoint/2010/main" val="38204932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31353DC5-73D9-47F4-9C06-85FEB3F3F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3" cy="4050574"/>
          </a:xfrm>
          <a:prstGeom prst="rect">
            <a:avLst/>
          </a:prstGeom>
          <a:ln>
            <a:noFill/>
          </a:ln>
        </p:spPr>
      </p:pic>
      <p:sp>
        <p:nvSpPr>
          <p:cNvPr id="5" name="Rectangle 4">
            <a:extLst>
              <a:ext uri="{FF2B5EF4-FFF2-40B4-BE49-F238E27FC236}">
                <a16:creationId xmlns:a16="http://schemas.microsoft.com/office/drawing/2014/main" id="{606B0468-CD1B-4B13-893A-C607B4DFB9B4}"/>
              </a:ext>
            </a:extLst>
          </p:cNvPr>
          <p:cNvSpPr/>
          <p:nvPr/>
        </p:nvSpPr>
        <p:spPr>
          <a:xfrm>
            <a:off x="3700160" y="5519058"/>
            <a:ext cx="2033321"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FF99610D-303F-4C40-B51E-C941316D61A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TextBox 8">
            <a:extLst>
              <a:ext uri="{FF2B5EF4-FFF2-40B4-BE49-F238E27FC236}">
                <a16:creationId xmlns:a16="http://schemas.microsoft.com/office/drawing/2014/main" id="{87C2CBBC-1A71-46F1-83A6-ADA75B5EB2FC}"/>
              </a:ext>
            </a:extLst>
          </p:cNvPr>
          <p:cNvSpPr txBox="1"/>
          <p:nvPr/>
        </p:nvSpPr>
        <p:spPr>
          <a:xfrm>
            <a:off x="6897016" y="2824848"/>
            <a:ext cx="1287532" cy="2400657"/>
          </a:xfrm>
          <a:prstGeom prst="rect">
            <a:avLst/>
          </a:prstGeom>
          <a:noFill/>
        </p:spPr>
        <p:txBody>
          <a:bodyPr wrap="none" rtlCol="0">
            <a:spAutoFit/>
          </a:bodyPr>
          <a:lstStyle/>
          <a:p>
            <a:r>
              <a:rPr lang="en-ZA" sz="15000" dirty="0">
                <a:solidFill>
                  <a:srgbClr val="3E0099"/>
                </a:solidFill>
                <a:latin typeface="Arial Rounded MT Bold" panose="020F0704030504030204" pitchFamily="34" charset="77"/>
                <a:cs typeface="Arial" panose="020B0604020202020204" pitchFamily="34" charset="0"/>
              </a:rPr>
              <a:t>?</a:t>
            </a:r>
          </a:p>
        </p:txBody>
      </p:sp>
      <p:sp>
        <p:nvSpPr>
          <p:cNvPr id="10" name="Rectangle 9">
            <a:extLst>
              <a:ext uri="{FF2B5EF4-FFF2-40B4-BE49-F238E27FC236}">
                <a16:creationId xmlns:a16="http://schemas.microsoft.com/office/drawing/2014/main" id="{05226B15-4952-6402-FFC1-6E02A2A72DA9}"/>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Full happy life</a:t>
            </a:r>
          </a:p>
        </p:txBody>
      </p:sp>
    </p:spTree>
    <p:extLst>
      <p:ext uri="{BB962C8B-B14F-4D97-AF65-F5344CB8AC3E}">
        <p14:creationId xmlns:p14="http://schemas.microsoft.com/office/powerpoint/2010/main" val="2910068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Arial Rounded MT Bold" panose="020F0704030504030204" pitchFamily="34" charset="77"/>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3" name="Picture 2">
            <a:extLst>
              <a:ext uri="{FF2B5EF4-FFF2-40B4-BE49-F238E27FC236}">
                <a16:creationId xmlns:a16="http://schemas.microsoft.com/office/drawing/2014/main" id="{31353DC5-73D9-47F4-9C06-85FEB3F3F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3" cy="4050574"/>
          </a:xfrm>
          <a:prstGeom prst="rect">
            <a:avLst/>
          </a:prstGeom>
          <a:ln>
            <a:noFill/>
          </a:ln>
        </p:spPr>
      </p:pic>
      <p:pic>
        <p:nvPicPr>
          <p:cNvPr id="4" name="Picture 3">
            <a:extLst>
              <a:ext uri="{FF2B5EF4-FFF2-40B4-BE49-F238E27FC236}">
                <a16:creationId xmlns:a16="http://schemas.microsoft.com/office/drawing/2014/main" id="{79C1E508-C6D5-470E-9BBF-B3FEF0043A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83"/>
          <a:stretch/>
        </p:blipFill>
        <p:spPr>
          <a:xfrm>
            <a:off x="6454351" y="2111834"/>
            <a:ext cx="2024163" cy="3407224"/>
          </a:xfrm>
          <a:prstGeom prst="rect">
            <a:avLst/>
          </a:prstGeom>
          <a:ln>
            <a:noFill/>
          </a:ln>
        </p:spPr>
      </p:pic>
      <p:sp>
        <p:nvSpPr>
          <p:cNvPr id="5" name="Rectangle 4">
            <a:extLst>
              <a:ext uri="{FF2B5EF4-FFF2-40B4-BE49-F238E27FC236}">
                <a16:creationId xmlns:a16="http://schemas.microsoft.com/office/drawing/2014/main" id="{606B0468-CD1B-4B13-893A-C607B4DFB9B4}"/>
              </a:ext>
            </a:extLst>
          </p:cNvPr>
          <p:cNvSpPr/>
          <p:nvPr/>
        </p:nvSpPr>
        <p:spPr>
          <a:xfrm>
            <a:off x="3700160" y="5519058"/>
            <a:ext cx="2033321"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7" name="Rectangle 6">
            <a:extLst>
              <a:ext uri="{FF2B5EF4-FFF2-40B4-BE49-F238E27FC236}">
                <a16:creationId xmlns:a16="http://schemas.microsoft.com/office/drawing/2014/main" id="{FF99610D-303F-4C40-B51E-C941316D61A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Arial Rounded MT Bold" panose="020F0704030504030204" pitchFamily="34" charset="77"/>
              </a:rPr>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9" name="Rectangle 8">
            <a:extLst>
              <a:ext uri="{FF2B5EF4-FFF2-40B4-BE49-F238E27FC236}">
                <a16:creationId xmlns:a16="http://schemas.microsoft.com/office/drawing/2014/main" id="{08B8B4A6-E64A-0413-B7A6-AD0BECC8C821}"/>
              </a:ext>
            </a:extLst>
          </p:cNvPr>
          <p:cNvSpPr/>
          <p:nvPr/>
        </p:nvSpPr>
        <p:spPr>
          <a:xfrm>
            <a:off x="3700161" y="4168334"/>
            <a:ext cx="2010276" cy="11478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Full happy life</a:t>
            </a:r>
          </a:p>
        </p:txBody>
      </p:sp>
      <p:sp>
        <p:nvSpPr>
          <p:cNvPr id="10" name="Rectangle 9">
            <a:extLst>
              <a:ext uri="{FF2B5EF4-FFF2-40B4-BE49-F238E27FC236}">
                <a16:creationId xmlns:a16="http://schemas.microsoft.com/office/drawing/2014/main" id="{CFEC406C-CD63-D7DA-7A64-41355A162A67}"/>
              </a:ext>
            </a:extLst>
          </p:cNvPr>
          <p:cNvSpPr/>
          <p:nvPr/>
        </p:nvSpPr>
        <p:spPr>
          <a:xfrm>
            <a:off x="6314596" y="4182402"/>
            <a:ext cx="2225479" cy="1631823"/>
          </a:xfrm>
          <a:prstGeom prst="rect">
            <a:avLst/>
          </a:prstGeom>
          <a:solidFill>
            <a:srgbClr val="FFC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3E0099"/>
                </a:solidFill>
                <a:latin typeface="Arial Rounded MT Bold" panose="020F0704030504030204" pitchFamily="34" charset="77"/>
              </a:rPr>
              <a:t>To take responsibility for your life choices</a:t>
            </a:r>
          </a:p>
        </p:txBody>
      </p:sp>
    </p:spTree>
    <p:extLst>
      <p:ext uri="{BB962C8B-B14F-4D97-AF65-F5344CB8AC3E}">
        <p14:creationId xmlns:p14="http://schemas.microsoft.com/office/powerpoint/2010/main" val="15326500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36C6E-234B-4CCF-9AC9-67E00206862C}"/>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8" name="Group 7">
            <a:extLst>
              <a:ext uri="{FF2B5EF4-FFF2-40B4-BE49-F238E27FC236}">
                <a16:creationId xmlns:a16="http://schemas.microsoft.com/office/drawing/2014/main" id="{B8E30920-1751-072F-11B6-3C67973B91F6}"/>
              </a:ext>
            </a:extLst>
          </p:cNvPr>
          <p:cNvGrpSpPr/>
          <p:nvPr/>
        </p:nvGrpSpPr>
        <p:grpSpPr>
          <a:xfrm>
            <a:off x="546130" y="542066"/>
            <a:ext cx="7570929" cy="5734928"/>
            <a:chOff x="2318658" y="1411460"/>
            <a:chExt cx="6769071" cy="4858709"/>
          </a:xfrm>
        </p:grpSpPr>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07" t="23166" r="15382"/>
            <a:stretch/>
          </p:blipFill>
          <p:spPr>
            <a:xfrm>
              <a:off x="2335237" y="2053882"/>
              <a:ext cx="6752492" cy="4216287"/>
            </a:xfrm>
            <a:prstGeom prst="ellipse">
              <a:avLst/>
            </a:prstGeom>
          </p:spPr>
        </p:pic>
        <p:pic>
          <p:nvPicPr>
            <p:cNvPr id="7" name="Picture 6">
              <a:extLst>
                <a:ext uri="{FF2B5EF4-FFF2-40B4-BE49-F238E27FC236}">
                  <a16:creationId xmlns:a16="http://schemas.microsoft.com/office/drawing/2014/main" id="{2A4DFAAF-D787-2544-16A9-DB7E2A18A9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459" r="70073" b="63760"/>
            <a:stretch/>
          </p:blipFill>
          <p:spPr>
            <a:xfrm>
              <a:off x="2318658" y="1411460"/>
              <a:ext cx="2394019" cy="1359876"/>
            </a:xfrm>
            <a:prstGeom prst="rect">
              <a:avLst/>
            </a:prstGeom>
          </p:spPr>
        </p:pic>
      </p:grpSp>
      <p:sp>
        <p:nvSpPr>
          <p:cNvPr id="3" name="TextBox 2">
            <a:extLst>
              <a:ext uri="{FF2B5EF4-FFF2-40B4-BE49-F238E27FC236}">
                <a16:creationId xmlns:a16="http://schemas.microsoft.com/office/drawing/2014/main" id="{8496CE3F-5EFD-2BD8-0DE5-B20BABA18C11}"/>
              </a:ext>
            </a:extLst>
          </p:cNvPr>
          <p:cNvSpPr txBox="1"/>
          <p:nvPr/>
        </p:nvSpPr>
        <p:spPr>
          <a:xfrm>
            <a:off x="3223742" y="288449"/>
            <a:ext cx="7163975" cy="861774"/>
          </a:xfrm>
          <a:prstGeom prst="rect">
            <a:avLst/>
          </a:prstGeom>
          <a:noFill/>
        </p:spPr>
        <p:txBody>
          <a:bodyPr wrap="square">
            <a:spAutoFit/>
          </a:bodyPr>
          <a:lstStyle/>
          <a:p>
            <a:pPr>
              <a:defRPr/>
            </a:pPr>
            <a:r>
              <a:rPr lang="en-ZA" sz="5000" b="1" dirty="0">
                <a:solidFill>
                  <a:prstClr val="white"/>
                </a:solidFill>
                <a:latin typeface="Arial Rounded MT Bold" panose="020F0704030504030204" pitchFamily="34" charset="77"/>
                <a:ea typeface="MS PGothic" panose="020B0600070205080204" pitchFamily="34" charset="-128"/>
              </a:rPr>
              <a:t>If you see something?</a:t>
            </a:r>
          </a:p>
        </p:txBody>
      </p:sp>
      <p:sp>
        <p:nvSpPr>
          <p:cNvPr id="4" name="TextBox 3">
            <a:extLst>
              <a:ext uri="{FF2B5EF4-FFF2-40B4-BE49-F238E27FC236}">
                <a16:creationId xmlns:a16="http://schemas.microsoft.com/office/drawing/2014/main" id="{C4B2B327-4FE4-13A5-7730-A6B9EA336CDD}"/>
              </a:ext>
            </a:extLst>
          </p:cNvPr>
          <p:cNvSpPr txBox="1"/>
          <p:nvPr/>
        </p:nvSpPr>
        <p:spPr>
          <a:xfrm>
            <a:off x="8135602" y="3951663"/>
            <a:ext cx="3894511" cy="1631216"/>
          </a:xfrm>
          <a:prstGeom prst="rect">
            <a:avLst/>
          </a:prstGeom>
          <a:noFill/>
        </p:spPr>
        <p:txBody>
          <a:bodyPr wrap="square">
            <a:spAutoFit/>
          </a:bodyPr>
          <a:lstStyle/>
          <a:p>
            <a:pPr>
              <a:defRPr/>
            </a:pPr>
            <a:r>
              <a:rPr lang="en-ZA" sz="5000" b="1" dirty="0">
                <a:solidFill>
                  <a:prstClr val="white"/>
                </a:solidFill>
                <a:latin typeface="Arial Rounded MT Bold" panose="020F0704030504030204" pitchFamily="34" charset="77"/>
                <a:ea typeface="MS PGothic" panose="020B0600070205080204" pitchFamily="34" charset="-128"/>
              </a:rPr>
              <a:t>Please say something!</a:t>
            </a:r>
          </a:p>
        </p:txBody>
      </p:sp>
      <p:pic>
        <p:nvPicPr>
          <p:cNvPr id="9" name="Graphic 8" descr="Megaphone with solid fill">
            <a:extLst>
              <a:ext uri="{FF2B5EF4-FFF2-40B4-BE49-F238E27FC236}">
                <a16:creationId xmlns:a16="http://schemas.microsoft.com/office/drawing/2014/main" id="{F05D25BC-0702-5DCB-A468-4AED220335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5867" y="2497392"/>
            <a:ext cx="1262187" cy="1262187"/>
          </a:xfrm>
          <a:prstGeom prst="rect">
            <a:avLst/>
          </a:prstGeom>
        </p:spPr>
      </p:pic>
      <p:pic>
        <p:nvPicPr>
          <p:cNvPr id="11" name="Graphic 10" descr="Eye with solid fill">
            <a:extLst>
              <a:ext uri="{FF2B5EF4-FFF2-40B4-BE49-F238E27FC236}">
                <a16:creationId xmlns:a16="http://schemas.microsoft.com/office/drawing/2014/main" id="{79AD6B3E-FA5D-0C82-0434-CF2B7EF678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7717" y="138330"/>
            <a:ext cx="1262186" cy="1262186"/>
          </a:xfrm>
          <a:prstGeom prst="rect">
            <a:avLst/>
          </a:prstGeom>
        </p:spPr>
      </p:pic>
    </p:spTree>
    <p:extLst>
      <p:ext uri="{BB962C8B-B14F-4D97-AF65-F5344CB8AC3E}">
        <p14:creationId xmlns:p14="http://schemas.microsoft.com/office/powerpoint/2010/main" val="23428772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pic>
        <p:nvPicPr>
          <p:cNvPr id="12" name="Picture 2" descr="07">
            <a:extLst>
              <a:ext uri="{FF2B5EF4-FFF2-40B4-BE49-F238E27FC236}">
                <a16:creationId xmlns:a16="http://schemas.microsoft.com/office/drawing/2014/main" id="{FAC780E8-2D9E-468A-A371-666248E40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17" t="6584" r="20389" b="4651"/>
          <a:stretch>
            <a:fillRect/>
          </a:stretch>
        </p:blipFill>
        <p:spPr bwMode="auto">
          <a:xfrm>
            <a:off x="478302" y="668911"/>
            <a:ext cx="4963551" cy="552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517F889-9E37-E1C5-832A-A49A343FA038}"/>
              </a:ext>
            </a:extLst>
          </p:cNvPr>
          <p:cNvSpPr txBox="1"/>
          <p:nvPr/>
        </p:nvSpPr>
        <p:spPr>
          <a:xfrm>
            <a:off x="5441853" y="1872085"/>
            <a:ext cx="6074901" cy="2400657"/>
          </a:xfrm>
          <a:prstGeom prst="rect">
            <a:avLst/>
          </a:prstGeom>
          <a:noFill/>
        </p:spPr>
        <p:txBody>
          <a:bodyPr wrap="square">
            <a:spAutoFit/>
          </a:bodyPr>
          <a:lstStyle/>
          <a:p>
            <a:pPr>
              <a:defRPr/>
            </a:pPr>
            <a:r>
              <a:rPr lang="en-ZA" sz="5000" b="1" dirty="0">
                <a:solidFill>
                  <a:prstClr val="white"/>
                </a:solidFill>
                <a:latin typeface="Arial Rounded MT Bold" panose="020F0704030504030204" pitchFamily="34" charset="77"/>
                <a:ea typeface="MS PGothic" panose="020B0600070205080204" pitchFamily="34" charset="-128"/>
              </a:rPr>
              <a:t>We all need to take action today for a better tomorrow</a:t>
            </a:r>
          </a:p>
        </p:txBody>
      </p:sp>
    </p:spTree>
    <p:extLst>
      <p:ext uri="{BB962C8B-B14F-4D97-AF65-F5344CB8AC3E}">
        <p14:creationId xmlns:p14="http://schemas.microsoft.com/office/powerpoint/2010/main" val="24016310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err="1">
                <a:solidFill>
                  <a:srgbClr val="482C89"/>
                </a:solidFill>
                <a:latin typeface="Century Gothic" panose="020B0502020202020204" pitchFamily="34" charset="0"/>
                <a:ea typeface="MS PGothic" panose="020B0600070205080204" pitchFamily="34" charset="-128"/>
              </a:rPr>
              <a:t>www.courage-community.com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543945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1798"/>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2059" y="-63207"/>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43863"/>
            <a:ext cx="1504226" cy="1919790"/>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5145"/>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522915" y="4366266"/>
            <a:ext cx="1297931" cy="1660416"/>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472120" y="321627"/>
            <a:ext cx="8718467"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They have rights to live</a:t>
            </a:r>
          </a:p>
        </p:txBody>
      </p:sp>
      <p:pic>
        <p:nvPicPr>
          <p:cNvPr id="7" name="Picture 6">
            <a:extLst>
              <a:ext uri="{FF2B5EF4-FFF2-40B4-BE49-F238E27FC236}">
                <a16:creationId xmlns:a16="http://schemas.microsoft.com/office/drawing/2014/main" id="{711D93F3-D9A2-4B8E-97F8-758F19D3A984}"/>
              </a:ext>
            </a:extLst>
          </p:cNvPr>
          <p:cNvPicPr>
            <a:picLocks noChangeAspect="1"/>
          </p:cNvPicPr>
          <p:nvPr/>
        </p:nvPicPr>
        <p:blipFill rotWithShape="1">
          <a:blip r:embed="rId6"/>
          <a:srcRect t="1319" b="47415"/>
          <a:stretch/>
        </p:blipFill>
        <p:spPr>
          <a:xfrm>
            <a:off x="7077820" y="1599371"/>
            <a:ext cx="1111359" cy="915761"/>
          </a:xfrm>
          <a:prstGeom prst="ellipse">
            <a:avLst/>
          </a:prstGeom>
        </p:spPr>
      </p:pic>
      <p:pic>
        <p:nvPicPr>
          <p:cNvPr id="10" name="Picture 9">
            <a:extLst>
              <a:ext uri="{FF2B5EF4-FFF2-40B4-BE49-F238E27FC236}">
                <a16:creationId xmlns:a16="http://schemas.microsoft.com/office/drawing/2014/main" id="{AC094E1B-8468-415C-83ED-A8F84DDC5E1A}"/>
              </a:ext>
            </a:extLst>
          </p:cNvPr>
          <p:cNvPicPr>
            <a:picLocks noChangeAspect="1"/>
          </p:cNvPicPr>
          <p:nvPr/>
        </p:nvPicPr>
        <p:blipFill rotWithShape="1">
          <a:blip r:embed="rId7"/>
          <a:srcRect l="8525" t="9451" b="19298"/>
          <a:stretch/>
        </p:blipFill>
        <p:spPr>
          <a:xfrm>
            <a:off x="2936406" y="3638886"/>
            <a:ext cx="977978" cy="1106466"/>
          </a:xfrm>
          <a:prstGeom prst="rect">
            <a:avLst/>
          </a:prstGeom>
        </p:spPr>
      </p:pic>
      <p:pic>
        <p:nvPicPr>
          <p:cNvPr id="15" name="Picture 14">
            <a:extLst>
              <a:ext uri="{FF2B5EF4-FFF2-40B4-BE49-F238E27FC236}">
                <a16:creationId xmlns:a16="http://schemas.microsoft.com/office/drawing/2014/main" id="{55C2FD7D-D6FA-437C-8F78-6252140C0574}"/>
              </a:ext>
            </a:extLst>
          </p:cNvPr>
          <p:cNvPicPr>
            <a:picLocks noChangeAspect="1"/>
          </p:cNvPicPr>
          <p:nvPr/>
        </p:nvPicPr>
        <p:blipFill rotWithShape="1">
          <a:blip r:embed="rId8"/>
          <a:srcRect l="11310" t="1131" b="36452"/>
          <a:stretch/>
        </p:blipFill>
        <p:spPr>
          <a:xfrm>
            <a:off x="4527840" y="4973577"/>
            <a:ext cx="813626" cy="790489"/>
          </a:xfrm>
          <a:prstGeom prst="roundRect">
            <a:avLst/>
          </a:prstGeom>
        </p:spPr>
      </p:pic>
      <p:pic>
        <p:nvPicPr>
          <p:cNvPr id="16" name="Picture 15">
            <a:extLst>
              <a:ext uri="{FF2B5EF4-FFF2-40B4-BE49-F238E27FC236}">
                <a16:creationId xmlns:a16="http://schemas.microsoft.com/office/drawing/2014/main" id="{418FEFB8-07EA-494E-901C-AE765AB9BEC9}"/>
              </a:ext>
            </a:extLst>
          </p:cNvPr>
          <p:cNvPicPr>
            <a:picLocks noChangeAspect="1"/>
          </p:cNvPicPr>
          <p:nvPr/>
        </p:nvPicPr>
        <p:blipFill rotWithShape="1">
          <a:blip r:embed="rId9"/>
          <a:srcRect l="17852" t="1" r="7309" b="33909"/>
          <a:stretch/>
        </p:blipFill>
        <p:spPr>
          <a:xfrm>
            <a:off x="8874426" y="2163587"/>
            <a:ext cx="1063144" cy="1107563"/>
          </a:xfrm>
          <a:prstGeom prst="ellipse">
            <a:avLst/>
          </a:prstGeom>
        </p:spPr>
      </p:pic>
      <p:pic>
        <p:nvPicPr>
          <p:cNvPr id="17" name="Picture 16">
            <a:extLst>
              <a:ext uri="{FF2B5EF4-FFF2-40B4-BE49-F238E27FC236}">
                <a16:creationId xmlns:a16="http://schemas.microsoft.com/office/drawing/2014/main" id="{CDE4F7CB-84B0-43AE-9710-902BBCB6E1E8}"/>
              </a:ext>
            </a:extLst>
          </p:cNvPr>
          <p:cNvPicPr>
            <a:picLocks noChangeAspect="1"/>
          </p:cNvPicPr>
          <p:nvPr/>
        </p:nvPicPr>
        <p:blipFill rotWithShape="1">
          <a:blip r:embed="rId10"/>
          <a:srcRect l="-9219" t="4783" r="-13596" b="34917"/>
          <a:stretch/>
        </p:blipFill>
        <p:spPr>
          <a:xfrm>
            <a:off x="6029145" y="4010921"/>
            <a:ext cx="1450298" cy="1024747"/>
          </a:xfrm>
          <a:prstGeom prst="ellipse">
            <a:avLst/>
          </a:prstGeom>
        </p:spPr>
      </p:pic>
      <p:pic>
        <p:nvPicPr>
          <p:cNvPr id="18" name="Picture 17">
            <a:extLst>
              <a:ext uri="{FF2B5EF4-FFF2-40B4-BE49-F238E27FC236}">
                <a16:creationId xmlns:a16="http://schemas.microsoft.com/office/drawing/2014/main" id="{D688B3BA-5607-47F6-95C5-0C1A8F4502DD}"/>
              </a:ext>
            </a:extLst>
          </p:cNvPr>
          <p:cNvPicPr>
            <a:picLocks noChangeAspect="1"/>
          </p:cNvPicPr>
          <p:nvPr/>
        </p:nvPicPr>
        <p:blipFill rotWithShape="1">
          <a:blip r:embed="rId11"/>
          <a:srcRect l="5516" t="8351" r="6189" b="33458"/>
          <a:stretch/>
        </p:blipFill>
        <p:spPr>
          <a:xfrm>
            <a:off x="7033442" y="3634025"/>
            <a:ext cx="1497009" cy="837632"/>
          </a:xfrm>
          <a:prstGeom prst="roundRect">
            <a:avLst/>
          </a:prstGeom>
        </p:spPr>
      </p:pic>
      <p:pic>
        <p:nvPicPr>
          <p:cNvPr id="11" name="Picture 10">
            <a:extLst>
              <a:ext uri="{FF2B5EF4-FFF2-40B4-BE49-F238E27FC236}">
                <a16:creationId xmlns:a16="http://schemas.microsoft.com/office/drawing/2014/main" id="{DC07DD15-2DBE-4C8C-8C7D-2564C5580FF3}"/>
              </a:ext>
            </a:extLst>
          </p:cNvPr>
          <p:cNvPicPr>
            <a:picLocks noChangeAspect="1"/>
          </p:cNvPicPr>
          <p:nvPr/>
        </p:nvPicPr>
        <p:blipFill rotWithShape="1">
          <a:blip r:embed="rId12"/>
          <a:srcRect l="6696" t="4521" r="8159" b="37809"/>
          <a:stretch/>
        </p:blipFill>
        <p:spPr>
          <a:xfrm>
            <a:off x="3616446" y="5304391"/>
            <a:ext cx="838790" cy="801737"/>
          </a:xfrm>
          <a:prstGeom prst="ellipse">
            <a:avLst/>
          </a:prstGeom>
        </p:spPr>
      </p:pic>
      <p:pic>
        <p:nvPicPr>
          <p:cNvPr id="25" name="Picture 24">
            <a:extLst>
              <a:ext uri="{FF2B5EF4-FFF2-40B4-BE49-F238E27FC236}">
                <a16:creationId xmlns:a16="http://schemas.microsoft.com/office/drawing/2014/main" id="{325572D8-B02E-45C0-AF8D-DD438EC67C88}"/>
              </a:ext>
            </a:extLst>
          </p:cNvPr>
          <p:cNvPicPr>
            <a:picLocks noChangeAspect="1"/>
          </p:cNvPicPr>
          <p:nvPr/>
        </p:nvPicPr>
        <p:blipFill rotWithShape="1">
          <a:blip r:embed="rId13"/>
          <a:srcRect l="16361" r="12536" b="49011"/>
          <a:stretch/>
        </p:blipFill>
        <p:spPr>
          <a:xfrm>
            <a:off x="3900321" y="2942550"/>
            <a:ext cx="1152510" cy="1107563"/>
          </a:xfrm>
          <a:prstGeom prst="roundRect">
            <a:avLst/>
          </a:prstGeom>
        </p:spPr>
      </p:pic>
      <p:pic>
        <p:nvPicPr>
          <p:cNvPr id="20" name="Graphic 19" descr="Plant With Roots with solid fill">
            <a:extLst>
              <a:ext uri="{FF2B5EF4-FFF2-40B4-BE49-F238E27FC236}">
                <a16:creationId xmlns:a16="http://schemas.microsoft.com/office/drawing/2014/main" id="{9CD1342F-399E-7143-A17D-A39BCA722EC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49551" y="4273495"/>
            <a:ext cx="1037492" cy="1037492"/>
          </a:xfrm>
          <a:prstGeom prst="rect">
            <a:avLst/>
          </a:prstGeom>
        </p:spPr>
      </p:pic>
      <p:pic>
        <p:nvPicPr>
          <p:cNvPr id="27" name="Graphic 26" descr="Crying face with solid fill with solid fill">
            <a:extLst>
              <a:ext uri="{FF2B5EF4-FFF2-40B4-BE49-F238E27FC236}">
                <a16:creationId xmlns:a16="http://schemas.microsoft.com/office/drawing/2014/main" id="{940C1A8E-1C96-4847-9C3A-321B80B11D2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34388" y="4483188"/>
            <a:ext cx="959363" cy="959363"/>
          </a:xfrm>
          <a:prstGeom prst="rect">
            <a:avLst/>
          </a:prstGeom>
        </p:spPr>
      </p:pic>
      <p:pic>
        <p:nvPicPr>
          <p:cNvPr id="28" name="Picture 27">
            <a:extLst>
              <a:ext uri="{FF2B5EF4-FFF2-40B4-BE49-F238E27FC236}">
                <a16:creationId xmlns:a16="http://schemas.microsoft.com/office/drawing/2014/main" id="{6FB15FFE-E1F0-914A-88B9-DAC2DA6FA1AB}"/>
              </a:ext>
            </a:extLst>
          </p:cNvPr>
          <p:cNvPicPr>
            <a:picLocks noChangeAspect="1"/>
          </p:cNvPicPr>
          <p:nvPr/>
        </p:nvPicPr>
        <p:blipFill rotWithShape="1">
          <a:blip r:embed="rId18"/>
          <a:srcRect b="20630"/>
          <a:stretch/>
        </p:blipFill>
        <p:spPr>
          <a:xfrm>
            <a:off x="8040230" y="2773086"/>
            <a:ext cx="1065138" cy="990890"/>
          </a:xfrm>
          <a:prstGeom prst="rect">
            <a:avLst/>
          </a:prstGeom>
        </p:spPr>
      </p:pic>
      <p:pic>
        <p:nvPicPr>
          <p:cNvPr id="9" name="Picture 8">
            <a:extLst>
              <a:ext uri="{FF2B5EF4-FFF2-40B4-BE49-F238E27FC236}">
                <a16:creationId xmlns:a16="http://schemas.microsoft.com/office/drawing/2014/main" id="{8FEBE4D2-D741-4775-99D2-B7FDC9CD4166}"/>
              </a:ext>
            </a:extLst>
          </p:cNvPr>
          <p:cNvPicPr>
            <a:picLocks noChangeAspect="1"/>
          </p:cNvPicPr>
          <p:nvPr/>
        </p:nvPicPr>
        <p:blipFill rotWithShape="1">
          <a:blip r:embed="rId19"/>
          <a:srcRect r="2410" b="35803"/>
          <a:stretch/>
        </p:blipFill>
        <p:spPr>
          <a:xfrm>
            <a:off x="4803471" y="2366350"/>
            <a:ext cx="1075991" cy="1107563"/>
          </a:xfrm>
          <a:prstGeom prst="roundRect">
            <a:avLst/>
          </a:prstGeom>
        </p:spPr>
      </p:pic>
      <p:pic>
        <p:nvPicPr>
          <p:cNvPr id="8" name="Picture 7">
            <a:extLst>
              <a:ext uri="{FF2B5EF4-FFF2-40B4-BE49-F238E27FC236}">
                <a16:creationId xmlns:a16="http://schemas.microsoft.com/office/drawing/2014/main" id="{1FCEBDA9-77D9-465B-8FC4-9B10611A3406}"/>
              </a:ext>
            </a:extLst>
          </p:cNvPr>
          <p:cNvPicPr>
            <a:picLocks noChangeAspect="1"/>
          </p:cNvPicPr>
          <p:nvPr/>
        </p:nvPicPr>
        <p:blipFill rotWithShape="1">
          <a:blip r:embed="rId20"/>
          <a:srcRect l="11644" t="6118" r="8900" b="38548"/>
          <a:stretch/>
        </p:blipFill>
        <p:spPr>
          <a:xfrm>
            <a:off x="5872122" y="1919764"/>
            <a:ext cx="1152510" cy="1041244"/>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5160059" y="2961008"/>
            <a:ext cx="1576072" cy="1631216"/>
          </a:xfrm>
          <a:prstGeom prst="rect">
            <a:avLst/>
          </a:prstGeom>
          <a:noFill/>
        </p:spPr>
        <p:txBody>
          <a:bodyPr wrap="none" rtlCol="0">
            <a:spAutoFit/>
          </a:bodyPr>
          <a:lstStyle/>
          <a:p>
            <a:r>
              <a:rPr lang="en-ZA" sz="10000" dirty="0">
                <a:solidFill>
                  <a:schemeClr val="bg1"/>
                </a:solidFill>
                <a:latin typeface="Arial Rounded MT Bold" panose="020F0704030504030204" pitchFamily="34" charset="77"/>
              </a:rPr>
              <a:t>vs</a:t>
            </a:r>
          </a:p>
        </p:txBody>
      </p:sp>
    </p:spTree>
    <p:custDataLst>
      <p:tags r:id="rId1"/>
    </p:custDataLst>
    <p:extLst>
      <p:ext uri="{BB962C8B-B14F-4D97-AF65-F5344CB8AC3E}">
        <p14:creationId xmlns:p14="http://schemas.microsoft.com/office/powerpoint/2010/main" val="36941149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cs typeface="Arial" panose="020B0604020202020204" pitchFamily="34" charset="0"/>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106971"/>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15531"/>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4" name="TextBox 13">
            <a:extLst>
              <a:ext uri="{FF2B5EF4-FFF2-40B4-BE49-F238E27FC236}">
                <a16:creationId xmlns:a16="http://schemas.microsoft.com/office/drawing/2014/main" id="{740D8F5B-A2BC-4CA7-9758-41B9D2E55001}"/>
              </a:ext>
            </a:extLst>
          </p:cNvPr>
          <p:cNvSpPr txBox="1"/>
          <p:nvPr/>
        </p:nvSpPr>
        <p:spPr>
          <a:xfrm>
            <a:off x="1716394" y="311289"/>
            <a:ext cx="8718467"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cs typeface="Arial" panose="020B0604020202020204" pitchFamily="34" charset="0"/>
              </a:rPr>
              <a:t>They have rights to love</a:t>
            </a:r>
          </a:p>
        </p:txBody>
      </p:sp>
      <p:pic>
        <p:nvPicPr>
          <p:cNvPr id="21" name="Picture 20">
            <a:extLst>
              <a:ext uri="{FF2B5EF4-FFF2-40B4-BE49-F238E27FC236}">
                <a16:creationId xmlns:a16="http://schemas.microsoft.com/office/drawing/2014/main" id="{1A29AD25-7809-4D30-A27B-49FA4CE31F85}"/>
              </a:ext>
            </a:extLst>
          </p:cNvPr>
          <p:cNvPicPr>
            <a:picLocks noChangeAspect="1"/>
          </p:cNvPicPr>
          <p:nvPr/>
        </p:nvPicPr>
        <p:blipFill rotWithShape="1">
          <a:blip r:embed="rId4"/>
          <a:srcRect b="40981"/>
          <a:stretch/>
        </p:blipFill>
        <p:spPr>
          <a:xfrm>
            <a:off x="4893978" y="2335741"/>
            <a:ext cx="1085409" cy="1067654"/>
          </a:xfrm>
          <a:prstGeom prst="rect">
            <a:avLst/>
          </a:prstGeom>
        </p:spPr>
      </p:pic>
      <p:pic>
        <p:nvPicPr>
          <p:cNvPr id="20" name="Picture 19">
            <a:extLst>
              <a:ext uri="{FF2B5EF4-FFF2-40B4-BE49-F238E27FC236}">
                <a16:creationId xmlns:a16="http://schemas.microsoft.com/office/drawing/2014/main" id="{187A21A2-9BAC-4FCB-9681-16FDF718A5FA}"/>
              </a:ext>
            </a:extLst>
          </p:cNvPr>
          <p:cNvPicPr>
            <a:picLocks noChangeAspect="1"/>
          </p:cNvPicPr>
          <p:nvPr/>
        </p:nvPicPr>
        <p:blipFill rotWithShape="1">
          <a:blip r:embed="rId5"/>
          <a:srcRect b="28057"/>
          <a:stretch/>
        </p:blipFill>
        <p:spPr>
          <a:xfrm>
            <a:off x="6298970" y="1551348"/>
            <a:ext cx="917921" cy="1064864"/>
          </a:xfrm>
          <a:prstGeom prst="rect">
            <a:avLst/>
          </a:prstGeom>
        </p:spPr>
      </p:pic>
      <p:pic>
        <p:nvPicPr>
          <p:cNvPr id="22" name="Picture 21">
            <a:extLst>
              <a:ext uri="{FF2B5EF4-FFF2-40B4-BE49-F238E27FC236}">
                <a16:creationId xmlns:a16="http://schemas.microsoft.com/office/drawing/2014/main" id="{34969A65-607E-4C08-ADE3-9628230E7B1D}"/>
              </a:ext>
            </a:extLst>
          </p:cNvPr>
          <p:cNvPicPr>
            <a:picLocks noChangeAspect="1"/>
          </p:cNvPicPr>
          <p:nvPr/>
        </p:nvPicPr>
        <p:blipFill rotWithShape="1">
          <a:blip r:embed="rId6"/>
          <a:srcRect b="23789"/>
          <a:stretch/>
        </p:blipFill>
        <p:spPr>
          <a:xfrm>
            <a:off x="2328498" y="3856590"/>
            <a:ext cx="1091069" cy="1134676"/>
          </a:xfrm>
          <a:prstGeom prst="rect">
            <a:avLst/>
          </a:prstGeom>
        </p:spPr>
      </p:pic>
      <p:pic>
        <p:nvPicPr>
          <p:cNvPr id="28" name="Picture 27">
            <a:extLst>
              <a:ext uri="{FF2B5EF4-FFF2-40B4-BE49-F238E27FC236}">
                <a16:creationId xmlns:a16="http://schemas.microsoft.com/office/drawing/2014/main" id="{5720A2D7-33EF-4EE2-9A63-FBF65A2A3524}"/>
              </a:ext>
            </a:extLst>
          </p:cNvPr>
          <p:cNvPicPr>
            <a:picLocks noChangeAspect="1"/>
          </p:cNvPicPr>
          <p:nvPr/>
        </p:nvPicPr>
        <p:blipFill rotWithShape="1">
          <a:blip r:embed="rId7"/>
          <a:srcRect b="29864"/>
          <a:stretch/>
        </p:blipFill>
        <p:spPr>
          <a:xfrm>
            <a:off x="7604994" y="3147857"/>
            <a:ext cx="917921" cy="926776"/>
          </a:xfrm>
          <a:prstGeom prst="rect">
            <a:avLst/>
          </a:prstGeom>
        </p:spPr>
      </p:pic>
      <p:pic>
        <p:nvPicPr>
          <p:cNvPr id="29" name="Picture 28">
            <a:extLst>
              <a:ext uri="{FF2B5EF4-FFF2-40B4-BE49-F238E27FC236}">
                <a16:creationId xmlns:a16="http://schemas.microsoft.com/office/drawing/2014/main" id="{EC05E0DF-61F8-499C-8355-6992755AD66B}"/>
              </a:ext>
            </a:extLst>
          </p:cNvPr>
          <p:cNvPicPr>
            <a:picLocks noChangeAspect="1"/>
          </p:cNvPicPr>
          <p:nvPr/>
        </p:nvPicPr>
        <p:blipFill rotWithShape="1">
          <a:blip r:embed="rId8"/>
          <a:srcRect l="-4642" t="-1550" r="-11049" b="22285"/>
          <a:stretch/>
        </p:blipFill>
        <p:spPr>
          <a:xfrm>
            <a:off x="8636784" y="2429446"/>
            <a:ext cx="1271026" cy="973949"/>
          </a:xfrm>
          <a:prstGeom prst="ellipse">
            <a:avLst/>
          </a:prstGeom>
        </p:spPr>
      </p:pic>
      <p:pic>
        <p:nvPicPr>
          <p:cNvPr id="30" name="Picture 29">
            <a:extLst>
              <a:ext uri="{FF2B5EF4-FFF2-40B4-BE49-F238E27FC236}">
                <a16:creationId xmlns:a16="http://schemas.microsoft.com/office/drawing/2014/main" id="{D4380CD9-3BA9-412C-B9F7-6E67EC5275A2}"/>
              </a:ext>
            </a:extLst>
          </p:cNvPr>
          <p:cNvPicPr>
            <a:picLocks noChangeAspect="1"/>
          </p:cNvPicPr>
          <p:nvPr/>
        </p:nvPicPr>
        <p:blipFill rotWithShape="1">
          <a:blip r:embed="rId9"/>
          <a:srcRect b="36325"/>
          <a:stretch/>
        </p:blipFill>
        <p:spPr>
          <a:xfrm>
            <a:off x="5110661" y="4592224"/>
            <a:ext cx="964966" cy="973949"/>
          </a:xfrm>
          <a:prstGeom prst="rect">
            <a:avLst/>
          </a:prstGeom>
        </p:spPr>
      </p:pic>
      <p:pic>
        <p:nvPicPr>
          <p:cNvPr id="31" name="Picture 30">
            <a:extLst>
              <a:ext uri="{FF2B5EF4-FFF2-40B4-BE49-F238E27FC236}">
                <a16:creationId xmlns:a16="http://schemas.microsoft.com/office/drawing/2014/main" id="{517227EE-2161-443D-9481-00209C938D0A}"/>
              </a:ext>
            </a:extLst>
          </p:cNvPr>
          <p:cNvPicPr>
            <a:picLocks noChangeAspect="1"/>
          </p:cNvPicPr>
          <p:nvPr/>
        </p:nvPicPr>
        <p:blipFill rotWithShape="1">
          <a:blip r:embed="rId10"/>
          <a:srcRect l="-140" t="4689" r="1" b="39462"/>
          <a:stretch/>
        </p:blipFill>
        <p:spPr>
          <a:xfrm>
            <a:off x="6331917" y="4057414"/>
            <a:ext cx="1443299" cy="973949"/>
          </a:xfrm>
          <a:prstGeom prst="roundRect">
            <a:avLst/>
          </a:prstGeom>
        </p:spPr>
      </p:pic>
      <p:pic>
        <p:nvPicPr>
          <p:cNvPr id="33" name="Picture 32">
            <a:extLst>
              <a:ext uri="{FF2B5EF4-FFF2-40B4-BE49-F238E27FC236}">
                <a16:creationId xmlns:a16="http://schemas.microsoft.com/office/drawing/2014/main" id="{575EE48C-C0FA-4E04-BC61-AE565DDD15BB}"/>
              </a:ext>
            </a:extLst>
          </p:cNvPr>
          <p:cNvPicPr>
            <a:picLocks noChangeAspect="1"/>
          </p:cNvPicPr>
          <p:nvPr/>
        </p:nvPicPr>
        <p:blipFill rotWithShape="1">
          <a:blip r:embed="rId11"/>
          <a:srcRect l="-1" t="7112" r="7056" b="38459"/>
          <a:stretch/>
        </p:blipFill>
        <p:spPr>
          <a:xfrm>
            <a:off x="3941064" y="5135656"/>
            <a:ext cx="980300" cy="916359"/>
          </a:xfrm>
          <a:prstGeom prst="roundRect">
            <a:avLst/>
          </a:prstGeom>
        </p:spPr>
      </p:pic>
      <p:pic>
        <p:nvPicPr>
          <p:cNvPr id="7" name="Picture 6">
            <a:extLst>
              <a:ext uri="{FF2B5EF4-FFF2-40B4-BE49-F238E27FC236}">
                <a16:creationId xmlns:a16="http://schemas.microsoft.com/office/drawing/2014/main" id="{0E78D2F6-17EF-019F-1774-F53590E18250}"/>
              </a:ext>
            </a:extLst>
          </p:cNvPr>
          <p:cNvPicPr>
            <a:picLocks noChangeAspect="1"/>
          </p:cNvPicPr>
          <p:nvPr/>
        </p:nvPicPr>
        <p:blipFill>
          <a:blip r:embed="rId12"/>
          <a:stretch>
            <a:fillRect/>
          </a:stretch>
        </p:blipFill>
        <p:spPr>
          <a:xfrm>
            <a:off x="2141952" y="1643863"/>
            <a:ext cx="1504226" cy="1919790"/>
          </a:xfrm>
          <a:prstGeom prst="rect">
            <a:avLst/>
          </a:prstGeom>
        </p:spPr>
      </p:pic>
      <p:pic>
        <p:nvPicPr>
          <p:cNvPr id="8" name="Picture 7">
            <a:extLst>
              <a:ext uri="{FF2B5EF4-FFF2-40B4-BE49-F238E27FC236}">
                <a16:creationId xmlns:a16="http://schemas.microsoft.com/office/drawing/2014/main" id="{8B219922-B033-5052-25C6-802204646CD3}"/>
              </a:ext>
            </a:extLst>
          </p:cNvPr>
          <p:cNvPicPr>
            <a:picLocks noChangeAspect="1"/>
          </p:cNvPicPr>
          <p:nvPr/>
        </p:nvPicPr>
        <p:blipFill>
          <a:blip r:embed="rId13"/>
          <a:stretch>
            <a:fillRect/>
          </a:stretch>
        </p:blipFill>
        <p:spPr>
          <a:xfrm>
            <a:off x="8522915" y="4366266"/>
            <a:ext cx="1297931" cy="1660416"/>
          </a:xfrm>
          <a:prstGeom prst="rect">
            <a:avLst/>
          </a:prstGeom>
        </p:spPr>
      </p:pic>
      <p:sp>
        <p:nvSpPr>
          <p:cNvPr id="9" name="TextBox 8">
            <a:extLst>
              <a:ext uri="{FF2B5EF4-FFF2-40B4-BE49-F238E27FC236}">
                <a16:creationId xmlns:a16="http://schemas.microsoft.com/office/drawing/2014/main" id="{F9CB0A2E-0EEF-9A0A-5B2B-BC2209E9E387}"/>
              </a:ext>
            </a:extLst>
          </p:cNvPr>
          <p:cNvSpPr txBox="1"/>
          <p:nvPr/>
        </p:nvSpPr>
        <p:spPr>
          <a:xfrm>
            <a:off x="5160059" y="2961008"/>
            <a:ext cx="1576072" cy="1631216"/>
          </a:xfrm>
          <a:prstGeom prst="rect">
            <a:avLst/>
          </a:prstGeom>
          <a:noFill/>
        </p:spPr>
        <p:txBody>
          <a:bodyPr wrap="none" rtlCol="0">
            <a:spAutoFit/>
          </a:bodyPr>
          <a:lstStyle/>
          <a:p>
            <a:r>
              <a:rPr lang="en-ZA" sz="10000" dirty="0">
                <a:solidFill>
                  <a:schemeClr val="bg1"/>
                </a:solidFill>
                <a:latin typeface="Arial Rounded MT Bold" panose="020F0704030504030204" pitchFamily="34" charset="77"/>
              </a:rPr>
              <a:t>vs</a:t>
            </a:r>
          </a:p>
        </p:txBody>
      </p:sp>
      <p:pic>
        <p:nvPicPr>
          <p:cNvPr id="26" name="Picture 25">
            <a:extLst>
              <a:ext uri="{FF2B5EF4-FFF2-40B4-BE49-F238E27FC236}">
                <a16:creationId xmlns:a16="http://schemas.microsoft.com/office/drawing/2014/main" id="{88A70853-66C8-4496-B862-14358B41F6D8}"/>
              </a:ext>
            </a:extLst>
          </p:cNvPr>
          <p:cNvPicPr>
            <a:picLocks noChangeAspect="1"/>
          </p:cNvPicPr>
          <p:nvPr/>
        </p:nvPicPr>
        <p:blipFill>
          <a:blip r:embed="rId14"/>
          <a:stretch>
            <a:fillRect/>
          </a:stretch>
        </p:blipFill>
        <p:spPr>
          <a:xfrm>
            <a:off x="3607355" y="3264780"/>
            <a:ext cx="1170065" cy="954130"/>
          </a:xfrm>
          <a:prstGeom prst="rect">
            <a:avLst/>
          </a:prstGeom>
        </p:spPr>
      </p:pic>
    </p:spTree>
    <p:custDataLst>
      <p:tags r:id="rId1"/>
    </p:custDataLst>
    <p:extLst>
      <p:ext uri="{BB962C8B-B14F-4D97-AF65-F5344CB8AC3E}">
        <p14:creationId xmlns:p14="http://schemas.microsoft.com/office/powerpoint/2010/main" val="18280631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Arial Rounded MT Bold" panose="020F0704030504030204" pitchFamily="34" charset="77"/>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70197"/>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endParaRPr>
          </a:p>
        </p:txBody>
      </p:sp>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21243"/>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Rounded MT Bold" panose="020F0704030504030204" pitchFamily="34" charset="77"/>
            </a:endParaRPr>
          </a:p>
        </p:txBody>
      </p:sp>
      <p:sp>
        <p:nvSpPr>
          <p:cNvPr id="14" name="TextBox 13">
            <a:extLst>
              <a:ext uri="{FF2B5EF4-FFF2-40B4-BE49-F238E27FC236}">
                <a16:creationId xmlns:a16="http://schemas.microsoft.com/office/drawing/2014/main" id="{740D8F5B-A2BC-4CA7-9758-41B9D2E55001}"/>
              </a:ext>
            </a:extLst>
          </p:cNvPr>
          <p:cNvSpPr txBox="1"/>
          <p:nvPr/>
        </p:nvSpPr>
        <p:spPr>
          <a:xfrm>
            <a:off x="1624103" y="329676"/>
            <a:ext cx="8718467" cy="861774"/>
          </a:xfrm>
          <a:prstGeom prst="rect">
            <a:avLst/>
          </a:prstGeom>
          <a:noFill/>
        </p:spPr>
        <p:txBody>
          <a:bodyPr wrap="square">
            <a:spAutoFit/>
          </a:bodyPr>
          <a:lstStyle/>
          <a:p>
            <a:pPr algn="ctr">
              <a:defRPr/>
            </a:pPr>
            <a:r>
              <a:rPr lang="en-ZA" sz="5000" b="1" dirty="0">
                <a:solidFill>
                  <a:prstClr val="white"/>
                </a:solidFill>
                <a:latin typeface="Arial Rounded MT Bold" panose="020F0704030504030204" pitchFamily="34" charset="77"/>
                <a:ea typeface="MS PGothic" panose="020B0600070205080204" pitchFamily="34" charset="-128"/>
              </a:rPr>
              <a:t>They have rights to learn</a:t>
            </a:r>
          </a:p>
        </p:txBody>
      </p:sp>
      <p:pic>
        <p:nvPicPr>
          <p:cNvPr id="7" name="Picture 6">
            <a:extLst>
              <a:ext uri="{FF2B5EF4-FFF2-40B4-BE49-F238E27FC236}">
                <a16:creationId xmlns:a16="http://schemas.microsoft.com/office/drawing/2014/main" id="{DBF466DF-7DB5-42A1-BF2F-E157B736F977}"/>
              </a:ext>
            </a:extLst>
          </p:cNvPr>
          <p:cNvPicPr>
            <a:picLocks noChangeAspect="1"/>
          </p:cNvPicPr>
          <p:nvPr/>
        </p:nvPicPr>
        <p:blipFill rotWithShape="1">
          <a:blip r:embed="rId4"/>
          <a:srcRect l="7447" t="5478" r="5794" b="25375"/>
          <a:stretch/>
        </p:blipFill>
        <p:spPr>
          <a:xfrm>
            <a:off x="6696658" y="3572226"/>
            <a:ext cx="1574800" cy="1019998"/>
          </a:xfrm>
          <a:prstGeom prst="roundRect">
            <a:avLst/>
          </a:prstGeom>
        </p:spPr>
      </p:pic>
      <p:pic>
        <p:nvPicPr>
          <p:cNvPr id="8" name="Picture 7">
            <a:extLst>
              <a:ext uri="{FF2B5EF4-FFF2-40B4-BE49-F238E27FC236}">
                <a16:creationId xmlns:a16="http://schemas.microsoft.com/office/drawing/2014/main" id="{C603EA60-C0E2-4B92-8526-C8DA6CDF1F37}"/>
              </a:ext>
            </a:extLst>
          </p:cNvPr>
          <p:cNvPicPr>
            <a:picLocks noChangeAspect="1"/>
          </p:cNvPicPr>
          <p:nvPr/>
        </p:nvPicPr>
        <p:blipFill rotWithShape="1">
          <a:blip r:embed="rId5"/>
          <a:srcRect l="7812" t="7666" b="23194"/>
          <a:stretch/>
        </p:blipFill>
        <p:spPr>
          <a:xfrm>
            <a:off x="3852647" y="5103116"/>
            <a:ext cx="1095672" cy="1062737"/>
          </a:xfrm>
          <a:prstGeom prst="roundRect">
            <a:avLst/>
          </a:prstGeom>
        </p:spPr>
      </p:pic>
      <p:pic>
        <p:nvPicPr>
          <p:cNvPr id="9" name="Picture 8">
            <a:extLst>
              <a:ext uri="{FF2B5EF4-FFF2-40B4-BE49-F238E27FC236}">
                <a16:creationId xmlns:a16="http://schemas.microsoft.com/office/drawing/2014/main" id="{DEE18F23-BC64-42CC-AB3F-55EB39343985}"/>
              </a:ext>
            </a:extLst>
          </p:cNvPr>
          <p:cNvPicPr>
            <a:picLocks noChangeAspect="1"/>
          </p:cNvPicPr>
          <p:nvPr/>
        </p:nvPicPr>
        <p:blipFill rotWithShape="1">
          <a:blip r:embed="rId6"/>
          <a:srcRect b="29089"/>
          <a:stretch/>
        </p:blipFill>
        <p:spPr>
          <a:xfrm>
            <a:off x="5059706" y="4499402"/>
            <a:ext cx="1381375" cy="972316"/>
          </a:xfrm>
          <a:prstGeom prst="rect">
            <a:avLst/>
          </a:prstGeom>
        </p:spPr>
      </p:pic>
      <p:pic>
        <p:nvPicPr>
          <p:cNvPr id="11" name="Picture 10">
            <a:extLst>
              <a:ext uri="{FF2B5EF4-FFF2-40B4-BE49-F238E27FC236}">
                <a16:creationId xmlns:a16="http://schemas.microsoft.com/office/drawing/2014/main" id="{EFCAB736-C98A-4E93-AE46-446307A59301}"/>
              </a:ext>
            </a:extLst>
          </p:cNvPr>
          <p:cNvPicPr>
            <a:picLocks noChangeAspect="1"/>
          </p:cNvPicPr>
          <p:nvPr/>
        </p:nvPicPr>
        <p:blipFill rotWithShape="1">
          <a:blip r:embed="rId7"/>
          <a:srcRect t="-1" r="8726" b="33809"/>
          <a:stretch/>
        </p:blipFill>
        <p:spPr>
          <a:xfrm>
            <a:off x="3133900" y="3391707"/>
            <a:ext cx="1299135" cy="1031861"/>
          </a:xfrm>
          <a:prstGeom prst="roundRect">
            <a:avLst/>
          </a:prstGeom>
        </p:spPr>
      </p:pic>
      <p:pic>
        <p:nvPicPr>
          <p:cNvPr id="15" name="Picture 14">
            <a:extLst>
              <a:ext uri="{FF2B5EF4-FFF2-40B4-BE49-F238E27FC236}">
                <a16:creationId xmlns:a16="http://schemas.microsoft.com/office/drawing/2014/main" id="{818E9578-74B1-4F15-A87B-1B4AB76A3703}"/>
              </a:ext>
            </a:extLst>
          </p:cNvPr>
          <p:cNvPicPr>
            <a:picLocks noChangeAspect="1"/>
          </p:cNvPicPr>
          <p:nvPr/>
        </p:nvPicPr>
        <p:blipFill rotWithShape="1">
          <a:blip r:embed="rId8"/>
          <a:srcRect b="40706"/>
          <a:stretch/>
        </p:blipFill>
        <p:spPr>
          <a:xfrm>
            <a:off x="4400483" y="2541264"/>
            <a:ext cx="1087267" cy="1110289"/>
          </a:xfrm>
          <a:prstGeom prst="rect">
            <a:avLst/>
          </a:prstGeom>
        </p:spPr>
      </p:pic>
      <p:pic>
        <p:nvPicPr>
          <p:cNvPr id="16" name="Picture 15">
            <a:extLst>
              <a:ext uri="{FF2B5EF4-FFF2-40B4-BE49-F238E27FC236}">
                <a16:creationId xmlns:a16="http://schemas.microsoft.com/office/drawing/2014/main" id="{3FA249DB-F221-40D8-BDCF-30113CAF68CB}"/>
              </a:ext>
            </a:extLst>
          </p:cNvPr>
          <p:cNvPicPr>
            <a:picLocks noChangeAspect="1"/>
          </p:cNvPicPr>
          <p:nvPr/>
        </p:nvPicPr>
        <p:blipFill rotWithShape="1">
          <a:blip r:embed="rId9"/>
          <a:srcRect l="3308" t="5183" r="13809" b="40291"/>
          <a:stretch/>
        </p:blipFill>
        <p:spPr>
          <a:xfrm>
            <a:off x="2174539" y="4216560"/>
            <a:ext cx="1299135" cy="1028875"/>
          </a:xfrm>
          <a:prstGeom prst="roundRect">
            <a:avLst/>
          </a:prstGeom>
        </p:spPr>
      </p:pic>
      <p:pic>
        <p:nvPicPr>
          <p:cNvPr id="18" name="Picture 17">
            <a:extLst>
              <a:ext uri="{FF2B5EF4-FFF2-40B4-BE49-F238E27FC236}">
                <a16:creationId xmlns:a16="http://schemas.microsoft.com/office/drawing/2014/main" id="{70E59385-A9D9-466B-8AC3-0203F7FA38EB}"/>
              </a:ext>
            </a:extLst>
          </p:cNvPr>
          <p:cNvPicPr>
            <a:picLocks noChangeAspect="1"/>
          </p:cNvPicPr>
          <p:nvPr/>
        </p:nvPicPr>
        <p:blipFill rotWithShape="1">
          <a:blip r:embed="rId10"/>
          <a:srcRect l="19855" t="5900" r="21852" b="46493"/>
          <a:stretch/>
        </p:blipFill>
        <p:spPr>
          <a:xfrm>
            <a:off x="5578493" y="2079789"/>
            <a:ext cx="1209044" cy="972316"/>
          </a:xfrm>
          <a:prstGeom prst="roundRect">
            <a:avLst/>
          </a:prstGeom>
        </p:spPr>
      </p:pic>
      <p:pic>
        <p:nvPicPr>
          <p:cNvPr id="19" name="Picture 18">
            <a:extLst>
              <a:ext uri="{FF2B5EF4-FFF2-40B4-BE49-F238E27FC236}">
                <a16:creationId xmlns:a16="http://schemas.microsoft.com/office/drawing/2014/main" id="{BF71A9DC-9200-465E-97CE-33A284F7C0CF}"/>
              </a:ext>
            </a:extLst>
          </p:cNvPr>
          <p:cNvPicPr>
            <a:picLocks noChangeAspect="1"/>
          </p:cNvPicPr>
          <p:nvPr/>
        </p:nvPicPr>
        <p:blipFill>
          <a:blip r:embed="rId11"/>
          <a:stretch>
            <a:fillRect/>
          </a:stretch>
        </p:blipFill>
        <p:spPr>
          <a:xfrm>
            <a:off x="6929775" y="1563601"/>
            <a:ext cx="888037" cy="917639"/>
          </a:xfrm>
          <a:prstGeom prst="rect">
            <a:avLst/>
          </a:prstGeom>
        </p:spPr>
      </p:pic>
      <p:grpSp>
        <p:nvGrpSpPr>
          <p:cNvPr id="40" name="Group 39">
            <a:extLst>
              <a:ext uri="{FF2B5EF4-FFF2-40B4-BE49-F238E27FC236}">
                <a16:creationId xmlns:a16="http://schemas.microsoft.com/office/drawing/2014/main" id="{1AADC62D-945D-2D4E-BE02-611D0CFFCC69}"/>
              </a:ext>
            </a:extLst>
          </p:cNvPr>
          <p:cNvGrpSpPr/>
          <p:nvPr/>
        </p:nvGrpSpPr>
        <p:grpSpPr>
          <a:xfrm>
            <a:off x="8303336" y="2541264"/>
            <a:ext cx="1067571" cy="941055"/>
            <a:chOff x="9335432" y="2167149"/>
            <a:chExt cx="1067571" cy="941055"/>
          </a:xfrm>
        </p:grpSpPr>
        <p:sp>
          <p:nvSpPr>
            <p:cNvPr id="21" name="Triangle 20">
              <a:extLst>
                <a:ext uri="{FF2B5EF4-FFF2-40B4-BE49-F238E27FC236}">
                  <a16:creationId xmlns:a16="http://schemas.microsoft.com/office/drawing/2014/main" id="{31546D47-8BE7-0B41-9CB1-3875D9A26314}"/>
                </a:ext>
              </a:extLst>
            </p:cNvPr>
            <p:cNvSpPr/>
            <p:nvPr/>
          </p:nvSpPr>
          <p:spPr>
            <a:xfrm>
              <a:off x="9460416" y="2291271"/>
              <a:ext cx="782572" cy="716067"/>
            </a:xfrm>
            <a:prstGeom prst="triangle">
              <a:avLst/>
            </a:prstGeom>
            <a:solidFill>
              <a:srgbClr val="995D25"/>
            </a:solidFill>
            <a:ln w="57150">
              <a:solidFill>
                <a:srgbClr val="995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ounded MT Bold" panose="020F0704030504030204" pitchFamily="34" charset="77"/>
              </a:endParaRPr>
            </a:p>
          </p:txBody>
        </p:sp>
        <p:grpSp>
          <p:nvGrpSpPr>
            <p:cNvPr id="39" name="Group 38">
              <a:extLst>
                <a:ext uri="{FF2B5EF4-FFF2-40B4-BE49-F238E27FC236}">
                  <a16:creationId xmlns:a16="http://schemas.microsoft.com/office/drawing/2014/main" id="{443E8F6C-586B-334D-A632-B755C4FAE597}"/>
                </a:ext>
              </a:extLst>
            </p:cNvPr>
            <p:cNvGrpSpPr/>
            <p:nvPr/>
          </p:nvGrpSpPr>
          <p:grpSpPr>
            <a:xfrm>
              <a:off x="9335432" y="2167149"/>
              <a:ext cx="1067571" cy="941055"/>
              <a:chOff x="9335432" y="2167149"/>
              <a:chExt cx="1067571" cy="941055"/>
            </a:xfrm>
          </p:grpSpPr>
          <p:sp>
            <p:nvSpPr>
              <p:cNvPr id="33" name="Graphic 31" descr="Warning with solid fill">
                <a:extLst>
                  <a:ext uri="{FF2B5EF4-FFF2-40B4-BE49-F238E27FC236}">
                    <a16:creationId xmlns:a16="http://schemas.microsoft.com/office/drawing/2014/main" id="{38DE97A9-1013-0246-B50B-ED82E27868C2}"/>
                  </a:ext>
                </a:extLst>
              </p:cNvPr>
              <p:cNvSpPr/>
              <p:nvPr/>
            </p:nvSpPr>
            <p:spPr>
              <a:xfrm>
                <a:off x="9335432" y="2167149"/>
                <a:ext cx="1067571" cy="941055"/>
              </a:xfrm>
              <a:custGeom>
                <a:avLst/>
                <a:gdLst>
                  <a:gd name="connsiteX0" fmla="*/ 1061099 w 1067571"/>
                  <a:gd name="connsiteY0" fmla="*/ 866786 h 941055"/>
                  <a:gd name="connsiteX1" fmla="*/ 577109 w 1067571"/>
                  <a:gd name="connsiteY1" fmla="*/ 25066 h 941055"/>
                  <a:gd name="connsiteX2" fmla="*/ 491700 w 1067571"/>
                  <a:gd name="connsiteY2" fmla="*/ 25066 h 941055"/>
                  <a:gd name="connsiteX3" fmla="*/ 6473 w 1067571"/>
                  <a:gd name="connsiteY3" fmla="*/ 866786 h 941055"/>
                  <a:gd name="connsiteX4" fmla="*/ 49796 w 1067571"/>
                  <a:gd name="connsiteY4" fmla="*/ 941056 h 941055"/>
                  <a:gd name="connsiteX5" fmla="*/ 533786 w 1067571"/>
                  <a:gd name="connsiteY5" fmla="*/ 941056 h 941055"/>
                  <a:gd name="connsiteX6" fmla="*/ 1017775 w 1067571"/>
                  <a:gd name="connsiteY6" fmla="*/ 941056 h 941055"/>
                  <a:gd name="connsiteX7" fmla="*/ 1061099 w 1067571"/>
                  <a:gd name="connsiteY7" fmla="*/ 866786 h 941055"/>
                  <a:gd name="connsiteX8" fmla="*/ 496651 w 1067571"/>
                  <a:gd name="connsiteY8" fmla="*/ 223118 h 941055"/>
                  <a:gd name="connsiteX9" fmla="*/ 570920 w 1067571"/>
                  <a:gd name="connsiteY9" fmla="*/ 223118 h 941055"/>
                  <a:gd name="connsiteX10" fmla="*/ 570920 w 1067571"/>
                  <a:gd name="connsiteY10" fmla="*/ 656356 h 941055"/>
                  <a:gd name="connsiteX11" fmla="*/ 496651 w 1067571"/>
                  <a:gd name="connsiteY11" fmla="*/ 656356 h 941055"/>
                  <a:gd name="connsiteX12" fmla="*/ 496651 w 1067571"/>
                  <a:gd name="connsiteY12" fmla="*/ 223118 h 941055"/>
                  <a:gd name="connsiteX13" fmla="*/ 533786 w 1067571"/>
                  <a:gd name="connsiteY13" fmla="*/ 829652 h 941055"/>
                  <a:gd name="connsiteX14" fmla="*/ 471894 w 1067571"/>
                  <a:gd name="connsiteY14" fmla="*/ 767760 h 941055"/>
                  <a:gd name="connsiteX15" fmla="*/ 533786 w 1067571"/>
                  <a:gd name="connsiteY15" fmla="*/ 705869 h 941055"/>
                  <a:gd name="connsiteX16" fmla="*/ 595677 w 1067571"/>
                  <a:gd name="connsiteY16" fmla="*/ 767760 h 941055"/>
                  <a:gd name="connsiteX17" fmla="*/ 533786 w 1067571"/>
                  <a:gd name="connsiteY17" fmla="*/ 829652 h 94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571" h="941055">
                    <a:moveTo>
                      <a:pt x="1061099" y="866786"/>
                    </a:moveTo>
                    <a:lnTo>
                      <a:pt x="577109" y="25066"/>
                    </a:lnTo>
                    <a:cubicBezTo>
                      <a:pt x="558542" y="-8355"/>
                      <a:pt x="510267" y="-8355"/>
                      <a:pt x="491700" y="25066"/>
                    </a:cubicBezTo>
                    <a:lnTo>
                      <a:pt x="6473" y="866786"/>
                    </a:lnTo>
                    <a:cubicBezTo>
                      <a:pt x="-12095" y="900207"/>
                      <a:pt x="11424" y="941056"/>
                      <a:pt x="49796" y="941056"/>
                    </a:cubicBezTo>
                    <a:lnTo>
                      <a:pt x="533786" y="941056"/>
                    </a:lnTo>
                    <a:lnTo>
                      <a:pt x="1017775" y="941056"/>
                    </a:lnTo>
                    <a:cubicBezTo>
                      <a:pt x="1056147" y="941056"/>
                      <a:pt x="1079666" y="900207"/>
                      <a:pt x="1061099" y="866786"/>
                    </a:cubicBezTo>
                    <a:close/>
                    <a:moveTo>
                      <a:pt x="496651" y="223118"/>
                    </a:moveTo>
                    <a:lnTo>
                      <a:pt x="570920" y="223118"/>
                    </a:lnTo>
                    <a:lnTo>
                      <a:pt x="570920" y="656356"/>
                    </a:lnTo>
                    <a:lnTo>
                      <a:pt x="496651" y="656356"/>
                    </a:lnTo>
                    <a:lnTo>
                      <a:pt x="496651" y="223118"/>
                    </a:lnTo>
                    <a:close/>
                    <a:moveTo>
                      <a:pt x="533786" y="829652"/>
                    </a:moveTo>
                    <a:cubicBezTo>
                      <a:pt x="499127" y="829652"/>
                      <a:pt x="471894" y="802419"/>
                      <a:pt x="471894" y="767760"/>
                    </a:cubicBezTo>
                    <a:cubicBezTo>
                      <a:pt x="471894" y="733101"/>
                      <a:pt x="499127" y="705869"/>
                      <a:pt x="533786" y="705869"/>
                    </a:cubicBezTo>
                    <a:cubicBezTo>
                      <a:pt x="568445" y="705869"/>
                      <a:pt x="595677" y="733101"/>
                      <a:pt x="595677" y="767760"/>
                    </a:cubicBezTo>
                    <a:cubicBezTo>
                      <a:pt x="595677" y="802419"/>
                      <a:pt x="568445" y="829652"/>
                      <a:pt x="533786" y="829652"/>
                    </a:cubicBezTo>
                    <a:close/>
                  </a:path>
                </a:pathLst>
              </a:custGeom>
              <a:solidFill>
                <a:srgbClr val="995D25"/>
              </a:solidFill>
              <a:ln w="12303" cap="flat">
                <a:solidFill>
                  <a:srgbClr val="995D25"/>
                </a:solidFill>
                <a:prstDash val="solid"/>
                <a:miter/>
              </a:ln>
            </p:spPr>
            <p:txBody>
              <a:bodyPr rtlCol="0" anchor="ctr"/>
              <a:lstStyle/>
              <a:p>
                <a:endParaRPr lang="en-US" dirty="0">
                  <a:latin typeface="Arial Rounded MT Bold" panose="020F0704030504030204" pitchFamily="34" charset="77"/>
                </a:endParaRPr>
              </a:p>
            </p:txBody>
          </p:sp>
          <p:sp>
            <p:nvSpPr>
              <p:cNvPr id="35" name="Oval 34">
                <a:extLst>
                  <a:ext uri="{FF2B5EF4-FFF2-40B4-BE49-F238E27FC236}">
                    <a16:creationId xmlns:a16="http://schemas.microsoft.com/office/drawing/2014/main" id="{328B633D-AFE4-6F40-A3A8-B3795AB07454}"/>
                  </a:ext>
                </a:extLst>
              </p:cNvPr>
              <p:cNvSpPr/>
              <p:nvPr/>
            </p:nvSpPr>
            <p:spPr>
              <a:xfrm>
                <a:off x="9709535" y="2465764"/>
                <a:ext cx="273225" cy="245971"/>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sp>
            <p:nvSpPr>
              <p:cNvPr id="36" name="Oval 35">
                <a:extLst>
                  <a:ext uri="{FF2B5EF4-FFF2-40B4-BE49-F238E27FC236}">
                    <a16:creationId xmlns:a16="http://schemas.microsoft.com/office/drawing/2014/main" id="{3C8DB3E8-6B9D-7641-BF6F-77B9301703C3}"/>
                  </a:ext>
                </a:extLst>
              </p:cNvPr>
              <p:cNvSpPr/>
              <p:nvPr/>
            </p:nvSpPr>
            <p:spPr>
              <a:xfrm>
                <a:off x="9537324" y="2726600"/>
                <a:ext cx="273225" cy="245970"/>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sp>
            <p:nvSpPr>
              <p:cNvPr id="37" name="Oval 36">
                <a:extLst>
                  <a:ext uri="{FF2B5EF4-FFF2-40B4-BE49-F238E27FC236}">
                    <a16:creationId xmlns:a16="http://schemas.microsoft.com/office/drawing/2014/main" id="{41A86717-0A22-E947-B175-088820BB26C0}"/>
                  </a:ext>
                </a:extLst>
              </p:cNvPr>
              <p:cNvSpPr/>
              <p:nvPr/>
            </p:nvSpPr>
            <p:spPr>
              <a:xfrm>
                <a:off x="9868477" y="2726599"/>
                <a:ext cx="273225" cy="245970"/>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grpSp>
      </p:grpSp>
      <p:pic>
        <p:nvPicPr>
          <p:cNvPr id="10" name="Picture 9">
            <a:extLst>
              <a:ext uri="{FF2B5EF4-FFF2-40B4-BE49-F238E27FC236}">
                <a16:creationId xmlns:a16="http://schemas.microsoft.com/office/drawing/2014/main" id="{5B6C92F1-3EE7-18C1-0D40-5C6587E5634F}"/>
              </a:ext>
            </a:extLst>
          </p:cNvPr>
          <p:cNvPicPr>
            <a:picLocks noChangeAspect="1"/>
          </p:cNvPicPr>
          <p:nvPr/>
        </p:nvPicPr>
        <p:blipFill>
          <a:blip r:embed="rId12"/>
          <a:stretch>
            <a:fillRect/>
          </a:stretch>
        </p:blipFill>
        <p:spPr>
          <a:xfrm>
            <a:off x="2141952" y="1643863"/>
            <a:ext cx="1504226" cy="1919790"/>
          </a:xfrm>
          <a:prstGeom prst="rect">
            <a:avLst/>
          </a:prstGeom>
        </p:spPr>
      </p:pic>
      <p:pic>
        <p:nvPicPr>
          <p:cNvPr id="12" name="Picture 11">
            <a:extLst>
              <a:ext uri="{FF2B5EF4-FFF2-40B4-BE49-F238E27FC236}">
                <a16:creationId xmlns:a16="http://schemas.microsoft.com/office/drawing/2014/main" id="{862A8B2D-1C8E-B3C6-25C1-44C369E755F4}"/>
              </a:ext>
            </a:extLst>
          </p:cNvPr>
          <p:cNvPicPr>
            <a:picLocks noChangeAspect="1"/>
          </p:cNvPicPr>
          <p:nvPr/>
        </p:nvPicPr>
        <p:blipFill>
          <a:blip r:embed="rId13"/>
          <a:stretch>
            <a:fillRect/>
          </a:stretch>
        </p:blipFill>
        <p:spPr>
          <a:xfrm>
            <a:off x="8522915" y="4366266"/>
            <a:ext cx="1297931" cy="1660416"/>
          </a:xfrm>
          <a:prstGeom prst="rect">
            <a:avLst/>
          </a:prstGeom>
        </p:spPr>
      </p:pic>
      <p:sp>
        <p:nvSpPr>
          <p:cNvPr id="17" name="TextBox 16">
            <a:extLst>
              <a:ext uri="{FF2B5EF4-FFF2-40B4-BE49-F238E27FC236}">
                <a16:creationId xmlns:a16="http://schemas.microsoft.com/office/drawing/2014/main" id="{E9317946-35A1-06F4-1051-B845EE9233EB}"/>
              </a:ext>
            </a:extLst>
          </p:cNvPr>
          <p:cNvSpPr txBox="1"/>
          <p:nvPr/>
        </p:nvSpPr>
        <p:spPr>
          <a:xfrm>
            <a:off x="5160059" y="2961008"/>
            <a:ext cx="1576072" cy="1631216"/>
          </a:xfrm>
          <a:prstGeom prst="rect">
            <a:avLst/>
          </a:prstGeom>
          <a:noFill/>
        </p:spPr>
        <p:txBody>
          <a:bodyPr wrap="none" rtlCol="0">
            <a:spAutoFit/>
          </a:bodyPr>
          <a:lstStyle/>
          <a:p>
            <a:r>
              <a:rPr lang="en-ZA" sz="10000" dirty="0">
                <a:solidFill>
                  <a:schemeClr val="bg1"/>
                </a:solidFill>
                <a:latin typeface="Arial Rounded MT Bold" panose="020F0704030504030204" pitchFamily="34" charset="77"/>
              </a:rPr>
              <a:t>vs</a:t>
            </a:r>
          </a:p>
        </p:txBody>
      </p:sp>
    </p:spTree>
    <p:custDataLst>
      <p:tags r:id="rId1"/>
    </p:custDataLst>
    <p:extLst>
      <p:ext uri="{BB962C8B-B14F-4D97-AF65-F5344CB8AC3E}">
        <p14:creationId xmlns:p14="http://schemas.microsoft.com/office/powerpoint/2010/main" val="9071292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0.9|1.4|3.6|1.6|2.8|5.4|2.5|1.6|1|1.2|3|2"/>
</p:tagLst>
</file>

<file path=ppt/tags/tag2.xml><?xml version="1.0" encoding="utf-8"?>
<p:tagLst xmlns:a="http://schemas.openxmlformats.org/drawingml/2006/main" xmlns:r="http://schemas.openxmlformats.org/officeDocument/2006/relationships" xmlns:p="http://schemas.openxmlformats.org/presentationml/2006/main">
  <p:tag name="TIMING" val="|2.6|1.4|1.8|2.1|3.4|1.9|1.3|2.8|1.7"/>
</p:tagLst>
</file>

<file path=ppt/tags/tag3.xml><?xml version="1.0" encoding="utf-8"?>
<p:tagLst xmlns:a="http://schemas.openxmlformats.org/drawingml/2006/main" xmlns:r="http://schemas.openxmlformats.org/officeDocument/2006/relationships" xmlns:p="http://schemas.openxmlformats.org/presentationml/2006/main">
  <p:tag name="TIMING" val="|2.2|2.1|1.4|1.7|3.9|4.4|0.8|1|1.5"/>
</p:tagLst>
</file>

<file path=ppt/tags/tag4.xml><?xml version="1.0" encoding="utf-8"?>
<p:tagLst xmlns:a="http://schemas.openxmlformats.org/drawingml/2006/main" xmlns:r="http://schemas.openxmlformats.org/officeDocument/2006/relationships" xmlns:p="http://schemas.openxmlformats.org/presentationml/2006/main">
  <p:tag name="TIMING" val="|3.1|2|2.3|1.7|1.8|3.7|1.5|1.6|2|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20923</TotalTime>
  <Words>2454</Words>
  <Application>Microsoft Macintosh PowerPoint</Application>
  <PresentationFormat>Widescreen</PresentationFormat>
  <Paragraphs>425</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Arial Rounded MT Bold</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215</cp:revision>
  <dcterms:created xsi:type="dcterms:W3CDTF">2021-07-08T14:15:39Z</dcterms:created>
  <dcterms:modified xsi:type="dcterms:W3CDTF">2023-05-26T11:38:29Z</dcterms:modified>
</cp:coreProperties>
</file>