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sldIdLst>
    <p:sldId id="1861" r:id="rId3"/>
    <p:sldId id="2025" r:id="rId4"/>
    <p:sldId id="2026" r:id="rId5"/>
    <p:sldId id="2024" r:id="rId6"/>
    <p:sldId id="2028" r:id="rId7"/>
    <p:sldId id="2029" r:id="rId8"/>
    <p:sldId id="2030" r:id="rId9"/>
    <p:sldId id="2031" r:id="rId10"/>
    <p:sldId id="2046" r:id="rId11"/>
    <p:sldId id="2047" r:id="rId12"/>
    <p:sldId id="2048" r:id="rId13"/>
    <p:sldId id="2049" r:id="rId14"/>
    <p:sldId id="2050" r:id="rId15"/>
    <p:sldId id="2051" r:id="rId16"/>
    <p:sldId id="2052" r:id="rId17"/>
    <p:sldId id="2053" r:id="rId18"/>
    <p:sldId id="2054" r:id="rId19"/>
    <p:sldId id="2055" r:id="rId20"/>
    <p:sldId id="2056" r:id="rId21"/>
    <p:sldId id="2057" r:id="rId22"/>
    <p:sldId id="2080" r:id="rId23"/>
    <p:sldId id="1987" r:id="rId24"/>
    <p:sldId id="2078" r:id="rId2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E90"/>
    <a:srgbClr val="3E0099"/>
    <a:srgbClr val="482C89"/>
    <a:srgbClr val="FCC618"/>
    <a:srgbClr val="462A88"/>
    <a:srgbClr val="FFD888"/>
    <a:srgbClr val="956D6A"/>
    <a:srgbClr val="7589C4"/>
    <a:srgbClr val="946C6D"/>
    <a:srgbClr val="CA9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91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544" y="60"/>
      </p:cViewPr>
      <p:guideLst/>
    </p:cSldViewPr>
  </p:slideViewPr>
  <p:outlineViewPr>
    <p:cViewPr>
      <p:scale>
        <a:sx n="33" d="100"/>
        <a:sy n="33" d="100"/>
      </p:scale>
      <p:origin x="0" y="-17412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9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0:31:0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1558 0,'-1'2,"0"-1,-1 1,1-1,0 0,0 1,-1-1,1 0,-1 0,1 0,-1 0,0 0,1 0,-1 0,-3 0,-11 8,-13 15,-1-2,0-1,-2-2,-42 20,63-33,-1 2,-15 12,19-14,0 0,0 0,-1 0,1-1,-1-1,-11 5,-1-1,0 2,1 0,-32 23,41-26,1-1,-1 0,-1-1,1 0,-1-1,1 0,-1-1,0 0,-16 1,-4 2,0 2,-53 19,5-1,64-22,2 1,0-2,0 0,0 0,-21 0,17-1,-1 0,1 2,-1 0,-30 11,31-9,0-1,0 0,-1-1,-32 2,-39-7,-49 2,33 15,78-8,17-4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E048-A352-4BB6-BBCC-BD44E551F68E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EFC38-92A7-4091-BBA3-9AC4DF7714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31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946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266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814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267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0064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20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280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296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838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8383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203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What should you do if you have observed or have knowledge of a child or children being abused, neglected or exploited?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6995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655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sz="1200" b="0" dirty="0">
                <a:solidFill>
                  <a:srgbClr val="482C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thing you can do to prevent or stop child neglect, abuse or exploitation is to take action by speaking up!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817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Understanding the process at a community workshop in </a:t>
            </a:r>
            <a:r>
              <a:rPr lang="en-ZA" dirty="0" err="1"/>
              <a:t>Evaton</a:t>
            </a:r>
            <a:r>
              <a:rPr lang="en-ZA" dirty="0"/>
              <a:t>, Sedibeng.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1794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Thanks for watching, stay strong and take courage.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186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Before we begin, some useful tools to help create your vision include a pack of Courage empowerment cards or a Courage child development needs and rights poster or this movie and the Courage Vision presentation with templates.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60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489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Follow the Courage Child Protection &amp; Safeguarding process to understand what you should do if you see or know of a child or children who have been abused, neglected or exploited.  To link this process to your community, try to identify who the key stakeholders are on your community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64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let’s understand the process you should follow…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926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708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27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833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759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20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707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7FE9-65EF-4C04-801F-4C3866242EA0}" type="datetimeFigureOut">
              <a:rPr lang="en-US" smtClean="0"/>
              <a:pPr/>
              <a:t>11/25/2020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9CC-0DFF-49EE-9DF3-20AD78CB092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02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87" y="179698"/>
            <a:ext cx="8617226" cy="80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3304"/>
            <a:ext cx="7886700" cy="50836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98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790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6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059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24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70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596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/>
                </a:solidFill>
              </a:defRPr>
            </a:lvl1pPr>
          </a:lstStyle>
          <a:p>
            <a:fld id="{BBC07FE9-65EF-4C04-801F-4C3866242EA0}" type="datetimeFigureOut">
              <a:rPr lang="en-US" smtClean="0"/>
              <a:pPr/>
              <a:t>11/25/2020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/>
                </a:solidFill>
              </a:defRPr>
            </a:lvl1pPr>
          </a:lstStyle>
          <a:p>
            <a:fld id="{40FBB9CC-0DFF-49EE-9DF3-20AD78CB092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61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844083" rtl="0" eaLnBrk="1" latinLnBrk="0" hangingPunct="1">
        <a:spcBef>
          <a:spcPct val="0"/>
        </a:spcBef>
        <a:buNone/>
        <a:defRPr sz="2492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16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.png"/><Relationship Id="rId7" Type="http://schemas.openxmlformats.org/officeDocument/2006/relationships/image" Target="../media/image39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54.png"/><Relationship Id="rId4" Type="http://schemas.openxmlformats.org/officeDocument/2006/relationships/image" Target="../media/image58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0.png"/><Relationship Id="rId7" Type="http://schemas.openxmlformats.org/officeDocument/2006/relationships/image" Target="../media/image39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63.png"/><Relationship Id="rId4" Type="http://schemas.openxmlformats.org/officeDocument/2006/relationships/image" Target="../media/image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9.png"/><Relationship Id="rId3" Type="http://schemas.openxmlformats.org/officeDocument/2006/relationships/image" Target="../media/image66.png"/><Relationship Id="rId7" Type="http://schemas.openxmlformats.org/officeDocument/2006/relationships/image" Target="../media/image55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44.png"/><Relationship Id="rId5" Type="http://schemas.openxmlformats.org/officeDocument/2006/relationships/image" Target="../media/image7.png"/><Relationship Id="rId10" Type="http://schemas.openxmlformats.org/officeDocument/2006/relationships/image" Target="../media/image56.png"/><Relationship Id="rId4" Type="http://schemas.openxmlformats.org/officeDocument/2006/relationships/image" Target="../media/image67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69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77.png"/><Relationship Id="rId10" Type="http://schemas.openxmlformats.org/officeDocument/2006/relationships/image" Target="../media/image56.png"/><Relationship Id="rId4" Type="http://schemas.openxmlformats.org/officeDocument/2006/relationships/image" Target="../media/image71.png"/><Relationship Id="rId9" Type="http://schemas.openxmlformats.org/officeDocument/2006/relationships/image" Target="../media/image28.png"/><Relationship Id="rId1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81.png"/><Relationship Id="rId5" Type="http://schemas.openxmlformats.org/officeDocument/2006/relationships/image" Target="../media/image7.png"/><Relationship Id="rId15" Type="http://schemas.openxmlformats.org/officeDocument/2006/relationships/image" Target="../media/image28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39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56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54.png"/><Relationship Id="rId4" Type="http://schemas.openxmlformats.org/officeDocument/2006/relationships/image" Target="../media/image71.png"/><Relationship Id="rId9" Type="http://schemas.openxmlformats.org/officeDocument/2006/relationships/image" Target="../media/image85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3.png"/><Relationship Id="rId3" Type="http://schemas.openxmlformats.org/officeDocument/2006/relationships/image" Target="../media/image86.png"/><Relationship Id="rId7" Type="http://schemas.openxmlformats.org/officeDocument/2006/relationships/image" Target="../media/image54.png"/><Relationship Id="rId12" Type="http://schemas.openxmlformats.org/officeDocument/2006/relationships/image" Target="../media/image9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90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10" Type="http://schemas.openxmlformats.org/officeDocument/2006/relationships/image" Target="../media/image89.png"/><Relationship Id="rId4" Type="http://schemas.openxmlformats.org/officeDocument/2006/relationships/image" Target="../media/image71.png"/><Relationship Id="rId9" Type="http://schemas.openxmlformats.org/officeDocument/2006/relationships/image" Target="../media/image88.pn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png"/><Relationship Id="rId3" Type="http://schemas.openxmlformats.org/officeDocument/2006/relationships/image" Target="../media/image2.jpe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854789-D507-4006-AC36-018E41E80839}"/>
              </a:ext>
            </a:extLst>
          </p:cNvPr>
          <p:cNvGrpSpPr/>
          <p:nvPr/>
        </p:nvGrpSpPr>
        <p:grpSpPr>
          <a:xfrm>
            <a:off x="1148890" y="1690369"/>
            <a:ext cx="5388546" cy="1086135"/>
            <a:chOff x="2673860" y="2685228"/>
            <a:chExt cx="5388546" cy="1086135"/>
          </a:xfrm>
        </p:grpSpPr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4F00AF8F-5F97-4FB0-9FD3-F684D7BFA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5" t="59497" r="35907" b="26786"/>
            <a:stretch/>
          </p:blipFill>
          <p:spPr bwMode="auto">
            <a:xfrm>
              <a:off x="4131534" y="2868705"/>
              <a:ext cx="3930872" cy="902658"/>
            </a:xfrm>
            <a:prstGeom prst="rect">
              <a:avLst/>
            </a:prstGeom>
            <a:solidFill>
              <a:srgbClr val="FCC916"/>
            </a:solidFill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2F3F9A-2F7A-4966-B509-45CFC12B7E78}"/>
                </a:ext>
              </a:extLst>
            </p:cNvPr>
            <p:cNvSpPr txBox="1"/>
            <p:nvPr/>
          </p:nvSpPr>
          <p:spPr>
            <a:xfrm>
              <a:off x="2673860" y="2685228"/>
              <a:ext cx="1861407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ZA" sz="6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take</a:t>
              </a:r>
            </a:p>
          </p:txBody>
        </p:sp>
      </p:grpSp>
      <p:pic>
        <p:nvPicPr>
          <p:cNvPr id="33" name="Picture 6">
            <a:extLst>
              <a:ext uri="{FF2B5EF4-FFF2-40B4-BE49-F238E27FC236}">
                <a16:creationId xmlns:a16="http://schemas.microsoft.com/office/drawing/2014/main" id="{6AE385DF-8F5B-4329-9EBD-3CF4B8FC2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39623"/>
          <a:stretch/>
        </p:blipFill>
        <p:spPr bwMode="auto">
          <a:xfrm>
            <a:off x="3307079" y="2828378"/>
            <a:ext cx="2529841" cy="2290991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614C5-AAE4-4B0B-9DFE-BE046BCF0663}"/>
              </a:ext>
            </a:extLst>
          </p:cNvPr>
          <p:cNvSpPr txBox="1"/>
          <p:nvPr/>
        </p:nvSpPr>
        <p:spPr>
          <a:xfrm>
            <a:off x="1264042" y="5872071"/>
            <a:ext cx="661591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www.couragechildprotection.com</a:t>
            </a:r>
          </a:p>
        </p:txBody>
      </p:sp>
    </p:spTree>
    <p:extLst>
      <p:ext uri="{BB962C8B-B14F-4D97-AF65-F5344CB8AC3E}">
        <p14:creationId xmlns:p14="http://schemas.microsoft.com/office/powerpoint/2010/main" val="380951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BF88F-607C-4364-A731-BF79A7C5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4" y="1141696"/>
            <a:ext cx="5218340" cy="45746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7847B5-A428-4D35-935F-25B385C0D358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7A89BE-7A2F-4FC0-B29C-96A359AFA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403D7-AB62-488B-A4EE-E42C13CD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12" b="25652"/>
          <a:stretch/>
        </p:blipFill>
        <p:spPr>
          <a:xfrm rot="16200000">
            <a:off x="-204469" y="936008"/>
            <a:ext cx="1387587" cy="9372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73F6D1-A6E1-4885-AFB3-1D710D3C06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-80442" y="2259452"/>
            <a:ext cx="1219730" cy="587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F2CFA2-7C6F-4C8F-B615-8DDB140240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08037" y="4689797"/>
            <a:ext cx="1387585" cy="5390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A15D06-02E9-45C0-840B-6C9806DB99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4076" y="3210460"/>
            <a:ext cx="1066800" cy="9724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70C030-EDBB-4153-8C98-3EC4D75DDB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9160" y="4684363"/>
            <a:ext cx="1387584" cy="53302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6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4037BB4-AB42-436E-9F76-7331621E7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41" y="805543"/>
            <a:ext cx="5188311" cy="5018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FDAF14-FE6E-4759-8F71-FCEC4A8A27F4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884B2-CEA5-4BDD-AF82-4293F439C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E92AD9-3578-40E8-BB59-6108898BE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38" y="4485642"/>
            <a:ext cx="793399" cy="952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EBABD5-92B6-4DB4-A368-A52479F144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67656" y="924616"/>
            <a:ext cx="1387587" cy="937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1268A8-26A8-4C5D-BD4D-1EB8273B8C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-58872" y="2262210"/>
            <a:ext cx="1242548" cy="5989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C6C00B-1831-4303-B2DB-268813497A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53536" y="3246036"/>
            <a:ext cx="1110569" cy="10123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459B5E-669F-4EBC-845C-FDFA5520DE4E}"/>
              </a:ext>
            </a:extLst>
          </p:cNvPr>
          <p:cNvSpPr txBox="1"/>
          <p:nvPr/>
        </p:nvSpPr>
        <p:spPr>
          <a:xfrm>
            <a:off x="-61882" y="5417421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D0ADC50-22E0-40CF-BF57-D97458374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141" y="6006564"/>
            <a:ext cx="810674" cy="8284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A016C8-F173-4DBE-B632-695470830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663" y="6121727"/>
            <a:ext cx="605020" cy="6233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AF959A-BBAA-4027-9405-9382897F1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9987" y="6084163"/>
            <a:ext cx="752475" cy="647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713133-5F08-4B27-9684-C09094E268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1461" y="6052456"/>
            <a:ext cx="1020110" cy="7874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100A24-61C6-4B7C-92CB-51F91E866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0570" y="6084163"/>
            <a:ext cx="5619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FCC1E-7C97-4189-85B6-B9CB9220A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1"/>
          <a:stretch/>
        </p:blipFill>
        <p:spPr>
          <a:xfrm>
            <a:off x="1919583" y="683107"/>
            <a:ext cx="6201160" cy="5427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2BA5F0-01BC-4F7A-AD01-57F4744237BC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7ACDF-9C04-4D67-82EC-F3F4796C4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6B59B0-256A-4E17-AF1F-683910292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" y="3421593"/>
            <a:ext cx="733658" cy="7997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077CD1-DD68-4EF7-8C75-14F9C0479A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90961" y="2248802"/>
            <a:ext cx="1350620" cy="847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C3F804-AABA-454C-9AF7-76A7CE456D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-111303" y="1115672"/>
            <a:ext cx="1219730" cy="5879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B028F7-3499-4D60-A2E0-C5226360E669}"/>
              </a:ext>
            </a:extLst>
          </p:cNvPr>
          <p:cNvSpPr txBox="1"/>
          <p:nvPr/>
        </p:nvSpPr>
        <p:spPr>
          <a:xfrm>
            <a:off x="-89458" y="4269561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Parents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06DABB-82FF-4A32-BB81-E21853EF1BDF}"/>
              </a:ext>
            </a:extLst>
          </p:cNvPr>
          <p:cNvGrpSpPr/>
          <p:nvPr/>
        </p:nvGrpSpPr>
        <p:grpSpPr>
          <a:xfrm>
            <a:off x="-26131" y="4608373"/>
            <a:ext cx="1049386" cy="1080813"/>
            <a:chOff x="-26131" y="4608373"/>
            <a:chExt cx="1049386" cy="10808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59C8A6-A242-4445-8368-68650996D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B4C242F-0653-4E69-A233-D87B41E2E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5650CEB-CFCB-4BE7-BB02-2C64FC8BB9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185" y="5994830"/>
            <a:ext cx="593363" cy="877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796893-2E7A-4C63-9C32-CFCECA44F0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5397" y="6103009"/>
            <a:ext cx="1072335" cy="6270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622DF1-2A02-4247-A71C-33A7BFB1549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02"/>
          <a:stretch/>
        </p:blipFill>
        <p:spPr>
          <a:xfrm>
            <a:off x="-129701" y="4655369"/>
            <a:ext cx="381000" cy="4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0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D33F7-9321-40B5-949F-3BB8E67B5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2448" y="5071250"/>
            <a:ext cx="5441512" cy="770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29A2E-0469-4B1D-9D97-F831AB33B5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80" y="1900978"/>
            <a:ext cx="3619440" cy="2540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210AD8-34F9-427C-B4CF-278D621D94AD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2687F-7C39-474D-A7BA-AF4BAF0E9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2FF01-5CA4-43B5-897F-CC66B349D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68" y="2142740"/>
            <a:ext cx="793399" cy="9520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A8AF1B-AD36-414F-AE29-CD8DE9D46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-109645" y="1137211"/>
            <a:ext cx="1242548" cy="5989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E60C09-BE17-4C04-84C8-7B2617DFE036}"/>
              </a:ext>
            </a:extLst>
          </p:cNvPr>
          <p:cNvSpPr txBox="1"/>
          <p:nvPr/>
        </p:nvSpPr>
        <p:spPr>
          <a:xfrm>
            <a:off x="-17152" y="3074519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DDB84E-B050-42B3-AC51-2EA99C9C55E4}"/>
              </a:ext>
            </a:extLst>
          </p:cNvPr>
          <p:cNvGrpSpPr/>
          <p:nvPr/>
        </p:nvGrpSpPr>
        <p:grpSpPr>
          <a:xfrm>
            <a:off x="-16450" y="3537261"/>
            <a:ext cx="1049386" cy="1080813"/>
            <a:chOff x="-26131" y="4608373"/>
            <a:chExt cx="1049386" cy="10808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04D30E-BEB5-4308-9A25-4CDF330BE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E063E5C-3029-4BA0-91FA-14CA6B36A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D352D9B-A835-407D-ADEB-BE434777A7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185" y="5994830"/>
            <a:ext cx="593363" cy="8771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891919-0692-4171-9C20-C99866887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077" y="6067142"/>
            <a:ext cx="776203" cy="6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B9E2555-24D2-4AB4-9435-002C0EEF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81" y="1110344"/>
            <a:ext cx="5506512" cy="47458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A3E71A-271F-4E52-A377-54FCBDE55866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DB54C-E594-4CD8-A85A-E5786794E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A693BF-49CC-4F37-9C16-3C56BC5248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50214" y="3728134"/>
            <a:ext cx="1322979" cy="7978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6069EF-5B66-4568-8B4C-F0A4C5EA8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90" y="940393"/>
            <a:ext cx="793399" cy="9520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725943-5EFB-4704-BE69-B4B913164B69}"/>
              </a:ext>
            </a:extLst>
          </p:cNvPr>
          <p:cNvSpPr txBox="1"/>
          <p:nvPr/>
        </p:nvSpPr>
        <p:spPr>
          <a:xfrm>
            <a:off x="-62630" y="1872172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A2E03F-9A1B-4743-80DC-DEEB885845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6355" y="2561724"/>
            <a:ext cx="1219730" cy="5879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AD6225-0272-4DE6-898C-7C0B35468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278" y="6108216"/>
            <a:ext cx="776203" cy="6802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4ACF04-AE2A-4701-B39F-E40CB0F5CE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7658" y="6067142"/>
            <a:ext cx="767222" cy="7850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9C95B0-2918-4846-9774-7D99818B6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1229" y="6018496"/>
            <a:ext cx="704342" cy="802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211252-F72D-411A-A444-C1A0CF73A6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8153" y="6011341"/>
            <a:ext cx="625977" cy="8408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F7953F-82F4-44A5-BDC0-5A6DE4AA11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8739" y="6067142"/>
            <a:ext cx="821133" cy="79547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5E93835-A8A6-4ADB-AADF-617AAF8B69AB}"/>
              </a:ext>
            </a:extLst>
          </p:cNvPr>
          <p:cNvSpPr/>
          <p:nvPr/>
        </p:nvSpPr>
        <p:spPr>
          <a:xfrm>
            <a:off x="7860933" y="4860606"/>
            <a:ext cx="774267" cy="74725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4549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74706-104A-4C41-BF2B-C5778D0FA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537" y="2540252"/>
            <a:ext cx="2100144" cy="342241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24EB549-AC9C-408A-A469-6A5D98AFDE59}"/>
              </a:ext>
            </a:extLst>
          </p:cNvPr>
          <p:cNvSpPr/>
          <p:nvPr/>
        </p:nvSpPr>
        <p:spPr>
          <a:xfrm flipH="1">
            <a:off x="3179148" y="5193066"/>
            <a:ext cx="1523185" cy="555172"/>
          </a:xfrm>
          <a:prstGeom prst="rightArrow">
            <a:avLst/>
          </a:prstGeom>
          <a:solidFill>
            <a:srgbClr val="CA932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B33F40-1DA3-4355-9EB1-320DF60C2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204" y="811885"/>
            <a:ext cx="4294451" cy="515078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B15CF9D-B982-49F3-90D4-6922B9EE87C6}"/>
              </a:ext>
            </a:extLst>
          </p:cNvPr>
          <p:cNvSpPr/>
          <p:nvPr/>
        </p:nvSpPr>
        <p:spPr>
          <a:xfrm>
            <a:off x="7153002" y="5193066"/>
            <a:ext cx="1141910" cy="555172"/>
          </a:xfrm>
          <a:prstGeom prst="rightArrow">
            <a:avLst/>
          </a:prstGeom>
          <a:solidFill>
            <a:srgbClr val="CA932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E42D43-7280-4FE6-A25F-75ED958F90E1}"/>
              </a:ext>
            </a:extLst>
          </p:cNvPr>
          <p:cNvSpPr/>
          <p:nvPr/>
        </p:nvSpPr>
        <p:spPr>
          <a:xfrm>
            <a:off x="8305800" y="5044529"/>
            <a:ext cx="774267" cy="74725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909204-22E7-4B6D-A431-2902F31D8F4C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DE8FC2-7CE8-4ADA-AF06-C06D0B05E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95B133-1FEB-4C05-99AF-BA9EC2EF7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97" y="6067142"/>
            <a:ext cx="821133" cy="7954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29E32F-27C9-460B-AFEB-0E8F6CBB8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357" y="6198054"/>
            <a:ext cx="1045547" cy="61138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0C844CC-A600-4316-B173-666179085B87}"/>
              </a:ext>
            </a:extLst>
          </p:cNvPr>
          <p:cNvGrpSpPr/>
          <p:nvPr/>
        </p:nvGrpSpPr>
        <p:grpSpPr>
          <a:xfrm>
            <a:off x="-22023" y="761422"/>
            <a:ext cx="1049386" cy="1080813"/>
            <a:chOff x="-26131" y="4608373"/>
            <a:chExt cx="1049386" cy="108081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3B505A0-4387-48CD-9F52-D956B26FE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77B0BB0-9B4E-4BBE-A298-1B1BAF483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3961265-29B6-4649-AC55-B3D3E6F852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02"/>
          <a:stretch/>
        </p:blipFill>
        <p:spPr>
          <a:xfrm>
            <a:off x="-125593" y="808418"/>
            <a:ext cx="381000" cy="4077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702AF5-15FC-4D56-B6BE-BD387D4163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15" y="1967907"/>
            <a:ext cx="793399" cy="95207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FEDCA63-9F20-4BC7-B1C6-042717A47969}"/>
              </a:ext>
            </a:extLst>
          </p:cNvPr>
          <p:cNvSpPr txBox="1"/>
          <p:nvPr/>
        </p:nvSpPr>
        <p:spPr>
          <a:xfrm>
            <a:off x="-74705" y="2899686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ACBC747-9638-4C1E-9373-D82CE1030E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7169" y="4674435"/>
            <a:ext cx="1350620" cy="847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C400011-75EB-4544-8F58-638E28B4A3F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-47511" y="3541305"/>
            <a:ext cx="1219730" cy="5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0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2FF7F4-BDFF-4A4B-B0AC-4E57F0751AE4}"/>
              </a:ext>
            </a:extLst>
          </p:cNvPr>
          <p:cNvSpPr/>
          <p:nvPr/>
        </p:nvSpPr>
        <p:spPr>
          <a:xfrm>
            <a:off x="1143007" y="1025754"/>
            <a:ext cx="7577541" cy="4769300"/>
          </a:xfrm>
          <a:prstGeom prst="roundRect">
            <a:avLst>
              <a:gd name="adj" fmla="val 10276"/>
            </a:avLst>
          </a:prstGeom>
          <a:solidFill>
            <a:srgbClr val="FF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0FE40-056A-4F23-8441-FAEC4CB78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762" y="683107"/>
            <a:ext cx="3334737" cy="3771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A0B81-41CF-4F6A-9699-FEF3455EF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684" y="1025755"/>
            <a:ext cx="4105691" cy="4769300"/>
          </a:xfrm>
          <a:prstGeom prst="round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32B19B-406B-4478-A573-B1F1B9796545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742D39-F251-4E33-B8E7-45B691246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26A80D-D9FA-493B-90C1-D50E10842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90" y="837187"/>
            <a:ext cx="793399" cy="9520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F63B06-72FF-4C09-85BF-365D4B12DB9B}"/>
              </a:ext>
            </a:extLst>
          </p:cNvPr>
          <p:cNvSpPr txBox="1"/>
          <p:nvPr/>
        </p:nvSpPr>
        <p:spPr>
          <a:xfrm>
            <a:off x="-33030" y="1768966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8C5528-C6C2-4BC5-B836-F430B630F9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92669" y="2316771"/>
            <a:ext cx="1408596" cy="97247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3072A7F-8854-459B-83DB-81E4F503560D}"/>
              </a:ext>
            </a:extLst>
          </p:cNvPr>
          <p:cNvSpPr/>
          <p:nvPr/>
        </p:nvSpPr>
        <p:spPr>
          <a:xfrm>
            <a:off x="4184866" y="4464343"/>
            <a:ext cx="774267" cy="74725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OR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707B8ED-3619-41DC-B727-E94B12B3E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867" y="6127714"/>
            <a:ext cx="1045547" cy="6113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EF6366E-B5BB-4E8C-85BA-56139ECC43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3414" y="6058365"/>
            <a:ext cx="753680" cy="7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6DBAF-13A6-42AE-8A7A-335B1109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30" y="2368450"/>
            <a:ext cx="4507199" cy="3368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895A2-7BD1-413C-BDE1-E05768729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867" y="896490"/>
            <a:ext cx="2290265" cy="8475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727AEF-DA72-4387-9EF6-448EBAA4294F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34F89-A026-4C73-AA38-3973F4188E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BC5649-14C2-43D9-ACDD-430FA239D5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9390" y="4559136"/>
            <a:ext cx="1035537" cy="8669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F0BAA9-5908-49FF-85D0-264AAF6C1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32457" y="3398162"/>
            <a:ext cx="1404257" cy="7490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92695C1-03CE-46B3-B990-368D48894A16}"/>
              </a:ext>
            </a:extLst>
          </p:cNvPr>
          <p:cNvGrpSpPr/>
          <p:nvPr/>
        </p:nvGrpSpPr>
        <p:grpSpPr>
          <a:xfrm>
            <a:off x="-22023" y="761422"/>
            <a:ext cx="1049386" cy="1080813"/>
            <a:chOff x="-26131" y="4608373"/>
            <a:chExt cx="1049386" cy="108081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DF81E1B-4C4C-40E6-99F2-EDAEF90CF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DCEE3E5-6D83-4BC8-9CAA-7C9FA1C60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3292433-C300-4742-80CA-A5D493A6C4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02"/>
          <a:stretch/>
        </p:blipFill>
        <p:spPr>
          <a:xfrm>
            <a:off x="-125593" y="808418"/>
            <a:ext cx="381000" cy="4077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641A3-53B1-4A3D-AF9C-B2D1A746E47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-112217" y="2265311"/>
            <a:ext cx="1219730" cy="5879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68B0B2D-0BE4-4996-A86C-1CB2038238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5114" y="6101099"/>
            <a:ext cx="566715" cy="6895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EFAD2C-111A-47E2-8226-6DD9449DF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7001" y="6055641"/>
            <a:ext cx="704941" cy="787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18ABE6-62F9-4F06-B378-51188BAE26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1659" y="6079583"/>
            <a:ext cx="828598" cy="7422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113F48B-BB99-4156-AA68-38122DC701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4185" y="6069055"/>
            <a:ext cx="611616" cy="7666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92088C-F798-47F9-BEF3-DDA803EDFE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8829" y="6094401"/>
            <a:ext cx="928891" cy="6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2AD638-9B02-4BD4-9CB6-235F716DD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21" y="1967101"/>
            <a:ext cx="4628356" cy="388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05B68A-0968-49F4-9C7C-601FEE087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867" y="896490"/>
            <a:ext cx="2290265" cy="8475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662361-C257-4411-B58A-0BC7EF1F2866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831E8-261F-48EC-AA36-486ED3A9A3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A657BC-A8B4-41D6-B58C-283706CD50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47346" y="1084561"/>
            <a:ext cx="1404257" cy="749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5DDBCA-F2B1-4586-A058-6900750F1E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77616" y="2489694"/>
            <a:ext cx="1111812" cy="5849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D74AA2-2501-47B1-916C-25BA513AF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" y="3552223"/>
            <a:ext cx="733658" cy="7997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0745A9-3017-4CE7-9D2B-BC1DC68801AB}"/>
              </a:ext>
            </a:extLst>
          </p:cNvPr>
          <p:cNvSpPr txBox="1"/>
          <p:nvPr/>
        </p:nvSpPr>
        <p:spPr>
          <a:xfrm>
            <a:off x="-89458" y="4400191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Parents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350BD8A-1B30-450B-95EF-1AEBBBAC00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173802" y="2601176"/>
            <a:ext cx="1219730" cy="5879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554CEE-BA75-4828-B23B-9C7E48E1FD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170" y="6067142"/>
            <a:ext cx="828598" cy="7422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BE8CDB-C78C-4201-9F61-6A46AB4998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6512" y="6067142"/>
            <a:ext cx="674429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C33461-49D9-47B1-A26A-8DC39D5E91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0165" y="5994831"/>
            <a:ext cx="593363" cy="8771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7FF26F-5637-4A40-AFAB-8C7D44138E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4338" y="6018604"/>
            <a:ext cx="771525" cy="82959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43EF79E-E5FA-4E33-9C32-1CF1B6925B7F}"/>
              </a:ext>
            </a:extLst>
          </p:cNvPr>
          <p:cNvGrpSpPr/>
          <p:nvPr/>
        </p:nvGrpSpPr>
        <p:grpSpPr>
          <a:xfrm>
            <a:off x="-14184" y="4888832"/>
            <a:ext cx="1049386" cy="1080813"/>
            <a:chOff x="-26131" y="4608373"/>
            <a:chExt cx="1049386" cy="108081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9F368D6-3A66-408B-8641-7BD805703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EBA3192-1958-4058-8C01-65E205603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0ABDB46-DBA3-4F2F-8EB7-610EBD74AE2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02"/>
          <a:stretch/>
        </p:blipFill>
        <p:spPr>
          <a:xfrm>
            <a:off x="-117754" y="4935828"/>
            <a:ext cx="381000" cy="4077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1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97E9D-2DB1-4182-9ACD-EC27AA118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057" y="1744069"/>
            <a:ext cx="4367886" cy="4288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2BD3EB-A5F1-459B-9593-DB94B66E1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867" y="896490"/>
            <a:ext cx="2290265" cy="8475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C3D12A-0794-4037-AC8C-757E1969D5CC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E74BF-BA79-455B-9452-479AFAD29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C1E402-A4E6-43AC-B06C-82441A346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9142" y="6067142"/>
            <a:ext cx="704941" cy="787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49812-F14B-46BE-BD49-8CD24CFF7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058" y="6334806"/>
            <a:ext cx="196621" cy="1966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ED9D42-5296-45EC-8C40-869596370ABF}"/>
              </a:ext>
            </a:extLst>
          </p:cNvPr>
          <p:cNvSpPr txBox="1"/>
          <p:nvPr/>
        </p:nvSpPr>
        <p:spPr>
          <a:xfrm>
            <a:off x="1938104" y="6484989"/>
            <a:ext cx="348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462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1FED33-8F12-4F66-9BDB-AFAF056E4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806" y="6018317"/>
            <a:ext cx="771525" cy="8295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DEAD42-665E-47AB-AED0-151DE50008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1258" y="6018318"/>
            <a:ext cx="704941" cy="8514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34188E-2FC2-4B89-BDA3-C8EEF39CE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4981" y="5994832"/>
            <a:ext cx="593363" cy="87714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5E594-1358-418F-A5F6-577B8C574A5F}"/>
              </a:ext>
            </a:extLst>
          </p:cNvPr>
          <p:cNvGrpSpPr/>
          <p:nvPr/>
        </p:nvGrpSpPr>
        <p:grpSpPr>
          <a:xfrm>
            <a:off x="-26129" y="826851"/>
            <a:ext cx="1049386" cy="1080813"/>
            <a:chOff x="-26131" y="4608373"/>
            <a:chExt cx="1049386" cy="108081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59A75B-3A7D-4AC4-B1F5-5BE302060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97C72DE-6E61-4863-B914-A694590AC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8D8854C-6564-4EBA-8E39-D12F836272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02"/>
          <a:stretch/>
        </p:blipFill>
        <p:spPr>
          <a:xfrm>
            <a:off x="-129699" y="873847"/>
            <a:ext cx="381000" cy="4077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BA6559-60D2-469B-953F-C0F316F3B49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-98703" y="2435873"/>
            <a:ext cx="1219730" cy="5879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4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2F3F9A-2F7A-4966-B509-45CFC12B7E78}"/>
              </a:ext>
            </a:extLst>
          </p:cNvPr>
          <p:cNvSpPr txBox="1"/>
          <p:nvPr/>
        </p:nvSpPr>
        <p:spPr>
          <a:xfrm>
            <a:off x="558120" y="612844"/>
            <a:ext cx="80277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6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What should you do if you observe or have knowledge of a child who is being abused, neglected or exploited?</a:t>
            </a:r>
          </a:p>
        </p:txBody>
      </p:sp>
    </p:spTree>
    <p:extLst>
      <p:ext uri="{BB962C8B-B14F-4D97-AF65-F5344CB8AC3E}">
        <p14:creationId xmlns:p14="http://schemas.microsoft.com/office/powerpoint/2010/main" val="429730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E6501-02D9-437C-A764-05BC77416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97" y="1964747"/>
            <a:ext cx="4473406" cy="4133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22E7C-CD1E-4113-A0FB-028501C67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867" y="896490"/>
            <a:ext cx="2290265" cy="8475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9B8E23-256C-4415-9439-C0D4E459A44A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FF43-92D8-4D8E-A56E-558CEF68C2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6BFB52-B9E1-43F1-9F4B-645C75F8A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353" y="6072046"/>
            <a:ext cx="704941" cy="787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A8FA14-5CE3-4AF8-8246-EB16DC986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343" y="5994756"/>
            <a:ext cx="593363" cy="8771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90BECC-9F05-4CA7-880C-678B1B5F99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8871" y="6063987"/>
            <a:ext cx="629837" cy="7592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C862CB-4CB9-4867-8DED-D5402E0B2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226" y="6072046"/>
            <a:ext cx="880748" cy="759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CC1C97-7F3B-48E3-BB4A-8F8D3E82E9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046" y="6072046"/>
            <a:ext cx="771525" cy="704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0A2B61-0FDF-45CE-BDFC-C259D6C45F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5997" y="6109956"/>
            <a:ext cx="554512" cy="7592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785272-7B7C-440E-8E5A-10DABD9C2A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7" y="896490"/>
            <a:ext cx="826220" cy="914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70DA0E-C07B-4A19-9DFE-F1F700F860D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17281" y="4753434"/>
            <a:ext cx="1404257" cy="7490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116C51-81DF-48C2-9014-83072D83C267}"/>
              </a:ext>
            </a:extLst>
          </p:cNvPr>
          <p:cNvSpPr txBox="1"/>
          <p:nvPr/>
        </p:nvSpPr>
        <p:spPr>
          <a:xfrm>
            <a:off x="-103172" y="1840028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Adoptive Parents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098F6E0-94C9-42EB-8545-38D5574316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3"/>
          <a:stretch/>
        </p:blipFill>
        <p:spPr>
          <a:xfrm rot="16200000">
            <a:off x="-17669" y="3692041"/>
            <a:ext cx="1219730" cy="58795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726023A-A60C-4AD4-BACF-1224496977C2}"/>
              </a:ext>
            </a:extLst>
          </p:cNvPr>
          <p:cNvGrpSpPr/>
          <p:nvPr/>
        </p:nvGrpSpPr>
        <p:grpSpPr>
          <a:xfrm>
            <a:off x="-26129" y="2252064"/>
            <a:ext cx="1049386" cy="1080813"/>
            <a:chOff x="-26131" y="4608373"/>
            <a:chExt cx="1049386" cy="108081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30537DD-3176-4F8E-B04C-04A1E2C71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4B15651-722B-4082-96CE-1665AB5CC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00227DD1-280C-426F-8F56-E9913DF8957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02"/>
          <a:stretch/>
        </p:blipFill>
        <p:spPr>
          <a:xfrm>
            <a:off x="-129699" y="2299060"/>
            <a:ext cx="381000" cy="4077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23257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12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17E0A7-4A4A-413B-BCE4-DD9A3C7809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30E48-95FA-4130-9837-80BC2FCE60ED}"/>
              </a:ext>
            </a:extLst>
          </p:cNvPr>
          <p:cNvSpPr txBox="1"/>
          <p:nvPr/>
        </p:nvSpPr>
        <p:spPr>
          <a:xfrm>
            <a:off x="317937" y="330577"/>
            <a:ext cx="87184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5000" b="1" dirty="0">
                <a:solidFill>
                  <a:prstClr val="white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Take action</a:t>
            </a:r>
            <a:endParaRPr kumimoji="0" lang="en-ZA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42E77-EE67-4A54-BD6D-0ABFBAEBC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40146"/>
          <a:stretch/>
        </p:blipFill>
        <p:spPr bwMode="auto">
          <a:xfrm>
            <a:off x="8430990" y="81737"/>
            <a:ext cx="605415" cy="542948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D91DD27-EBC9-49CF-9449-98EA0B44520C}"/>
              </a:ext>
            </a:extLst>
          </p:cNvPr>
          <p:cNvSpPr/>
          <p:nvPr/>
        </p:nvSpPr>
        <p:spPr>
          <a:xfrm>
            <a:off x="261256" y="1500431"/>
            <a:ext cx="3454400" cy="1422226"/>
          </a:xfrm>
          <a:prstGeom prst="wedgeRoundRectCallout">
            <a:avLst>
              <a:gd name="adj1" fmla="val 18510"/>
              <a:gd name="adj2" fmla="val 8476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482C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thing you can do to prevent or stop child neglect, abuse or exploitation is to take action by speaking up!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0D301-90A5-467F-A59A-E27D38C95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9" t="55579" r="74781" b="13395"/>
          <a:stretch/>
        </p:blipFill>
        <p:spPr>
          <a:xfrm>
            <a:off x="1643742" y="3757355"/>
            <a:ext cx="1761234" cy="2169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0D4E7-5CC9-464D-8CBE-6FAC19B0B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119" y="1209562"/>
            <a:ext cx="3614637" cy="509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500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 descr="https://scontent.fjnb4-1.fna.fbcdn.net/v/t1.0-9/1625773_1096183843756063_290402375550134252_n.jpg?oh=bcf6e4bfc08f9be8a64e7d4690f0f7d0&amp;oe=57D09F6C">
            <a:extLst>
              <a:ext uri="{FF2B5EF4-FFF2-40B4-BE49-F238E27FC236}">
                <a16:creationId xmlns:a16="http://schemas.microsoft.com/office/drawing/2014/main" id="{ACBDEC42-DB31-41C6-BD38-90599794F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6"/>
          <a:stretch/>
        </p:blipFill>
        <p:spPr bwMode="auto">
          <a:xfrm>
            <a:off x="0" y="-18253"/>
            <a:ext cx="4270131" cy="348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https://scontent.fjnb4-1.fna.fbcdn.net/v/t1.0-9/13178543_1096183860422728_7716054370520973328_n.jpg?oh=27d9dbab63f5c13f6765dcb5fef25fd9&amp;oe=579F3B97">
            <a:extLst>
              <a:ext uri="{FF2B5EF4-FFF2-40B4-BE49-F238E27FC236}">
                <a16:creationId xmlns:a16="http://schemas.microsoft.com/office/drawing/2014/main" id="{7761BB41-98A3-481A-97E2-A7C5783B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399" y="2809958"/>
            <a:ext cx="4586601" cy="40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6" descr="https://scontent.fjnb4-1.fna.fbcdn.net/v/t1.0-9/13239083_1096183800422734_3771127502530661976_n.jpg?oh=598980e6a0a817f2b38d6e07c72ce78a&amp;oe=57D92DCF">
            <a:extLst>
              <a:ext uri="{FF2B5EF4-FFF2-40B4-BE49-F238E27FC236}">
                <a16:creationId xmlns:a16="http://schemas.microsoft.com/office/drawing/2014/main" id="{B018F5F2-E972-4082-8E83-E087DF12E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64903"/>
            <a:ext cx="4922710" cy="339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8" descr="https://scontent.fjnb4-1.fna.fbcdn.net/v/l/t1.0-9/13239913_1096184303756017_4910404920375802382_n.jpg?oh=2232c5d5349c5bf8dcdc21a83e5d48a1&amp;oe=57D19456">
            <a:extLst>
              <a:ext uri="{FF2B5EF4-FFF2-40B4-BE49-F238E27FC236}">
                <a16:creationId xmlns:a16="http://schemas.microsoft.com/office/drawing/2014/main" id="{8E7102A1-394D-4ADA-AC82-DA586151A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4"/>
          <a:stretch/>
        </p:blipFill>
        <p:spPr bwMode="auto">
          <a:xfrm>
            <a:off x="4114800" y="15290"/>
            <a:ext cx="5043557" cy="344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38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4F00AF8F-5F97-4FB0-9FD3-F684D7BF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59497" r="35907" b="26786"/>
          <a:stretch/>
        </p:blipFill>
        <p:spPr bwMode="auto">
          <a:xfrm>
            <a:off x="4880387" y="2073431"/>
            <a:ext cx="3930872" cy="902658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72F3F9A-2F7A-4966-B509-45CFC12B7E78}"/>
              </a:ext>
            </a:extLst>
          </p:cNvPr>
          <p:cNvSpPr txBox="1"/>
          <p:nvPr/>
        </p:nvSpPr>
        <p:spPr>
          <a:xfrm>
            <a:off x="564851" y="617473"/>
            <a:ext cx="420018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6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stay </a:t>
            </a:r>
            <a:r>
              <a:rPr lang="en-ZA" sz="6000" b="1" dirty="0">
                <a:solidFill>
                  <a:srgbClr val="6B08A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strong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6AE385DF-8F5B-4329-9EBD-3CF4B8FC2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39623"/>
          <a:stretch/>
        </p:blipFill>
        <p:spPr bwMode="auto">
          <a:xfrm>
            <a:off x="5561329" y="2976089"/>
            <a:ext cx="2529841" cy="2290991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F5887-D9BB-4997-8725-D1400E98589B}"/>
              </a:ext>
            </a:extLst>
          </p:cNvPr>
          <p:cNvSpPr txBox="1"/>
          <p:nvPr/>
        </p:nvSpPr>
        <p:spPr>
          <a:xfrm>
            <a:off x="3393870" y="1874688"/>
            <a:ext cx="186140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6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32BF5-687E-4AD2-843B-ADD237225734}"/>
              </a:ext>
            </a:extLst>
          </p:cNvPr>
          <p:cNvSpPr txBox="1"/>
          <p:nvPr/>
        </p:nvSpPr>
        <p:spPr>
          <a:xfrm>
            <a:off x="0" y="5714143"/>
            <a:ext cx="9144000" cy="696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ZA" sz="3000" b="1" dirty="0">
                <a:solidFill>
                  <a:srgbClr val="482C8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www.couragechildprotection.com</a:t>
            </a:r>
            <a:endParaRPr lang="en-ZA" sz="3000" dirty="0">
              <a:solidFill>
                <a:srgbClr val="482C8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17E0A7-4A4A-413B-BCE4-DD9A3C7809C0}"/>
              </a:ext>
            </a:extLst>
          </p:cNvPr>
          <p:cNvSpPr/>
          <p:nvPr/>
        </p:nvSpPr>
        <p:spPr>
          <a:xfrm>
            <a:off x="-27306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9ED357-125F-4833-8223-EA0314D1A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40146"/>
          <a:stretch/>
        </p:blipFill>
        <p:spPr bwMode="auto">
          <a:xfrm>
            <a:off x="8430990" y="81737"/>
            <a:ext cx="605415" cy="542948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630E48-95FA-4130-9837-80BC2FCE60ED}"/>
              </a:ext>
            </a:extLst>
          </p:cNvPr>
          <p:cNvSpPr txBox="1"/>
          <p:nvPr/>
        </p:nvSpPr>
        <p:spPr>
          <a:xfrm>
            <a:off x="317938" y="330577"/>
            <a:ext cx="8508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5000" b="1" dirty="0">
                <a:solidFill>
                  <a:prstClr val="white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Useful courage tools</a:t>
            </a:r>
            <a:endParaRPr kumimoji="0" lang="en-ZA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17D4AD-5996-4D04-B6A3-80A2EC67D9C8}"/>
              </a:ext>
            </a:extLst>
          </p:cNvPr>
          <p:cNvGrpSpPr/>
          <p:nvPr/>
        </p:nvGrpSpPr>
        <p:grpSpPr>
          <a:xfrm>
            <a:off x="6713530" y="2075318"/>
            <a:ext cx="772160" cy="711738"/>
            <a:chOff x="6786880" y="2061942"/>
            <a:chExt cx="772160" cy="71173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D41D8BD-3DC5-45B7-A548-D63CA0B1BBF4}"/>
                </a:ext>
              </a:extLst>
            </p:cNvPr>
            <p:cNvSpPr/>
            <p:nvPr/>
          </p:nvSpPr>
          <p:spPr>
            <a:xfrm>
              <a:off x="6786880" y="2061942"/>
              <a:ext cx="772160" cy="711738"/>
            </a:xfrm>
            <a:prstGeom prst="roundRect">
              <a:avLst/>
            </a:prstGeom>
            <a:noFill/>
            <a:ln w="76200">
              <a:solidFill>
                <a:srgbClr val="482C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2B8CED-40D0-431B-AE17-C6A07A232FDE}"/>
                </a:ext>
              </a:extLst>
            </p:cNvPr>
            <p:cNvSpPr/>
            <p:nvPr/>
          </p:nvSpPr>
          <p:spPr>
            <a:xfrm rot="5400000">
              <a:off x="6976193" y="2209531"/>
              <a:ext cx="453781" cy="416560"/>
            </a:xfrm>
            <a:prstGeom prst="triangle">
              <a:avLst/>
            </a:prstGeom>
            <a:solidFill>
              <a:srgbClr val="482C89"/>
            </a:solidFill>
            <a:ln>
              <a:solidFill>
                <a:srgbClr val="482C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5DE230-AE39-4FF7-8771-56E167D433CF}"/>
              </a:ext>
            </a:extLst>
          </p:cNvPr>
          <p:cNvSpPr txBox="1"/>
          <p:nvPr/>
        </p:nvSpPr>
        <p:spPr>
          <a:xfrm>
            <a:off x="622238" y="5913461"/>
            <a:ext cx="3498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482C8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Courage child protection and safeguarding poster &amp; Community Map</a:t>
            </a:r>
            <a:endParaRPr lang="en-ZA" dirty="0">
              <a:solidFill>
                <a:srgbClr val="482C89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658497-060B-4A39-BC37-E7657F046889}"/>
              </a:ext>
            </a:extLst>
          </p:cNvPr>
          <p:cNvSpPr txBox="1"/>
          <p:nvPr/>
        </p:nvSpPr>
        <p:spPr>
          <a:xfrm>
            <a:off x="4526951" y="6029184"/>
            <a:ext cx="431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482C8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or</a:t>
            </a:r>
            <a:endParaRPr lang="en-ZA" dirty="0">
              <a:solidFill>
                <a:srgbClr val="482C89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F9EED0-9F8F-48D5-8968-FBE1DBA64F8D}"/>
              </a:ext>
            </a:extLst>
          </p:cNvPr>
          <p:cNvSpPr txBox="1"/>
          <p:nvPr/>
        </p:nvSpPr>
        <p:spPr>
          <a:xfrm>
            <a:off x="5327448" y="5913461"/>
            <a:ext cx="3498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482C8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 Courage child protection and safeguarding video or presentation</a:t>
            </a:r>
            <a:endParaRPr lang="en-ZA" dirty="0">
              <a:solidFill>
                <a:srgbClr val="482C8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7EC43-C750-42D0-ABF2-84CF06D59A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66" y="2607230"/>
            <a:ext cx="4368737" cy="30847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3C141E-BA37-419F-BE23-55719504FD5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83462" y="3579426"/>
            <a:ext cx="1822072" cy="142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1BE6CC-A541-4682-A3F1-E5462A596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990">
            <a:off x="986898" y="1294619"/>
            <a:ext cx="3088784" cy="43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75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28C407-6BF8-4950-8B16-193F077929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623AD-AF6B-43D6-9A9F-33FD15A10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8" t="3951" r="4063" b="6420"/>
          <a:stretch/>
        </p:blipFill>
        <p:spPr>
          <a:xfrm>
            <a:off x="0" y="0"/>
            <a:ext cx="9144000" cy="62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17E0A7-4A4A-413B-BCE4-DD9A3C7809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30E48-95FA-4130-9837-80BC2FCE60ED}"/>
              </a:ext>
            </a:extLst>
          </p:cNvPr>
          <p:cNvSpPr txBox="1"/>
          <p:nvPr/>
        </p:nvSpPr>
        <p:spPr>
          <a:xfrm>
            <a:off x="317937" y="330577"/>
            <a:ext cx="87184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5000" b="1" dirty="0">
                <a:solidFill>
                  <a:prstClr val="white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What should we ask?</a:t>
            </a:r>
            <a:endParaRPr kumimoji="0" lang="en-ZA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42E77-EE67-4A54-BD6D-0ABFBAEBC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40146"/>
          <a:stretch/>
        </p:blipFill>
        <p:spPr bwMode="auto">
          <a:xfrm>
            <a:off x="8430990" y="81737"/>
            <a:ext cx="605415" cy="542948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D91DD27-EBC9-49CF-9449-98EA0B44520C}"/>
              </a:ext>
            </a:extLst>
          </p:cNvPr>
          <p:cNvSpPr/>
          <p:nvPr/>
        </p:nvSpPr>
        <p:spPr>
          <a:xfrm>
            <a:off x="261256" y="1500431"/>
            <a:ext cx="3454400" cy="1422226"/>
          </a:xfrm>
          <a:prstGeom prst="wedgeRoundRectCallout">
            <a:avLst>
              <a:gd name="adj1" fmla="val -13633"/>
              <a:gd name="adj2" fmla="val 839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482C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do if you see child protection challenges in your community, follow the Courage Child Protection &amp; Safeguarding process.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93665E8-F26B-4861-9177-186A3247E0A9}"/>
              </a:ext>
            </a:extLst>
          </p:cNvPr>
          <p:cNvSpPr/>
          <p:nvPr/>
        </p:nvSpPr>
        <p:spPr>
          <a:xfrm>
            <a:off x="5323114" y="1463742"/>
            <a:ext cx="3559630" cy="1422226"/>
          </a:xfrm>
          <a:prstGeom prst="wedgeRoundRectCallout">
            <a:avLst>
              <a:gd name="adj1" fmla="val 24622"/>
              <a:gd name="adj2" fmla="val 8170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rgbClr val="482C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this process to the Courage Child Protection Community Map to understand which stakeholders are involved.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0D301-90A5-467F-A59A-E27D38C95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9" t="55579" r="74781" b="13395"/>
          <a:stretch/>
        </p:blipFill>
        <p:spPr>
          <a:xfrm>
            <a:off x="0" y="3757355"/>
            <a:ext cx="1761234" cy="2169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0D4E7-5CC9-464D-8CBE-6FAC19B0B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599" y="3056656"/>
            <a:ext cx="2258929" cy="318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6AEA4-BFAF-497D-910E-696F47B8F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9" t="55305" r="8096" b="13395"/>
          <a:stretch/>
        </p:blipFill>
        <p:spPr>
          <a:xfrm>
            <a:off x="7935686" y="3985733"/>
            <a:ext cx="1208314" cy="2188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1973C5-4236-44C4-9C16-80C8667D6B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5588">
            <a:off x="4334172" y="3824293"/>
            <a:ext cx="3319804" cy="23440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6A179F-1DE1-4F6C-8D60-7F92C49062A7}"/>
                  </a:ext>
                </a:extLst>
              </p14:cNvPr>
              <p14:cNvContentPartPr/>
              <p14:nvPr/>
            </p14:nvContentPartPr>
            <p14:xfrm>
              <a:off x="7383010" y="5073510"/>
              <a:ext cx="560880" cy="182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6A179F-1DE1-4F6C-8D60-7F92C49062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5370" y="5055510"/>
                <a:ext cx="59652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64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2F3F9A-2F7A-4966-B509-45CFC12B7E78}"/>
              </a:ext>
            </a:extLst>
          </p:cNvPr>
          <p:cNvSpPr txBox="1"/>
          <p:nvPr/>
        </p:nvSpPr>
        <p:spPr>
          <a:xfrm>
            <a:off x="558120" y="1997839"/>
            <a:ext cx="80277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6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Now let’s understand the process you should follow…</a:t>
            </a:r>
          </a:p>
        </p:txBody>
      </p:sp>
    </p:spTree>
    <p:extLst>
      <p:ext uri="{BB962C8B-B14F-4D97-AF65-F5344CB8AC3E}">
        <p14:creationId xmlns:p14="http://schemas.microsoft.com/office/powerpoint/2010/main" val="125091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708477-CE86-493F-8450-C1E025005923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B4D54A3-2217-4E21-8A36-15F3C21B7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C0C022-4771-41F6-9C7D-009C183DF40E}"/>
              </a:ext>
            </a:extLst>
          </p:cNvPr>
          <p:cNvCxnSpPr>
            <a:cxnSpLocks/>
          </p:cNvCxnSpPr>
          <p:nvPr/>
        </p:nvCxnSpPr>
        <p:spPr>
          <a:xfrm>
            <a:off x="1066801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C5B371-7B7A-4DF2-9440-90211EB987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18060" y="982121"/>
            <a:ext cx="1408596" cy="972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F86F41-BA00-443F-B52C-97108D5067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14486" y="2376322"/>
            <a:ext cx="1408598" cy="7135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AEBEA7E-B326-4967-9CD8-E939E6CAB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497" y="3529286"/>
            <a:ext cx="1028136" cy="10206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4E793A5-11A8-42C3-BC6E-00A7A25E8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466" y="6031098"/>
            <a:ext cx="702234" cy="8192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9CFD689-E718-4886-A2FE-04ABD36EB3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017" y="5966309"/>
            <a:ext cx="813188" cy="8743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10EAC7-50F6-4FCB-BE68-C7DE3391F7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926" y="5956184"/>
            <a:ext cx="834719" cy="9018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7903925-160C-41E3-A008-E0A140886F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6830" y="6019574"/>
            <a:ext cx="834719" cy="84172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06B3446-DC26-4763-9D9F-3D693B45E2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772691" y="5983696"/>
            <a:ext cx="1005658" cy="8842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FC7E11F-20B0-426E-A109-5996815D62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847" y="5966309"/>
            <a:ext cx="1005659" cy="8865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409EEC8-AAFA-4531-AD6E-92F268855F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7864" y="6039535"/>
            <a:ext cx="764238" cy="8108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57347DA-8083-40AD-8D06-C64E608423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9045" y="735346"/>
            <a:ext cx="75247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2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BDB6B9-046C-41C6-AD9C-B0A68C33EA7A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BA8B721-FBE5-4E27-A750-702DA1B40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EE2ED-9A7E-48D6-A3CB-1A7927181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2" y="853959"/>
            <a:ext cx="879145" cy="9312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099B03-5CC7-4E20-81FB-5B8E30FBC75F}"/>
              </a:ext>
            </a:extLst>
          </p:cNvPr>
          <p:cNvSpPr txBox="1"/>
          <p:nvPr/>
        </p:nvSpPr>
        <p:spPr>
          <a:xfrm>
            <a:off x="-63104" y="1745146"/>
            <a:ext cx="1176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Abusive Parents, Partners or Adults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5ABF8C-756A-4E63-B994-F0B916477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4" y="829444"/>
            <a:ext cx="6823981" cy="5014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0FE553-BEBD-44A9-99FE-AB4E14606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673" y="6039520"/>
            <a:ext cx="705286" cy="818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E74843-58E4-4CCE-A77F-AA50844FC3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266" y="5995201"/>
            <a:ext cx="563389" cy="8736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31DEEA-01FD-4221-A780-6EC65EA8F3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593" y="6011215"/>
            <a:ext cx="662745" cy="8722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BB7F13-03A5-48FE-A1EE-CC49F35D73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384" y="6011215"/>
            <a:ext cx="872779" cy="7869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B01757-9C6F-47AE-9DB0-70F8AD0E0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163" y="5995201"/>
            <a:ext cx="1018748" cy="876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635179-370D-495B-9B93-33B8C67A62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0911" y="6011215"/>
            <a:ext cx="1036161" cy="86201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5A4F31B-0C2F-4195-B55A-BBC2591A1CE0}"/>
              </a:ext>
            </a:extLst>
          </p:cNvPr>
          <p:cNvGrpSpPr/>
          <p:nvPr/>
        </p:nvGrpSpPr>
        <p:grpSpPr>
          <a:xfrm>
            <a:off x="-15243" y="2377721"/>
            <a:ext cx="1049386" cy="1080813"/>
            <a:chOff x="-26131" y="4608373"/>
            <a:chExt cx="1049386" cy="108081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FAF7A3-31DD-4E0A-95F2-E0340C8B4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47DE345-AD58-4212-844C-5E90C80F4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34143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9516"/>
            <a:ext cx="9144000" cy="6858000"/>
          </a:xfrm>
          <a:prstGeom prst="rect">
            <a:avLst/>
          </a:prstGeom>
          <a:solidFill>
            <a:srgbClr val="FEC5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CA94C0-C99F-4A20-BA9F-D7D2138A9243}"/>
              </a:ext>
            </a:extLst>
          </p:cNvPr>
          <p:cNvSpPr/>
          <p:nvPr/>
        </p:nvSpPr>
        <p:spPr>
          <a:xfrm>
            <a:off x="1" y="5983621"/>
            <a:ext cx="9144000" cy="87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B81017-8C92-4B7B-B56B-47131C8F3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8" y="6067142"/>
            <a:ext cx="655160" cy="7325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A08027-3E1A-4438-AC7D-2F6F8213B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72" y="6011215"/>
            <a:ext cx="1036161" cy="862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73794"/>
            <a:ext cx="9144000" cy="747252"/>
          </a:xfrm>
          <a:prstGeom prst="rect">
            <a:avLst/>
          </a:prstGeom>
          <a:solidFill>
            <a:srgbClr val="482C89"/>
          </a:solidFill>
          <a:ln>
            <a:solidFill>
              <a:srgbClr val="63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CHILD PROTECTION AND SAFEGAURDING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EE8DA-306C-4B61-9775-3B52E833F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749071"/>
            <a:ext cx="6600825" cy="5229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A8007-AD1F-4D42-9CE8-D03330C573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2" y="917666"/>
            <a:ext cx="565477" cy="867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2F44D5-1412-48A3-9514-5044B4383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72" y="917666"/>
            <a:ext cx="492594" cy="8942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A8405C-761D-4B6E-BDDF-76A22F5732B8}"/>
              </a:ext>
            </a:extLst>
          </p:cNvPr>
          <p:cNvSpPr txBox="1"/>
          <p:nvPr/>
        </p:nvSpPr>
        <p:spPr>
          <a:xfrm>
            <a:off x="-63104" y="1810462"/>
            <a:ext cx="117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i="1" dirty="0">
                <a:solidFill>
                  <a:srgbClr val="95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Traffickers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505814-19DE-4451-9181-FC18545D74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"/>
          <a:stretch/>
        </p:blipFill>
        <p:spPr>
          <a:xfrm>
            <a:off x="1165079" y="5985553"/>
            <a:ext cx="731048" cy="8876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4FA8AC-DEE9-4F9A-BDA3-9EE978C808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879" y="6040341"/>
            <a:ext cx="731048" cy="8387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61E70-1C8A-4CE1-9255-B49F896286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6798" y="6047957"/>
            <a:ext cx="838301" cy="8100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51E735-4294-495A-A722-39B4C0F117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824" y="6001950"/>
            <a:ext cx="869137" cy="8620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C3C194-FFB7-4832-9CEF-B93ED7C73D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0884" y="6040341"/>
            <a:ext cx="628968" cy="81765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0555AEC-9374-41CE-A397-CA33559CF3C1}"/>
              </a:ext>
            </a:extLst>
          </p:cNvPr>
          <p:cNvGrpSpPr/>
          <p:nvPr/>
        </p:nvGrpSpPr>
        <p:grpSpPr>
          <a:xfrm>
            <a:off x="-4357" y="2247726"/>
            <a:ext cx="1049386" cy="1080813"/>
            <a:chOff x="-26131" y="4608373"/>
            <a:chExt cx="1049386" cy="108081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407240D-DE40-4BBF-B55C-AB77937EC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131" y="4608373"/>
              <a:ext cx="1049386" cy="83902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4339C06-B8D7-4932-BF70-9FCF3188E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70" y="5430561"/>
              <a:ext cx="812227" cy="258625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44A4A-AEC6-4B88-A39F-3CE12FC1B099}"/>
              </a:ext>
            </a:extLst>
          </p:cNvPr>
          <p:cNvCxnSpPr>
            <a:cxnSpLocks/>
          </p:cNvCxnSpPr>
          <p:nvPr/>
        </p:nvCxnSpPr>
        <p:spPr>
          <a:xfrm>
            <a:off x="1045029" y="673458"/>
            <a:ext cx="0" cy="54276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8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19220</TotalTime>
  <Words>428</Words>
  <Application>Microsoft Office PowerPoint</Application>
  <PresentationFormat>On-screen Show (4:3)</PresentationFormat>
  <Paragraphs>75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Corbel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 Blackie</dc:creator>
  <cp:lastModifiedBy>Dee Blackie</cp:lastModifiedBy>
  <cp:revision>757</cp:revision>
  <cp:lastPrinted>2020-11-10T18:22:51Z</cp:lastPrinted>
  <dcterms:created xsi:type="dcterms:W3CDTF">2015-05-17T14:23:03Z</dcterms:created>
  <dcterms:modified xsi:type="dcterms:W3CDTF">2020-11-25T13:21:37Z</dcterms:modified>
</cp:coreProperties>
</file>