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0" r:id="rId1"/>
  </p:sldMasterIdLst>
  <p:notesMasterIdLst>
    <p:notesMasterId r:id="rId22"/>
  </p:notesMasterIdLst>
  <p:handoutMasterIdLst>
    <p:handoutMasterId r:id="rId23"/>
  </p:handoutMasterIdLst>
  <p:sldIdLst>
    <p:sldId id="622" r:id="rId2"/>
    <p:sldId id="2194" r:id="rId3"/>
    <p:sldId id="1483" r:id="rId4"/>
    <p:sldId id="660" r:id="rId5"/>
    <p:sldId id="1484" r:id="rId6"/>
    <p:sldId id="1487" r:id="rId7"/>
    <p:sldId id="1485" r:id="rId8"/>
    <p:sldId id="1488" r:id="rId9"/>
    <p:sldId id="664" r:id="rId10"/>
    <p:sldId id="689" r:id="rId11"/>
    <p:sldId id="684" r:id="rId12"/>
    <p:sldId id="1486" r:id="rId13"/>
    <p:sldId id="665" r:id="rId14"/>
    <p:sldId id="1489" r:id="rId15"/>
    <p:sldId id="1784" r:id="rId16"/>
    <p:sldId id="1782" r:id="rId17"/>
    <p:sldId id="683" r:id="rId18"/>
    <p:sldId id="688" r:id="rId19"/>
    <p:sldId id="1783" r:id="rId20"/>
    <p:sldId id="667" r:id="rId21"/>
  </p:sldIdLst>
  <p:sldSz cx="9906000" cy="6858000" type="A4"/>
  <p:notesSz cx="6858000" cy="9313863"/>
  <p:defaultTextStyle>
    <a:defPPr>
      <a:defRPr lang="en-US"/>
    </a:defPPr>
    <a:lvl1pPr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1pPr>
    <a:lvl2pPr marL="419938"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2pPr>
    <a:lvl3pPr marL="839876"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3pPr>
    <a:lvl4pPr marL="1259815"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4pPr>
    <a:lvl5pPr marL="1679753" algn="l" rtl="0" eaLnBrk="0" fontAlgn="base" hangingPunct="0">
      <a:spcBef>
        <a:spcPct val="0"/>
      </a:spcBef>
      <a:spcAft>
        <a:spcPct val="0"/>
      </a:spcAft>
      <a:defRPr sz="2200" kern="1200">
        <a:solidFill>
          <a:schemeClr val="tx1"/>
        </a:solidFill>
        <a:latin typeface="Arial" charset="0"/>
        <a:ea typeface="ヒラギノ角ゴ Pro W3" pitchFamily="28" charset="-128"/>
        <a:cs typeface="+mn-cs"/>
      </a:defRPr>
    </a:lvl5pPr>
    <a:lvl6pPr marL="2099691" algn="l" defTabSz="839876" rtl="0" eaLnBrk="1" latinLnBrk="0" hangingPunct="1">
      <a:defRPr sz="2200" kern="1200">
        <a:solidFill>
          <a:schemeClr val="tx1"/>
        </a:solidFill>
        <a:latin typeface="Arial" charset="0"/>
        <a:ea typeface="ヒラギノ角ゴ Pro W3" pitchFamily="28" charset="-128"/>
        <a:cs typeface="+mn-cs"/>
      </a:defRPr>
    </a:lvl6pPr>
    <a:lvl7pPr marL="2519629" algn="l" defTabSz="839876" rtl="0" eaLnBrk="1" latinLnBrk="0" hangingPunct="1">
      <a:defRPr sz="2200" kern="1200">
        <a:solidFill>
          <a:schemeClr val="tx1"/>
        </a:solidFill>
        <a:latin typeface="Arial" charset="0"/>
        <a:ea typeface="ヒラギノ角ゴ Pro W3" pitchFamily="28" charset="-128"/>
        <a:cs typeface="+mn-cs"/>
      </a:defRPr>
    </a:lvl7pPr>
    <a:lvl8pPr marL="2939567" algn="l" defTabSz="839876" rtl="0" eaLnBrk="1" latinLnBrk="0" hangingPunct="1">
      <a:defRPr sz="2200" kern="1200">
        <a:solidFill>
          <a:schemeClr val="tx1"/>
        </a:solidFill>
        <a:latin typeface="Arial" charset="0"/>
        <a:ea typeface="ヒラギノ角ゴ Pro W3" pitchFamily="28" charset="-128"/>
        <a:cs typeface="+mn-cs"/>
      </a:defRPr>
    </a:lvl8pPr>
    <a:lvl9pPr marL="3359506" algn="l" defTabSz="839876" rtl="0" eaLnBrk="1" latinLnBrk="0" hangingPunct="1">
      <a:defRPr sz="2200" kern="1200">
        <a:solidFill>
          <a:schemeClr val="tx1"/>
        </a:solidFill>
        <a:latin typeface="Arial" charset="0"/>
        <a:ea typeface="ヒラギノ角ゴ Pro W3"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3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099"/>
    <a:srgbClr val="00B9F2"/>
    <a:srgbClr val="5D2E8F"/>
    <a:srgbClr val="FCC918"/>
    <a:srgbClr val="6F11A7"/>
    <a:srgbClr val="899A35"/>
    <a:srgbClr val="97BDD4"/>
    <a:srgbClr val="FFE512"/>
    <a:srgbClr val="FFA923"/>
    <a:srgbClr val="E5A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0204" autoAdjust="0"/>
  </p:normalViewPr>
  <p:slideViewPr>
    <p:cSldViewPr>
      <p:cViewPr varScale="1">
        <p:scale>
          <a:sx n="115" d="100"/>
          <a:sy n="115" d="100"/>
        </p:scale>
        <p:origin x="2000" y="192"/>
      </p:cViewPr>
      <p:guideLst>
        <p:guide orient="horz" pos="2160"/>
        <p:guide pos="3114"/>
      </p:guideLst>
    </p:cSldViewPr>
  </p:slideViewPr>
  <p:outlineViewPr>
    <p:cViewPr>
      <p:scale>
        <a:sx n="100" d="100"/>
        <a:sy n="100" d="100"/>
      </p:scale>
      <p:origin x="486" y="684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6"/>
            <a:ext cx="2946660" cy="417819"/>
          </a:xfrm>
          <a:prstGeom prst="rect">
            <a:avLst/>
          </a:prstGeom>
          <a:noFill/>
          <a:ln w="9525">
            <a:noFill/>
            <a:miter lim="800000"/>
            <a:headEnd/>
            <a:tailEnd/>
          </a:ln>
          <a:effectLst/>
        </p:spPr>
        <p:txBody>
          <a:bodyPr vert="horz" wrap="square" lIns="91850" tIns="45924" rIns="91850" bIns="45924" numCol="1" anchor="t" anchorCtr="0" compatLnSpc="1">
            <a:prstTxWarp prst="textNoShape">
              <a:avLst/>
            </a:prstTxWarp>
          </a:bodyPr>
          <a:lstStyle>
            <a:lvl1pPr>
              <a:defRPr sz="1200">
                <a:latin typeface="Arial" charset="0"/>
              </a:defRPr>
            </a:lvl1pPr>
          </a:lstStyle>
          <a:p>
            <a:pPr>
              <a:defRPr/>
            </a:pPr>
            <a:endParaRPr lang="en-US" dirty="0"/>
          </a:p>
        </p:txBody>
      </p:sp>
      <p:sp>
        <p:nvSpPr>
          <p:cNvPr id="49155" name="Rectangle 3"/>
          <p:cNvSpPr>
            <a:spLocks noGrp="1" noChangeArrowheads="1"/>
          </p:cNvSpPr>
          <p:nvPr>
            <p:ph type="dt" sz="quarter" idx="1"/>
          </p:nvPr>
        </p:nvSpPr>
        <p:spPr bwMode="auto">
          <a:xfrm>
            <a:off x="3893800" y="6"/>
            <a:ext cx="2946660" cy="417819"/>
          </a:xfrm>
          <a:prstGeom prst="rect">
            <a:avLst/>
          </a:prstGeom>
          <a:noFill/>
          <a:ln w="9525">
            <a:noFill/>
            <a:miter lim="800000"/>
            <a:headEnd/>
            <a:tailEnd/>
          </a:ln>
          <a:effectLst/>
        </p:spPr>
        <p:txBody>
          <a:bodyPr vert="horz" wrap="square" lIns="91850" tIns="45924" rIns="91850" bIns="45924" numCol="1" anchor="t" anchorCtr="0" compatLnSpc="1">
            <a:prstTxWarp prst="textNoShape">
              <a:avLst/>
            </a:prstTxWarp>
          </a:bodyPr>
          <a:lstStyle>
            <a:lvl1pPr algn="r">
              <a:defRPr sz="1200">
                <a:latin typeface="Arial" charset="0"/>
              </a:defRPr>
            </a:lvl1pPr>
          </a:lstStyle>
          <a:p>
            <a:pPr>
              <a:defRPr/>
            </a:pPr>
            <a:fld id="{8AD208B9-1960-4F05-A639-C5F05F4B969B}" type="datetime1">
              <a:rPr lang="en-US"/>
              <a:pPr>
                <a:defRPr/>
              </a:pPr>
              <a:t>11/30/22</a:t>
            </a:fld>
            <a:endParaRPr lang="en-US" dirty="0"/>
          </a:p>
        </p:txBody>
      </p:sp>
      <p:sp>
        <p:nvSpPr>
          <p:cNvPr id="49156" name="Rectangle 4"/>
          <p:cNvSpPr>
            <a:spLocks noGrp="1" noChangeArrowheads="1"/>
          </p:cNvSpPr>
          <p:nvPr>
            <p:ph type="ftr" sz="quarter" idx="2"/>
          </p:nvPr>
        </p:nvSpPr>
        <p:spPr bwMode="auto">
          <a:xfrm>
            <a:off x="1" y="8878642"/>
            <a:ext cx="2946660" cy="417819"/>
          </a:xfrm>
          <a:prstGeom prst="rect">
            <a:avLst/>
          </a:prstGeom>
          <a:noFill/>
          <a:ln w="9525">
            <a:noFill/>
            <a:miter lim="800000"/>
            <a:headEnd/>
            <a:tailEnd/>
          </a:ln>
          <a:effectLst/>
        </p:spPr>
        <p:txBody>
          <a:bodyPr vert="horz" wrap="square" lIns="91850" tIns="45924" rIns="91850" bIns="45924" numCol="1" anchor="b" anchorCtr="0" compatLnSpc="1">
            <a:prstTxWarp prst="textNoShape">
              <a:avLst/>
            </a:prstTxWarp>
          </a:bodyPr>
          <a:lstStyle>
            <a:lvl1pPr>
              <a:defRPr sz="1200">
                <a:latin typeface="Arial" charset="0"/>
              </a:defRPr>
            </a:lvl1pPr>
          </a:lstStyle>
          <a:p>
            <a:pPr>
              <a:defRPr/>
            </a:pPr>
            <a:endParaRPr lang="en-US" dirty="0"/>
          </a:p>
        </p:txBody>
      </p:sp>
      <p:sp>
        <p:nvSpPr>
          <p:cNvPr id="49157" name="Rectangle 5"/>
          <p:cNvSpPr>
            <a:spLocks noGrp="1" noChangeArrowheads="1"/>
          </p:cNvSpPr>
          <p:nvPr>
            <p:ph type="sldNum" sz="quarter" idx="3"/>
          </p:nvPr>
        </p:nvSpPr>
        <p:spPr bwMode="auto">
          <a:xfrm>
            <a:off x="3893800" y="8878642"/>
            <a:ext cx="2946660" cy="417819"/>
          </a:xfrm>
          <a:prstGeom prst="rect">
            <a:avLst/>
          </a:prstGeom>
          <a:noFill/>
          <a:ln w="9525">
            <a:noFill/>
            <a:miter lim="800000"/>
            <a:headEnd/>
            <a:tailEnd/>
          </a:ln>
          <a:effectLst/>
        </p:spPr>
        <p:txBody>
          <a:bodyPr vert="horz" wrap="square" lIns="91850" tIns="45924" rIns="91850" bIns="45924" numCol="1" anchor="b" anchorCtr="0" compatLnSpc="1">
            <a:prstTxWarp prst="textNoShape">
              <a:avLst/>
            </a:prstTxWarp>
          </a:bodyPr>
          <a:lstStyle>
            <a:lvl1pPr algn="r">
              <a:defRPr sz="1200">
                <a:latin typeface="Arial" charset="0"/>
              </a:defRPr>
            </a:lvl1pPr>
          </a:lstStyle>
          <a:p>
            <a:pPr>
              <a:defRPr/>
            </a:pPr>
            <a:fld id="{B13A4839-ED30-4B45-B8AA-57E0E8FF0A86}" type="slidenum">
              <a:rPr lang="en-US"/>
              <a:pPr>
                <a:defRPr/>
              </a:pPr>
              <a:t>‹#›</a:t>
            </a:fld>
            <a:endParaRPr lang="en-US" dirty="0"/>
          </a:p>
        </p:txBody>
      </p:sp>
    </p:spTree>
    <p:extLst>
      <p:ext uri="{BB962C8B-B14F-4D97-AF65-F5344CB8AC3E}">
        <p14:creationId xmlns:p14="http://schemas.microsoft.com/office/powerpoint/2010/main" val="1667229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71873" cy="465693"/>
          </a:xfrm>
          <a:prstGeom prst="rect">
            <a:avLst/>
          </a:prstGeom>
        </p:spPr>
        <p:txBody>
          <a:bodyPr vert="horz" wrap="square" lIns="91850" tIns="45924" rIns="91850" bIns="45924" numCol="1" anchor="t" anchorCtr="0" compatLnSpc="1">
            <a:prstTxWarp prst="textNoShape">
              <a:avLst/>
            </a:prstTxWarp>
          </a:bodyPr>
          <a:lstStyle>
            <a:lvl1pPr>
              <a:defRPr sz="1200">
                <a:latin typeface="Arial" charset="0"/>
              </a:defRPr>
            </a:lvl1pPr>
          </a:lstStyle>
          <a:p>
            <a:pPr>
              <a:defRPr/>
            </a:pPr>
            <a:endParaRPr lang="en-ZA" dirty="0"/>
          </a:p>
        </p:txBody>
      </p:sp>
      <p:sp>
        <p:nvSpPr>
          <p:cNvPr id="3" name="Date Placeholder 2"/>
          <p:cNvSpPr>
            <a:spLocks noGrp="1"/>
          </p:cNvSpPr>
          <p:nvPr>
            <p:ph type="dt" idx="1"/>
          </p:nvPr>
        </p:nvSpPr>
        <p:spPr>
          <a:xfrm>
            <a:off x="3885033" y="3"/>
            <a:ext cx="2971873" cy="465693"/>
          </a:xfrm>
          <a:prstGeom prst="rect">
            <a:avLst/>
          </a:prstGeom>
        </p:spPr>
        <p:txBody>
          <a:bodyPr vert="horz" lIns="91850" tIns="45924" rIns="91850" bIns="45924" rtlCol="0"/>
          <a:lstStyle>
            <a:lvl1pPr algn="r">
              <a:defRPr sz="1200">
                <a:latin typeface="Arial" charset="0"/>
              </a:defRPr>
            </a:lvl1pPr>
          </a:lstStyle>
          <a:p>
            <a:pPr>
              <a:defRPr/>
            </a:pPr>
            <a:fld id="{FC61FD60-CB03-449C-8C76-6A51F3B369E0}" type="datetime1">
              <a:rPr lang="en-US"/>
              <a:pPr>
                <a:defRPr/>
              </a:pPr>
              <a:t>11/30/22</a:t>
            </a:fld>
            <a:endParaRPr lang="en-ZA" dirty="0"/>
          </a:p>
        </p:txBody>
      </p:sp>
      <p:sp>
        <p:nvSpPr>
          <p:cNvPr id="4" name="Slide Image Placeholder 3"/>
          <p:cNvSpPr>
            <a:spLocks noGrp="1" noRot="1" noChangeAspect="1"/>
          </p:cNvSpPr>
          <p:nvPr>
            <p:ph type="sldImg" idx="2"/>
          </p:nvPr>
        </p:nvSpPr>
        <p:spPr>
          <a:xfrm>
            <a:off x="908050" y="698500"/>
            <a:ext cx="5041900" cy="3492500"/>
          </a:xfrm>
          <a:prstGeom prst="rect">
            <a:avLst/>
          </a:prstGeom>
          <a:noFill/>
          <a:ln w="12700">
            <a:solidFill>
              <a:prstClr val="black"/>
            </a:solidFill>
          </a:ln>
        </p:spPr>
        <p:txBody>
          <a:bodyPr vert="horz" lIns="91850" tIns="45924" rIns="91850" bIns="45924" rtlCol="0" anchor="ctr"/>
          <a:lstStyle/>
          <a:p>
            <a:pPr lvl="0"/>
            <a:endParaRPr lang="en-ZA" noProof="0" dirty="0"/>
          </a:p>
        </p:txBody>
      </p:sp>
      <p:sp>
        <p:nvSpPr>
          <p:cNvPr id="5" name="Notes Placeholder 4"/>
          <p:cNvSpPr>
            <a:spLocks noGrp="1"/>
          </p:cNvSpPr>
          <p:nvPr>
            <p:ph type="body" sz="quarter" idx="3"/>
          </p:nvPr>
        </p:nvSpPr>
        <p:spPr>
          <a:xfrm>
            <a:off x="686240" y="4424086"/>
            <a:ext cx="5485523" cy="4191238"/>
          </a:xfrm>
          <a:prstGeom prst="rect">
            <a:avLst/>
          </a:prstGeom>
        </p:spPr>
        <p:txBody>
          <a:bodyPr vert="horz" wrap="square" lIns="91850" tIns="45924" rIns="91850" bIns="45924"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ZA" noProof="0" dirty="0"/>
          </a:p>
        </p:txBody>
      </p:sp>
      <p:sp>
        <p:nvSpPr>
          <p:cNvPr id="6" name="Footer Placeholder 5"/>
          <p:cNvSpPr>
            <a:spLocks noGrp="1"/>
          </p:cNvSpPr>
          <p:nvPr>
            <p:ph type="ftr" sz="quarter" idx="4"/>
          </p:nvPr>
        </p:nvSpPr>
        <p:spPr>
          <a:xfrm>
            <a:off x="3" y="8845997"/>
            <a:ext cx="2971873" cy="465693"/>
          </a:xfrm>
          <a:prstGeom prst="rect">
            <a:avLst/>
          </a:prstGeom>
        </p:spPr>
        <p:txBody>
          <a:bodyPr vert="horz" wrap="square" lIns="91850" tIns="45924" rIns="91850" bIns="45924" numCol="1" anchor="b" anchorCtr="0" compatLnSpc="1">
            <a:prstTxWarp prst="textNoShape">
              <a:avLst/>
            </a:prstTxWarp>
          </a:bodyPr>
          <a:lstStyle>
            <a:lvl1pPr>
              <a:defRPr sz="1200">
                <a:latin typeface="Arial" charset="0"/>
              </a:defRPr>
            </a:lvl1pPr>
          </a:lstStyle>
          <a:p>
            <a:pPr>
              <a:defRPr/>
            </a:pPr>
            <a:endParaRPr lang="en-ZA" dirty="0"/>
          </a:p>
        </p:txBody>
      </p:sp>
      <p:sp>
        <p:nvSpPr>
          <p:cNvPr id="7" name="Slide Number Placeholder 6"/>
          <p:cNvSpPr>
            <a:spLocks noGrp="1"/>
          </p:cNvSpPr>
          <p:nvPr>
            <p:ph type="sldNum" sz="quarter" idx="5"/>
          </p:nvPr>
        </p:nvSpPr>
        <p:spPr>
          <a:xfrm>
            <a:off x="3885033" y="8845997"/>
            <a:ext cx="2971873" cy="465693"/>
          </a:xfrm>
          <a:prstGeom prst="rect">
            <a:avLst/>
          </a:prstGeom>
        </p:spPr>
        <p:txBody>
          <a:bodyPr vert="horz" lIns="91850" tIns="45924" rIns="91850" bIns="45924" rtlCol="0" anchor="b"/>
          <a:lstStyle>
            <a:lvl1pPr algn="r">
              <a:defRPr sz="1200">
                <a:latin typeface="Arial" charset="0"/>
              </a:defRPr>
            </a:lvl1pPr>
          </a:lstStyle>
          <a:p>
            <a:pPr>
              <a:defRPr/>
            </a:pPr>
            <a:fld id="{4428798E-1959-4131-86E9-E436E82DEE9C}" type="slidenum">
              <a:rPr lang="en-ZA"/>
              <a:pPr>
                <a:defRPr/>
              </a:pPr>
              <a:t>‹#›</a:t>
            </a:fld>
            <a:endParaRPr lang="en-ZA" dirty="0"/>
          </a:p>
        </p:txBody>
      </p:sp>
    </p:spTree>
    <p:extLst>
      <p:ext uri="{BB962C8B-B14F-4D97-AF65-F5344CB8AC3E}">
        <p14:creationId xmlns:p14="http://schemas.microsoft.com/office/powerpoint/2010/main" val="534430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19938" algn="l" rtl="0" eaLnBrk="0" fontAlgn="base" hangingPunct="0">
      <a:spcBef>
        <a:spcPct val="30000"/>
      </a:spcBef>
      <a:spcAft>
        <a:spcPct val="0"/>
      </a:spcAft>
      <a:defRPr sz="1100" kern="1200">
        <a:solidFill>
          <a:schemeClr val="tx1"/>
        </a:solidFill>
        <a:latin typeface="+mn-lt"/>
        <a:ea typeface="+mn-ea"/>
        <a:cs typeface="+mn-cs"/>
      </a:defRPr>
    </a:lvl2pPr>
    <a:lvl3pPr marL="839876" algn="l" rtl="0" eaLnBrk="0" fontAlgn="base" hangingPunct="0">
      <a:spcBef>
        <a:spcPct val="30000"/>
      </a:spcBef>
      <a:spcAft>
        <a:spcPct val="0"/>
      </a:spcAft>
      <a:defRPr sz="1100" kern="1200">
        <a:solidFill>
          <a:schemeClr val="tx1"/>
        </a:solidFill>
        <a:latin typeface="+mn-lt"/>
        <a:ea typeface="+mn-ea"/>
        <a:cs typeface="+mn-cs"/>
      </a:defRPr>
    </a:lvl3pPr>
    <a:lvl4pPr marL="1259815" algn="l" rtl="0" eaLnBrk="0" fontAlgn="base" hangingPunct="0">
      <a:spcBef>
        <a:spcPct val="30000"/>
      </a:spcBef>
      <a:spcAft>
        <a:spcPct val="0"/>
      </a:spcAft>
      <a:defRPr sz="1100" kern="1200">
        <a:solidFill>
          <a:schemeClr val="tx1"/>
        </a:solidFill>
        <a:latin typeface="+mn-lt"/>
        <a:ea typeface="+mn-ea"/>
        <a:cs typeface="+mn-cs"/>
      </a:defRPr>
    </a:lvl4pPr>
    <a:lvl5pPr marL="1679753" algn="l" rtl="0" eaLnBrk="0" fontAlgn="base" hangingPunct="0">
      <a:spcBef>
        <a:spcPct val="30000"/>
      </a:spcBef>
      <a:spcAft>
        <a:spcPct val="0"/>
      </a:spcAft>
      <a:defRPr sz="1100" kern="1200">
        <a:solidFill>
          <a:schemeClr val="tx1"/>
        </a:solidFill>
        <a:latin typeface="+mn-lt"/>
        <a:ea typeface="+mn-ea"/>
        <a:cs typeface="+mn-cs"/>
      </a:defRPr>
    </a:lvl5pPr>
    <a:lvl6pPr marL="2099691" algn="l" defTabSz="839876" rtl="0" eaLnBrk="1" latinLnBrk="0" hangingPunct="1">
      <a:defRPr sz="1100" kern="1200">
        <a:solidFill>
          <a:schemeClr val="tx1"/>
        </a:solidFill>
        <a:latin typeface="+mn-lt"/>
        <a:ea typeface="+mn-ea"/>
        <a:cs typeface="+mn-cs"/>
      </a:defRPr>
    </a:lvl6pPr>
    <a:lvl7pPr marL="2519629" algn="l" defTabSz="839876" rtl="0" eaLnBrk="1" latinLnBrk="0" hangingPunct="1">
      <a:defRPr sz="1100" kern="1200">
        <a:solidFill>
          <a:schemeClr val="tx1"/>
        </a:solidFill>
        <a:latin typeface="+mn-lt"/>
        <a:ea typeface="+mn-ea"/>
        <a:cs typeface="+mn-cs"/>
      </a:defRPr>
    </a:lvl7pPr>
    <a:lvl8pPr marL="2939567" algn="l" defTabSz="839876" rtl="0" eaLnBrk="1" latinLnBrk="0" hangingPunct="1">
      <a:defRPr sz="1100" kern="1200">
        <a:solidFill>
          <a:schemeClr val="tx1"/>
        </a:solidFill>
        <a:latin typeface="+mn-lt"/>
        <a:ea typeface="+mn-ea"/>
        <a:cs typeface="+mn-cs"/>
      </a:defRPr>
    </a:lvl8pPr>
    <a:lvl9pPr marL="3359506" algn="l" defTabSz="8398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This is the Courage ‘Be Kind’ personal and community empowerment workbook. As with all Courage programmes, there are 7 steps to ending bullying and realising a courageously kind world. </a:t>
            </a:r>
          </a:p>
          <a:p>
            <a:endParaRPr lang="en-ZA" sz="1000" dirty="0"/>
          </a:p>
          <a:p>
            <a:r>
              <a:rPr lang="en-ZA" sz="1000" dirty="0"/>
              <a:t>These steps include:</a:t>
            </a:r>
          </a:p>
          <a:p>
            <a:pPr marL="228600" indent="-228600">
              <a:buAutoNum type="arabicParenR"/>
            </a:pPr>
            <a:r>
              <a:rPr lang="en-ZA" sz="1000" dirty="0"/>
              <a:t>Insight into what bullying is.</a:t>
            </a:r>
          </a:p>
          <a:p>
            <a:pPr marL="228600" indent="-228600">
              <a:buAutoNum type="arabicParenR"/>
            </a:pPr>
            <a:r>
              <a:rPr lang="en-ZA" sz="1000" dirty="0"/>
              <a:t>Creating a vision of what a courageously kind world would look like with no bullying.</a:t>
            </a:r>
          </a:p>
          <a:p>
            <a:pPr marL="228600" indent="-228600">
              <a:buAutoNum type="arabicParenR"/>
            </a:pPr>
            <a:r>
              <a:rPr lang="en-ZA" sz="1000" dirty="0"/>
              <a:t>Understanding how we can solve bullying using love and empathy.</a:t>
            </a:r>
          </a:p>
          <a:p>
            <a:pPr marL="228600" indent="-228600">
              <a:buAutoNum type="arabicParenR"/>
            </a:pPr>
            <a:r>
              <a:rPr lang="en-ZA" sz="1000" dirty="0"/>
              <a:t>Building our self esteem and assertiveness to address bullying.</a:t>
            </a:r>
          </a:p>
          <a:p>
            <a:pPr marL="228600" indent="-228600">
              <a:buAutoNum type="arabicParenR"/>
            </a:pPr>
            <a:r>
              <a:rPr lang="en-ZA" sz="1000" dirty="0"/>
              <a:t>Identifying our partners who will help achieve our vision.</a:t>
            </a:r>
          </a:p>
          <a:p>
            <a:pPr marL="228600" indent="-228600">
              <a:buAutoNum type="arabicParenR"/>
            </a:pPr>
            <a:r>
              <a:rPr lang="en-ZA" sz="1000" dirty="0"/>
              <a:t>Defining the values that will drive our new courageously kind behaviours.</a:t>
            </a:r>
          </a:p>
          <a:p>
            <a:pPr marL="228600" indent="-228600">
              <a:buAutoNum type="arabicParenR"/>
            </a:pPr>
            <a:r>
              <a:rPr lang="en-ZA" sz="1000" dirty="0"/>
              <a:t>Taking action to ensure change.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a:t>
            </a:fld>
            <a:endParaRPr lang="en-ZA" dirty="0"/>
          </a:p>
        </p:txBody>
      </p:sp>
    </p:spTree>
    <p:extLst>
      <p:ext uri="{BB962C8B-B14F-4D97-AF65-F5344CB8AC3E}">
        <p14:creationId xmlns:p14="http://schemas.microsoft.com/office/powerpoint/2010/main" val="185181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a:t>We are now going to explore the concept of empathy.</a:t>
            </a:r>
          </a:p>
          <a:p>
            <a:endParaRPr lang="en-US" sz="1000" dirty="0"/>
          </a:p>
          <a:p>
            <a:r>
              <a:rPr lang="en-US" sz="1000" dirty="0"/>
              <a:t>Exercise:</a:t>
            </a:r>
          </a:p>
          <a:p>
            <a:pPr marL="171450" indent="-171450">
              <a:buFont typeface="Arial" panose="020B0604020202020204" pitchFamily="34" charset="0"/>
              <a:buChar char="•"/>
            </a:pPr>
            <a:r>
              <a:rPr lang="en-US" sz="1000" dirty="0"/>
              <a:t>Get participants to discuss what empathy means to them.  </a:t>
            </a:r>
          </a:p>
          <a:p>
            <a:pPr marL="171450" indent="-171450">
              <a:buFont typeface="Arial" panose="020B0604020202020204" pitchFamily="34" charset="0"/>
              <a:buChar char="•"/>
            </a:pPr>
            <a:r>
              <a:rPr lang="en-US" sz="1000" dirty="0"/>
              <a:t>Explain that empathy is </a:t>
            </a:r>
            <a:r>
              <a:rPr lang="en-ZA" sz="1000" dirty="0">
                <a:effectLst/>
              </a:rPr>
              <a:t>the ability to understand and share the feelings of another. To be able to walk a mile in another person’s shoes and understand their world from their perspective.  </a:t>
            </a:r>
          </a:p>
          <a:p>
            <a:pPr marL="171450" indent="-171450">
              <a:buFont typeface="Arial" panose="020B0604020202020204" pitchFamily="34" charset="0"/>
              <a:buChar char="•"/>
            </a:pPr>
            <a:r>
              <a:rPr lang="en-ZA" sz="1000" dirty="0">
                <a:effectLst/>
              </a:rPr>
              <a:t>It is important to remember that empathy is a skill, that can be taught and learnt, it is not a trait that we are born with.  To be empathetic we need to listen, understand and connect with other people.  </a:t>
            </a:r>
          </a:p>
          <a:p>
            <a:pPr marL="171450" indent="-171450">
              <a:buFont typeface="Arial" panose="020B0604020202020204" pitchFamily="34" charset="0"/>
              <a:buChar char="•"/>
            </a:pPr>
            <a:r>
              <a:rPr lang="en-ZA" sz="1000" dirty="0">
                <a:effectLst/>
              </a:rPr>
              <a:t>The good news is, research shows that if you are an empathetic person, you will be les stressed, less depressed, happier in relationships, more successful at work and more satisfied with your life!</a:t>
            </a:r>
            <a:endParaRPr lang="en-US" sz="1000" dirty="0">
              <a:effectLst/>
            </a:endParaRPr>
          </a:p>
          <a:p>
            <a:pPr marL="171450" indent="-171450">
              <a:buFont typeface="Arial" panose="020B0604020202020204" pitchFamily="34" charset="0"/>
              <a:buChar char="•"/>
            </a:pPr>
            <a:r>
              <a:rPr lang="en-US" sz="1000" dirty="0"/>
              <a:t>Discuss how bullying impacts negatively on everyone involved, the bully, the person being bullied and the bystander.  </a:t>
            </a:r>
          </a:p>
          <a:p>
            <a:pPr marL="171450" indent="-171450">
              <a:buFont typeface="Arial" panose="020B0604020202020204" pitchFamily="34" charset="0"/>
              <a:buChar char="•"/>
            </a:pPr>
            <a:r>
              <a:rPr lang="en-US" sz="1000" dirty="0"/>
              <a:t>Get your participants to call out the emotions that each of these people may feel when they are part of the bullying triangle.  </a:t>
            </a:r>
          </a:p>
          <a:p>
            <a:pPr marL="171450" indent="-171450">
              <a:buFont typeface="Arial" panose="020B0604020202020204" pitchFamily="34" charset="0"/>
              <a:buChar char="•"/>
            </a:pPr>
            <a:r>
              <a:rPr lang="en-US" sz="1000" dirty="0"/>
              <a:t>Write these emotions up on a flip chart, without the labels.</a:t>
            </a:r>
          </a:p>
          <a:p>
            <a:pPr marL="171450" indent="-171450">
              <a:buFont typeface="Arial" panose="020B0604020202020204" pitchFamily="34" charset="0"/>
              <a:buChar char="•"/>
            </a:pPr>
            <a:r>
              <a:rPr lang="en-US" sz="1000" dirty="0"/>
              <a:t>Discuss how all these emotions can and are felt by all three participants in any bullying scenario.</a:t>
            </a:r>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dirty="0"/>
              <a:t>Exercise:</a:t>
            </a:r>
          </a:p>
          <a:p>
            <a:pPr marL="171450" indent="-171450">
              <a:buFont typeface="Arial" panose="020B0604020202020204" pitchFamily="34" charset="0"/>
              <a:buChar char="•"/>
            </a:pPr>
            <a:r>
              <a:rPr lang="en-US" sz="1000" dirty="0"/>
              <a:t>You can also do this as a role-playing exercise where everyone sits on a chair that represents the bully, the bullied and the bystander.  </a:t>
            </a:r>
          </a:p>
          <a:p>
            <a:pPr marL="171450" indent="-171450">
              <a:buFont typeface="Arial" panose="020B0604020202020204" pitchFamily="34" charset="0"/>
              <a:buChar char="•"/>
            </a:pPr>
            <a:r>
              <a:rPr lang="en-US" sz="1000" dirty="0"/>
              <a:t>They should role play a bullying experience and then talk about how they felt in each of their roles.  </a:t>
            </a:r>
          </a:p>
          <a:p>
            <a:pPr marL="171450" indent="-171450">
              <a:buFont typeface="Arial" panose="020B0604020202020204" pitchFamily="34" charset="0"/>
              <a:buChar char="•"/>
            </a:pPr>
            <a:r>
              <a:rPr lang="en-US" sz="1000" dirty="0"/>
              <a:t>Get your participants to switch chairs and roles, and then reenact another bullying experience and again talk about how they felt in their new roles. </a:t>
            </a:r>
          </a:p>
          <a:p>
            <a:pPr marL="171450" indent="-171450">
              <a:buFont typeface="Arial" panose="020B0604020202020204" pitchFamily="34" charset="0"/>
              <a:buChar char="•"/>
            </a:pPr>
            <a:r>
              <a:rPr lang="en-US" sz="1000" dirty="0"/>
              <a:t>Once each person has experienced each role, discuss how each of the feelings that they felt can be experienced by each of the individuals in the bullying triangle.</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10</a:t>
            </a:fld>
            <a:endParaRPr lang="en-ZA" dirty="0"/>
          </a:p>
        </p:txBody>
      </p:sp>
    </p:spTree>
    <p:extLst>
      <p:ext uri="{BB962C8B-B14F-4D97-AF65-F5344CB8AC3E}">
        <p14:creationId xmlns:p14="http://schemas.microsoft.com/office/powerpoint/2010/main" val="45812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Think about a world where everyone is exactly the same?  Everyone would agree with everything you say. Everyone would look the same, and no one would have different opinions.   Is this a world that you would like to live in it? The truth is, it would probably be quite boring!  Having different people in the world, makes our lives interesting and exciting, and gives us new ideas.  So what makes you unique and different and how do you make the world a more interesting place to live?</a:t>
            </a:r>
          </a:p>
          <a:p>
            <a:endParaRPr lang="en-ZA" sz="1000" dirty="0"/>
          </a:p>
          <a:p>
            <a:r>
              <a:rPr lang="en-ZA" sz="1000" dirty="0"/>
              <a:t>Exercise:</a:t>
            </a:r>
          </a:p>
          <a:p>
            <a:pPr marL="171450" indent="-171450">
              <a:buFont typeface="Arial" panose="020B0604020202020204" pitchFamily="34" charset="0"/>
              <a:buChar char="•"/>
            </a:pPr>
            <a:r>
              <a:rPr lang="en-ZA" sz="1000" dirty="0"/>
              <a:t>Once you have discussed the value of difference and uniqueness, get everyone to design their own personal crest, like your school crest (explore this if there is confusion).  </a:t>
            </a:r>
          </a:p>
          <a:p>
            <a:pPr marL="171450" indent="-171450">
              <a:buFont typeface="Arial" panose="020B0604020202020204" pitchFamily="34" charset="0"/>
              <a:buChar char="•"/>
            </a:pPr>
            <a:r>
              <a:rPr lang="en-ZA" sz="1000" dirty="0"/>
              <a:t>You will need to choose:</a:t>
            </a:r>
          </a:p>
          <a:p>
            <a:pPr marL="648538" lvl="1" indent="-228600">
              <a:buFont typeface="+mj-lt"/>
              <a:buAutoNum type="arabicPeriod"/>
            </a:pPr>
            <a:r>
              <a:rPr lang="en-ZA" sz="1000" dirty="0"/>
              <a:t>An animal that you think represents who you are and/or who you would like to become.</a:t>
            </a:r>
          </a:p>
          <a:p>
            <a:pPr marL="648538" lvl="1" indent="-228600">
              <a:buFont typeface="+mj-lt"/>
              <a:buAutoNum type="arabicPeriod"/>
            </a:pPr>
            <a:r>
              <a:rPr lang="en-ZA" sz="1000" dirty="0"/>
              <a:t>A shield shape</a:t>
            </a:r>
          </a:p>
          <a:p>
            <a:pPr marL="648538" lvl="1" indent="-228600">
              <a:buFont typeface="+mj-lt"/>
              <a:buAutoNum type="arabicPeriod"/>
            </a:pPr>
            <a:r>
              <a:rPr lang="en-ZA" sz="1000" dirty="0"/>
              <a:t>Your favourite colour (you can choose more than one), and </a:t>
            </a:r>
          </a:p>
          <a:p>
            <a:pPr marL="648538" lvl="1" indent="-228600">
              <a:buFont typeface="+mj-lt"/>
              <a:buAutoNum type="arabicPeriod"/>
            </a:pPr>
            <a:r>
              <a:rPr lang="en-ZA" sz="1000" dirty="0"/>
              <a:t>A personal motto or tagline that inspires you and and the person you would like to become.</a:t>
            </a:r>
          </a:p>
          <a:p>
            <a:pPr marL="228600" lvl="0" indent="-228600">
              <a:buFont typeface="Arial" panose="020B0604020202020204" pitchFamily="34" charset="0"/>
              <a:buChar char="•"/>
            </a:pPr>
            <a:r>
              <a:rPr lang="en-ZA" sz="1000" dirty="0"/>
              <a:t>Get everyone to share their personal crests.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11</a:t>
            </a:fld>
            <a:endParaRPr lang="en-ZA" dirty="0"/>
          </a:p>
        </p:txBody>
      </p:sp>
    </p:spTree>
    <p:extLst>
      <p:ext uri="{BB962C8B-B14F-4D97-AF65-F5344CB8AC3E}">
        <p14:creationId xmlns:p14="http://schemas.microsoft.com/office/powerpoint/2010/main" val="50424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sz="1050" dirty="0"/>
              <a:t>Now that we understand what bullying is, the kind of world we would like to create, and how to practice empathy and compassion, we need to build our self-esteem and self-worth so that we can assertively address bullying in a positive and proactive way. </a:t>
            </a:r>
            <a:r>
              <a:rPr lang="en-ZA" sz="1000" dirty="0"/>
              <a:t>To be assertive is to maintain your own self esteem and personal identity, whilst confidently engaging with other people around you.  </a:t>
            </a:r>
          </a:p>
          <a:p>
            <a:endParaRPr lang="en-ZA" sz="1000" dirty="0"/>
          </a:p>
          <a:p>
            <a:r>
              <a:rPr lang="en-ZA" sz="1000" dirty="0"/>
              <a:t>This is sometimes difficult to do, when you are being harassed by an aggressive or passively aggressive person.  </a:t>
            </a:r>
          </a:p>
          <a:p>
            <a:endParaRPr lang="en-ZA" sz="1000" dirty="0"/>
          </a:p>
          <a:p>
            <a:r>
              <a:rPr lang="en-ZA" sz="1000" dirty="0"/>
              <a:t>These are some good tips to help you feel more assertive and empowered:</a:t>
            </a:r>
          </a:p>
          <a:p>
            <a:pPr marL="228600" indent="-228600">
              <a:buFont typeface="+mj-lt"/>
              <a:buAutoNum type="arabicPeriod"/>
            </a:pPr>
            <a:r>
              <a:rPr lang="en-ZA" sz="1000" dirty="0"/>
              <a:t>If someone tries to bully or intimidate you, tell them clearly and assertively to STOP</a:t>
            </a:r>
          </a:p>
          <a:p>
            <a:pPr marL="228600" indent="-228600">
              <a:buFont typeface="+mj-lt"/>
              <a:buAutoNum type="arabicPeriod"/>
            </a:pPr>
            <a:r>
              <a:rPr lang="en-ZA" sz="1000" dirty="0"/>
              <a:t>Express your feelings – say if you are feeling unhappy or uncomfortable, if they know this, they can’t pretend they were just teasing or playing.</a:t>
            </a:r>
          </a:p>
          <a:p>
            <a:pPr marL="228600" indent="-228600">
              <a:buFont typeface="+mj-lt"/>
              <a:buAutoNum type="arabicPeriod"/>
            </a:pPr>
            <a:r>
              <a:rPr lang="en-ZA" sz="1000" dirty="0"/>
              <a:t>Be confident about who you are and what you stand for, this is your personal identity and you should never compromise this.</a:t>
            </a:r>
          </a:p>
          <a:p>
            <a:pPr marL="228600" indent="-228600">
              <a:buFont typeface="+mj-lt"/>
              <a:buAutoNum type="arabicPeriod"/>
            </a:pPr>
            <a:r>
              <a:rPr lang="en-ZA" sz="1000" dirty="0"/>
              <a:t>Respect other people and what makes them unique and different.</a:t>
            </a:r>
          </a:p>
          <a:p>
            <a:pPr marL="228600" indent="-228600">
              <a:buFont typeface="+mj-lt"/>
              <a:buAutoNum type="arabicPeriod"/>
            </a:pPr>
            <a:r>
              <a:rPr lang="en-ZA" sz="1000" dirty="0"/>
              <a:t>Build a community of like minded friends around you, who you know will support and stand up for you.</a:t>
            </a:r>
          </a:p>
          <a:p>
            <a:pPr marL="228600" indent="-228600">
              <a:buFont typeface="+mj-lt"/>
              <a:buAutoNum type="arabicPeriod"/>
            </a:pPr>
            <a:r>
              <a:rPr lang="en-ZA" sz="1000" dirty="0"/>
              <a:t>Protect yourself and your information, be smart about where you hang out and who you share your contact details with.</a:t>
            </a:r>
          </a:p>
          <a:p>
            <a:pPr marL="228600" indent="-228600">
              <a:buFont typeface="+mj-lt"/>
              <a:buAutoNum type="arabicPeriod"/>
            </a:pPr>
            <a:r>
              <a:rPr lang="en-ZA" sz="1000" dirty="0"/>
              <a:t>Defend your right to be who you are, this is the most fundamental and universal human right of all.</a:t>
            </a:r>
          </a:p>
          <a:p>
            <a:pPr marL="228600" indent="-228600">
              <a:buFont typeface="+mj-lt"/>
              <a:buAutoNum type="arabicPeriod"/>
            </a:pPr>
            <a:r>
              <a:rPr lang="en-ZA" sz="1000" dirty="0"/>
              <a:t>Finally, embrace your inner-super hero.  There is a super hero hiding in each of us, with unique talents and skills. Tap into these, and show the world your super-powers.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12</a:t>
            </a:fld>
            <a:endParaRPr lang="en-ZA" dirty="0"/>
          </a:p>
        </p:txBody>
      </p:sp>
    </p:spTree>
    <p:extLst>
      <p:ext uri="{BB962C8B-B14F-4D97-AF65-F5344CB8AC3E}">
        <p14:creationId xmlns:p14="http://schemas.microsoft.com/office/powerpoint/2010/main" val="184033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000" dirty="0"/>
              <a:t>We are now going to focus on getting strong enough to stop bullies, this is about building our own self-esteem and self-worth.  The first lesson in empathy, is to start with yourself.  If you are not kind to yourself, it is very difficult to be kind to others.  </a:t>
            </a:r>
          </a:p>
          <a:p>
            <a:endParaRPr lang="en-ZA" sz="1000" dirty="0"/>
          </a:p>
          <a:p>
            <a:r>
              <a:rPr lang="en-ZA" sz="1000" dirty="0"/>
              <a:t>Think about something you have been struggling with recently and how you have been talking to yourself about it.  Now think about how you would talk to a dear friend who was struggling with the same issue, how would you support them?  Notice how we are often patient, generous and forgiving with our friends, but harsh, critical and blaming of ourselves.  This has to do with our self esteem, just like empathy, this is a skill that you need to consciously need to build in yourself. </a:t>
            </a:r>
          </a:p>
          <a:p>
            <a:endParaRPr lang="en-ZA" sz="1000" dirty="0"/>
          </a:p>
          <a:p>
            <a:r>
              <a:rPr lang="en-ZA" sz="1000" dirty="0"/>
              <a:t>Exercise:</a:t>
            </a:r>
          </a:p>
          <a:p>
            <a:pPr marL="171450" indent="-171450">
              <a:buFont typeface="Arial" panose="020B0604020202020204" pitchFamily="34" charset="0"/>
              <a:buChar char="•"/>
            </a:pPr>
            <a:r>
              <a:rPr lang="en-ZA" sz="1000" dirty="0"/>
              <a:t>Think about this bowl as representing your own self esteem, or how you feel about yourself.  </a:t>
            </a:r>
          </a:p>
          <a:p>
            <a:pPr marL="171450" indent="-171450">
              <a:buFont typeface="Arial" panose="020B0604020202020204" pitchFamily="34" charset="0"/>
              <a:buChar char="•"/>
            </a:pPr>
            <a:r>
              <a:rPr lang="en-ZA" sz="1000" dirty="0"/>
              <a:t>Think about all of the things that people say to you, that makes you feel special and good about yourself (place items in the bowl).  </a:t>
            </a:r>
          </a:p>
          <a:p>
            <a:pPr marL="171450" indent="-171450">
              <a:buFont typeface="Arial" panose="020B0604020202020204" pitchFamily="34" charset="0"/>
              <a:buChar char="•"/>
            </a:pPr>
            <a:r>
              <a:rPr lang="en-ZA" sz="1000" dirty="0"/>
              <a:t>Now think about all of the things that people say to you, that make you feel sad or unhappy about yourself (take the items out of the bowl).  </a:t>
            </a:r>
          </a:p>
          <a:p>
            <a:pPr marL="171450" indent="-171450">
              <a:buFont typeface="Arial" panose="020B0604020202020204" pitchFamily="34" charset="0"/>
              <a:buChar char="•"/>
            </a:pPr>
            <a:r>
              <a:rPr lang="en-ZA" sz="1000" dirty="0"/>
              <a:t>Remember, if you allow other people to fill your self esteem bowl, you also allow them to empty the bowl!  </a:t>
            </a:r>
          </a:p>
          <a:p>
            <a:pPr marL="171450" indent="-171450">
              <a:buFont typeface="Arial" panose="020B0604020202020204" pitchFamily="34" charset="0"/>
              <a:buChar char="•"/>
            </a:pPr>
            <a:r>
              <a:rPr lang="en-ZA" sz="1000" dirty="0"/>
              <a:t>Try to think about all of the things that you think make you special and unique.  The things that no-one can take out of your self esteem bowl.  </a:t>
            </a:r>
          </a:p>
          <a:p>
            <a:pPr marL="171450" indent="-171450">
              <a:buFont typeface="Arial" panose="020B0604020202020204" pitchFamily="34" charset="0"/>
              <a:buChar char="•"/>
            </a:pPr>
            <a:r>
              <a:rPr lang="en-ZA" sz="1000" dirty="0"/>
              <a:t>Now write these things into the circles above the bowl.</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13</a:t>
            </a:fld>
            <a:endParaRPr lang="en-ZA" dirty="0"/>
          </a:p>
        </p:txBody>
      </p:sp>
    </p:spTree>
    <p:extLst>
      <p:ext uri="{BB962C8B-B14F-4D97-AF65-F5344CB8AC3E}">
        <p14:creationId xmlns:p14="http://schemas.microsoft.com/office/powerpoint/2010/main" val="3996062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In this exercise we are going to move beyond what makes you special and unique, to what you see as your own “superpowers”.</a:t>
            </a:r>
          </a:p>
          <a:p>
            <a:pPr marL="171450" indent="-171450">
              <a:buFont typeface="Arial" panose="020B0604020202020204" pitchFamily="34" charset="0"/>
              <a:buChar char="•"/>
            </a:pPr>
            <a:r>
              <a:rPr lang="en-ZA" sz="1000" dirty="0"/>
              <a:t>In your workbook, draw yourself as a superhero.</a:t>
            </a:r>
          </a:p>
          <a:p>
            <a:pPr marL="171450" indent="-171450">
              <a:buFont typeface="Arial" panose="020B0604020202020204" pitchFamily="34" charset="0"/>
              <a:buChar char="•"/>
            </a:pPr>
            <a:r>
              <a:rPr lang="en-ZA" sz="1000" dirty="0"/>
              <a:t>Give yourself a superhero name, that captures who you are.</a:t>
            </a:r>
          </a:p>
          <a:p>
            <a:pPr marL="171450" indent="-171450">
              <a:buFont typeface="Arial" panose="020B0604020202020204" pitchFamily="34" charset="0"/>
              <a:buChar char="•"/>
            </a:pPr>
            <a:r>
              <a:rPr lang="en-ZA" sz="1000" dirty="0"/>
              <a:t>Describe your superhero skills, these are special talents and things that you have learnt, and that you like to share with the world.</a:t>
            </a:r>
          </a:p>
          <a:p>
            <a:pPr marL="171450" indent="-171450">
              <a:buFont typeface="Arial" panose="020B0604020202020204" pitchFamily="34" charset="0"/>
              <a:buChar char="•"/>
            </a:pPr>
            <a:r>
              <a:rPr lang="en-ZA" sz="1000" dirty="0"/>
              <a:t>Then describe your super-powers, these are your unique behaviours, or how you do what you do in a way that is uniquely you.</a:t>
            </a:r>
          </a:p>
          <a:p>
            <a:pPr marL="171450" indent="-171450">
              <a:buFont typeface="Arial" panose="020B0604020202020204" pitchFamily="34" charset="0"/>
              <a:buChar char="•"/>
            </a:pPr>
            <a:endParaRPr lang="en-ZA" sz="1000" dirty="0"/>
          </a:p>
          <a:p>
            <a:pPr marL="0" indent="0">
              <a:buFont typeface="Arial" panose="020B0604020202020204" pitchFamily="34" charset="0"/>
              <a:buNone/>
            </a:pPr>
            <a:r>
              <a:rPr lang="en-ZA" sz="1000" dirty="0"/>
              <a:t>Before we can address bullying in a positive and proactive way, we need to be clear about what makes us special, our personal identity, our skills and talents, and the unique way we bring all of this to the world.</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14</a:t>
            </a:fld>
            <a:endParaRPr lang="en-ZA" dirty="0"/>
          </a:p>
        </p:txBody>
      </p:sp>
    </p:spTree>
    <p:extLst>
      <p:ext uri="{BB962C8B-B14F-4D97-AF65-F5344CB8AC3E}">
        <p14:creationId xmlns:p14="http://schemas.microsoft.com/office/powerpoint/2010/main" val="20242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ZA" sz="1000" dirty="0"/>
              <a:t>One way we can look at bullying is through “transactional analysis” which tries to understand how we engage with each other socially.</a:t>
            </a:r>
          </a:p>
          <a:p>
            <a:r>
              <a:rPr lang="en-ZA" sz="1000" dirty="0"/>
              <a:t>When we engage with each other, we can choose to do this in one of three different ways:</a:t>
            </a:r>
          </a:p>
          <a:p>
            <a:pPr marL="228600" indent="-228600">
              <a:buFont typeface="+mj-lt"/>
              <a:buAutoNum type="arabicPeriod"/>
            </a:pPr>
            <a:r>
              <a:rPr lang="en-ZA" sz="1000" dirty="0"/>
              <a:t>Aggressively where you try to dominate or hurt the other person.</a:t>
            </a:r>
          </a:p>
          <a:p>
            <a:pPr marL="228600" indent="-228600">
              <a:buFont typeface="+mj-lt"/>
              <a:buAutoNum type="arabicPeriod"/>
            </a:pPr>
            <a:r>
              <a:rPr lang="en-ZA" sz="1000" dirty="0"/>
              <a:t>Assertively, where you stand up for yourself, but also respect each other’s self esteem, or,</a:t>
            </a:r>
          </a:p>
          <a:p>
            <a:pPr marL="228600" indent="-228600">
              <a:buFont typeface="+mj-lt"/>
              <a:buAutoNum type="arabicPeriod"/>
            </a:pPr>
            <a:r>
              <a:rPr lang="en-ZA" sz="1000" dirty="0"/>
              <a:t>Submissively, where you give in to the other person, and allow them to dominate you.</a:t>
            </a:r>
          </a:p>
          <a:p>
            <a:pPr marL="0" indent="0">
              <a:buFont typeface="+mj-lt"/>
              <a:buNone/>
            </a:pPr>
            <a:r>
              <a:rPr lang="en-ZA" sz="1000" dirty="0"/>
              <a:t>When we are aggressive we tend the force the other person into a submissive role which is not ideal.</a:t>
            </a:r>
          </a:p>
          <a:p>
            <a:pPr marL="0" indent="0">
              <a:buFont typeface="+mj-lt"/>
              <a:buNone/>
            </a:pPr>
            <a:r>
              <a:rPr lang="en-ZA" sz="1000" dirty="0"/>
              <a:t>When we are submissive, we tend to endorse and allow the other person’s aggression and domination.</a:t>
            </a:r>
          </a:p>
          <a:p>
            <a:pPr marL="0" indent="0">
              <a:buFont typeface="+mj-lt"/>
              <a:buNone/>
            </a:pPr>
            <a:r>
              <a:rPr lang="en-ZA" sz="1000" dirty="0"/>
              <a:t>The ideal way to interact is to be assertive and ensure that both our own and the other person’s self esteem remains intact.</a:t>
            </a:r>
          </a:p>
          <a:p>
            <a:pPr marL="0" indent="0">
              <a:buFont typeface="+mj-lt"/>
              <a:buNone/>
            </a:pPr>
            <a:endParaRPr lang="en-ZA" sz="1000" dirty="0"/>
          </a:p>
          <a:p>
            <a:pPr marL="0" indent="0">
              <a:buFont typeface="+mj-lt"/>
              <a:buNone/>
            </a:pPr>
            <a:r>
              <a:rPr lang="en-ZA" sz="1000" dirty="0"/>
              <a:t>We are now going to try a few role playing exercises where participants can explore aggressive, submissive and then assertive approaches to dealing with bullying:</a:t>
            </a:r>
          </a:p>
          <a:p>
            <a:pPr marL="228600" indent="-228600">
              <a:buFont typeface="+mj-lt"/>
              <a:buAutoNum type="arabicPeriod"/>
            </a:pPr>
            <a:r>
              <a:rPr lang="en-ZA" sz="1000" dirty="0"/>
              <a:t>A bully laughs at you and starts calling you names like “loser” and “idiot”:</a:t>
            </a:r>
          </a:p>
          <a:p>
            <a:pPr marL="648538" lvl="1" indent="-228600">
              <a:buFont typeface="Arial" panose="020B0604020202020204" pitchFamily="34" charset="0"/>
              <a:buChar char="•"/>
            </a:pPr>
            <a:r>
              <a:rPr lang="en-ZA" sz="1000" dirty="0"/>
              <a:t>The aggressive way to respond is to shout names back at the bully, like ”you are the idiot” and “no one likes you”.</a:t>
            </a:r>
          </a:p>
          <a:p>
            <a:pPr marL="648538" lvl="1" indent="-228600">
              <a:buFont typeface="Arial" panose="020B0604020202020204" pitchFamily="34" charset="0"/>
              <a:buChar char="•"/>
            </a:pPr>
            <a:r>
              <a:rPr lang="en-ZA" sz="1000" dirty="0"/>
              <a:t>The submissive way to respond is to get upset and start crying or look down at your feet and say nothing.</a:t>
            </a:r>
          </a:p>
          <a:p>
            <a:pPr marL="648538" lvl="1" indent="-228600">
              <a:buFont typeface="Arial" panose="020B0604020202020204" pitchFamily="34" charset="0"/>
              <a:buChar char="•"/>
            </a:pPr>
            <a:r>
              <a:rPr lang="en-ZA" sz="1000" dirty="0"/>
              <a:t>The assertive way to respond is to calmly reflect their behaviour back to them by saying ”that is pretty mean, is everything ok with you?”</a:t>
            </a:r>
          </a:p>
          <a:p>
            <a:pPr marL="648538" lvl="1" indent="-228600">
              <a:buFont typeface="Arial" panose="020B0604020202020204" pitchFamily="34" charset="0"/>
              <a:buChar char="•"/>
            </a:pPr>
            <a:endParaRPr lang="en-ZA" sz="1000" dirty="0"/>
          </a:p>
          <a:p>
            <a:pPr marL="228600" lvl="0" indent="-228600">
              <a:buFont typeface="+mj-lt"/>
              <a:buAutoNum type="arabicPeriod"/>
            </a:pPr>
            <a:r>
              <a:rPr lang="en-ZA" sz="1000" dirty="0"/>
              <a:t>A bully calls you “useless” on a sports field and tells you to move out of the way so that they can take over.</a:t>
            </a:r>
          </a:p>
          <a:p>
            <a:pPr marL="648538" lvl="1" indent="-228600">
              <a:buFont typeface="Arial" panose="020B0604020202020204" pitchFamily="34" charset="0"/>
              <a:buChar char="•"/>
            </a:pPr>
            <a:r>
              <a:rPr lang="en-ZA" sz="1000" dirty="0"/>
              <a:t>The aggressive way to respond is to shout back “you are the useless one” and “get lost”.</a:t>
            </a:r>
          </a:p>
          <a:p>
            <a:pPr marL="648538" lvl="1" indent="-228600">
              <a:buFont typeface="Arial" panose="020B0604020202020204" pitchFamily="34" charset="0"/>
              <a:buChar char="•"/>
            </a:pPr>
            <a:r>
              <a:rPr lang="en-ZA" sz="1000" dirty="0"/>
              <a:t>The submissive way to respond is to walk away and allow the bully to take over.</a:t>
            </a:r>
          </a:p>
          <a:p>
            <a:pPr marL="648538" lvl="1" indent="-228600">
              <a:buFont typeface="Arial" panose="020B0604020202020204" pitchFamily="34" charset="0"/>
              <a:buChar char="•"/>
            </a:pPr>
            <a:r>
              <a:rPr lang="en-ZA" sz="1000" dirty="0"/>
              <a:t>The assertive way to respond is to not give way to them, or say “don’t worry, I’ve got this”.</a:t>
            </a:r>
          </a:p>
          <a:p>
            <a:pPr marL="419938" lvl="1" indent="0">
              <a:buFont typeface="Arial" panose="020B0604020202020204" pitchFamily="34" charset="0"/>
              <a:buNone/>
            </a:pPr>
            <a:endParaRPr lang="en-ZA" sz="1000" dirty="0"/>
          </a:p>
          <a:p>
            <a:pPr marL="228600" lvl="0" indent="-228600">
              <a:buFont typeface="+mj-lt"/>
              <a:buAutoNum type="arabicPeriod"/>
            </a:pPr>
            <a:r>
              <a:rPr lang="en-ZA" sz="1000" dirty="0"/>
              <a:t>A bully steals something from you and laughing says, ”this is mine now”.</a:t>
            </a:r>
          </a:p>
          <a:p>
            <a:pPr marL="648538" lvl="1" indent="-228600">
              <a:buFont typeface="Arial" panose="020B0604020202020204" pitchFamily="34" charset="0"/>
              <a:buChar char="•"/>
            </a:pPr>
            <a:r>
              <a:rPr lang="en-ZA" sz="1000" dirty="0"/>
              <a:t>The aggressive way to respond is to attack the bully and try to get it back.</a:t>
            </a:r>
          </a:p>
          <a:p>
            <a:pPr marL="648538" lvl="1" indent="-228600">
              <a:buFont typeface="Arial" panose="020B0604020202020204" pitchFamily="34" charset="0"/>
              <a:buChar char="•"/>
            </a:pPr>
            <a:r>
              <a:rPr lang="en-ZA" sz="1000" dirty="0"/>
              <a:t>The submissive way to respond is to shrug and say “ok”, and let the bully take what they have stolen.</a:t>
            </a:r>
          </a:p>
          <a:p>
            <a:pPr marL="648538" lvl="1" indent="-228600">
              <a:buFont typeface="Arial" panose="020B0604020202020204" pitchFamily="34" charset="0"/>
              <a:buChar char="•"/>
            </a:pPr>
            <a:r>
              <a:rPr lang="en-ZA" sz="1000" dirty="0"/>
              <a:t>The assertive way to respond is to hold onto the item and firmly say, ”no, this is mine”, or to tell the bully you are going to report the theft if they don’t return your things.</a:t>
            </a:r>
          </a:p>
          <a:p>
            <a:pPr marL="648538" lvl="1" indent="-228600">
              <a:buFont typeface="Arial" panose="020B0604020202020204" pitchFamily="34" charset="0"/>
              <a:buChar char="•"/>
            </a:pPr>
            <a:endParaRPr lang="en-ZA" sz="1000" dirty="0"/>
          </a:p>
          <a:p>
            <a:pPr marL="228600" lvl="0" indent="-228600">
              <a:buFont typeface="+mj-lt"/>
              <a:buAutoNum type="arabicPeriod"/>
            </a:pPr>
            <a:r>
              <a:rPr lang="en-ZA" sz="1000" dirty="0"/>
              <a:t>A bully pushes in line and shoves you out of the way.</a:t>
            </a:r>
          </a:p>
          <a:p>
            <a:pPr marL="648538" lvl="1" indent="-228600">
              <a:buFont typeface="Arial" panose="020B0604020202020204" pitchFamily="34" charset="0"/>
              <a:buChar char="•"/>
            </a:pPr>
            <a:r>
              <a:rPr lang="en-ZA" sz="1000" dirty="0"/>
              <a:t>The aggressive way to respond is to shove them back and tell them “you are an idiot”.</a:t>
            </a:r>
          </a:p>
          <a:p>
            <a:pPr marL="648538" lvl="1" indent="-228600">
              <a:buFont typeface="Arial" panose="020B0604020202020204" pitchFamily="34" charset="0"/>
              <a:buChar char="•"/>
            </a:pPr>
            <a:r>
              <a:rPr lang="en-ZA" sz="1000" dirty="0"/>
              <a:t>The submissive way to respond is to allow them to push in and say nothing.</a:t>
            </a:r>
          </a:p>
          <a:p>
            <a:pPr marL="648538" lvl="1" indent="-228600">
              <a:buFont typeface="Arial" panose="020B0604020202020204" pitchFamily="34" charset="0"/>
              <a:buChar char="•"/>
            </a:pPr>
            <a:r>
              <a:rPr lang="en-ZA" sz="1000" dirty="0"/>
              <a:t>The assertive way to respond is to stand your ground and say, “there is no pushing in, go to the back of the line”.</a:t>
            </a:r>
          </a:p>
          <a:p>
            <a:pPr marL="648538" lvl="1" indent="-228600">
              <a:buFont typeface="Arial" panose="020B0604020202020204" pitchFamily="34" charset="0"/>
              <a:buChar char="•"/>
            </a:pPr>
            <a:endParaRPr lang="en-ZA" sz="1000" dirty="0"/>
          </a:p>
          <a:p>
            <a:pPr marL="228600" lvl="0" indent="-228600">
              <a:buFont typeface="+mj-lt"/>
              <a:buAutoNum type="arabicPeriod"/>
            </a:pPr>
            <a:r>
              <a:rPr lang="en-ZA" sz="1000" dirty="0"/>
              <a:t>A bully shoves you and says “do you want to fight”.</a:t>
            </a:r>
          </a:p>
          <a:p>
            <a:pPr marL="648538" lvl="1" indent="-228600">
              <a:buFont typeface="Arial" panose="020B0604020202020204" pitchFamily="34" charset="0"/>
              <a:buChar char="•"/>
            </a:pPr>
            <a:r>
              <a:rPr lang="en-ZA" sz="1000" dirty="0"/>
              <a:t>The aggressive way to respond is to say “sure” and then attack the bully.</a:t>
            </a:r>
          </a:p>
          <a:p>
            <a:pPr marL="648538" lvl="1" indent="-228600">
              <a:buFont typeface="Arial" panose="020B0604020202020204" pitchFamily="34" charset="0"/>
              <a:buChar char="•"/>
            </a:pPr>
            <a:r>
              <a:rPr lang="en-ZA" sz="1000" dirty="0"/>
              <a:t>The submissive way to respond is to freeze and say nothing or run away.</a:t>
            </a:r>
          </a:p>
          <a:p>
            <a:pPr marL="648538" lvl="1" indent="-228600">
              <a:buFont typeface="Arial" panose="020B0604020202020204" pitchFamily="34" charset="0"/>
              <a:buChar char="•"/>
            </a:pPr>
            <a:r>
              <a:rPr lang="en-ZA" sz="1000" dirty="0"/>
              <a:t>The assertive way to respond is to say “I have not interest in fighting you” and calmly walk away.</a:t>
            </a:r>
          </a:p>
          <a:p>
            <a:pPr marL="419938" lvl="1" indent="0">
              <a:buFont typeface="Arial" panose="020B0604020202020204" pitchFamily="34" charset="0"/>
              <a:buNone/>
            </a:pPr>
            <a:endParaRPr lang="en-ZA" sz="1000" dirty="0"/>
          </a:p>
          <a:p>
            <a:pPr marL="228600" lvl="0" indent="-228600">
              <a:buFont typeface="+mj-lt"/>
              <a:buAutoNum type="arabicPeriod"/>
            </a:pPr>
            <a:r>
              <a:rPr lang="en-ZA" sz="1000" dirty="0"/>
              <a:t>A bully whispers to your friends, “if you want to be my friend, you can’t play with (you)”.</a:t>
            </a:r>
          </a:p>
          <a:p>
            <a:pPr marL="648538" lvl="1" indent="-228600">
              <a:buFont typeface="Arial" panose="020B0604020202020204" pitchFamily="34" charset="0"/>
              <a:buChar char="•"/>
            </a:pPr>
            <a:r>
              <a:rPr lang="en-ZA" sz="1000" dirty="0"/>
              <a:t>The aggressive way to respond is to spread a nasty rumour about the bully.</a:t>
            </a:r>
          </a:p>
          <a:p>
            <a:pPr marL="648538" lvl="1" indent="-228600">
              <a:buFont typeface="Arial" panose="020B0604020202020204" pitchFamily="34" charset="0"/>
              <a:buChar char="•"/>
            </a:pPr>
            <a:r>
              <a:rPr lang="en-ZA" sz="1000" dirty="0"/>
              <a:t>The submissive way to respond is to go and sit on your own and leave your friends alone.</a:t>
            </a:r>
          </a:p>
          <a:p>
            <a:pPr marL="648538" lvl="1" indent="-228600">
              <a:buFont typeface="Arial" panose="020B0604020202020204" pitchFamily="34" charset="0"/>
              <a:buChar char="•"/>
            </a:pPr>
            <a:r>
              <a:rPr lang="en-ZA" sz="1000" dirty="0"/>
              <a:t>The assertive way to respond is to speak to the the bully and your friends about their behaviour, tell them “I know what you are doing and it is not acceptable behaviour”.</a:t>
            </a:r>
          </a:p>
          <a:p>
            <a:pPr marL="648538" lvl="1" indent="-228600">
              <a:buFont typeface="Arial" panose="020B0604020202020204" pitchFamily="34" charset="0"/>
              <a:buChar char="•"/>
            </a:pPr>
            <a:endParaRPr lang="en-ZA" sz="1000" dirty="0"/>
          </a:p>
          <a:p>
            <a:pPr marL="228600" lvl="0" indent="-228600">
              <a:buFont typeface="+mj-lt"/>
              <a:buAutoNum type="arabicPeriod"/>
            </a:pPr>
            <a:r>
              <a:rPr lang="en-ZA" sz="1000" dirty="0"/>
              <a:t>A bully posts an embarrassing picture that they took of you in the change rooms at on a What’s App group.</a:t>
            </a:r>
          </a:p>
          <a:p>
            <a:pPr marL="648538" lvl="1" indent="-228600">
              <a:buFont typeface="Arial" panose="020B0604020202020204" pitchFamily="34" charset="0"/>
              <a:buChar char="•"/>
            </a:pPr>
            <a:r>
              <a:rPr lang="en-ZA" sz="1000" dirty="0"/>
              <a:t>The aggressive way to respond is to attack the bully and try to smash their phone.</a:t>
            </a:r>
          </a:p>
          <a:p>
            <a:pPr marL="648538" lvl="1" indent="-228600">
              <a:buFont typeface="Arial" panose="020B0604020202020204" pitchFamily="34" charset="0"/>
              <a:buChar char="•"/>
            </a:pPr>
            <a:r>
              <a:rPr lang="en-ZA" sz="1000" dirty="0"/>
              <a:t>The submissive way to respond is to ignore the post and what everyone is saying about it.</a:t>
            </a:r>
          </a:p>
          <a:p>
            <a:pPr marL="648538" lvl="1" indent="-228600">
              <a:buFont typeface="Arial" panose="020B0604020202020204" pitchFamily="34" charset="0"/>
              <a:buChar char="•"/>
            </a:pPr>
            <a:r>
              <a:rPr lang="en-ZA" sz="1000" dirty="0"/>
              <a:t>The assertive way to respond is to tell the bully that you know that they shared the picture,  to advise them that you have taken a screen shot, and that you will be reporting them to the authorities in your school as this is illegal.</a:t>
            </a:r>
          </a:p>
          <a:p>
            <a:pPr marL="648538" lvl="1" indent="-228600">
              <a:buFont typeface="Arial" panose="020B0604020202020204" pitchFamily="34" charset="0"/>
              <a:buChar char="•"/>
            </a:pPr>
            <a:endParaRPr lang="en-ZA" sz="1000" dirty="0"/>
          </a:p>
          <a:p>
            <a:pPr marL="228600" lvl="0" indent="-228600">
              <a:buFont typeface="+mj-lt"/>
              <a:buAutoNum type="arabicPeriod"/>
            </a:pPr>
            <a:r>
              <a:rPr lang="en-ZA" sz="1000" dirty="0"/>
              <a:t>A bully sees that you are unhappy and posts, ”I wish you would go and commit suicide” on your social media page.</a:t>
            </a:r>
          </a:p>
          <a:p>
            <a:pPr marL="648538" lvl="1" indent="-228600">
              <a:buFont typeface="Arial" panose="020B0604020202020204" pitchFamily="34" charset="0"/>
              <a:buChar char="•"/>
            </a:pPr>
            <a:r>
              <a:rPr lang="en-ZA" sz="1000" dirty="0"/>
              <a:t>The aggressive way to respond is to troll them on their social media page.</a:t>
            </a:r>
          </a:p>
          <a:p>
            <a:pPr marL="648538" lvl="1" indent="-228600">
              <a:buFont typeface="Arial" panose="020B0604020202020204" pitchFamily="34" charset="0"/>
              <a:buChar char="•"/>
            </a:pPr>
            <a:r>
              <a:rPr lang="en-ZA" sz="1000" dirty="0"/>
              <a:t>The submissive way to respond is to ignore the post or just to block them.</a:t>
            </a:r>
          </a:p>
          <a:p>
            <a:pPr marL="648538" lvl="1" indent="-228600">
              <a:buFont typeface="Arial" panose="020B0604020202020204" pitchFamily="34" charset="0"/>
              <a:buChar char="•"/>
            </a:pPr>
            <a:r>
              <a:rPr lang="en-ZA" sz="1000" dirty="0"/>
              <a:t>The assertive way to respond is to ask them in person why they posted such a mean comment online and ask them to remove the post or you will take further action and report them.</a:t>
            </a:r>
          </a:p>
          <a:p>
            <a:pPr marL="228600" lvl="0" indent="-228600">
              <a:buFont typeface="Arial" panose="020B0604020202020204" pitchFamily="34" charset="0"/>
              <a:buChar char="•"/>
            </a:pPr>
            <a:endParaRPr lang="en-ZA" sz="1000" dirty="0"/>
          </a:p>
          <a:p>
            <a:pPr marL="191338" lvl="0" indent="-228600">
              <a:buFont typeface="Arial" panose="020B0604020202020204" pitchFamily="34" charset="0"/>
              <a:buChar char="•"/>
            </a:pPr>
            <a:r>
              <a:rPr lang="en-ZA" sz="1000" dirty="0"/>
              <a:t>Each of these scenarios are good ways to practice how to respond to a bully, but sometimes we have a bad interaction with someone and we can’t think of how to respond in the moment.  </a:t>
            </a:r>
          </a:p>
          <a:p>
            <a:pPr marL="191338" lvl="0" indent="-228600">
              <a:buFont typeface="Arial" panose="020B0604020202020204" pitchFamily="34" charset="0"/>
              <a:buChar char="•"/>
            </a:pPr>
            <a:r>
              <a:rPr lang="en-ZA" sz="1000" dirty="0"/>
              <a:t>If this happens to you, take a deep breath, and assertively tell the bully, “I am not prepared to talk to you at the moment”, then calmly walk away.</a:t>
            </a:r>
          </a:p>
          <a:p>
            <a:pPr marL="191338" lvl="0" indent="-228600">
              <a:buFont typeface="Arial" panose="020B0604020202020204" pitchFamily="34" charset="0"/>
              <a:buChar char="•"/>
            </a:pPr>
            <a:r>
              <a:rPr lang="en-ZA" sz="1000" dirty="0"/>
              <a:t>When you are able to, run through the scenario in your mind, or with the help of a friend.  </a:t>
            </a:r>
          </a:p>
          <a:p>
            <a:pPr marL="191338" lvl="0" indent="-228600">
              <a:buFont typeface="Arial" panose="020B0604020202020204" pitchFamily="34" charset="0"/>
              <a:buChar char="•"/>
            </a:pPr>
            <a:r>
              <a:rPr lang="en-ZA" sz="1000" dirty="0"/>
              <a:t>Think through the aggressive, the submissive and then the assertive way to respond.</a:t>
            </a:r>
          </a:p>
          <a:p>
            <a:pPr marL="191338" lvl="0" indent="-228600">
              <a:buFont typeface="Arial" panose="020B0604020202020204" pitchFamily="34" charset="0"/>
              <a:buChar char="•"/>
            </a:pPr>
            <a:r>
              <a:rPr lang="en-ZA" sz="1000" dirty="0"/>
              <a:t>Practice the assertive way to respond so that you are prepared if this interaction should happen again.</a:t>
            </a:r>
          </a:p>
          <a:p>
            <a:pPr marL="191338" lvl="0" indent="-228600">
              <a:buFont typeface="Arial" panose="020B0604020202020204" pitchFamily="34" charset="0"/>
              <a:buChar char="•"/>
            </a:pPr>
            <a:r>
              <a:rPr lang="en-ZA" sz="1000" dirty="0"/>
              <a:t>If you are able, proactively talk to the bully about what they said or did to you at a later stage in a calmer environment.</a:t>
            </a:r>
          </a:p>
          <a:p>
            <a:pPr marL="191338" lvl="0" indent="-228600">
              <a:buFont typeface="Arial" panose="020B0604020202020204" pitchFamily="34" charset="0"/>
              <a:buChar char="•"/>
            </a:pPr>
            <a:r>
              <a:rPr lang="en-ZA" sz="1000" dirty="0"/>
              <a:t>Tell them how it made you feel and ask them why they thought it was appropriate for them to behave this way.</a:t>
            </a:r>
          </a:p>
          <a:p>
            <a:pPr marL="191338" lvl="0" indent="-228600">
              <a:buFont typeface="Arial" panose="020B0604020202020204" pitchFamily="34" charset="0"/>
              <a:buChar char="•"/>
            </a:pPr>
            <a:r>
              <a:rPr lang="en-ZA" sz="1000" dirty="0"/>
              <a:t>The best way to have an assertive conversation, is to reflect the aggressive or passively aggressive bully’s behaviour back to them in a calm way, to try and help them reflect on why the interaction was so problematic for you.  </a:t>
            </a:r>
          </a:p>
          <a:p>
            <a:pPr marL="191338" lvl="0" indent="-228600">
              <a:buFont typeface="Arial" panose="020B0604020202020204" pitchFamily="34" charset="0"/>
              <a:buChar char="•"/>
            </a:pPr>
            <a:r>
              <a:rPr lang="en-ZA" sz="1000" dirty="0"/>
              <a:t>Most often a bully behaves in an aggressive way, because they believe that violence is the best way to solve conflict.</a:t>
            </a:r>
          </a:p>
          <a:p>
            <a:pPr marL="191338" lvl="0" indent="-228600">
              <a:buFont typeface="Arial" panose="020B0604020202020204" pitchFamily="34" charset="0"/>
              <a:buChar char="•"/>
            </a:pPr>
            <a:r>
              <a:rPr lang="en-ZA" sz="1000" dirty="0"/>
              <a:t>We need to teach them that the most affective way to solve conflict is through love. </a:t>
            </a:r>
          </a:p>
          <a:p>
            <a:pPr marL="191338" lvl="0" indent="-228600">
              <a:buFont typeface="Arial" panose="020B0604020202020204" pitchFamily="34" charset="0"/>
              <a:buChar char="•"/>
            </a:pPr>
            <a:r>
              <a:rPr lang="en-ZA" sz="1000" dirty="0"/>
              <a:t>We may not be able to change their behaviour, but we can change how we respond to them and this will teach them a new perspective.</a:t>
            </a:r>
          </a:p>
          <a:p>
            <a:pPr marL="228600" lvl="0" indent="-228600">
              <a:buFont typeface="Arial" panose="020B0604020202020204" pitchFamily="34" charset="0"/>
              <a:buChar char="•"/>
            </a:pPr>
            <a:endParaRPr lang="en-ZA" sz="1000" dirty="0"/>
          </a:p>
          <a:p>
            <a:pPr marL="648538" lvl="1" indent="-228600">
              <a:buFont typeface="Arial" panose="020B0604020202020204" pitchFamily="34" charset="0"/>
              <a:buChar char="•"/>
            </a:pPr>
            <a:endParaRPr lang="en-ZA" sz="1000" dirty="0"/>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15</a:t>
            </a:fld>
            <a:endParaRPr lang="en-ZA" dirty="0"/>
          </a:p>
        </p:txBody>
      </p:sp>
    </p:spTree>
    <p:extLst>
      <p:ext uri="{BB962C8B-B14F-4D97-AF65-F5344CB8AC3E}">
        <p14:creationId xmlns:p14="http://schemas.microsoft.com/office/powerpoint/2010/main" val="165129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An important skill in learning to create a courageously kind community, with no bullying, is how to build strong win/win relationships or partnerships.</a:t>
            </a:r>
          </a:p>
          <a:p>
            <a:endParaRPr lang="en-US" sz="1000" dirty="0"/>
          </a:p>
          <a:p>
            <a:r>
              <a:rPr lang="en-US" sz="1000" dirty="0"/>
              <a:t>Explain or role play:</a:t>
            </a:r>
          </a:p>
          <a:p>
            <a:pPr marL="171450" indent="-171450">
              <a:buFont typeface="Arial" panose="020B0604020202020204" pitchFamily="34" charset="0"/>
              <a:buChar char="•"/>
            </a:pPr>
            <a:r>
              <a:rPr lang="en-US" sz="1000" dirty="0"/>
              <a:t>All relationships and partnerships are made up of more than one person, which means that there are more than one person’s self-esteem to be aware of, in this case, yours and mine.</a:t>
            </a:r>
          </a:p>
          <a:p>
            <a:pPr marL="171450" indent="-171450">
              <a:buFont typeface="Arial" panose="020B0604020202020204" pitchFamily="34" charset="0"/>
              <a:buChar char="•"/>
            </a:pPr>
            <a:r>
              <a:rPr lang="en-US" sz="1000" dirty="0"/>
              <a:t>Pick a participant to role play these different partnership scenarios with:</a:t>
            </a:r>
          </a:p>
          <a:p>
            <a:pPr marL="591388" lvl="1" indent="-171450">
              <a:buFont typeface="Courier New" panose="02070309020205020404" pitchFamily="49" charset="0"/>
              <a:buChar char="o"/>
            </a:pPr>
            <a:r>
              <a:rPr lang="en-US" sz="1000" dirty="0"/>
              <a:t>If the relationship is all about me, what would that look like? (Role play a confrontational and domineering relationship which is win/lose).</a:t>
            </a:r>
          </a:p>
          <a:p>
            <a:pPr marL="591388" lvl="1" indent="-171450">
              <a:buFont typeface="Courier New" panose="02070309020205020404" pitchFamily="49" charset="0"/>
              <a:buChar char="o"/>
            </a:pPr>
            <a:r>
              <a:rPr lang="en-US" sz="1000" dirty="0"/>
              <a:t>If the relationship is all about you, what would that look like? (Role play a subservient and submissive relationship which is lose/win).</a:t>
            </a:r>
          </a:p>
          <a:p>
            <a:pPr marL="591388" lvl="1" indent="-171450">
              <a:buFont typeface="Courier New" panose="02070309020205020404" pitchFamily="49" charset="0"/>
              <a:buChar char="o"/>
            </a:pPr>
            <a:r>
              <a:rPr lang="en-US" sz="1000" dirty="0"/>
              <a:t>What if each person agrees to meet the other half-way or 50%/50%? (Role play a bargaining relationship that is all about compromise which is lose/lose)</a:t>
            </a:r>
          </a:p>
          <a:p>
            <a:pPr marL="591388" lvl="1" indent="-171450">
              <a:buFont typeface="Courier New" panose="02070309020205020404" pitchFamily="49" charset="0"/>
              <a:buChar char="o"/>
            </a:pPr>
            <a:r>
              <a:rPr lang="en-US" sz="1000" dirty="0"/>
              <a:t>So ideally when we have a relationship with someone, it needs to be 100%/100%, where we both give our best to making the relationship work, this is a win/win relationship.</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16</a:t>
            </a:fld>
            <a:endParaRPr lang="en-ZA" dirty="0"/>
          </a:p>
        </p:txBody>
      </p:sp>
    </p:spTree>
    <p:extLst>
      <p:ext uri="{BB962C8B-B14F-4D97-AF65-F5344CB8AC3E}">
        <p14:creationId xmlns:p14="http://schemas.microsoft.com/office/powerpoint/2010/main" val="2201614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The first step in any partnership plan is identifying who the different people are that you partner with in your life, school or work?</a:t>
            </a:r>
          </a:p>
          <a:p>
            <a:endParaRPr lang="en-ZA" sz="1000" dirty="0"/>
          </a:p>
          <a:p>
            <a:r>
              <a:rPr lang="en-ZA" sz="1000" dirty="0"/>
              <a:t>Exercise:</a:t>
            </a:r>
          </a:p>
          <a:p>
            <a:pPr marL="171450" indent="-171450">
              <a:buFont typeface="Arial" panose="020B0604020202020204" pitchFamily="34" charset="0"/>
              <a:buChar char="•"/>
            </a:pPr>
            <a:r>
              <a:rPr lang="en-ZA" sz="1000" dirty="0"/>
              <a:t>Get participants to identify each of the people they do or would like to partner with and write them in the circles on the page.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17</a:t>
            </a:fld>
            <a:endParaRPr lang="en-ZA" dirty="0"/>
          </a:p>
        </p:txBody>
      </p:sp>
    </p:spTree>
    <p:extLst>
      <p:ext uri="{BB962C8B-B14F-4D97-AF65-F5344CB8AC3E}">
        <p14:creationId xmlns:p14="http://schemas.microsoft.com/office/powerpoint/2010/main" val="339875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000" dirty="0"/>
              <a:t>Now get them to choose one relationship that they are struggling with at the moment.  Explain that good relationships are based on having a shared vision &amp; values, and mutual trust &amp; respect.  Mutual trust and respect is built through understanding what each person brings to the relationships.</a:t>
            </a:r>
          </a:p>
          <a:p>
            <a:endParaRPr lang="en-ZA" sz="1000" dirty="0"/>
          </a:p>
          <a:p>
            <a:r>
              <a:rPr lang="en-ZA" sz="1000" dirty="0"/>
              <a:t>Exercise:</a:t>
            </a:r>
          </a:p>
          <a:p>
            <a:pPr marL="171450" indent="-171450">
              <a:buFont typeface="Arial" panose="020B0604020202020204" pitchFamily="34" charset="0"/>
              <a:buChar char="•"/>
            </a:pPr>
            <a:r>
              <a:rPr lang="en-ZA" sz="1000" dirty="0"/>
              <a:t>Tell your participants to write the name of their partner in the top circle.</a:t>
            </a:r>
          </a:p>
          <a:p>
            <a:pPr marL="171450" indent="-171450">
              <a:buFont typeface="Arial" panose="020B0604020202020204" pitchFamily="34" charset="0"/>
              <a:buChar char="•"/>
            </a:pPr>
            <a:r>
              <a:rPr lang="en-ZA" sz="1000" dirty="0"/>
              <a:t>They should then write what they think their partnership’s shared vision and values are e.g. friendship and support.</a:t>
            </a:r>
          </a:p>
          <a:p>
            <a:pPr marL="171450" indent="-171450">
              <a:buFont typeface="Arial" panose="020B0604020202020204" pitchFamily="34" charset="0"/>
              <a:buChar char="•"/>
            </a:pPr>
            <a:r>
              <a:rPr lang="en-ZA" sz="1000" dirty="0"/>
              <a:t>They should then write what they would like to get from the relationship on the left, and what they think they should give on the right.</a:t>
            </a:r>
          </a:p>
          <a:p>
            <a:pPr marL="171450" indent="-171450">
              <a:buFont typeface="Arial" panose="020B0604020202020204" pitchFamily="34" charset="0"/>
              <a:buChar char="•"/>
            </a:pPr>
            <a:r>
              <a:rPr lang="en-ZA" sz="1000" dirty="0"/>
              <a:t>Explain that good win/win relationships are usually balanced where what you give is matches up with what you get.</a:t>
            </a:r>
          </a:p>
          <a:p>
            <a:pPr marL="171450" indent="-171450">
              <a:buFont typeface="Arial" panose="020B0604020202020204" pitchFamily="34" charset="0"/>
              <a:buChar char="•"/>
            </a:pPr>
            <a:r>
              <a:rPr lang="en-ZA" sz="1000" dirty="0"/>
              <a:t>Finally, ensure that everyone understands that a relationship can only be built on integrity, you cannot have a relationship with a person who lacks integrity or who lies to you.</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18</a:t>
            </a:fld>
            <a:endParaRPr lang="en-ZA" dirty="0"/>
          </a:p>
        </p:txBody>
      </p:sp>
    </p:spTree>
    <p:extLst>
      <p:ext uri="{BB962C8B-B14F-4D97-AF65-F5344CB8AC3E}">
        <p14:creationId xmlns:p14="http://schemas.microsoft.com/office/powerpoint/2010/main" val="405444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In this exercise you are going to define the values that will help you to achieve your vision of a courageously kind world.  Start by writing a summary of your vision in the left hand square (from the exercise where you defined how you will create a kinder world).  Then think about the 3 to 5 values that will help you to achieve this vision in the column on the right.  Values are the things that are most important to us and often guide how we act or behave on a day to day basis.  There are a few examples on the page, but it is best that you write your values in your own language.  Ask yourself the question, to achieve my/our vision of a courageously kind world, we will need to be believe in… (write your answers in the space provided).</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19</a:t>
            </a:fld>
            <a:endParaRPr lang="en-ZA" dirty="0"/>
          </a:p>
        </p:txBody>
      </p:sp>
    </p:spTree>
    <p:extLst>
      <p:ext uri="{BB962C8B-B14F-4D97-AF65-F5344CB8AC3E}">
        <p14:creationId xmlns:p14="http://schemas.microsoft.com/office/powerpoint/2010/main" val="126505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dirty="0">
                <a:solidFill>
                  <a:schemeClr val="tx1"/>
                </a:solidFill>
                <a:effectLst/>
                <a:latin typeface="+mn-lt"/>
                <a:ea typeface="+mn-ea"/>
                <a:cs typeface="+mn-cs"/>
              </a:rPr>
              <a:t>The process and timing illustrated here shows how you can run:</a:t>
            </a:r>
          </a:p>
          <a:p>
            <a:pPr marL="228600" indent="-228600">
              <a:buFont typeface="+mj-lt"/>
              <a:buAutoNum type="arabicPeriod"/>
            </a:pPr>
            <a:r>
              <a:rPr lang="en-ZA" sz="1200" b="0" i="0" u="none" strike="noStrike" kern="1200" dirty="0">
                <a:solidFill>
                  <a:schemeClr val="tx1"/>
                </a:solidFill>
                <a:effectLst/>
                <a:latin typeface="+mn-lt"/>
                <a:ea typeface="+mn-ea"/>
                <a:cs typeface="+mn-cs"/>
              </a:rPr>
              <a:t> A 4 hour Courage Be Kind anti-bullying workshop.</a:t>
            </a:r>
          </a:p>
          <a:p>
            <a:pPr marL="228600" indent="-228600">
              <a:buFont typeface="+mj-lt"/>
              <a:buAutoNum type="arabicPeriod"/>
            </a:pPr>
            <a:r>
              <a:rPr lang="en-ZA" sz="1200" b="0" i="0" u="none" strike="noStrike" kern="1200" dirty="0">
                <a:solidFill>
                  <a:schemeClr val="tx1"/>
                </a:solidFill>
                <a:effectLst/>
                <a:latin typeface="+mn-lt"/>
                <a:ea typeface="+mn-ea"/>
                <a:cs typeface="+mn-cs"/>
              </a:rPr>
              <a:t>A 1 hour bullying stories, insight and vision workshop.</a:t>
            </a:r>
          </a:p>
          <a:p>
            <a:pPr marL="228600" indent="-228600">
              <a:buFont typeface="+mj-lt"/>
              <a:buAutoNum type="arabicPeriod"/>
            </a:pPr>
            <a:r>
              <a:rPr lang="en-ZA" sz="1200" b="0" i="0" u="none" strike="noStrike" kern="1200" dirty="0">
                <a:solidFill>
                  <a:schemeClr val="tx1"/>
                </a:solidFill>
                <a:effectLst/>
                <a:latin typeface="+mn-lt"/>
                <a:ea typeface="+mn-ea"/>
                <a:cs typeface="+mn-cs"/>
              </a:rPr>
              <a:t>A 1 hour personal identity and empathy workshop.</a:t>
            </a:r>
          </a:p>
          <a:p>
            <a:pPr marL="228600" indent="-228600">
              <a:buFont typeface="+mj-lt"/>
              <a:buAutoNum type="arabicPeriod"/>
            </a:pPr>
            <a:r>
              <a:rPr lang="en-ZA" sz="1200" b="0" i="0" u="none" strike="noStrike" kern="1200" dirty="0">
                <a:solidFill>
                  <a:schemeClr val="tx1"/>
                </a:solidFill>
                <a:effectLst/>
                <a:latin typeface="+mn-lt"/>
                <a:ea typeface="+mn-ea"/>
                <a:cs typeface="+mn-cs"/>
              </a:rPr>
              <a:t>A 1 hour self esteem and assertive role play workshop.</a:t>
            </a:r>
          </a:p>
          <a:p>
            <a:pPr marL="228600" indent="-228600">
              <a:buFont typeface="+mj-lt"/>
              <a:buAutoNum type="arabicPeriod"/>
            </a:pPr>
            <a:r>
              <a:rPr lang="en-ZA" sz="1200" b="0" i="0" u="none" strike="noStrike" kern="1200" dirty="0">
                <a:solidFill>
                  <a:schemeClr val="tx1"/>
                </a:solidFill>
                <a:effectLst/>
                <a:latin typeface="+mn-lt"/>
                <a:ea typeface="+mn-ea"/>
                <a:cs typeface="+mn-cs"/>
              </a:rPr>
              <a:t>A 1 hour values and partnership workshop.</a:t>
            </a:r>
            <a:endParaRPr lang="en-ZA" sz="1200" dirty="0"/>
          </a:p>
        </p:txBody>
      </p:sp>
      <p:sp>
        <p:nvSpPr>
          <p:cNvPr id="4" name="Slide Number Placeholder 3"/>
          <p:cNvSpPr>
            <a:spLocks noGrp="1"/>
          </p:cNvSpPr>
          <p:nvPr>
            <p:ph type="sldNum" sz="quarter" idx="5"/>
          </p:nvPr>
        </p:nvSpPr>
        <p:spPr/>
        <p:txBody>
          <a:bodyPr/>
          <a:lstStyle/>
          <a:p>
            <a:fld id="{DF9EFC38-92A7-4091-BBA3-9AC4DF771430}" type="slidenum">
              <a:rPr lang="en-ZA" smtClean="0"/>
              <a:t>2</a:t>
            </a:fld>
            <a:endParaRPr lang="en-ZA"/>
          </a:p>
        </p:txBody>
      </p:sp>
    </p:spTree>
    <p:extLst>
      <p:ext uri="{BB962C8B-B14F-4D97-AF65-F5344CB8AC3E}">
        <p14:creationId xmlns:p14="http://schemas.microsoft.com/office/powerpoint/2010/main" val="2762429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It’s time to turn all of this good thinking into an action plan.  </a:t>
            </a:r>
          </a:p>
          <a:p>
            <a:endParaRPr lang="en-ZA" sz="1000" dirty="0"/>
          </a:p>
          <a:p>
            <a:r>
              <a:rPr lang="en-ZA" sz="1000" dirty="0"/>
              <a:t>Exercise:</a:t>
            </a:r>
          </a:p>
          <a:p>
            <a:pPr marL="171450" indent="-171450">
              <a:buFont typeface="Arial" panose="020B0604020202020204" pitchFamily="34" charset="0"/>
              <a:buChar char="•"/>
            </a:pPr>
            <a:r>
              <a:rPr lang="en-ZA" sz="1000" dirty="0"/>
              <a:t>As an individual or team, think about all the lessons you have learnt today, your vision for a courageously kind world, empathy, what makes you special, who you think you should be partnering with and how.  </a:t>
            </a:r>
          </a:p>
          <a:p>
            <a:pPr marL="171450" indent="-171450">
              <a:buFont typeface="Arial" panose="020B0604020202020204" pitchFamily="34" charset="0"/>
              <a:buChar char="•"/>
            </a:pPr>
            <a:r>
              <a:rPr lang="en-ZA" sz="1000" dirty="0"/>
              <a:t>To make this happen, think about all of the things that you need to start doing to achieve your new vision.</a:t>
            </a:r>
          </a:p>
          <a:p>
            <a:pPr marL="171450" indent="-171450">
              <a:buFont typeface="Arial" panose="020B0604020202020204" pitchFamily="34" charset="0"/>
              <a:buChar char="•"/>
            </a:pPr>
            <a:r>
              <a:rPr lang="en-ZA" sz="1000" dirty="0"/>
              <a:t>Now think about all of the things that you are doing at the moment that don’t support your vision, these are the things that you need to stop doing.  </a:t>
            </a:r>
          </a:p>
          <a:p>
            <a:pPr marL="171450" indent="-171450">
              <a:buFont typeface="Arial" panose="020B0604020202020204" pitchFamily="34" charset="0"/>
              <a:buChar char="•"/>
            </a:pPr>
            <a:r>
              <a:rPr lang="en-ZA" sz="1000" dirty="0"/>
              <a:t>Finally, think about the things that you are already doing that support your vision of a courageously kind world, these are the things that you need to continue doing.  </a:t>
            </a:r>
          </a:p>
          <a:p>
            <a:pPr marL="171450" indent="-171450">
              <a:buFont typeface="Arial" panose="020B0604020202020204" pitchFamily="34" charset="0"/>
              <a:buChar char="•"/>
            </a:pPr>
            <a:r>
              <a:rPr lang="en-ZA" sz="1000" dirty="0"/>
              <a:t>Sign this action plan and put a date on it, to make sure that you follow through on building a courageously kind world.</a:t>
            </a:r>
          </a:p>
          <a:p>
            <a:endParaRPr lang="en-ZA" sz="1000" dirty="0"/>
          </a:p>
          <a:p>
            <a:r>
              <a:rPr lang="en-ZA" sz="1000" dirty="0"/>
              <a:t>Thanks and close the workshop.</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20</a:t>
            </a:fld>
            <a:endParaRPr lang="en-ZA" dirty="0"/>
          </a:p>
        </p:txBody>
      </p:sp>
    </p:spTree>
    <p:extLst>
      <p:ext uri="{BB962C8B-B14F-4D97-AF65-F5344CB8AC3E}">
        <p14:creationId xmlns:p14="http://schemas.microsoft.com/office/powerpoint/2010/main" val="426601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a:t>As with all child protection challenges, bullying is driven by disempowerment, so the way to solve it is through personal and community empowerment.  At Courage, we believe that empowerment is driven by 3 things: 1) our belief in possibility, 2) our level of self awareness and 3) our belief in love and abundance.</a:t>
            </a:r>
          </a:p>
          <a:p>
            <a:endParaRPr lang="en-US" sz="1000" dirty="0"/>
          </a:p>
          <a:p>
            <a:r>
              <a:rPr lang="en-US" sz="1000" dirty="0"/>
              <a:t>Diagram explanation:</a:t>
            </a:r>
          </a:p>
          <a:p>
            <a:pPr marL="171450" indent="-171450">
              <a:buFont typeface="Arial" panose="020B0604020202020204" pitchFamily="34" charset="0"/>
              <a:buChar char="•"/>
            </a:pPr>
            <a:r>
              <a:rPr lang="en-US" sz="1000" dirty="0"/>
              <a:t>When we are young, we all believe we can do anything and be anything, we have a high belief in possibility, but low levels of self awareness, we are unconsciously empowered. </a:t>
            </a:r>
          </a:p>
          <a:p>
            <a:pPr marL="171450" indent="-171450">
              <a:buFont typeface="Arial" panose="020B0604020202020204" pitchFamily="34" charset="0"/>
              <a:buChar char="•"/>
            </a:pPr>
            <a:r>
              <a:rPr lang="en-US" sz="1000" dirty="0"/>
              <a:t>But sadly, people arrive in our lives and tell us that we can’t achieve the things we want to…because of our age, or the </a:t>
            </a:r>
            <a:r>
              <a:rPr lang="en-US" sz="1000" dirty="0" err="1"/>
              <a:t>colour</a:t>
            </a:r>
            <a:r>
              <a:rPr lang="en-US" sz="1000" dirty="0"/>
              <a:t> of our skin, or that we are a girl, or a boy, or because of where we live… you get the picture. We lose our belief in possibility, and we become unconsciously disempowered. </a:t>
            </a:r>
          </a:p>
          <a:p>
            <a:pPr marL="171450" indent="-171450">
              <a:buFont typeface="Arial" panose="020B0604020202020204" pitchFamily="34" charset="0"/>
              <a:buChar char="•"/>
            </a:pPr>
            <a:r>
              <a:rPr lang="en-US" sz="1000" dirty="0"/>
              <a:t>The people who make us NOT believe in ourselves, are the consciously disempowered. </a:t>
            </a:r>
          </a:p>
          <a:p>
            <a:pPr marL="171450" indent="-171450">
              <a:buFont typeface="Arial" panose="020B0604020202020204" pitchFamily="34" charset="0"/>
              <a:buChar char="•"/>
            </a:pPr>
            <a:r>
              <a:rPr lang="en-US" sz="1000" dirty="0"/>
              <a:t>These people have a high level of self awareness, they are often very clever, but they believe that there will never be enough for everyone in the world, and so they think that to get more for themselves, they will have to take it away from you. They believe in scarcity rather than abundance.</a:t>
            </a:r>
          </a:p>
          <a:p>
            <a:pPr marL="171450" indent="-171450">
              <a:buFont typeface="Arial" panose="020B0604020202020204" pitchFamily="34" charset="0"/>
              <a:buChar char="•"/>
            </a:pPr>
            <a:r>
              <a:rPr lang="en-US" sz="1000" dirty="0"/>
              <a:t>Where we want to be is consciously empowered, where we have a high belief in possibility, high levels of self awareness and know that there is more than enough for everyone to live their best life.</a:t>
            </a:r>
          </a:p>
          <a:p>
            <a:pPr marL="171450" indent="-171450">
              <a:buFont typeface="Arial" panose="020B0604020202020204" pitchFamily="34" charset="0"/>
              <a:buChar char="•"/>
            </a:pPr>
            <a:r>
              <a:rPr lang="en-US" sz="1000" dirty="0"/>
              <a:t>We build our self awareness through understanding our values and beliefs, testing these through partnering with other people, and ensuring that we maintain our self-esteem and self-worth throughout our lives.  </a:t>
            </a:r>
          </a:p>
          <a:p>
            <a:pPr marL="171450" indent="-171450">
              <a:buFont typeface="Arial" panose="020B0604020202020204" pitchFamily="34" charset="0"/>
              <a:buChar char="•"/>
            </a:pPr>
            <a:r>
              <a:rPr lang="en-US" sz="1000" dirty="0"/>
              <a:t>We build our belief in possibility through having a vision or purpose for our lives, building on this daily through gaining knowledge and insight, and finally turning all of this into tangible actions every day.  </a:t>
            </a:r>
          </a:p>
          <a:p>
            <a:pPr marL="171450" indent="-171450">
              <a:buFont typeface="Arial" panose="020B0604020202020204" pitchFamily="34" charset="0"/>
              <a:buChar char="•"/>
            </a:pPr>
            <a:r>
              <a:rPr lang="en-US" sz="1000" dirty="0"/>
              <a:t>Finally, we build our belief in abundance by growing our love, care and empathy for others and the world around us and ensuring that everything we do is about bringing people together, rather than pushing them apart.</a:t>
            </a:r>
          </a:p>
          <a:p>
            <a:endParaRPr lang="en-US" sz="1000" dirty="0"/>
          </a:p>
          <a:p>
            <a:r>
              <a:rPr lang="en-US" sz="1000" dirty="0"/>
              <a:t>This is Courage’s philosophy and process for solving all child protection challenges in a positive, proactive and empowered way.</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3</a:t>
            </a:fld>
            <a:endParaRPr lang="en-ZA" dirty="0"/>
          </a:p>
        </p:txBody>
      </p:sp>
    </p:spTree>
    <p:extLst>
      <p:ext uri="{BB962C8B-B14F-4D97-AF65-F5344CB8AC3E}">
        <p14:creationId xmlns:p14="http://schemas.microsoft.com/office/powerpoint/2010/main" val="208340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Start your workshop with everyone sharing a personal bullying story, bullying is something that has happened to all of us at some stage in our lives.</a:t>
            </a:r>
          </a:p>
          <a:p>
            <a:endParaRPr lang="en-ZA" sz="1000" dirty="0"/>
          </a:p>
          <a:p>
            <a:r>
              <a:rPr lang="en-ZA" sz="1000" dirty="0"/>
              <a:t>Exercise:</a:t>
            </a:r>
          </a:p>
          <a:p>
            <a:pPr marL="171450" indent="-171450">
              <a:buFont typeface="Arial" panose="020B0604020202020204" pitchFamily="34" charset="0"/>
              <a:buChar char="•"/>
            </a:pPr>
            <a:r>
              <a:rPr lang="en-ZA" sz="1000" dirty="0"/>
              <a:t>You will use this template in the workbook to draw your personal bullying story, where you were either bullied, the bully or a bystander? (We won’t ask you to share which, we just want to hear your story)</a:t>
            </a:r>
          </a:p>
          <a:p>
            <a:pPr marL="171450" indent="-171450">
              <a:buFont typeface="Arial" panose="020B0604020202020204" pitchFamily="34" charset="0"/>
              <a:buChar char="•"/>
            </a:pPr>
            <a:r>
              <a:rPr lang="en-ZA" sz="1000" dirty="0"/>
              <a:t>Tell us exactly what happened. Use speech bubbles to share what was said. Draw how the different people were feeling. Then use your pen or hands to inflict the physical and emotional pain that was experienced in this bullying incident… stab, slash and crumple the page to express the hurt that was felt!</a:t>
            </a:r>
          </a:p>
          <a:p>
            <a:pPr marL="171450" indent="-171450">
              <a:buFont typeface="Arial" panose="020B0604020202020204" pitchFamily="34" charset="0"/>
              <a:buChar char="•"/>
            </a:pPr>
            <a:r>
              <a:rPr lang="en-ZA" sz="1000" dirty="0"/>
              <a:t>Each participant should share their bullying story and how it impacted on them with the rest of the group.  </a:t>
            </a:r>
          </a:p>
          <a:p>
            <a:pPr marL="171450" indent="-171450">
              <a:buFont typeface="Arial" panose="020B0604020202020204" pitchFamily="34" charset="0"/>
              <a:buChar char="•"/>
            </a:pPr>
            <a:r>
              <a:rPr lang="en-ZA" sz="1000" dirty="0"/>
              <a:t>When everyone has shared their story ask them to cross out the bad words and write good words in their place, like ”I’m sorry I hurt you” and “I think you are amazing”.  </a:t>
            </a:r>
          </a:p>
          <a:p>
            <a:pPr marL="171450" indent="-171450">
              <a:buFont typeface="Arial" panose="020B0604020202020204" pitchFamily="34" charset="0"/>
              <a:buChar char="•"/>
            </a:pPr>
            <a:r>
              <a:rPr lang="en-ZA" sz="1000" dirty="0"/>
              <a:t>Tell your participants to smooth-out the crinkles on the page and whilst doing this, to send kind thoughts to every person involved.</a:t>
            </a:r>
          </a:p>
          <a:p>
            <a:pPr marL="171450" indent="-171450">
              <a:buFont typeface="Arial" panose="020B0604020202020204" pitchFamily="34" charset="0"/>
              <a:buChar char="•"/>
            </a:pPr>
            <a:r>
              <a:rPr lang="en-ZA" sz="1000" dirty="0"/>
              <a:t>The lesson is that even though we have been through this trauma in the past, it can sometimes leave long lasting emotional scars, as represented by the folds in your picture that can’t be smoothed out. Even when we send love, and say we are sorry, the scars can still remain for a long time afterwards.</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4</a:t>
            </a:fld>
            <a:endParaRPr lang="en-ZA" dirty="0"/>
          </a:p>
        </p:txBody>
      </p:sp>
    </p:spTree>
    <p:extLst>
      <p:ext uri="{BB962C8B-B14F-4D97-AF65-F5344CB8AC3E}">
        <p14:creationId xmlns:p14="http://schemas.microsoft.com/office/powerpoint/2010/main" val="202420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sz="1000" dirty="0"/>
              <a:t>Lets discuss bullying, what it is and when it takes place.  Bullying is 1) deliberate, or done on purpose, 2) it is often repeated and done more than once and 3) usually happens where there is unequal power, or a power imbalance, where one person is stronger than the other either physically, or due to their age, or their position or authority, and the other person is unable to defend themselves.</a:t>
            </a:r>
          </a:p>
          <a:p>
            <a:endParaRPr lang="en-ZA" sz="1000" dirty="0"/>
          </a:p>
          <a:p>
            <a:r>
              <a:rPr lang="en-ZA" sz="1000" dirty="0"/>
              <a:t>There are different kinds of bullying:</a:t>
            </a:r>
          </a:p>
          <a:p>
            <a:pPr marL="228600" indent="-228600">
              <a:buAutoNum type="arabicParenR"/>
            </a:pPr>
            <a:r>
              <a:rPr lang="en-ZA" sz="1000" dirty="0"/>
              <a:t>Verbal, where the bullying is done with words such as insulting someone, taunting them, being abusive, yelling at them, name calling, threatening, telling lies about them that gets them into trouble, frightening or intimidating them, or laughing at them in a cruel way.</a:t>
            </a:r>
          </a:p>
          <a:p>
            <a:pPr marL="228600" indent="-228600">
              <a:buAutoNum type="arabicParenR"/>
            </a:pPr>
            <a:r>
              <a:rPr lang="en-ZA" sz="1000" dirty="0"/>
              <a:t>Physical, where the bulling is done through actions such as hitting, pushing, shoving, punching, biting, kicking, destroying a person’s property, stealing their things, pushing in line, or forcibly taking something from them.</a:t>
            </a:r>
          </a:p>
          <a:p>
            <a:pPr marL="228600" indent="-228600">
              <a:buAutoNum type="arabicParenR"/>
            </a:pPr>
            <a:r>
              <a:rPr lang="en-ZA" sz="1000" dirty="0"/>
              <a:t>Relational, where the bullying is done through friendships or other relationship drivers such as excluding someone, spreading rumours about them, stalking a person, rolling eyes at them, turning your back on them, prolonged staring, turning a person’s friends against them, cruel teasing, humiliating or blackmailing them into doing things against their will.</a:t>
            </a:r>
          </a:p>
          <a:p>
            <a:pPr marL="228600" indent="-228600">
              <a:buAutoNum type="arabicParenR"/>
            </a:pPr>
            <a:r>
              <a:rPr lang="en-ZA" sz="1000" dirty="0"/>
              <a:t>Cyberbullying, which is bullying that takes place on the internet through social media or whilst gaming and can include sending hurtful messages or pictures, posting compromising or even pornographic pictures online, encouraging them to self harm (“why don’t you just go and kill yourself”), ghosting (which is ignoring online), harassing or trolling someone (provoking someone into an argument or for a reaction) and using discriminatory or abusive language.</a:t>
            </a:r>
          </a:p>
          <a:p>
            <a:pPr marL="0" indent="0">
              <a:buNone/>
            </a:pPr>
            <a:endParaRPr lang="en-ZA" sz="1000" dirty="0"/>
          </a:p>
          <a:p>
            <a:pPr marL="0" indent="0">
              <a:buNone/>
            </a:pPr>
            <a:r>
              <a:rPr lang="en-ZA" sz="1000" dirty="0"/>
              <a:t>Bullying is also more prevalent at certain times such as when a person is smaller or more vulnerable, when a person is new to a place, or a stage of life, such as going from junior to high school, or reaching puberty when their bodies change noticeably. It can be because a person looks or behaves differently, or if a person has a disability. None of these examples of bullying are acceptable and should be stopped as soon as they are noticed.  With bullying, the earlier you intervene to stop it, the better!</a:t>
            </a:r>
          </a:p>
          <a:p>
            <a:pPr marL="228600" indent="-228600">
              <a:buAutoNum type="arabicParenR"/>
            </a:pPr>
            <a:endParaRPr lang="en-ZA" dirty="0"/>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5</a:t>
            </a:fld>
            <a:endParaRPr lang="en-ZA" dirty="0"/>
          </a:p>
        </p:txBody>
      </p:sp>
    </p:spTree>
    <p:extLst>
      <p:ext uri="{BB962C8B-B14F-4D97-AF65-F5344CB8AC3E}">
        <p14:creationId xmlns:p14="http://schemas.microsoft.com/office/powerpoint/2010/main" val="193207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It takes three kinds of people for bullying to take place, a bully, a victim, or person who is being bullied, and a bystander. Let’s understand each of these people better and what is happening in their world:</a:t>
            </a:r>
          </a:p>
          <a:p>
            <a:endParaRPr lang="en-US" sz="1000" dirty="0"/>
          </a:p>
          <a:p>
            <a:pPr marL="228600" indent="-228600">
              <a:buFont typeface="+mj-lt"/>
              <a:buAutoNum type="arabicParenR"/>
            </a:pPr>
            <a:r>
              <a:rPr lang="en-US" sz="1000" dirty="0"/>
              <a:t>The bully abuses power through domination and control, they don’t follow rules, the have little to no empathy, and sometimes enjoy causing pain for others, they use violence to solve conflict, they are bad tempered and aggressive, they see the world as a dangerous place, and they are often overly confident.  In the long term, bullies often continue to struggle with controlling their emotions and aggression.  They display anti-social </a:t>
            </a:r>
            <a:r>
              <a:rPr lang="en-US" sz="1000" dirty="0" err="1"/>
              <a:t>behaviour</a:t>
            </a:r>
            <a:r>
              <a:rPr lang="en-US" sz="1000" dirty="0"/>
              <a:t> which leads to a number of challenges including drug and alcohol abuse, the inability to form meaningful connections and relationships, criminal </a:t>
            </a:r>
            <a:r>
              <a:rPr lang="en-US" sz="1000" dirty="0" err="1"/>
              <a:t>behaviour</a:t>
            </a:r>
            <a:r>
              <a:rPr lang="en-US" sz="1000" dirty="0"/>
              <a:t>, depression and even suicide. Most school shooters note how they were bullied terribly at school.</a:t>
            </a:r>
          </a:p>
          <a:p>
            <a:pPr marL="228600" indent="-228600">
              <a:buFont typeface="+mj-lt"/>
              <a:buAutoNum type="arabicParenR"/>
            </a:pPr>
            <a:r>
              <a:rPr lang="en-US" sz="1000" dirty="0"/>
              <a:t>The bullied victims are scared and afraid, they are often smaller, weaker and more vulnerable, they have few friends, lack self confidence, are passive and anxious, submissive and feel helpless, they often blame themselves for being bullied and end up withdrawing socially.</a:t>
            </a:r>
          </a:p>
          <a:p>
            <a:pPr marL="228600" indent="-228600">
              <a:buFont typeface="+mj-lt"/>
              <a:buAutoNum type="arabicParenR"/>
            </a:pPr>
            <a:r>
              <a:rPr lang="en-US" sz="1000" dirty="0"/>
              <a:t>The bystander watches and observes, but does nothing, they can join in, but often just passively accepts the bullying </a:t>
            </a:r>
            <a:r>
              <a:rPr lang="en-US" sz="1000" dirty="0" err="1"/>
              <a:t>behaviour</a:t>
            </a:r>
            <a:r>
              <a:rPr lang="en-US" sz="1000" dirty="0"/>
              <a:t>. They sometimes encourage the bully, by laughing, cheering, or making comments, just by being there, they provide the bully with an audience. But when it comes to bullying, there is no such thing as neutral, you are either contributing to the problem, by not doing anything, or you are contributing to a solution, by intervening, standing up for the victim, getting help, or gathering evidence to share with someone who can help.</a:t>
            </a:r>
          </a:p>
        </p:txBody>
      </p:sp>
      <p:sp>
        <p:nvSpPr>
          <p:cNvPr id="4" name="Slide Number Placeholder 3"/>
          <p:cNvSpPr>
            <a:spLocks noGrp="1"/>
          </p:cNvSpPr>
          <p:nvPr>
            <p:ph type="sldNum" sz="quarter" idx="5"/>
          </p:nvPr>
        </p:nvSpPr>
        <p:spPr/>
        <p:txBody>
          <a:bodyPr/>
          <a:lstStyle/>
          <a:p>
            <a:pPr>
              <a:defRPr/>
            </a:pPr>
            <a:fld id="{4428798E-1959-4131-86E9-E436E82DEE9C}" type="slidenum">
              <a:rPr lang="en-ZA" smtClean="0"/>
              <a:pPr>
                <a:defRPr/>
              </a:pPr>
              <a:t>6</a:t>
            </a:fld>
            <a:endParaRPr lang="en-ZA" dirty="0"/>
          </a:p>
        </p:txBody>
      </p:sp>
    </p:spTree>
    <p:extLst>
      <p:ext uri="{BB962C8B-B14F-4D97-AF65-F5344CB8AC3E}">
        <p14:creationId xmlns:p14="http://schemas.microsoft.com/office/powerpoint/2010/main" val="151224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000" dirty="0"/>
              <a:t>Sometimes we are brought up with a belief systems that make us think it’s ok to bully others.  </a:t>
            </a:r>
          </a:p>
          <a:p>
            <a:endParaRPr lang="en-ZA" sz="1000" dirty="0"/>
          </a:p>
          <a:p>
            <a:r>
              <a:rPr lang="en-ZA" sz="1000" dirty="0"/>
              <a:t>These belief systems include:</a:t>
            </a:r>
          </a:p>
          <a:p>
            <a:pPr marL="171450" indent="-171450">
              <a:buFont typeface="Arial" panose="020B0604020202020204" pitchFamily="34" charset="0"/>
              <a:buChar char="•"/>
            </a:pPr>
            <a:r>
              <a:rPr lang="en-ZA" sz="1000" dirty="0"/>
              <a:t>Patriarchy, where men are believed to be superior and more important than women or children often causing toxic masculinity.</a:t>
            </a:r>
          </a:p>
          <a:p>
            <a:pPr marL="171450" indent="-171450">
              <a:buFont typeface="Arial" panose="020B0604020202020204" pitchFamily="34" charset="0"/>
              <a:buChar char="•"/>
            </a:pPr>
            <a:r>
              <a:rPr lang="en-ZA" sz="1000" dirty="0"/>
              <a:t>Fascism, nationalism, Nazism or far right political movements which all support inequality, autocracy and violent oppression of minorities. </a:t>
            </a:r>
          </a:p>
          <a:p>
            <a:pPr marL="171450" indent="-171450">
              <a:buFont typeface="Arial" panose="020B0604020202020204" pitchFamily="34" charset="0"/>
              <a:buChar char="•"/>
            </a:pPr>
            <a:r>
              <a:rPr lang="en-ZA" sz="1000" dirty="0"/>
              <a:t>Racism which is the prejudice and discrimination against people or groups of people on the basis of perceived racial or ethnic difference.  </a:t>
            </a:r>
          </a:p>
          <a:p>
            <a:pPr marL="171450" indent="-171450">
              <a:buFont typeface="Arial" panose="020B0604020202020204" pitchFamily="34" charset="0"/>
              <a:buChar char="•"/>
            </a:pPr>
            <a:r>
              <a:rPr lang="en-ZA" sz="1000" dirty="0"/>
              <a:t>Sexism or sexual discrimination, which discriminates against people for their sex or sexual identity. </a:t>
            </a:r>
          </a:p>
          <a:p>
            <a:pPr marL="171450" indent="-171450">
              <a:buFont typeface="Arial" panose="020B0604020202020204" pitchFamily="34" charset="0"/>
              <a:buChar char="•"/>
            </a:pPr>
            <a:r>
              <a:rPr lang="en-ZA" sz="1000" dirty="0"/>
              <a:t>Religious and cultural intolerance which discriminates against different religious or spiritual beliefs. </a:t>
            </a:r>
          </a:p>
          <a:p>
            <a:pPr marL="171450" indent="-171450">
              <a:buFont typeface="Arial" panose="020B0604020202020204" pitchFamily="34" charset="0"/>
              <a:buChar char="•"/>
            </a:pPr>
            <a:r>
              <a:rPr lang="en-ZA" sz="1000" dirty="0"/>
              <a:t>Sometimes, bullying behaviour is condoned or even encouraged in different environments or worlds. These different worlds include on the internet or social media, whilst gaming online, or playing a game of sport, or in certain institutional environments such as a student residence.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000" dirty="0"/>
              <a:t>Ableism, when people with disabilities are discriminated against or denied access and opportunities in favour of able bodied individuals. </a:t>
            </a:r>
          </a:p>
          <a:p>
            <a:pPr marL="171450" indent="-171450">
              <a:buFont typeface="Arial" panose="020B0604020202020204" pitchFamily="34" charset="0"/>
              <a:buChar char="•"/>
            </a:pPr>
            <a:r>
              <a:rPr lang="en-ZA" sz="1000" dirty="0"/>
              <a:t>The most concerning negative belief system is often learnt from the people who are responsible for taking care of children, such as parents, guardians, teachers and coaches.  If they model bullying behaviour to a child, the child is likely to think that this behaviour is acceptable and will often repeat it amongst their peer groups socially, in school or on the sports field. </a:t>
            </a:r>
          </a:p>
          <a:p>
            <a:pPr marL="171450" indent="-171450">
              <a:buFont typeface="Arial" panose="020B0604020202020204" pitchFamily="34" charset="0"/>
              <a:buChar char="•"/>
            </a:pPr>
            <a:endParaRPr lang="en-ZA" sz="1000" dirty="0"/>
          </a:p>
          <a:p>
            <a:pPr marL="0" indent="0">
              <a:buFont typeface="Arial" panose="020B0604020202020204" pitchFamily="34" charset="0"/>
              <a:buNone/>
            </a:pPr>
            <a:r>
              <a:rPr lang="en-ZA" sz="1000" dirty="0"/>
              <a:t>None of these belief systems are acceptable or healthy for individuals, communities or society at large.</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7</a:t>
            </a:fld>
            <a:endParaRPr lang="en-ZA" dirty="0"/>
          </a:p>
        </p:txBody>
      </p:sp>
    </p:spTree>
    <p:extLst>
      <p:ext uri="{BB962C8B-B14F-4D97-AF65-F5344CB8AC3E}">
        <p14:creationId xmlns:p14="http://schemas.microsoft.com/office/powerpoint/2010/main" val="324459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a:t>
            </a:r>
            <a:r>
              <a:rPr lang="en-ZA" sz="1000" dirty="0"/>
              <a:t>ow can a person stop being a bully? </a:t>
            </a:r>
          </a:p>
          <a:p>
            <a:endParaRPr lang="en-ZA" sz="1000" dirty="0"/>
          </a:p>
          <a:p>
            <a:r>
              <a:rPr lang="en-ZA" sz="1000" dirty="0"/>
              <a:t>There are 4 simple steps:</a:t>
            </a:r>
          </a:p>
          <a:p>
            <a:pPr marL="228600" indent="-228600">
              <a:buAutoNum type="arabicParenR"/>
            </a:pPr>
            <a:r>
              <a:rPr lang="en-ZA" sz="1000" dirty="0"/>
              <a:t>Start to build a positive community around you that fosters support and togetherness.</a:t>
            </a:r>
          </a:p>
          <a:p>
            <a:pPr marL="228600" indent="-228600">
              <a:buAutoNum type="arabicParenR"/>
            </a:pPr>
            <a:r>
              <a:rPr lang="en-ZA" sz="1000" dirty="0"/>
              <a:t>Be a good citizen, when you have a choice, choose to do the right thing always.</a:t>
            </a:r>
          </a:p>
          <a:p>
            <a:pPr marL="228600" indent="-228600">
              <a:buAutoNum type="arabicParenR"/>
            </a:pPr>
            <a:r>
              <a:rPr lang="en-ZA" sz="1000" dirty="0"/>
              <a:t>Appreciate differences and diversity in others.</a:t>
            </a:r>
          </a:p>
          <a:p>
            <a:pPr marL="228600" indent="-228600">
              <a:buAutoNum type="arabicParenR"/>
            </a:pPr>
            <a:r>
              <a:rPr lang="en-ZA" sz="1000" dirty="0"/>
              <a:t>Practice love, empathy, care and kindness – in a world where you can be anything, choose to be kind!</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8</a:t>
            </a:fld>
            <a:endParaRPr lang="en-ZA" dirty="0"/>
          </a:p>
        </p:txBody>
      </p:sp>
    </p:spTree>
    <p:extLst>
      <p:ext uri="{BB962C8B-B14F-4D97-AF65-F5344CB8AC3E}">
        <p14:creationId xmlns:p14="http://schemas.microsoft.com/office/powerpoint/2010/main" val="28385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dirty="0"/>
              <a:t>We are now going to do an individual or team exercise to define our vision for a courageously kind world. The first step in creating a bully free world is to picture what this world would look like.</a:t>
            </a:r>
          </a:p>
          <a:p>
            <a:endParaRPr lang="en-ZA" sz="1000" dirty="0"/>
          </a:p>
          <a:p>
            <a:r>
              <a:rPr lang="en-ZA" sz="1000" dirty="0"/>
              <a:t>As an individual or team, try to finish each of these sentences to create your courageously kind world vision:</a:t>
            </a:r>
          </a:p>
          <a:p>
            <a:pPr marL="228600" indent="-228600">
              <a:buAutoNum type="arabicParenR"/>
            </a:pPr>
            <a:r>
              <a:rPr lang="en-ZA" sz="1000" dirty="0"/>
              <a:t>Our world would be a kinder place if…</a:t>
            </a:r>
          </a:p>
          <a:p>
            <a:pPr marL="228600" indent="-228600">
              <a:buAutoNum type="arabicParenR"/>
            </a:pPr>
            <a:r>
              <a:rPr lang="en-ZA" sz="1000" dirty="0"/>
              <a:t>I am/We are going to help make this happen by…</a:t>
            </a:r>
          </a:p>
          <a:p>
            <a:pPr marL="228600" indent="-228600">
              <a:buAutoNum type="arabicParenR"/>
            </a:pPr>
            <a:r>
              <a:rPr lang="en-ZA" sz="1000" dirty="0"/>
              <a:t>When people see me/us they will think…</a:t>
            </a:r>
          </a:p>
          <a:p>
            <a:pPr marL="0" indent="0">
              <a:buNone/>
            </a:pPr>
            <a:endParaRPr lang="en-ZA" sz="1000" dirty="0"/>
          </a:p>
          <a:p>
            <a:pPr marL="0" indent="0">
              <a:buNone/>
            </a:pPr>
            <a:r>
              <a:rPr lang="en-ZA" sz="1000" dirty="0"/>
              <a:t>Get each individual/team to share their courageously kind world vision.</a:t>
            </a:r>
          </a:p>
        </p:txBody>
      </p:sp>
      <p:sp>
        <p:nvSpPr>
          <p:cNvPr id="4" name="Slide Number Placeholder 3"/>
          <p:cNvSpPr>
            <a:spLocks noGrp="1"/>
          </p:cNvSpPr>
          <p:nvPr>
            <p:ph type="sldNum" sz="quarter" idx="10"/>
          </p:nvPr>
        </p:nvSpPr>
        <p:spPr/>
        <p:txBody>
          <a:bodyPr/>
          <a:lstStyle/>
          <a:p>
            <a:pPr>
              <a:defRPr/>
            </a:pPr>
            <a:fld id="{4428798E-1959-4131-86E9-E436E82DEE9C}" type="slidenum">
              <a:rPr lang="en-ZA" smtClean="0"/>
              <a:pPr>
                <a:defRPr/>
              </a:pPr>
              <a:t>9</a:t>
            </a:fld>
            <a:endParaRPr lang="en-ZA" dirty="0"/>
          </a:p>
        </p:txBody>
      </p:sp>
    </p:spTree>
    <p:extLst>
      <p:ext uri="{BB962C8B-B14F-4D97-AF65-F5344CB8AC3E}">
        <p14:creationId xmlns:p14="http://schemas.microsoft.com/office/powerpoint/2010/main" val="125592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BC07FE9-65EF-4C04-801F-4C3866242EA0}" type="datetimeFigureOut">
              <a:rPr lang="en-US" smtClean="0"/>
              <a:pPr/>
              <a:t>11/30/22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0FBB9CC-0DFF-49EE-9DF3-20AD78CB0924}"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6536" y="339079"/>
            <a:ext cx="8700967" cy="926975"/>
          </a:xfrm>
        </p:spPr>
        <p:txBody>
          <a:bodyPr>
            <a:normAutofit/>
          </a:bodyPr>
          <a:lstStyle>
            <a:lvl1pPr algn="l">
              <a:defRPr sz="34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776536" y="1322987"/>
            <a:ext cx="8700967" cy="4698301"/>
          </a:xfrm>
        </p:spPr>
        <p:txBody>
          <a:bodyPr>
            <a:normAutofit/>
          </a:bodyPr>
          <a:lstStyle>
            <a:lvl1pPr>
              <a:spcBef>
                <a:spcPts val="1200"/>
              </a:spcBef>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44DF6E-C090-4BCB-BC3A-5E428E137A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352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AECF6-968C-C548-915A-08C946AF79D8}"/>
              </a:ext>
            </a:extLst>
          </p:cNvPr>
          <p:cNvSpPr>
            <a:spLocks noGrp="1"/>
          </p:cNvSpPr>
          <p:nvPr>
            <p:ph type="dt" sz="half" idx="10"/>
          </p:nvPr>
        </p:nvSpPr>
        <p:spPr/>
        <p:txBody>
          <a:bodyPr/>
          <a:lstStyle/>
          <a:p>
            <a:fld id="{3B911579-C82A-924C-BC54-B7D9BBA16363}" type="datetimeFigureOut">
              <a:rPr lang="en-US" smtClean="0"/>
              <a:t>11/30/22</a:t>
            </a:fld>
            <a:endParaRPr lang="en-US"/>
          </a:p>
        </p:txBody>
      </p:sp>
      <p:sp>
        <p:nvSpPr>
          <p:cNvPr id="3" name="Footer Placeholder 2">
            <a:extLst>
              <a:ext uri="{FF2B5EF4-FFF2-40B4-BE49-F238E27FC236}">
                <a16:creationId xmlns:a16="http://schemas.microsoft.com/office/drawing/2014/main" id="{9D32A44D-34D5-F249-872A-92AB4FE8BD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74D62-E303-0E44-ADDF-CF5A945F909B}"/>
              </a:ext>
            </a:extLst>
          </p:cNvPr>
          <p:cNvSpPr>
            <a:spLocks noGrp="1"/>
          </p:cNvSpPr>
          <p:nvPr>
            <p:ph type="sldNum" sz="quarter" idx="12"/>
          </p:nvPr>
        </p:nvSpPr>
        <p:spPr/>
        <p:txBody>
          <a:bodyPr/>
          <a:lstStyle/>
          <a:p>
            <a:fld id="{B8B9D47B-3AE3-BD4A-9032-30EB2E8CE3FA}" type="slidenum">
              <a:rPr lang="en-US" smtClean="0"/>
              <a:t>‹#›</a:t>
            </a:fld>
            <a:endParaRPr lang="en-US"/>
          </a:p>
        </p:txBody>
      </p:sp>
    </p:spTree>
    <p:extLst>
      <p:ext uri="{BB962C8B-B14F-4D97-AF65-F5344CB8AC3E}">
        <p14:creationId xmlns:p14="http://schemas.microsoft.com/office/powerpoint/2010/main" val="62921902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solidFill>
              </a:defRPr>
            </a:lvl1pPr>
          </a:lstStyle>
          <a:p>
            <a:fld id="{BBC07FE9-65EF-4C04-801F-4C3866242EA0}" type="datetimeFigureOut">
              <a:rPr lang="en-US" smtClean="0"/>
              <a:pPr/>
              <a:t>11/30/22</a:t>
            </a:fld>
            <a:endParaRPr lang="en-ZA"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solidFill>
              </a:defRPr>
            </a:lvl1pPr>
          </a:lstStyle>
          <a:p>
            <a:endParaRPr lang="en-ZA"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solidFill>
              </a:defRPr>
            </a:lvl1pPr>
          </a:lstStyle>
          <a:p>
            <a:fld id="{40FBB9CC-0DFF-49EE-9DF3-20AD78CB0924}"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761" r:id="rId1"/>
    <p:sldLayoutId id="2147483768" r:id="rId2"/>
    <p:sldLayoutId id="2147483769" r:id="rId3"/>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3.png"/><Relationship Id="rId7"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png"/><Relationship Id="rId4" Type="http://schemas.openxmlformats.org/officeDocument/2006/relationships/image" Target="../media/image105.png"/></Relationships>
</file>

<file path=ppt/slides/_rels/slide12.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2.png"/><Relationship Id="rId18" Type="http://schemas.openxmlformats.org/officeDocument/2006/relationships/image" Target="../media/image8.png"/><Relationship Id="rId3" Type="http://schemas.openxmlformats.org/officeDocument/2006/relationships/image" Target="../media/image43.png"/><Relationship Id="rId7" Type="http://schemas.openxmlformats.org/officeDocument/2006/relationships/image" Target="../media/image31.png"/><Relationship Id="rId12" Type="http://schemas.openxmlformats.org/officeDocument/2006/relationships/image" Target="../media/image113.svg"/><Relationship Id="rId17" Type="http://schemas.openxmlformats.org/officeDocument/2006/relationships/image" Target="../media/image117.svg"/><Relationship Id="rId2" Type="http://schemas.openxmlformats.org/officeDocument/2006/relationships/notesSlide" Target="../notesSlides/notesSlide12.xml"/><Relationship Id="rId16"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10.svg"/><Relationship Id="rId11" Type="http://schemas.openxmlformats.org/officeDocument/2006/relationships/image" Target="../media/image33.png"/><Relationship Id="rId5" Type="http://schemas.openxmlformats.org/officeDocument/2006/relationships/image" Target="../media/image109.png"/><Relationship Id="rId15" Type="http://schemas.openxmlformats.org/officeDocument/2006/relationships/image" Target="../media/image115.svg"/><Relationship Id="rId10" Type="http://schemas.openxmlformats.org/officeDocument/2006/relationships/image" Target="../media/image112.svg"/><Relationship Id="rId4" Type="http://schemas.openxmlformats.org/officeDocument/2006/relationships/image" Target="../media/image108.svg"/><Relationship Id="rId9" Type="http://schemas.openxmlformats.org/officeDocument/2006/relationships/image" Target="../media/image111.png"/><Relationship Id="rId14" Type="http://schemas.openxmlformats.org/officeDocument/2006/relationships/image" Target="../media/image1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5.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hyperlink" Target="http://www.courage-community.com/" TargetMode="External"/><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svg"/><Relationship Id="rId21" Type="http://schemas.openxmlformats.org/officeDocument/2006/relationships/image" Target="../media/image26.svg"/><Relationship Id="rId34" Type="http://schemas.openxmlformats.org/officeDocument/2006/relationships/image" Target="../media/image39.png"/><Relationship Id="rId42"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xml"/><Relationship Id="rId16" Type="http://schemas.openxmlformats.org/officeDocument/2006/relationships/image" Target="../media/image21.png"/><Relationship Id="rId29" Type="http://schemas.openxmlformats.org/officeDocument/2006/relationships/image" Target="../media/image34.svg"/><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svg"/><Relationship Id="rId40" Type="http://schemas.openxmlformats.org/officeDocument/2006/relationships/image" Target="../media/image45.png"/><Relationship Id="rId45" Type="http://schemas.openxmlformats.org/officeDocument/2006/relationships/image" Target="../media/image49.svg"/><Relationship Id="rId5" Type="http://schemas.openxmlformats.org/officeDocument/2006/relationships/image" Target="../media/image11.png"/><Relationship Id="rId15" Type="http://schemas.openxmlformats.org/officeDocument/2006/relationships/image" Target="../media/image20.svg"/><Relationship Id="rId23" Type="http://schemas.openxmlformats.org/officeDocument/2006/relationships/image" Target="../media/image28.sv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6.svg"/><Relationship Id="rId19" Type="http://schemas.openxmlformats.org/officeDocument/2006/relationships/image" Target="../media/image24.svg"/><Relationship Id="rId31" Type="http://schemas.openxmlformats.org/officeDocument/2006/relationships/image" Target="../media/image36.svg"/><Relationship Id="rId44" Type="http://schemas.openxmlformats.org/officeDocument/2006/relationships/image" Target="../media/image48.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svg"/><Relationship Id="rId30" Type="http://schemas.openxmlformats.org/officeDocument/2006/relationships/image" Target="../media/image35.png"/><Relationship Id="rId35" Type="http://schemas.openxmlformats.org/officeDocument/2006/relationships/image" Target="../media/image40.svg"/><Relationship Id="rId43" Type="http://schemas.openxmlformats.org/officeDocument/2006/relationships/image" Target="../media/image47.jpeg"/><Relationship Id="rId8" Type="http://schemas.openxmlformats.org/officeDocument/2006/relationships/image" Target="../media/image14.svg"/><Relationship Id="rId3" Type="http://schemas.openxmlformats.org/officeDocument/2006/relationships/image" Target="../media/image9.png"/><Relationship Id="rId12" Type="http://schemas.openxmlformats.org/officeDocument/2006/relationships/image" Target="../media/image18.svg"/><Relationship Id="rId17" Type="http://schemas.openxmlformats.org/officeDocument/2006/relationships/image" Target="../media/image22.svg"/><Relationship Id="rId25" Type="http://schemas.openxmlformats.org/officeDocument/2006/relationships/image" Target="../media/image30.svg"/><Relationship Id="rId33" Type="http://schemas.openxmlformats.org/officeDocument/2006/relationships/image" Target="../media/image38.svg"/><Relationship Id="rId38" Type="http://schemas.openxmlformats.org/officeDocument/2006/relationships/image" Target="../media/image43.png"/><Relationship Id="rId20" Type="http://schemas.openxmlformats.org/officeDocument/2006/relationships/image" Target="../media/image25.png"/><Relationship Id="rId41" Type="http://schemas.openxmlformats.org/officeDocument/2006/relationships/image" Target="../media/image46.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image" Target="../media/image8.png"/><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65.svg"/><Relationship Id="rId2" Type="http://schemas.openxmlformats.org/officeDocument/2006/relationships/notesSlide" Target="../notesSlides/notesSlide5.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5" Type="http://schemas.openxmlformats.org/officeDocument/2006/relationships/image" Target="../media/image6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4.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8.png"/><Relationship Id="rId15" Type="http://schemas.openxmlformats.org/officeDocument/2006/relationships/image" Target="../media/image8.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47.jpeg"/><Relationship Id="rId14" Type="http://schemas.openxmlformats.org/officeDocument/2006/relationships/image" Target="../media/image75.png"/></Relationships>
</file>

<file path=ppt/slides/_rels/slide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18" Type="http://schemas.openxmlformats.org/officeDocument/2006/relationships/image" Target="../media/image8.png"/><Relationship Id="rId26" Type="http://schemas.openxmlformats.org/officeDocument/2006/relationships/image" Target="../media/image96.svg"/><Relationship Id="rId3" Type="http://schemas.openxmlformats.org/officeDocument/2006/relationships/image" Target="../media/image51.png"/><Relationship Id="rId21" Type="http://schemas.openxmlformats.org/officeDocument/2006/relationships/image" Target="../media/image91.png"/><Relationship Id="rId7" Type="http://schemas.openxmlformats.org/officeDocument/2006/relationships/image" Target="../media/image79.png"/><Relationship Id="rId12" Type="http://schemas.openxmlformats.org/officeDocument/2006/relationships/image" Target="../media/image83.svg"/><Relationship Id="rId17" Type="http://schemas.openxmlformats.org/officeDocument/2006/relationships/image" Target="../media/image88.svg"/><Relationship Id="rId25" Type="http://schemas.openxmlformats.org/officeDocument/2006/relationships/image" Target="../media/image95.png"/><Relationship Id="rId2" Type="http://schemas.openxmlformats.org/officeDocument/2006/relationships/notesSlide" Target="../notesSlides/notesSlide7.xml"/><Relationship Id="rId16" Type="http://schemas.openxmlformats.org/officeDocument/2006/relationships/image" Target="../media/image87.png"/><Relationship Id="rId20" Type="http://schemas.openxmlformats.org/officeDocument/2006/relationships/image" Target="../media/image90.sv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2.png"/><Relationship Id="rId24" Type="http://schemas.openxmlformats.org/officeDocument/2006/relationships/image" Target="../media/image94.svg"/><Relationship Id="rId5" Type="http://schemas.openxmlformats.org/officeDocument/2006/relationships/image" Target="../media/image77.png"/><Relationship Id="rId15" Type="http://schemas.openxmlformats.org/officeDocument/2006/relationships/image" Target="../media/image86.png"/><Relationship Id="rId23" Type="http://schemas.openxmlformats.org/officeDocument/2006/relationships/image" Target="../media/image93.png"/><Relationship Id="rId28" Type="http://schemas.openxmlformats.org/officeDocument/2006/relationships/image" Target="../media/image98.svg"/><Relationship Id="rId10" Type="http://schemas.openxmlformats.org/officeDocument/2006/relationships/image" Target="../media/image81.png"/><Relationship Id="rId19" Type="http://schemas.openxmlformats.org/officeDocument/2006/relationships/image" Target="../media/image89.png"/><Relationship Id="rId4" Type="http://schemas.openxmlformats.org/officeDocument/2006/relationships/image" Target="../media/image76.png"/><Relationship Id="rId9" Type="http://schemas.openxmlformats.org/officeDocument/2006/relationships/image" Target="../media/image47.jpeg"/><Relationship Id="rId14" Type="http://schemas.openxmlformats.org/officeDocument/2006/relationships/image" Target="../media/image85.png"/><Relationship Id="rId22" Type="http://schemas.openxmlformats.org/officeDocument/2006/relationships/image" Target="../media/image92.svg"/><Relationship Id="rId27" Type="http://schemas.openxmlformats.org/officeDocument/2006/relationships/image" Target="../media/image97.png"/></Relationships>
</file>

<file path=ppt/slides/_rels/slide8.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51.png"/><Relationship Id="rId7" Type="http://schemas.openxmlformats.org/officeDocument/2006/relationships/image" Target="../media/image100.png"/><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9.jpeg"/><Relationship Id="rId11" Type="http://schemas.openxmlformats.org/officeDocument/2006/relationships/image" Target="../media/image72.png"/><Relationship Id="rId5" Type="http://schemas.openxmlformats.org/officeDocument/2006/relationships/image" Target="../media/image65.svg"/><Relationship Id="rId10" Type="http://schemas.openxmlformats.org/officeDocument/2006/relationships/image" Target="../media/image103.svg"/><Relationship Id="rId4" Type="http://schemas.openxmlformats.org/officeDocument/2006/relationships/image" Target="../media/image31.png"/><Relationship Id="rId9" Type="http://schemas.openxmlformats.org/officeDocument/2006/relationships/image" Target="../media/image10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4" descr="01"/>
          <p:cNvPicPr>
            <a:picLocks noChangeAspect="1" noChangeArrowheads="1"/>
          </p:cNvPicPr>
          <p:nvPr/>
        </p:nvPicPr>
        <p:blipFill>
          <a:blip r:embed="rId4">
            <a:extLst>
              <a:ext uri="{28A0092B-C50C-407E-A947-70E740481C1C}">
                <a14:useLocalDpi xmlns:a14="http://schemas.microsoft.com/office/drawing/2010/main" val="0"/>
              </a:ext>
            </a:extLst>
          </a:blip>
          <a:srcRect l="12190" t="13933" r="11586" b="11182"/>
          <a:stretch>
            <a:fillRect/>
          </a:stretch>
        </p:blipFill>
        <p:spPr bwMode="auto">
          <a:xfrm>
            <a:off x="7185248" y="2704689"/>
            <a:ext cx="2728718" cy="200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1" name="Picture 2" descr="02"/>
          <p:cNvPicPr>
            <a:picLocks noChangeAspect="1" noChangeArrowheads="1"/>
          </p:cNvPicPr>
          <p:nvPr/>
        </p:nvPicPr>
        <p:blipFill>
          <a:blip r:embed="rId5">
            <a:extLst>
              <a:ext uri="{28A0092B-C50C-407E-A947-70E740481C1C}">
                <a14:useLocalDpi xmlns:a14="http://schemas.microsoft.com/office/drawing/2010/main" val="0"/>
              </a:ext>
            </a:extLst>
          </a:blip>
          <a:srcRect l="10957" t="13869" r="10515" b="6273"/>
          <a:stretch>
            <a:fillRect/>
          </a:stretch>
        </p:blipFill>
        <p:spPr bwMode="auto">
          <a:xfrm>
            <a:off x="5895257" y="548680"/>
            <a:ext cx="2874167" cy="219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Picture 2" descr="03"/>
          <p:cNvPicPr>
            <a:picLocks noChangeAspect="1" noChangeArrowheads="1"/>
          </p:cNvPicPr>
          <p:nvPr/>
        </p:nvPicPr>
        <p:blipFill>
          <a:blip r:embed="rId6">
            <a:extLst>
              <a:ext uri="{28A0092B-C50C-407E-A947-70E740481C1C}">
                <a14:useLocalDpi xmlns:a14="http://schemas.microsoft.com/office/drawing/2010/main" val="0"/>
              </a:ext>
            </a:extLst>
          </a:blip>
          <a:srcRect l="20274" t="4996" r="22495" b="11597"/>
          <a:stretch>
            <a:fillRect/>
          </a:stretch>
        </p:blipFill>
        <p:spPr bwMode="auto">
          <a:xfrm>
            <a:off x="3862411" y="-120526"/>
            <a:ext cx="2082714" cy="227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3" descr="04"/>
          <p:cNvPicPr>
            <a:picLocks noChangeAspect="1" noChangeArrowheads="1"/>
          </p:cNvPicPr>
          <p:nvPr/>
        </p:nvPicPr>
        <p:blipFill>
          <a:blip r:embed="rId7">
            <a:extLst>
              <a:ext uri="{28A0092B-C50C-407E-A947-70E740481C1C}">
                <a14:useLocalDpi xmlns:a14="http://schemas.microsoft.com/office/drawing/2010/main" val="0"/>
              </a:ext>
            </a:extLst>
          </a:blip>
          <a:srcRect l="21606" t="8545" r="18501" b="11597"/>
          <a:stretch>
            <a:fillRect/>
          </a:stretch>
        </p:blipFill>
        <p:spPr bwMode="auto">
          <a:xfrm>
            <a:off x="1493900" y="282064"/>
            <a:ext cx="22240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2" descr="05"/>
          <p:cNvPicPr>
            <a:picLocks noChangeAspect="1" noChangeArrowheads="1"/>
          </p:cNvPicPr>
          <p:nvPr/>
        </p:nvPicPr>
        <p:blipFill>
          <a:blip r:embed="rId8">
            <a:extLst>
              <a:ext uri="{28A0092B-C50C-407E-A947-70E740481C1C}">
                <a14:useLocalDpi xmlns:a14="http://schemas.microsoft.com/office/drawing/2010/main" val="0"/>
              </a:ext>
            </a:extLst>
          </a:blip>
          <a:srcRect l="15971" t="8858" r="21474" b="2377"/>
          <a:stretch>
            <a:fillRect/>
          </a:stretch>
        </p:blipFill>
        <p:spPr bwMode="auto">
          <a:xfrm>
            <a:off x="686550" y="2463570"/>
            <a:ext cx="2284321" cy="233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5" name="Picture 2" descr="06"/>
          <p:cNvPicPr>
            <a:picLocks noChangeAspect="1" noChangeArrowheads="1"/>
          </p:cNvPicPr>
          <p:nvPr/>
        </p:nvPicPr>
        <p:blipFill>
          <a:blip r:embed="rId9">
            <a:extLst>
              <a:ext uri="{28A0092B-C50C-407E-A947-70E740481C1C}">
                <a14:useLocalDpi xmlns:a14="http://schemas.microsoft.com/office/drawing/2010/main" val="0"/>
              </a:ext>
            </a:extLst>
          </a:blip>
          <a:srcRect l="10725" t="10324" r="17403" b="9787"/>
          <a:stretch>
            <a:fillRect/>
          </a:stretch>
        </p:blipFill>
        <p:spPr bwMode="auto">
          <a:xfrm>
            <a:off x="2027012" y="4319976"/>
            <a:ext cx="2623893" cy="218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6" name="Picture 2" descr="07"/>
          <p:cNvPicPr>
            <a:picLocks noChangeAspect="1" noChangeArrowheads="1"/>
          </p:cNvPicPr>
          <p:nvPr/>
        </p:nvPicPr>
        <p:blipFill>
          <a:blip r:embed="rId10">
            <a:extLst>
              <a:ext uri="{28A0092B-C50C-407E-A947-70E740481C1C}">
                <a14:useLocalDpi xmlns:a14="http://schemas.microsoft.com/office/drawing/2010/main" val="0"/>
              </a:ext>
            </a:extLst>
          </a:blip>
          <a:srcRect l="19717" t="6584" r="20389" b="4651"/>
          <a:stretch>
            <a:fillRect/>
          </a:stretch>
        </p:blipFill>
        <p:spPr bwMode="auto">
          <a:xfrm>
            <a:off x="5337805" y="4370087"/>
            <a:ext cx="2196921" cy="244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7"/>
          <p:cNvSpPr txBox="1">
            <a:spLocks noChangeArrowheads="1"/>
          </p:cNvSpPr>
          <p:nvPr/>
        </p:nvSpPr>
        <p:spPr bwMode="auto">
          <a:xfrm>
            <a:off x="855818" y="5878115"/>
            <a:ext cx="2034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1.</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INSIGHT INTO WHAT BULLYING IS?</a:t>
            </a:r>
          </a:p>
        </p:txBody>
      </p:sp>
      <p:sp>
        <p:nvSpPr>
          <p:cNvPr id="20" name="TextBox 8"/>
          <p:cNvSpPr txBox="1">
            <a:spLocks noChangeArrowheads="1"/>
          </p:cNvSpPr>
          <p:nvPr/>
        </p:nvSpPr>
        <p:spPr bwMode="auto">
          <a:xfrm>
            <a:off x="-9523" y="4528809"/>
            <a:ext cx="2034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2.</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CREATING A VISION OF A KIND WORLD WITH NO BULLYING</a:t>
            </a:r>
          </a:p>
        </p:txBody>
      </p:sp>
      <p:sp>
        <p:nvSpPr>
          <p:cNvPr id="21" name="TextBox 9"/>
          <p:cNvSpPr txBox="1">
            <a:spLocks noChangeArrowheads="1"/>
          </p:cNvSpPr>
          <p:nvPr/>
        </p:nvSpPr>
        <p:spPr bwMode="auto">
          <a:xfrm>
            <a:off x="122875" y="1693031"/>
            <a:ext cx="16313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3.</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SOLVING BULLYNIG WITH LOVE &amp; EMPATHY</a:t>
            </a:r>
          </a:p>
        </p:txBody>
      </p:sp>
      <p:sp>
        <p:nvSpPr>
          <p:cNvPr id="22" name="TextBox 10"/>
          <p:cNvSpPr txBox="1">
            <a:spLocks noChangeArrowheads="1"/>
          </p:cNvSpPr>
          <p:nvPr/>
        </p:nvSpPr>
        <p:spPr bwMode="auto">
          <a:xfrm>
            <a:off x="3687944" y="2099441"/>
            <a:ext cx="256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4. </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BUILDING SELF ESTEEM &amp; ASSERTIVENESS</a:t>
            </a:r>
          </a:p>
        </p:txBody>
      </p:sp>
      <p:sp>
        <p:nvSpPr>
          <p:cNvPr id="23" name="TextBox 11"/>
          <p:cNvSpPr txBox="1">
            <a:spLocks noChangeArrowheads="1"/>
          </p:cNvSpPr>
          <p:nvPr/>
        </p:nvSpPr>
        <p:spPr bwMode="auto">
          <a:xfrm>
            <a:off x="8187095" y="1693031"/>
            <a:ext cx="1507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5. </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IDENTIFYING OUR PARTNERS</a:t>
            </a:r>
          </a:p>
        </p:txBody>
      </p:sp>
      <p:sp>
        <p:nvSpPr>
          <p:cNvPr id="24" name="TextBox 12"/>
          <p:cNvSpPr txBox="1">
            <a:spLocks noChangeArrowheads="1"/>
          </p:cNvSpPr>
          <p:nvPr/>
        </p:nvSpPr>
        <p:spPr bwMode="auto">
          <a:xfrm>
            <a:off x="8043709" y="4584385"/>
            <a:ext cx="17946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6.</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DEFINING OUR VALUES</a:t>
            </a:r>
          </a:p>
        </p:txBody>
      </p:sp>
      <p:sp>
        <p:nvSpPr>
          <p:cNvPr id="25" name="TextBox 13"/>
          <p:cNvSpPr txBox="1">
            <a:spLocks noChangeArrowheads="1"/>
          </p:cNvSpPr>
          <p:nvPr/>
        </p:nvSpPr>
        <p:spPr bwMode="auto">
          <a:xfrm>
            <a:off x="7149747" y="5878115"/>
            <a:ext cx="17913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40000"/>
              </a:spcBef>
              <a:buChar char="•"/>
              <a:defRPr sz="2400">
                <a:solidFill>
                  <a:schemeClr val="tx1"/>
                </a:solidFill>
                <a:latin typeface="Trebuchet MS" panose="020B0603020202020204" pitchFamily="34" charset="0"/>
                <a:cs typeface="Arial" panose="020B0604020202020204" pitchFamily="34" charset="0"/>
              </a:defRPr>
            </a:lvl1pPr>
            <a:lvl2pPr marL="742950" indent="-28575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2pPr>
            <a:lvl3pPr marL="1143000" indent="-228600">
              <a:spcBef>
                <a:spcPct val="20000"/>
              </a:spcBef>
              <a:buFont typeface="Comic Sans MS" panose="030F0702030302020204" pitchFamily="66" charset="0"/>
              <a:buChar char="–"/>
              <a:defRPr sz="2400">
                <a:solidFill>
                  <a:schemeClr val="tx1"/>
                </a:solidFill>
                <a:latin typeface="Trebuchet MS" panose="020B0603020202020204" pitchFamily="34" charset="0"/>
                <a:cs typeface="Arial" panose="020B0604020202020204" pitchFamily="34" charset="0"/>
              </a:defRPr>
            </a:lvl3pPr>
            <a:lvl4pPr marL="16002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702030302020204" pitchFamily="66" charset="0"/>
              <a:buChar char="–"/>
              <a:defRPr sz="2000">
                <a:solidFill>
                  <a:schemeClr val="tx1"/>
                </a:solidFill>
                <a:latin typeface="Trebuchet MS" panose="020B0603020202020204" pitchFamily="34" charset="0"/>
                <a:cs typeface="Arial" panose="020B0604020202020204" pitchFamily="34" charset="0"/>
              </a:defRPr>
            </a:lvl9pPr>
          </a:lstStyle>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7.</a:t>
            </a:r>
          </a:p>
          <a:p>
            <a:pPr algn="ctr" eaLnBrk="1" hangingPunct="1">
              <a:spcBef>
                <a:spcPct val="0"/>
              </a:spcBef>
              <a:buFontTx/>
              <a:buNone/>
              <a:defRPr/>
            </a:pPr>
            <a:r>
              <a:rPr lang="en-ZA" altLang="en-US" sz="1200" dirty="0">
                <a:latin typeface="Arial Rounded MT Bold" panose="020F0704030504030204" pitchFamily="34" charset="0"/>
                <a:ea typeface="ＭＳ Ｐゴシック" panose="020B0600070205080204" pitchFamily="34" charset="-128"/>
              </a:rPr>
              <a:t>TAKING ACTION TO ENSURE CHANGE</a:t>
            </a:r>
          </a:p>
        </p:txBody>
      </p:sp>
      <p:sp>
        <p:nvSpPr>
          <p:cNvPr id="3" name="TextBox 2">
            <a:extLst>
              <a:ext uri="{FF2B5EF4-FFF2-40B4-BE49-F238E27FC236}">
                <a16:creationId xmlns:a16="http://schemas.microsoft.com/office/drawing/2014/main" id="{4066C50B-A2E3-49FD-AA85-EAF1A5039F80}"/>
              </a:ext>
            </a:extLst>
          </p:cNvPr>
          <p:cNvSpPr txBox="1"/>
          <p:nvPr/>
        </p:nvSpPr>
        <p:spPr>
          <a:xfrm>
            <a:off x="2618838" y="2983653"/>
            <a:ext cx="5010156" cy="1098442"/>
          </a:xfrm>
          <a:prstGeom prst="rect">
            <a:avLst/>
          </a:prstGeom>
          <a:noFill/>
        </p:spPr>
        <p:txBody>
          <a:bodyPr wrap="square" rtlCol="0">
            <a:spAutoFit/>
          </a:bodyPr>
          <a:lstStyle/>
          <a:p>
            <a:pPr algn="ctr">
              <a:lnSpc>
                <a:spcPct val="150000"/>
              </a:lnSpc>
            </a:pPr>
            <a:r>
              <a:rPr lang="en-ZA" sz="3400" dirty="0">
                <a:latin typeface="Arial Rounded MT Bold" panose="020F0704030504030204" pitchFamily="34" charset="0"/>
              </a:rPr>
              <a:t>COURAGE BE KIND</a:t>
            </a:r>
          </a:p>
          <a:p>
            <a:pPr algn="ctr">
              <a:lnSpc>
                <a:spcPct val="150000"/>
              </a:lnSpc>
            </a:pPr>
            <a:r>
              <a:rPr lang="en-ZA" sz="1100" dirty="0">
                <a:latin typeface="Arial Rounded MT Bold" panose="020F0704030504030204" pitchFamily="34" charset="0"/>
              </a:rPr>
              <a:t>PERSONAL &amp; COMMUNITY EMPOWERMENT WORKBOOK</a:t>
            </a:r>
          </a:p>
        </p:txBody>
      </p:sp>
      <p:pic>
        <p:nvPicPr>
          <p:cNvPr id="5" name="Picture 4" descr="Logo&#10;&#10;Description automatically generated">
            <a:extLst>
              <a:ext uri="{FF2B5EF4-FFF2-40B4-BE49-F238E27FC236}">
                <a16:creationId xmlns:a16="http://schemas.microsoft.com/office/drawing/2014/main" id="{50C76D35-3159-184A-8AAB-20810A3D53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94767" y="4064959"/>
            <a:ext cx="751754" cy="842591"/>
          </a:xfrm>
          <a:prstGeom prst="rect">
            <a:avLst/>
          </a:prstGeom>
        </p:spPr>
      </p:pic>
      <p:sp>
        <p:nvSpPr>
          <p:cNvPr id="2" name="TextBox 1">
            <a:extLst>
              <a:ext uri="{FF2B5EF4-FFF2-40B4-BE49-F238E27FC236}">
                <a16:creationId xmlns:a16="http://schemas.microsoft.com/office/drawing/2014/main" id="{268D449C-6141-569A-8FA6-2C4AE770D01D}"/>
              </a:ext>
            </a:extLst>
          </p:cNvPr>
          <p:cNvSpPr txBox="1"/>
          <p:nvPr/>
        </p:nvSpPr>
        <p:spPr>
          <a:xfrm>
            <a:off x="2479162" y="6431082"/>
            <a:ext cx="5010156" cy="313612"/>
          </a:xfrm>
          <a:prstGeom prst="rect">
            <a:avLst/>
          </a:prstGeom>
          <a:noFill/>
        </p:spPr>
        <p:txBody>
          <a:bodyPr wrap="square" rtlCol="0">
            <a:spAutoFit/>
          </a:bodyPr>
          <a:lstStyle/>
          <a:p>
            <a:pPr algn="ctr">
              <a:lnSpc>
                <a:spcPct val="150000"/>
              </a:lnSpc>
            </a:pPr>
            <a:r>
              <a:rPr lang="en-ZA" sz="1100" dirty="0">
                <a:latin typeface="Arial Rounded MT Bold" panose="020F0704030504030204" pitchFamily="34" charset="0"/>
              </a:rPr>
              <a:t>WWW.COURAGE-COMMUNITY.COM </a:t>
            </a:r>
          </a:p>
        </p:txBody>
      </p:sp>
    </p:spTree>
    <p:custDataLst>
      <p:tags r:id="rId1"/>
    </p:custDataLst>
    <p:extLst>
      <p:ext uri="{BB962C8B-B14F-4D97-AF65-F5344CB8AC3E}">
        <p14:creationId xmlns:p14="http://schemas.microsoft.com/office/powerpoint/2010/main" val="3002825085"/>
      </p:ext>
    </p:extLst>
  </p:cSld>
  <p:clrMapOvr>
    <a:masterClrMapping/>
  </p:clrMapOvr>
  <mc:AlternateContent xmlns:mc="http://schemas.openxmlformats.org/markup-compatibility/2006" xmlns:p14="http://schemas.microsoft.com/office/powerpoint/2010/main">
    <mc:Choice Requires="p14">
      <p:transition spd="slow" p14:dur="2000" advTm="1983"/>
    </mc:Choice>
    <mc:Fallback xmlns="">
      <p:transition spd="slow" advTm="19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12F3BC0-9C5D-4557-8C91-EC2E76B36443}"/>
              </a:ext>
            </a:extLst>
          </p:cNvPr>
          <p:cNvSpPr/>
          <p:nvPr/>
        </p:nvSpPr>
        <p:spPr>
          <a:xfrm>
            <a:off x="-12778" y="44623"/>
            <a:ext cx="9906000" cy="1093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Exploring empathy</a:t>
            </a:r>
          </a:p>
        </p:txBody>
      </p:sp>
      <p:sp>
        <p:nvSpPr>
          <p:cNvPr id="5" name="Triangle 4">
            <a:extLst>
              <a:ext uri="{FF2B5EF4-FFF2-40B4-BE49-F238E27FC236}">
                <a16:creationId xmlns:a16="http://schemas.microsoft.com/office/drawing/2014/main" id="{64E6EB11-0C1E-032D-ADD5-2AC153CF231E}"/>
              </a:ext>
            </a:extLst>
          </p:cNvPr>
          <p:cNvSpPr/>
          <p:nvPr/>
        </p:nvSpPr>
        <p:spPr>
          <a:xfrm>
            <a:off x="3368823" y="3110590"/>
            <a:ext cx="3024923" cy="2622666"/>
          </a:xfrm>
          <a:prstGeom prst="triangle">
            <a:avLst>
              <a:gd name="adj" fmla="val 49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Graphical user interface, application, icon&#10;&#10;Description automatically generated">
            <a:extLst>
              <a:ext uri="{FF2B5EF4-FFF2-40B4-BE49-F238E27FC236}">
                <a16:creationId xmlns:a16="http://schemas.microsoft.com/office/drawing/2014/main" id="{D903A1DB-FDD1-0A0D-5909-64F793780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766" y="4514227"/>
            <a:ext cx="1646308" cy="2195077"/>
          </a:xfrm>
          <a:prstGeom prst="rect">
            <a:avLst/>
          </a:prstGeom>
        </p:spPr>
      </p:pic>
      <p:grpSp>
        <p:nvGrpSpPr>
          <p:cNvPr id="37" name="Group 36">
            <a:extLst>
              <a:ext uri="{FF2B5EF4-FFF2-40B4-BE49-F238E27FC236}">
                <a16:creationId xmlns:a16="http://schemas.microsoft.com/office/drawing/2014/main" id="{BD92274F-7F78-BAEF-D1E5-35906FD70BFB}"/>
              </a:ext>
            </a:extLst>
          </p:cNvPr>
          <p:cNvGrpSpPr/>
          <p:nvPr/>
        </p:nvGrpSpPr>
        <p:grpSpPr>
          <a:xfrm>
            <a:off x="4113421" y="960983"/>
            <a:ext cx="1463134" cy="1950845"/>
            <a:chOff x="4113421" y="1006110"/>
            <a:chExt cx="1463134" cy="1950845"/>
          </a:xfrm>
        </p:grpSpPr>
        <p:pic>
          <p:nvPicPr>
            <p:cNvPr id="17" name="Picture 16" descr="Icon&#10;&#10;Description automatically generated">
              <a:extLst>
                <a:ext uri="{FF2B5EF4-FFF2-40B4-BE49-F238E27FC236}">
                  <a16:creationId xmlns:a16="http://schemas.microsoft.com/office/drawing/2014/main" id="{D082F3B1-DF9A-63C9-C4F0-8BE5527B9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21" name="Straight Connector 20">
              <a:extLst>
                <a:ext uri="{FF2B5EF4-FFF2-40B4-BE49-F238E27FC236}">
                  <a16:creationId xmlns:a16="http://schemas.microsoft.com/office/drawing/2014/main" id="{49947575-1BB8-FF48-95D8-487DFC50E209}"/>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A37AF5-4D04-7F80-9A2D-69A807F2C839}"/>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9E1E313-BC16-78FE-E578-A3BB4A8EF8FA}"/>
              </a:ext>
            </a:extLst>
          </p:cNvPr>
          <p:cNvGrpSpPr/>
          <p:nvPr/>
        </p:nvGrpSpPr>
        <p:grpSpPr>
          <a:xfrm>
            <a:off x="6488142" y="4653136"/>
            <a:ext cx="1373095" cy="1852226"/>
            <a:chOff x="6177136" y="3964864"/>
            <a:chExt cx="1373095" cy="1852226"/>
          </a:xfrm>
        </p:grpSpPr>
        <p:pic>
          <p:nvPicPr>
            <p:cNvPr id="9" name="Picture 8" descr="Icon&#10;&#10;Description automatically generated">
              <a:extLst>
                <a:ext uri="{FF2B5EF4-FFF2-40B4-BE49-F238E27FC236}">
                  <a16:creationId xmlns:a16="http://schemas.microsoft.com/office/drawing/2014/main" id="{CF02BA21-F15E-1826-F3BD-1A436383A6FE}"/>
                </a:ext>
              </a:extLst>
            </p:cNvPr>
            <p:cNvPicPr>
              <a:picLocks noChangeAspect="1"/>
            </p:cNvPicPr>
            <p:nvPr/>
          </p:nvPicPr>
          <p:blipFill rotWithShape="1">
            <a:blip r:embed="rId5">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30" name="Picture 29" descr="Icon&#10;&#10;Description automatically generated">
              <a:extLst>
                <a:ext uri="{FF2B5EF4-FFF2-40B4-BE49-F238E27FC236}">
                  <a16:creationId xmlns:a16="http://schemas.microsoft.com/office/drawing/2014/main" id="{78A54B15-C226-08C5-A469-D0C6B955C0C7}"/>
                </a:ext>
              </a:extLst>
            </p:cNvPr>
            <p:cNvPicPr>
              <a:picLocks noChangeAspect="1"/>
            </p:cNvPicPr>
            <p:nvPr/>
          </p:nvPicPr>
          <p:blipFill rotWithShape="1">
            <a:blip r:embed="rId6">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38" name="TextBox 37">
            <a:extLst>
              <a:ext uri="{FF2B5EF4-FFF2-40B4-BE49-F238E27FC236}">
                <a16:creationId xmlns:a16="http://schemas.microsoft.com/office/drawing/2014/main" id="{BF2A3D4D-BB97-BB6F-0ACC-F150577CF0B1}"/>
              </a:ext>
            </a:extLst>
          </p:cNvPr>
          <p:cNvSpPr txBox="1"/>
          <p:nvPr/>
        </p:nvSpPr>
        <p:spPr>
          <a:xfrm>
            <a:off x="4020626" y="4518666"/>
            <a:ext cx="1815714" cy="523220"/>
          </a:xfrm>
          <a:prstGeom prst="rect">
            <a:avLst/>
          </a:prstGeom>
          <a:noFill/>
        </p:spPr>
        <p:txBody>
          <a:bodyPr wrap="square" rtlCol="0">
            <a:spAutoFit/>
          </a:bodyPr>
          <a:lstStyle/>
          <a:p>
            <a:pPr algn="ctr"/>
            <a:r>
              <a:rPr lang="en-US" sz="1400" dirty="0">
                <a:latin typeface="Arial Rounded MT Bold" panose="020F0704030504030204" pitchFamily="34" charset="77"/>
              </a:rPr>
              <a:t>How do you think they feel?</a:t>
            </a:r>
          </a:p>
        </p:txBody>
      </p:sp>
      <p:sp>
        <p:nvSpPr>
          <p:cNvPr id="39" name="TextBox 38">
            <a:extLst>
              <a:ext uri="{FF2B5EF4-FFF2-40B4-BE49-F238E27FC236}">
                <a16:creationId xmlns:a16="http://schemas.microsoft.com/office/drawing/2014/main" id="{42D11174-AC67-8D59-64AC-97C38FEB7822}"/>
              </a:ext>
            </a:extLst>
          </p:cNvPr>
          <p:cNvSpPr txBox="1"/>
          <p:nvPr/>
        </p:nvSpPr>
        <p:spPr>
          <a:xfrm>
            <a:off x="3937131" y="2689175"/>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BULLY</a:t>
            </a:r>
          </a:p>
        </p:txBody>
      </p:sp>
      <p:sp>
        <p:nvSpPr>
          <p:cNvPr id="40" name="TextBox 39">
            <a:extLst>
              <a:ext uri="{FF2B5EF4-FFF2-40B4-BE49-F238E27FC236}">
                <a16:creationId xmlns:a16="http://schemas.microsoft.com/office/drawing/2014/main" id="{066380FB-893C-1C60-301C-072091990D39}"/>
              </a:ext>
            </a:extLst>
          </p:cNvPr>
          <p:cNvSpPr txBox="1"/>
          <p:nvPr/>
        </p:nvSpPr>
        <p:spPr>
          <a:xfrm>
            <a:off x="2412254" y="5771163"/>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BULLIED</a:t>
            </a:r>
          </a:p>
        </p:txBody>
      </p:sp>
      <p:sp>
        <p:nvSpPr>
          <p:cNvPr id="41" name="TextBox 40">
            <a:extLst>
              <a:ext uri="{FF2B5EF4-FFF2-40B4-BE49-F238E27FC236}">
                <a16:creationId xmlns:a16="http://schemas.microsoft.com/office/drawing/2014/main" id="{7185C466-083B-E1BD-CE5D-9832CD690C1D}"/>
              </a:ext>
            </a:extLst>
          </p:cNvPr>
          <p:cNvSpPr txBox="1"/>
          <p:nvPr/>
        </p:nvSpPr>
        <p:spPr>
          <a:xfrm>
            <a:off x="5403547" y="5785340"/>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BYSTANDER</a:t>
            </a:r>
          </a:p>
        </p:txBody>
      </p:sp>
      <p:sp>
        <p:nvSpPr>
          <p:cNvPr id="3" name="TextBox 2">
            <a:extLst>
              <a:ext uri="{FF2B5EF4-FFF2-40B4-BE49-F238E27FC236}">
                <a16:creationId xmlns:a16="http://schemas.microsoft.com/office/drawing/2014/main" id="{66BB72FE-93BA-53E1-A11D-41C361A9DB19}"/>
              </a:ext>
            </a:extLst>
          </p:cNvPr>
          <p:cNvSpPr txBox="1"/>
          <p:nvPr/>
        </p:nvSpPr>
        <p:spPr>
          <a:xfrm>
            <a:off x="2503920" y="1287649"/>
            <a:ext cx="1850819" cy="276999"/>
          </a:xfrm>
          <a:prstGeom prst="rect">
            <a:avLst/>
          </a:prstGeom>
          <a:noFill/>
        </p:spPr>
        <p:txBody>
          <a:bodyPr wrap="square" rtlCol="0">
            <a:spAutoFit/>
          </a:bodyPr>
          <a:lstStyle/>
          <a:p>
            <a:pPr algn="ctr"/>
            <a:r>
              <a:rPr lang="en-US" sz="1200" dirty="0">
                <a:latin typeface="Arial Rounded MT Bold" panose="020F0704030504030204" pitchFamily="34" charset="77"/>
              </a:rPr>
              <a:t>Angry &amp; scared</a:t>
            </a:r>
          </a:p>
        </p:txBody>
      </p:sp>
      <p:sp>
        <p:nvSpPr>
          <p:cNvPr id="4" name="TextBox 3">
            <a:extLst>
              <a:ext uri="{FF2B5EF4-FFF2-40B4-BE49-F238E27FC236}">
                <a16:creationId xmlns:a16="http://schemas.microsoft.com/office/drawing/2014/main" id="{EFCC65D9-D450-FCEB-D7B4-DE0875F48F26}"/>
              </a:ext>
            </a:extLst>
          </p:cNvPr>
          <p:cNvSpPr txBox="1"/>
          <p:nvPr/>
        </p:nvSpPr>
        <p:spPr>
          <a:xfrm>
            <a:off x="2525570" y="1840063"/>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Ashamed</a:t>
            </a:r>
          </a:p>
        </p:txBody>
      </p:sp>
      <p:sp>
        <p:nvSpPr>
          <p:cNvPr id="6" name="TextBox 5">
            <a:extLst>
              <a:ext uri="{FF2B5EF4-FFF2-40B4-BE49-F238E27FC236}">
                <a16:creationId xmlns:a16="http://schemas.microsoft.com/office/drawing/2014/main" id="{C9AD9D3B-7CB8-4755-389A-19AA2D1897D3}"/>
              </a:ext>
            </a:extLst>
          </p:cNvPr>
          <p:cNvSpPr txBox="1"/>
          <p:nvPr/>
        </p:nvSpPr>
        <p:spPr>
          <a:xfrm>
            <a:off x="5360423" y="1240368"/>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Powerful but alone</a:t>
            </a:r>
          </a:p>
        </p:txBody>
      </p:sp>
      <p:sp>
        <p:nvSpPr>
          <p:cNvPr id="7" name="TextBox 6">
            <a:extLst>
              <a:ext uri="{FF2B5EF4-FFF2-40B4-BE49-F238E27FC236}">
                <a16:creationId xmlns:a16="http://schemas.microsoft.com/office/drawing/2014/main" id="{25596704-940A-E904-CD7A-AF8D618FA7DD}"/>
              </a:ext>
            </a:extLst>
          </p:cNvPr>
          <p:cNvSpPr txBox="1"/>
          <p:nvPr/>
        </p:nvSpPr>
        <p:spPr>
          <a:xfrm>
            <a:off x="5351448" y="1859305"/>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No real friends</a:t>
            </a:r>
          </a:p>
        </p:txBody>
      </p:sp>
      <p:sp>
        <p:nvSpPr>
          <p:cNvPr id="8" name="TextBox 7">
            <a:extLst>
              <a:ext uri="{FF2B5EF4-FFF2-40B4-BE49-F238E27FC236}">
                <a16:creationId xmlns:a16="http://schemas.microsoft.com/office/drawing/2014/main" id="{10A680EE-9D8E-05B6-B6AE-F86EA62C0929}"/>
              </a:ext>
            </a:extLst>
          </p:cNvPr>
          <p:cNvSpPr txBox="1"/>
          <p:nvPr/>
        </p:nvSpPr>
        <p:spPr>
          <a:xfrm>
            <a:off x="812630" y="4481535"/>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Scared</a:t>
            </a:r>
          </a:p>
        </p:txBody>
      </p:sp>
      <p:sp>
        <p:nvSpPr>
          <p:cNvPr id="10" name="TextBox 9">
            <a:extLst>
              <a:ext uri="{FF2B5EF4-FFF2-40B4-BE49-F238E27FC236}">
                <a16:creationId xmlns:a16="http://schemas.microsoft.com/office/drawing/2014/main" id="{A2CCCF35-6E08-753C-0CF8-D25959DE97A4}"/>
              </a:ext>
            </a:extLst>
          </p:cNvPr>
          <p:cNvSpPr txBox="1"/>
          <p:nvPr/>
        </p:nvSpPr>
        <p:spPr>
          <a:xfrm>
            <a:off x="438515" y="4930002"/>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Embarrassed</a:t>
            </a:r>
          </a:p>
        </p:txBody>
      </p:sp>
      <p:sp>
        <p:nvSpPr>
          <p:cNvPr id="11" name="TextBox 10">
            <a:extLst>
              <a:ext uri="{FF2B5EF4-FFF2-40B4-BE49-F238E27FC236}">
                <a16:creationId xmlns:a16="http://schemas.microsoft.com/office/drawing/2014/main" id="{0226BEFC-D5FB-1F70-043B-3DB398572AD6}"/>
              </a:ext>
            </a:extLst>
          </p:cNvPr>
          <p:cNvSpPr txBox="1"/>
          <p:nvPr/>
        </p:nvSpPr>
        <p:spPr>
          <a:xfrm>
            <a:off x="367332" y="5473265"/>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Humiliated</a:t>
            </a:r>
          </a:p>
        </p:txBody>
      </p:sp>
      <p:sp>
        <p:nvSpPr>
          <p:cNvPr id="12" name="TextBox 11">
            <a:extLst>
              <a:ext uri="{FF2B5EF4-FFF2-40B4-BE49-F238E27FC236}">
                <a16:creationId xmlns:a16="http://schemas.microsoft.com/office/drawing/2014/main" id="{79B992E3-C24A-DB37-EF44-205F7A70BE39}"/>
              </a:ext>
            </a:extLst>
          </p:cNvPr>
          <p:cNvSpPr txBox="1"/>
          <p:nvPr/>
        </p:nvSpPr>
        <p:spPr>
          <a:xfrm>
            <a:off x="472221" y="6016051"/>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Disempowered</a:t>
            </a:r>
          </a:p>
        </p:txBody>
      </p:sp>
      <p:sp>
        <p:nvSpPr>
          <p:cNvPr id="14" name="TextBox 13">
            <a:extLst>
              <a:ext uri="{FF2B5EF4-FFF2-40B4-BE49-F238E27FC236}">
                <a16:creationId xmlns:a16="http://schemas.microsoft.com/office/drawing/2014/main" id="{65E49B57-698E-E795-2946-5EF06061ACBE}"/>
              </a:ext>
            </a:extLst>
          </p:cNvPr>
          <p:cNvSpPr txBox="1"/>
          <p:nvPr/>
        </p:nvSpPr>
        <p:spPr>
          <a:xfrm>
            <a:off x="6409586" y="4382873"/>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Helpless</a:t>
            </a:r>
          </a:p>
        </p:txBody>
      </p:sp>
      <p:sp>
        <p:nvSpPr>
          <p:cNvPr id="16" name="TextBox 15">
            <a:extLst>
              <a:ext uri="{FF2B5EF4-FFF2-40B4-BE49-F238E27FC236}">
                <a16:creationId xmlns:a16="http://schemas.microsoft.com/office/drawing/2014/main" id="{03D406C1-5034-F0CF-5F84-ABE56945CB61}"/>
              </a:ext>
            </a:extLst>
          </p:cNvPr>
          <p:cNvSpPr txBox="1"/>
          <p:nvPr/>
        </p:nvSpPr>
        <p:spPr>
          <a:xfrm>
            <a:off x="7376116" y="4708312"/>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Afraid for self</a:t>
            </a:r>
          </a:p>
        </p:txBody>
      </p:sp>
      <p:sp>
        <p:nvSpPr>
          <p:cNvPr id="18" name="TextBox 17">
            <a:extLst>
              <a:ext uri="{FF2B5EF4-FFF2-40B4-BE49-F238E27FC236}">
                <a16:creationId xmlns:a16="http://schemas.microsoft.com/office/drawing/2014/main" id="{D30CF925-4BF7-8809-9EC7-D0C5C1C0958F}"/>
              </a:ext>
            </a:extLst>
          </p:cNvPr>
          <p:cNvSpPr txBox="1"/>
          <p:nvPr/>
        </p:nvSpPr>
        <p:spPr>
          <a:xfrm>
            <a:off x="7863506" y="5816118"/>
            <a:ext cx="704426" cy="276999"/>
          </a:xfrm>
          <a:prstGeom prst="rect">
            <a:avLst/>
          </a:prstGeom>
          <a:noFill/>
        </p:spPr>
        <p:txBody>
          <a:bodyPr wrap="square" rtlCol="0">
            <a:spAutoFit/>
          </a:bodyPr>
          <a:lstStyle/>
          <a:p>
            <a:pPr algn="ctr"/>
            <a:r>
              <a:rPr lang="en-US" sz="1200" dirty="0">
                <a:latin typeface="Arial Rounded MT Bold" panose="020F0704030504030204" pitchFamily="34" charset="77"/>
              </a:rPr>
              <a:t>Sad</a:t>
            </a:r>
          </a:p>
        </p:txBody>
      </p:sp>
      <p:sp>
        <p:nvSpPr>
          <p:cNvPr id="19" name="TextBox 18">
            <a:extLst>
              <a:ext uri="{FF2B5EF4-FFF2-40B4-BE49-F238E27FC236}">
                <a16:creationId xmlns:a16="http://schemas.microsoft.com/office/drawing/2014/main" id="{F66305B4-DCA7-AED4-FB98-6BEB0CF6E9A5}"/>
              </a:ext>
            </a:extLst>
          </p:cNvPr>
          <p:cNvSpPr txBox="1"/>
          <p:nvPr/>
        </p:nvSpPr>
        <p:spPr>
          <a:xfrm>
            <a:off x="7622577" y="5251349"/>
            <a:ext cx="1243349" cy="276922"/>
          </a:xfrm>
          <a:prstGeom prst="rect">
            <a:avLst/>
          </a:prstGeom>
          <a:noFill/>
        </p:spPr>
        <p:txBody>
          <a:bodyPr wrap="square" rtlCol="0">
            <a:spAutoFit/>
          </a:bodyPr>
          <a:lstStyle/>
          <a:p>
            <a:pPr algn="ctr"/>
            <a:r>
              <a:rPr lang="en-US" sz="1200" dirty="0">
                <a:latin typeface="Arial Rounded MT Bold" panose="020F0704030504030204" pitchFamily="34" charset="77"/>
              </a:rPr>
              <a:t>Guilty</a:t>
            </a:r>
          </a:p>
        </p:txBody>
      </p:sp>
      <p:pic>
        <p:nvPicPr>
          <p:cNvPr id="22" name="Picture 10" descr="Leftwards Big Arrow Svg Png Icon Free Download (#69303) - OnlineWebFonts.COM">
            <a:extLst>
              <a:ext uri="{FF2B5EF4-FFF2-40B4-BE49-F238E27FC236}">
                <a16:creationId xmlns:a16="http://schemas.microsoft.com/office/drawing/2014/main" id="{A61A48CD-71D8-DF12-AD57-D851A0DF6F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279281" y="5852101"/>
            <a:ext cx="1033282" cy="10332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Leftwards Big Arrow Svg Png Icon Free Download (#69303) - OnlineWebFonts.COM">
            <a:extLst>
              <a:ext uri="{FF2B5EF4-FFF2-40B4-BE49-F238E27FC236}">
                <a16:creationId xmlns:a16="http://schemas.microsoft.com/office/drawing/2014/main" id="{10CE766D-B093-71D7-7D8A-056D76351A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157600">
            <a:off x="2844325" y="3445171"/>
            <a:ext cx="1033282" cy="10332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Leftwards Big Arrow Svg Png Icon Free Download (#69303) - OnlineWebFonts.COM">
            <a:extLst>
              <a:ext uri="{FF2B5EF4-FFF2-40B4-BE49-F238E27FC236}">
                <a16:creationId xmlns:a16="http://schemas.microsoft.com/office/drawing/2014/main" id="{B3AC6240-E32C-86C2-A992-8AFD1DDD49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31427">
            <a:off x="5552115" y="3302427"/>
            <a:ext cx="1033282" cy="10332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Logo&#10;&#10;Description automatically generated">
            <a:extLst>
              <a:ext uri="{FF2B5EF4-FFF2-40B4-BE49-F238E27FC236}">
                <a16:creationId xmlns:a16="http://schemas.microsoft.com/office/drawing/2014/main" id="{02289951-717F-D163-EA83-5D3104D6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242308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0580352"/>
              </p:ext>
            </p:extLst>
          </p:nvPr>
        </p:nvGraphicFramePr>
        <p:xfrm>
          <a:off x="25555" y="1128826"/>
          <a:ext cx="9854890" cy="5729176"/>
        </p:xfrm>
        <a:graphic>
          <a:graphicData uri="http://schemas.openxmlformats.org/drawingml/2006/table">
            <a:tbl>
              <a:tblPr firstRow="1" bandRow="1">
                <a:tableStyleId>{5C22544A-7EE6-4342-B048-85BDC9FD1C3A}</a:tableStyleId>
              </a:tblPr>
              <a:tblGrid>
                <a:gridCol w="1634275">
                  <a:extLst>
                    <a:ext uri="{9D8B030D-6E8A-4147-A177-3AD203B41FA5}">
                      <a16:colId xmlns:a16="http://schemas.microsoft.com/office/drawing/2014/main" val="20000"/>
                    </a:ext>
                  </a:extLst>
                </a:gridCol>
                <a:gridCol w="8220615">
                  <a:extLst>
                    <a:ext uri="{9D8B030D-6E8A-4147-A177-3AD203B41FA5}">
                      <a16:colId xmlns:a16="http://schemas.microsoft.com/office/drawing/2014/main" val="332554964"/>
                    </a:ext>
                  </a:extLst>
                </a:gridCol>
              </a:tblGrid>
              <a:tr h="1432294">
                <a:tc>
                  <a:txBody>
                    <a:bodyPr/>
                    <a:lstStyle/>
                    <a:p>
                      <a:pPr algn="ctr"/>
                      <a:r>
                        <a:rPr lang="en-ZA" b="0" dirty="0">
                          <a:solidFill>
                            <a:schemeClr val="tx1"/>
                          </a:solidFill>
                          <a:latin typeface="Arial Rounded MT Bold" panose="020F0704030504030204" pitchFamily="34" charset="77"/>
                          <a:cs typeface="Arial" panose="020B0604020202020204" pitchFamily="34" charset="0"/>
                        </a:rPr>
                        <a:t>Animal/Plant?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32294">
                <a:tc>
                  <a:txBody>
                    <a:bodyPr/>
                    <a:lstStyle/>
                    <a:p>
                      <a:pPr algn="ctr"/>
                      <a:r>
                        <a:rPr lang="en-ZA" dirty="0">
                          <a:latin typeface="Arial Rounded MT Bold" panose="020F0704030504030204" pitchFamily="34" charset="77"/>
                          <a:cs typeface="Arial" panose="020B0604020202020204" pitchFamily="34" charset="0"/>
                        </a:rPr>
                        <a:t>Shield?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0704291"/>
                  </a:ext>
                </a:extLst>
              </a:tr>
              <a:tr h="1432294">
                <a:tc>
                  <a:txBody>
                    <a:bodyPr/>
                    <a:lstStyle/>
                    <a:p>
                      <a:pPr algn="ctr"/>
                      <a:r>
                        <a:rPr lang="en-ZA" dirty="0">
                          <a:latin typeface="Arial Rounded MT Bold" panose="020F0704030504030204" pitchFamily="34" charset="77"/>
                          <a:cs typeface="Arial" panose="020B0604020202020204" pitchFamily="34" charset="0"/>
                        </a:rPr>
                        <a:t>Colour?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18226"/>
                  </a:ext>
                </a:extLst>
              </a:tr>
              <a:tr h="1432294">
                <a:tc>
                  <a:txBody>
                    <a:bodyPr/>
                    <a:lstStyle/>
                    <a:p>
                      <a:pPr algn="ctr"/>
                      <a:r>
                        <a:rPr lang="en-ZA" dirty="0">
                          <a:latin typeface="Arial Rounded MT Bold" panose="020F0704030504030204" pitchFamily="34" charset="77"/>
                          <a:cs typeface="Arial" panose="020B0604020202020204" pitchFamily="34" charset="0"/>
                        </a:rPr>
                        <a:t>Motto or Tagline?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799812"/>
                  </a:ext>
                </a:extLst>
              </a:tr>
            </a:tbl>
          </a:graphicData>
        </a:graphic>
      </p:graphicFrame>
      <p:pic>
        <p:nvPicPr>
          <p:cNvPr id="1030" name="Picture 6" descr="Image result for animal silhouette">
            <a:extLst>
              <a:ext uri="{FF2B5EF4-FFF2-40B4-BE49-F238E27FC236}">
                <a16:creationId xmlns:a16="http://schemas.microsoft.com/office/drawing/2014/main" id="{29D1CCBB-0172-45B3-823D-27823EDE16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32"/>
          <a:stretch/>
        </p:blipFill>
        <p:spPr bwMode="auto">
          <a:xfrm>
            <a:off x="166233" y="1528190"/>
            <a:ext cx="1105763" cy="9308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778" y="44624"/>
            <a:ext cx="9906000" cy="109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personal crest</a:t>
            </a:r>
          </a:p>
        </p:txBody>
      </p:sp>
      <p:sp>
        <p:nvSpPr>
          <p:cNvPr id="5" name="Oval 4">
            <a:extLst>
              <a:ext uri="{FF2B5EF4-FFF2-40B4-BE49-F238E27FC236}">
                <a16:creationId xmlns:a16="http://schemas.microsoft.com/office/drawing/2014/main" id="{FB251428-17F6-463F-91EE-CD0DF0A69776}"/>
              </a:ext>
            </a:extLst>
          </p:cNvPr>
          <p:cNvSpPr/>
          <p:nvPr/>
        </p:nvSpPr>
        <p:spPr>
          <a:xfrm>
            <a:off x="138038" y="2979970"/>
            <a:ext cx="288032" cy="27324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a:extLst>
              <a:ext uri="{FF2B5EF4-FFF2-40B4-BE49-F238E27FC236}">
                <a16:creationId xmlns:a16="http://schemas.microsoft.com/office/drawing/2014/main" id="{3D121BC9-D28D-47BF-AC15-9809C6DA986B}"/>
              </a:ext>
            </a:extLst>
          </p:cNvPr>
          <p:cNvSpPr/>
          <p:nvPr/>
        </p:nvSpPr>
        <p:spPr>
          <a:xfrm>
            <a:off x="628969" y="2966094"/>
            <a:ext cx="204866" cy="3252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Isosceles Triangle 5">
            <a:extLst>
              <a:ext uri="{FF2B5EF4-FFF2-40B4-BE49-F238E27FC236}">
                <a16:creationId xmlns:a16="http://schemas.microsoft.com/office/drawing/2014/main" id="{A0647C7F-38C1-43DA-8F11-55AFECEA5108}"/>
              </a:ext>
            </a:extLst>
          </p:cNvPr>
          <p:cNvSpPr/>
          <p:nvPr/>
        </p:nvSpPr>
        <p:spPr>
          <a:xfrm>
            <a:off x="1006453" y="2950175"/>
            <a:ext cx="332389" cy="2880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iamond 7">
            <a:extLst>
              <a:ext uri="{FF2B5EF4-FFF2-40B4-BE49-F238E27FC236}">
                <a16:creationId xmlns:a16="http://schemas.microsoft.com/office/drawing/2014/main" id="{1B5B5FDA-685F-4BD6-8891-40FD3A2E2F6A}"/>
              </a:ext>
            </a:extLst>
          </p:cNvPr>
          <p:cNvSpPr/>
          <p:nvPr/>
        </p:nvSpPr>
        <p:spPr>
          <a:xfrm>
            <a:off x="138038" y="3452675"/>
            <a:ext cx="288032" cy="288032"/>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AE9F4AAC-9AED-4778-90CF-029E00CBC36D}"/>
              </a:ext>
            </a:extLst>
          </p:cNvPr>
          <p:cNvSpPr/>
          <p:nvPr/>
        </p:nvSpPr>
        <p:spPr>
          <a:xfrm>
            <a:off x="614742" y="3444880"/>
            <a:ext cx="216024"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36" name="Picture 12" descr="Black Shield Clip Art">
            <a:extLst>
              <a:ext uri="{FF2B5EF4-FFF2-40B4-BE49-F238E27FC236}">
                <a16:creationId xmlns:a16="http://schemas.microsoft.com/office/drawing/2014/main" id="{C96C4D53-60BB-492E-AD97-78CED9689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324" y="3409715"/>
            <a:ext cx="265187" cy="3583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olour wheel">
            <a:extLst>
              <a:ext uri="{FF2B5EF4-FFF2-40B4-BE49-F238E27FC236}">
                <a16:creationId xmlns:a16="http://schemas.microsoft.com/office/drawing/2014/main" id="{2A8A58F3-C7D7-49F3-96F2-4A22A2932F2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122"/>
          <a:stretch/>
        </p:blipFill>
        <p:spPr bwMode="auto">
          <a:xfrm>
            <a:off x="386589" y="4359582"/>
            <a:ext cx="1239728" cy="100163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B4BFAA71-E3D6-4D00-B757-1D8A98F573D1}"/>
              </a:ext>
            </a:extLst>
          </p:cNvPr>
          <p:cNvSpPr/>
          <p:nvPr/>
        </p:nvSpPr>
        <p:spPr>
          <a:xfrm>
            <a:off x="156285" y="4499143"/>
            <a:ext cx="341015"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94BAE95C-F6E1-437F-BAEA-F0A054732606}"/>
              </a:ext>
            </a:extLst>
          </p:cNvPr>
          <p:cNvSpPr/>
          <p:nvPr/>
        </p:nvSpPr>
        <p:spPr>
          <a:xfrm>
            <a:off x="156285" y="4941168"/>
            <a:ext cx="341015" cy="2880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40" name="Picture 16" descr="Image result for plant silhouette">
            <a:extLst>
              <a:ext uri="{FF2B5EF4-FFF2-40B4-BE49-F238E27FC236}">
                <a16:creationId xmlns:a16="http://schemas.microsoft.com/office/drawing/2014/main" id="{71AF699B-E3CE-47D5-9C72-4DF21CE94C5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5938"/>
          <a:stretch/>
        </p:blipFill>
        <p:spPr bwMode="auto">
          <a:xfrm>
            <a:off x="1271996" y="1533812"/>
            <a:ext cx="297582" cy="9196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14A639FD-F2F8-6394-4451-E3E4E14287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
        <p:nvSpPr>
          <p:cNvPr id="3" name="TextBox 2">
            <a:extLst>
              <a:ext uri="{FF2B5EF4-FFF2-40B4-BE49-F238E27FC236}">
                <a16:creationId xmlns:a16="http://schemas.microsoft.com/office/drawing/2014/main" id="{8044869B-DCAC-97F6-EF32-D7E612676570}"/>
              </a:ext>
            </a:extLst>
          </p:cNvPr>
          <p:cNvSpPr txBox="1"/>
          <p:nvPr/>
        </p:nvSpPr>
        <p:spPr>
          <a:xfrm>
            <a:off x="121277" y="6244796"/>
            <a:ext cx="1418978" cy="369332"/>
          </a:xfrm>
          <a:prstGeom prst="rect">
            <a:avLst/>
          </a:prstGeom>
          <a:noFill/>
        </p:spPr>
        <p:txBody>
          <a:bodyPr wrap="none" rtlCol="0">
            <a:spAutoFit/>
          </a:bodyPr>
          <a:lstStyle/>
          <a:p>
            <a:r>
              <a:rPr lang="en-US" sz="1800" dirty="0">
                <a:latin typeface="Arial Rounded MT Bold" panose="020F0704030504030204" pitchFamily="34" charset="77"/>
              </a:rPr>
              <a:t>“Just do it”</a:t>
            </a:r>
          </a:p>
        </p:txBody>
      </p:sp>
    </p:spTree>
    <p:extLst>
      <p:ext uri="{BB962C8B-B14F-4D97-AF65-F5344CB8AC3E}">
        <p14:creationId xmlns:p14="http://schemas.microsoft.com/office/powerpoint/2010/main" val="150254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623"/>
            <a:ext cx="9906000" cy="1090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Some good tips to feel assertive &amp; empowered</a:t>
            </a:r>
          </a:p>
        </p:txBody>
      </p:sp>
      <p:pic>
        <p:nvPicPr>
          <p:cNvPr id="3" name="Graphic 2" descr="Hero Male with solid fill">
            <a:extLst>
              <a:ext uri="{FF2B5EF4-FFF2-40B4-BE49-F238E27FC236}">
                <a16:creationId xmlns:a16="http://schemas.microsoft.com/office/drawing/2014/main" id="{A6DD2FAB-1D77-FB04-4436-FEBCBAB512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721" y="2985838"/>
            <a:ext cx="1056692" cy="1056692"/>
          </a:xfrm>
          <a:prstGeom prst="rect">
            <a:avLst/>
          </a:prstGeom>
        </p:spPr>
      </p:pic>
      <p:pic>
        <p:nvPicPr>
          <p:cNvPr id="6" name="Graphic 5" descr="Fingerprint with solid fill">
            <a:extLst>
              <a:ext uri="{FF2B5EF4-FFF2-40B4-BE49-F238E27FC236}">
                <a16:creationId xmlns:a16="http://schemas.microsoft.com/office/drawing/2014/main" id="{D4122B27-507C-10D1-4F73-52A3605353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98973" y="2098572"/>
            <a:ext cx="1156017" cy="1156017"/>
          </a:xfrm>
          <a:prstGeom prst="rect">
            <a:avLst/>
          </a:prstGeom>
        </p:spPr>
      </p:pic>
      <p:pic>
        <p:nvPicPr>
          <p:cNvPr id="9" name="Graphic 8" descr="Handshake with solid fill">
            <a:extLst>
              <a:ext uri="{FF2B5EF4-FFF2-40B4-BE49-F238E27FC236}">
                <a16:creationId xmlns:a16="http://schemas.microsoft.com/office/drawing/2014/main" id="{AC343181-93F1-4A47-F9A8-8B042BBBAA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8426" y="4041739"/>
            <a:ext cx="1156016" cy="1156016"/>
          </a:xfrm>
          <a:prstGeom prst="rect">
            <a:avLst/>
          </a:prstGeom>
        </p:spPr>
      </p:pic>
      <p:pic>
        <p:nvPicPr>
          <p:cNvPr id="11" name="Graphic 10" descr="Heart lock outline">
            <a:extLst>
              <a:ext uri="{FF2B5EF4-FFF2-40B4-BE49-F238E27FC236}">
                <a16:creationId xmlns:a16="http://schemas.microsoft.com/office/drawing/2014/main" id="{7728C612-C6E9-14CB-538F-84F32B2EB9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12772" y="1952003"/>
            <a:ext cx="1333872" cy="1333872"/>
          </a:xfrm>
          <a:prstGeom prst="rect">
            <a:avLst/>
          </a:prstGeom>
        </p:spPr>
      </p:pic>
      <p:pic>
        <p:nvPicPr>
          <p:cNvPr id="13" name="Graphic 12" descr="Shield Tick with solid fill">
            <a:extLst>
              <a:ext uri="{FF2B5EF4-FFF2-40B4-BE49-F238E27FC236}">
                <a16:creationId xmlns:a16="http://schemas.microsoft.com/office/drawing/2014/main" id="{172B0879-6AE1-412F-8926-47D8AB919B7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0476" y="5597423"/>
            <a:ext cx="1080120" cy="1080120"/>
          </a:xfrm>
          <a:prstGeom prst="rect">
            <a:avLst/>
          </a:prstGeom>
        </p:spPr>
      </p:pic>
      <p:sp>
        <p:nvSpPr>
          <p:cNvPr id="14" name="TextBox 13">
            <a:extLst>
              <a:ext uri="{FF2B5EF4-FFF2-40B4-BE49-F238E27FC236}">
                <a16:creationId xmlns:a16="http://schemas.microsoft.com/office/drawing/2014/main" id="{A44FFA5D-4FC9-97E5-3463-4EFDFD0F09B4}"/>
              </a:ext>
            </a:extLst>
          </p:cNvPr>
          <p:cNvSpPr txBox="1"/>
          <p:nvPr/>
        </p:nvSpPr>
        <p:spPr>
          <a:xfrm>
            <a:off x="6814243" y="3285875"/>
            <a:ext cx="2012494" cy="523220"/>
          </a:xfrm>
          <a:prstGeom prst="rect">
            <a:avLst/>
          </a:prstGeom>
          <a:noFill/>
        </p:spPr>
        <p:txBody>
          <a:bodyPr wrap="square" rtlCol="0">
            <a:spAutoFit/>
          </a:bodyPr>
          <a:lstStyle/>
          <a:p>
            <a:pPr algn="ctr"/>
            <a:r>
              <a:rPr lang="en-US" sz="1400" dirty="0">
                <a:latin typeface="Arial Rounded MT Bold" panose="020F0704030504030204" pitchFamily="34" charset="77"/>
              </a:rPr>
              <a:t>Be confident in your personal identity</a:t>
            </a:r>
          </a:p>
        </p:txBody>
      </p:sp>
      <p:sp>
        <p:nvSpPr>
          <p:cNvPr id="15" name="TextBox 14">
            <a:extLst>
              <a:ext uri="{FF2B5EF4-FFF2-40B4-BE49-F238E27FC236}">
                <a16:creationId xmlns:a16="http://schemas.microsoft.com/office/drawing/2014/main" id="{69E493CF-847C-CEA6-83B0-25878B4B2A22}"/>
              </a:ext>
            </a:extLst>
          </p:cNvPr>
          <p:cNvSpPr txBox="1"/>
          <p:nvPr/>
        </p:nvSpPr>
        <p:spPr>
          <a:xfrm>
            <a:off x="4032729" y="3974893"/>
            <a:ext cx="1794343" cy="523220"/>
          </a:xfrm>
          <a:prstGeom prst="rect">
            <a:avLst/>
          </a:prstGeom>
          <a:noFill/>
        </p:spPr>
        <p:txBody>
          <a:bodyPr wrap="square" rtlCol="0">
            <a:spAutoFit/>
          </a:bodyPr>
          <a:lstStyle/>
          <a:p>
            <a:pPr algn="ctr"/>
            <a:r>
              <a:rPr lang="en-US" sz="1400" dirty="0">
                <a:latin typeface="Arial Rounded MT Bold" panose="020F0704030504030204" pitchFamily="34" charset="77"/>
              </a:rPr>
              <a:t>Embrace your inner superhero</a:t>
            </a:r>
          </a:p>
        </p:txBody>
      </p:sp>
      <p:sp>
        <p:nvSpPr>
          <p:cNvPr id="16" name="TextBox 15">
            <a:extLst>
              <a:ext uri="{FF2B5EF4-FFF2-40B4-BE49-F238E27FC236}">
                <a16:creationId xmlns:a16="http://schemas.microsoft.com/office/drawing/2014/main" id="{48A1C838-4163-521C-5DED-B1F562EC8909}"/>
              </a:ext>
            </a:extLst>
          </p:cNvPr>
          <p:cNvSpPr txBox="1"/>
          <p:nvPr/>
        </p:nvSpPr>
        <p:spPr>
          <a:xfrm>
            <a:off x="970187" y="5123014"/>
            <a:ext cx="2012494" cy="523220"/>
          </a:xfrm>
          <a:prstGeom prst="rect">
            <a:avLst/>
          </a:prstGeom>
          <a:noFill/>
        </p:spPr>
        <p:txBody>
          <a:bodyPr wrap="square" rtlCol="0">
            <a:spAutoFit/>
          </a:bodyPr>
          <a:lstStyle/>
          <a:p>
            <a:pPr algn="ctr"/>
            <a:r>
              <a:rPr lang="en-US" sz="1400" dirty="0">
                <a:latin typeface="Arial Rounded MT Bold" panose="020F0704030504030204" pitchFamily="34" charset="77"/>
              </a:rPr>
              <a:t>Respect others and their differences</a:t>
            </a:r>
          </a:p>
        </p:txBody>
      </p:sp>
      <p:sp>
        <p:nvSpPr>
          <p:cNvPr id="17" name="TextBox 16">
            <a:extLst>
              <a:ext uri="{FF2B5EF4-FFF2-40B4-BE49-F238E27FC236}">
                <a16:creationId xmlns:a16="http://schemas.microsoft.com/office/drawing/2014/main" id="{C7C28934-8400-5152-E0C7-B5B40115AC3B}"/>
              </a:ext>
            </a:extLst>
          </p:cNvPr>
          <p:cNvSpPr txBox="1"/>
          <p:nvPr/>
        </p:nvSpPr>
        <p:spPr>
          <a:xfrm>
            <a:off x="1079263" y="3285875"/>
            <a:ext cx="1794343" cy="523220"/>
          </a:xfrm>
          <a:prstGeom prst="rect">
            <a:avLst/>
          </a:prstGeom>
          <a:noFill/>
        </p:spPr>
        <p:txBody>
          <a:bodyPr wrap="square" rtlCol="0">
            <a:spAutoFit/>
          </a:bodyPr>
          <a:lstStyle/>
          <a:p>
            <a:pPr algn="ctr"/>
            <a:r>
              <a:rPr lang="en-US" sz="1400" dirty="0">
                <a:latin typeface="Arial Rounded MT Bold" panose="020F0704030504030204" pitchFamily="34" charset="77"/>
              </a:rPr>
              <a:t>Express you’re your feelings</a:t>
            </a:r>
          </a:p>
        </p:txBody>
      </p:sp>
      <p:sp>
        <p:nvSpPr>
          <p:cNvPr id="18" name="TextBox 17">
            <a:extLst>
              <a:ext uri="{FF2B5EF4-FFF2-40B4-BE49-F238E27FC236}">
                <a16:creationId xmlns:a16="http://schemas.microsoft.com/office/drawing/2014/main" id="{290A658F-7D3F-2918-DC23-34C5CD3D004A}"/>
              </a:ext>
            </a:extLst>
          </p:cNvPr>
          <p:cNvSpPr txBox="1"/>
          <p:nvPr/>
        </p:nvSpPr>
        <p:spPr>
          <a:xfrm>
            <a:off x="5404630" y="5960090"/>
            <a:ext cx="1794343" cy="523220"/>
          </a:xfrm>
          <a:prstGeom prst="rect">
            <a:avLst/>
          </a:prstGeom>
          <a:noFill/>
        </p:spPr>
        <p:txBody>
          <a:bodyPr wrap="square" rtlCol="0">
            <a:spAutoFit/>
          </a:bodyPr>
          <a:lstStyle/>
          <a:p>
            <a:pPr algn="ctr"/>
            <a:r>
              <a:rPr lang="en-US" sz="1400" dirty="0">
                <a:latin typeface="Arial Rounded MT Bold" panose="020F0704030504030204" pitchFamily="34" charset="77"/>
              </a:rPr>
              <a:t>Defend your rights to be you</a:t>
            </a:r>
          </a:p>
        </p:txBody>
      </p:sp>
      <p:pic>
        <p:nvPicPr>
          <p:cNvPr id="19" name="Picture 10" descr="Leftwards Big Arrow Svg Png Icon Free Download (#69303) - OnlineWebFonts.COM">
            <a:extLst>
              <a:ext uri="{FF2B5EF4-FFF2-40B4-BE49-F238E27FC236}">
                <a16:creationId xmlns:a16="http://schemas.microsoft.com/office/drawing/2014/main" id="{E066DE4E-84CF-8F4D-3909-EDC33A2B2B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8134" y="2376198"/>
            <a:ext cx="1060449"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Leftwards Big Arrow Svg Png Icon Free Download (#69303) - OnlineWebFonts.COM">
            <a:extLst>
              <a:ext uri="{FF2B5EF4-FFF2-40B4-BE49-F238E27FC236}">
                <a16:creationId xmlns:a16="http://schemas.microsoft.com/office/drawing/2014/main" id="{B6D31687-B47D-C3AF-BF0E-081127DF72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5822876" y="2376198"/>
            <a:ext cx="1061531"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Leftwards Big Arrow Svg Png Icon Free Download (#69303) - OnlineWebFonts.COM">
            <a:extLst>
              <a:ext uri="{FF2B5EF4-FFF2-40B4-BE49-F238E27FC236}">
                <a16:creationId xmlns:a16="http://schemas.microsoft.com/office/drawing/2014/main" id="{2BF52468-BDB9-FDEE-8D59-A27975CA0F3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251381" flipH="1">
            <a:off x="2976636" y="3928051"/>
            <a:ext cx="1061531"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Leftwards Big Arrow Svg Png Icon Free Download (#69303) - OnlineWebFonts.COM">
            <a:extLst>
              <a:ext uri="{FF2B5EF4-FFF2-40B4-BE49-F238E27FC236}">
                <a16:creationId xmlns:a16="http://schemas.microsoft.com/office/drawing/2014/main" id="{9D69D034-07DC-1114-6BE5-3A49DEDCA6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1231752">
            <a:off x="5761717" y="3926484"/>
            <a:ext cx="1060449"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Leftwards Big Arrow Svg Png Icon Free Download (#69303) - OnlineWebFonts.COM">
            <a:extLst>
              <a:ext uri="{FF2B5EF4-FFF2-40B4-BE49-F238E27FC236}">
                <a16:creationId xmlns:a16="http://schemas.microsoft.com/office/drawing/2014/main" id="{3D311F11-AD22-4F27-CACE-9BE148E2986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747907">
            <a:off x="4575697" y="1893948"/>
            <a:ext cx="1060449"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descr="Raised hand with solid fill">
            <a:extLst>
              <a:ext uri="{FF2B5EF4-FFF2-40B4-BE49-F238E27FC236}">
                <a16:creationId xmlns:a16="http://schemas.microsoft.com/office/drawing/2014/main" id="{5C8D1C8D-8297-85FA-032C-3495460EAD0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53267" y="872882"/>
            <a:ext cx="1034126" cy="1034126"/>
          </a:xfrm>
          <a:prstGeom prst="rect">
            <a:avLst/>
          </a:prstGeom>
        </p:spPr>
      </p:pic>
      <p:pic>
        <p:nvPicPr>
          <p:cNvPr id="26" name="Picture 10" descr="Leftwards Big Arrow Svg Png Icon Free Download (#69303) - OnlineWebFonts.COM">
            <a:extLst>
              <a:ext uri="{FF2B5EF4-FFF2-40B4-BE49-F238E27FC236}">
                <a16:creationId xmlns:a16="http://schemas.microsoft.com/office/drawing/2014/main" id="{C4DD7701-537F-2EBC-E212-CF1B79B508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6200000">
            <a:off x="4371998" y="4507706"/>
            <a:ext cx="1060449" cy="106044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9CE07CD-7E2C-F277-A7FB-11516E95DFCC}"/>
              </a:ext>
            </a:extLst>
          </p:cNvPr>
          <p:cNvSpPr txBox="1"/>
          <p:nvPr/>
        </p:nvSpPr>
        <p:spPr>
          <a:xfrm>
            <a:off x="5347331" y="1314732"/>
            <a:ext cx="2012494" cy="523220"/>
          </a:xfrm>
          <a:prstGeom prst="rect">
            <a:avLst/>
          </a:prstGeom>
          <a:noFill/>
        </p:spPr>
        <p:txBody>
          <a:bodyPr wrap="square" rtlCol="0">
            <a:spAutoFit/>
          </a:bodyPr>
          <a:lstStyle/>
          <a:p>
            <a:pPr algn="ctr"/>
            <a:r>
              <a:rPr lang="en-US" sz="1400" dirty="0">
                <a:latin typeface="Arial Rounded MT Bold" panose="020F0704030504030204" pitchFamily="34" charset="77"/>
              </a:rPr>
              <a:t>Be assertive &amp;</a:t>
            </a:r>
          </a:p>
          <a:p>
            <a:pPr algn="ctr"/>
            <a:r>
              <a:rPr lang="en-US" sz="1400" dirty="0">
                <a:latin typeface="Arial Rounded MT Bold" panose="020F0704030504030204" pitchFamily="34" charset="77"/>
              </a:rPr>
              <a:t>tell them to STOP</a:t>
            </a:r>
          </a:p>
        </p:txBody>
      </p:sp>
      <p:pic>
        <p:nvPicPr>
          <p:cNvPr id="29" name="Graphic 28" descr="Users with solid fill">
            <a:extLst>
              <a:ext uri="{FF2B5EF4-FFF2-40B4-BE49-F238E27FC236}">
                <a16:creationId xmlns:a16="http://schemas.microsoft.com/office/drawing/2014/main" id="{32B60C1A-5C0D-5DEE-7F0C-38A417AA5A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79635" y="4097831"/>
            <a:ext cx="1194691" cy="1194691"/>
          </a:xfrm>
          <a:prstGeom prst="rect">
            <a:avLst/>
          </a:prstGeom>
        </p:spPr>
      </p:pic>
      <p:sp>
        <p:nvSpPr>
          <p:cNvPr id="30" name="TextBox 29">
            <a:extLst>
              <a:ext uri="{FF2B5EF4-FFF2-40B4-BE49-F238E27FC236}">
                <a16:creationId xmlns:a16="http://schemas.microsoft.com/office/drawing/2014/main" id="{4C7904E0-E351-D43E-7ED5-39F541DC98AE}"/>
              </a:ext>
            </a:extLst>
          </p:cNvPr>
          <p:cNvSpPr txBox="1"/>
          <p:nvPr/>
        </p:nvSpPr>
        <p:spPr>
          <a:xfrm>
            <a:off x="6923318" y="5197755"/>
            <a:ext cx="1794343" cy="523220"/>
          </a:xfrm>
          <a:prstGeom prst="rect">
            <a:avLst/>
          </a:prstGeom>
          <a:noFill/>
        </p:spPr>
        <p:txBody>
          <a:bodyPr wrap="square" rtlCol="0">
            <a:spAutoFit/>
          </a:bodyPr>
          <a:lstStyle/>
          <a:p>
            <a:pPr algn="ctr"/>
            <a:r>
              <a:rPr lang="en-US" sz="1400" dirty="0">
                <a:latin typeface="Arial Rounded MT Bold" panose="020F0704030504030204" pitchFamily="34" charset="77"/>
              </a:rPr>
              <a:t>Build a community around you</a:t>
            </a:r>
          </a:p>
        </p:txBody>
      </p:sp>
      <p:sp>
        <p:nvSpPr>
          <p:cNvPr id="31" name="TextBox 30">
            <a:extLst>
              <a:ext uri="{FF2B5EF4-FFF2-40B4-BE49-F238E27FC236}">
                <a16:creationId xmlns:a16="http://schemas.microsoft.com/office/drawing/2014/main" id="{A4F68B08-6126-EE6C-1F6D-9BD81F4C1B10}"/>
              </a:ext>
            </a:extLst>
          </p:cNvPr>
          <p:cNvSpPr txBox="1"/>
          <p:nvPr/>
        </p:nvSpPr>
        <p:spPr>
          <a:xfrm>
            <a:off x="2683996" y="1349199"/>
            <a:ext cx="2012494" cy="523220"/>
          </a:xfrm>
          <a:prstGeom prst="rect">
            <a:avLst/>
          </a:prstGeom>
          <a:noFill/>
        </p:spPr>
        <p:txBody>
          <a:bodyPr wrap="square" rtlCol="0">
            <a:spAutoFit/>
          </a:bodyPr>
          <a:lstStyle/>
          <a:p>
            <a:pPr algn="ctr"/>
            <a:r>
              <a:rPr lang="en-US" sz="1400" dirty="0">
                <a:latin typeface="Arial Rounded MT Bold" panose="020F0704030504030204" pitchFamily="34" charset="77"/>
              </a:rPr>
              <a:t>Try to avoid bullies where possible</a:t>
            </a:r>
          </a:p>
        </p:txBody>
      </p:sp>
      <p:pic>
        <p:nvPicPr>
          <p:cNvPr id="5" name="Picture 4" descr="Logo&#10;&#10;Description automatically generated">
            <a:extLst>
              <a:ext uri="{FF2B5EF4-FFF2-40B4-BE49-F238E27FC236}">
                <a16:creationId xmlns:a16="http://schemas.microsoft.com/office/drawing/2014/main" id="{D15A4A9B-1F77-043E-1994-5D05468A86E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
        <p:nvSpPr>
          <p:cNvPr id="8" name="TextBox 7">
            <a:extLst>
              <a:ext uri="{FF2B5EF4-FFF2-40B4-BE49-F238E27FC236}">
                <a16:creationId xmlns:a16="http://schemas.microsoft.com/office/drawing/2014/main" id="{BAC23968-78E1-80B2-667B-57E4DE838253}"/>
              </a:ext>
            </a:extLst>
          </p:cNvPr>
          <p:cNvSpPr txBox="1"/>
          <p:nvPr/>
        </p:nvSpPr>
        <p:spPr>
          <a:xfrm>
            <a:off x="2670261" y="5996458"/>
            <a:ext cx="1794343" cy="523220"/>
          </a:xfrm>
          <a:prstGeom prst="rect">
            <a:avLst/>
          </a:prstGeom>
          <a:noFill/>
        </p:spPr>
        <p:txBody>
          <a:bodyPr wrap="square" rtlCol="0">
            <a:spAutoFit/>
          </a:bodyPr>
          <a:lstStyle/>
          <a:p>
            <a:pPr algn="ctr"/>
            <a:r>
              <a:rPr lang="en-US" sz="1400" dirty="0">
                <a:latin typeface="Arial Rounded MT Bold" panose="020F0704030504030204" pitchFamily="34" charset="77"/>
              </a:rPr>
              <a:t>Protect yourself &amp; your information</a:t>
            </a:r>
          </a:p>
        </p:txBody>
      </p:sp>
    </p:spTree>
    <p:extLst>
      <p:ext uri="{BB962C8B-B14F-4D97-AF65-F5344CB8AC3E}">
        <p14:creationId xmlns:p14="http://schemas.microsoft.com/office/powerpoint/2010/main" val="175824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44624"/>
            <a:ext cx="9906000" cy="108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What makes me special</a:t>
            </a:r>
          </a:p>
        </p:txBody>
      </p:sp>
      <p:pic>
        <p:nvPicPr>
          <p:cNvPr id="1028" name="Picture 4" descr="https://pixabay.com/static/uploads/photo/2014/04/02/10/34/bowl-303875_960_7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3513061"/>
            <a:ext cx="5904656"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072680" y="3297037"/>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4112130" y="3072663"/>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5972725" y="3297037"/>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3094738" y="1412776"/>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p:cNvSpPr/>
          <p:nvPr/>
        </p:nvSpPr>
        <p:spPr>
          <a:xfrm>
            <a:off x="5144633" y="1412776"/>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Oval 10"/>
          <p:cNvSpPr/>
          <p:nvPr/>
        </p:nvSpPr>
        <p:spPr>
          <a:xfrm>
            <a:off x="1040177" y="1768625"/>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Oval 11"/>
          <p:cNvSpPr/>
          <p:nvPr/>
        </p:nvSpPr>
        <p:spPr>
          <a:xfrm>
            <a:off x="7077888" y="1928885"/>
            <a:ext cx="1656184" cy="158417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a:extLst>
              <a:ext uri="{FF2B5EF4-FFF2-40B4-BE49-F238E27FC236}">
                <a16:creationId xmlns:a16="http://schemas.microsoft.com/office/drawing/2014/main" id="{8C41DE23-31BF-4949-B4BB-5EBEF9D3DA1C}"/>
              </a:ext>
            </a:extLst>
          </p:cNvPr>
          <p:cNvSpPr txBox="1"/>
          <p:nvPr/>
        </p:nvSpPr>
        <p:spPr>
          <a:xfrm>
            <a:off x="3725625" y="5564912"/>
            <a:ext cx="2175596" cy="646331"/>
          </a:xfrm>
          <a:prstGeom prst="rect">
            <a:avLst/>
          </a:prstGeom>
          <a:noFill/>
        </p:spPr>
        <p:txBody>
          <a:bodyPr wrap="none" rtlCol="0">
            <a:spAutoFit/>
          </a:bodyPr>
          <a:lstStyle/>
          <a:p>
            <a:pPr algn="ctr"/>
            <a:r>
              <a:rPr lang="en-ZA" sz="1800" dirty="0">
                <a:solidFill>
                  <a:schemeClr val="bg1"/>
                </a:solidFill>
                <a:latin typeface="Arial Rounded MT Bold" panose="020F0704030504030204" pitchFamily="34" charset="0"/>
              </a:rPr>
              <a:t>MY SELF ESTEEM</a:t>
            </a:r>
          </a:p>
          <a:p>
            <a:pPr algn="ctr"/>
            <a:r>
              <a:rPr lang="en-ZA" sz="1800" dirty="0">
                <a:solidFill>
                  <a:schemeClr val="bg1"/>
                </a:solidFill>
                <a:latin typeface="Arial Rounded MT Bold" panose="020F0704030504030204" pitchFamily="34" charset="0"/>
              </a:rPr>
              <a:t>BOWL</a:t>
            </a:r>
          </a:p>
        </p:txBody>
      </p:sp>
      <p:pic>
        <p:nvPicPr>
          <p:cNvPr id="13" name="Picture 12" descr="Logo&#10;&#10;Description automatically generated">
            <a:extLst>
              <a:ext uri="{FF2B5EF4-FFF2-40B4-BE49-F238E27FC236}">
                <a16:creationId xmlns:a16="http://schemas.microsoft.com/office/drawing/2014/main" id="{5D98E913-288B-B834-9792-3106A0A3A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310245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44623"/>
            <a:ext cx="9906000" cy="109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Me as a self-assured superhero</a:t>
            </a:r>
          </a:p>
        </p:txBody>
      </p:sp>
      <p:sp>
        <p:nvSpPr>
          <p:cNvPr id="2" name="Rectangle 1"/>
          <p:cNvSpPr/>
          <p:nvPr/>
        </p:nvSpPr>
        <p:spPr>
          <a:xfrm>
            <a:off x="334955" y="1587423"/>
            <a:ext cx="1656184" cy="1444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5" name="Rectangle 4"/>
          <p:cNvSpPr/>
          <p:nvPr/>
        </p:nvSpPr>
        <p:spPr>
          <a:xfrm>
            <a:off x="344488" y="3237115"/>
            <a:ext cx="1656184" cy="1444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6" name="Rectangle 5"/>
          <p:cNvSpPr/>
          <p:nvPr/>
        </p:nvSpPr>
        <p:spPr>
          <a:xfrm>
            <a:off x="334955" y="4864359"/>
            <a:ext cx="1656184" cy="1444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1" name="Rectangle 10"/>
          <p:cNvSpPr/>
          <p:nvPr/>
        </p:nvSpPr>
        <p:spPr>
          <a:xfrm>
            <a:off x="7889305" y="1659431"/>
            <a:ext cx="1656184" cy="1444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2" name="Rectangle 11"/>
          <p:cNvSpPr/>
          <p:nvPr/>
        </p:nvSpPr>
        <p:spPr>
          <a:xfrm>
            <a:off x="7898838" y="3309123"/>
            <a:ext cx="1656184" cy="1444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3" name="Rectangle 12"/>
          <p:cNvSpPr/>
          <p:nvPr/>
        </p:nvSpPr>
        <p:spPr>
          <a:xfrm>
            <a:off x="7889305" y="4936367"/>
            <a:ext cx="1656184" cy="144496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Arial Rounded MT Bold" panose="020F0704030504030204" pitchFamily="34" charset="77"/>
              <a:cs typeface="Arial" panose="020B0604020202020204" pitchFamily="34" charset="0"/>
            </a:endParaRPr>
          </a:p>
        </p:txBody>
      </p:sp>
      <p:sp>
        <p:nvSpPr>
          <p:cNvPr id="15" name="Rectangle 14"/>
          <p:cNvSpPr/>
          <p:nvPr/>
        </p:nvSpPr>
        <p:spPr>
          <a:xfrm>
            <a:off x="2475103" y="6108548"/>
            <a:ext cx="4379725" cy="307777"/>
          </a:xfrm>
          <a:prstGeom prst="rect">
            <a:avLst/>
          </a:prstGeom>
        </p:spPr>
        <p:txBody>
          <a:bodyPr wrap="none">
            <a:spAutoFit/>
          </a:bodyPr>
          <a:lstStyle/>
          <a:p>
            <a:pPr algn="ctr"/>
            <a:r>
              <a:rPr lang="en-ZA" sz="1400" dirty="0">
                <a:latin typeface="Arial Rounded MT Bold" panose="020F0704030504030204" pitchFamily="34" charset="77"/>
                <a:cs typeface="Arial" panose="020B0604020202020204" pitchFamily="34" charset="0"/>
              </a:rPr>
              <a:t>Superhero Name:____________________________</a:t>
            </a:r>
          </a:p>
        </p:txBody>
      </p:sp>
      <p:grpSp>
        <p:nvGrpSpPr>
          <p:cNvPr id="8" name="Group 7">
            <a:extLst>
              <a:ext uri="{FF2B5EF4-FFF2-40B4-BE49-F238E27FC236}">
                <a16:creationId xmlns:a16="http://schemas.microsoft.com/office/drawing/2014/main" id="{D803C96D-33C4-BAD2-182A-A08B498C3D5B}"/>
              </a:ext>
            </a:extLst>
          </p:cNvPr>
          <p:cNvGrpSpPr/>
          <p:nvPr/>
        </p:nvGrpSpPr>
        <p:grpSpPr>
          <a:xfrm>
            <a:off x="3035222" y="1229320"/>
            <a:ext cx="3810000" cy="5080000"/>
            <a:chOff x="599376" y="914989"/>
            <a:chExt cx="3810000" cy="5080000"/>
          </a:xfrm>
        </p:grpSpPr>
        <p:pic>
          <p:nvPicPr>
            <p:cNvPr id="9" name="Picture 8" descr="Icon&#10;&#10;Description automatically generated">
              <a:extLst>
                <a:ext uri="{FF2B5EF4-FFF2-40B4-BE49-F238E27FC236}">
                  <a16:creationId xmlns:a16="http://schemas.microsoft.com/office/drawing/2014/main" id="{020F2613-EF43-98CF-539F-5DBF4EF3B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76" y="914989"/>
              <a:ext cx="3810000" cy="5080000"/>
            </a:xfrm>
            <a:prstGeom prst="rect">
              <a:avLst/>
            </a:prstGeom>
          </p:spPr>
        </p:pic>
        <p:sp>
          <p:nvSpPr>
            <p:cNvPr id="10" name="Oval 9">
              <a:extLst>
                <a:ext uri="{FF2B5EF4-FFF2-40B4-BE49-F238E27FC236}">
                  <a16:creationId xmlns:a16="http://schemas.microsoft.com/office/drawing/2014/main" id="{36150273-9321-EB6A-BF25-D684EFDAC220}"/>
                </a:ext>
              </a:extLst>
            </p:cNvPr>
            <p:cNvSpPr/>
            <p:nvPr/>
          </p:nvSpPr>
          <p:spPr>
            <a:xfrm>
              <a:off x="1967528" y="1510773"/>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77"/>
              </a:endParaRPr>
            </a:p>
          </p:txBody>
        </p:sp>
        <p:sp>
          <p:nvSpPr>
            <p:cNvPr id="16" name="Rounded Rectangle 15">
              <a:extLst>
                <a:ext uri="{FF2B5EF4-FFF2-40B4-BE49-F238E27FC236}">
                  <a16:creationId xmlns:a16="http://schemas.microsoft.com/office/drawing/2014/main" id="{A5F65EC1-876B-0307-3B8F-76844DA0A39A}"/>
                </a:ext>
              </a:extLst>
            </p:cNvPr>
            <p:cNvSpPr/>
            <p:nvPr/>
          </p:nvSpPr>
          <p:spPr>
            <a:xfrm>
              <a:off x="1895520" y="2859205"/>
              <a:ext cx="1224136" cy="122413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Rounded MT Bold" panose="020F0704030504030204" pitchFamily="34" charset="77"/>
              </a:endParaRPr>
            </a:p>
          </p:txBody>
        </p:sp>
      </p:grpSp>
      <p:pic>
        <p:nvPicPr>
          <p:cNvPr id="17" name="Picture 16" descr="Logo&#10;&#10;Description automatically generated">
            <a:extLst>
              <a:ext uri="{FF2B5EF4-FFF2-40B4-BE49-F238E27FC236}">
                <a16:creationId xmlns:a16="http://schemas.microsoft.com/office/drawing/2014/main" id="{8C4608C8-E7C1-2FCB-B6B5-9496D9C3D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
        <p:nvSpPr>
          <p:cNvPr id="3" name="Rectangle 2">
            <a:extLst>
              <a:ext uri="{FF2B5EF4-FFF2-40B4-BE49-F238E27FC236}">
                <a16:creationId xmlns:a16="http://schemas.microsoft.com/office/drawing/2014/main" id="{08406347-456C-35D3-5DC3-07A802D49E74}"/>
              </a:ext>
            </a:extLst>
          </p:cNvPr>
          <p:cNvSpPr/>
          <p:nvPr/>
        </p:nvSpPr>
        <p:spPr>
          <a:xfrm>
            <a:off x="69144" y="1289071"/>
            <a:ext cx="2206872" cy="276999"/>
          </a:xfrm>
          <a:prstGeom prst="rect">
            <a:avLst/>
          </a:prstGeom>
        </p:spPr>
        <p:txBody>
          <a:bodyPr wrap="square">
            <a:spAutoFit/>
          </a:bodyPr>
          <a:lstStyle/>
          <a:p>
            <a:pPr algn="ctr"/>
            <a:r>
              <a:rPr lang="en-ZA" sz="1200" dirty="0">
                <a:latin typeface="Arial Rounded MT Bold" panose="020F0704030504030204" pitchFamily="34" charset="77"/>
                <a:cs typeface="Arial" panose="020B0604020202020204" pitchFamily="34" charset="0"/>
              </a:rPr>
              <a:t>SUPER-SKILLS</a:t>
            </a:r>
          </a:p>
        </p:txBody>
      </p:sp>
      <p:sp>
        <p:nvSpPr>
          <p:cNvPr id="18" name="Rectangle 17">
            <a:extLst>
              <a:ext uri="{FF2B5EF4-FFF2-40B4-BE49-F238E27FC236}">
                <a16:creationId xmlns:a16="http://schemas.microsoft.com/office/drawing/2014/main" id="{EDF6B717-DFA0-21EA-8C7C-020B473CC485}"/>
              </a:ext>
            </a:extLst>
          </p:cNvPr>
          <p:cNvSpPr/>
          <p:nvPr/>
        </p:nvSpPr>
        <p:spPr>
          <a:xfrm>
            <a:off x="7613961" y="1340863"/>
            <a:ext cx="2206872" cy="276999"/>
          </a:xfrm>
          <a:prstGeom prst="rect">
            <a:avLst/>
          </a:prstGeom>
        </p:spPr>
        <p:txBody>
          <a:bodyPr wrap="square">
            <a:spAutoFit/>
          </a:bodyPr>
          <a:lstStyle/>
          <a:p>
            <a:pPr algn="ctr"/>
            <a:r>
              <a:rPr lang="en-ZA" sz="1200" dirty="0">
                <a:latin typeface="Arial Rounded MT Bold" panose="020F0704030504030204" pitchFamily="34" charset="77"/>
                <a:cs typeface="Arial" panose="020B0604020202020204" pitchFamily="34" charset="0"/>
              </a:rPr>
              <a:t>SUPER-POWERS</a:t>
            </a:r>
          </a:p>
        </p:txBody>
      </p:sp>
    </p:spTree>
    <p:extLst>
      <p:ext uri="{BB962C8B-B14F-4D97-AF65-F5344CB8AC3E}">
        <p14:creationId xmlns:p14="http://schemas.microsoft.com/office/powerpoint/2010/main" val="247867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eft-right Arrow 47">
            <a:extLst>
              <a:ext uri="{FF2B5EF4-FFF2-40B4-BE49-F238E27FC236}">
                <a16:creationId xmlns:a16="http://schemas.microsoft.com/office/drawing/2014/main" id="{2DA2269A-21DD-CB81-6CC5-DC04F8E2C620}"/>
              </a:ext>
            </a:extLst>
          </p:cNvPr>
          <p:cNvSpPr/>
          <p:nvPr/>
        </p:nvSpPr>
        <p:spPr>
          <a:xfrm rot="18987951">
            <a:off x="2700768" y="3426600"/>
            <a:ext cx="4925427" cy="637729"/>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PROBLEMATIC                INTERACTION</a:t>
            </a:r>
          </a:p>
        </p:txBody>
      </p:sp>
      <p:sp>
        <p:nvSpPr>
          <p:cNvPr id="7" name="Rectangle 6"/>
          <p:cNvSpPr/>
          <p:nvPr/>
        </p:nvSpPr>
        <p:spPr>
          <a:xfrm>
            <a:off x="-12778" y="44623"/>
            <a:ext cx="9906000" cy="109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The bully transaction</a:t>
            </a:r>
          </a:p>
        </p:txBody>
      </p:sp>
      <p:pic>
        <p:nvPicPr>
          <p:cNvPr id="17" name="Picture 16" descr="Logo&#10;&#10;Description automatically generated">
            <a:extLst>
              <a:ext uri="{FF2B5EF4-FFF2-40B4-BE49-F238E27FC236}">
                <a16:creationId xmlns:a16="http://schemas.microsoft.com/office/drawing/2014/main" id="{8C4608C8-E7C1-2FCB-B6B5-9496D9C3D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pic>
        <p:nvPicPr>
          <p:cNvPr id="22" name="Picture 21" descr="Icon&#10;&#10;Description automatically generated">
            <a:extLst>
              <a:ext uri="{FF2B5EF4-FFF2-40B4-BE49-F238E27FC236}">
                <a16:creationId xmlns:a16="http://schemas.microsoft.com/office/drawing/2014/main" id="{E7DE8F37-A0CF-3759-081A-D7F23AB4DE03}"/>
              </a:ext>
            </a:extLst>
          </p:cNvPr>
          <p:cNvPicPr>
            <a:picLocks noChangeAspect="1"/>
          </p:cNvPicPr>
          <p:nvPr/>
        </p:nvPicPr>
        <p:blipFill rotWithShape="1">
          <a:blip r:embed="rId4">
            <a:extLst>
              <a:ext uri="{28A0092B-C50C-407E-A947-70E740481C1C}">
                <a14:useLocalDpi xmlns:a14="http://schemas.microsoft.com/office/drawing/2010/main" val="0"/>
              </a:ext>
            </a:extLst>
          </a:blip>
          <a:srcRect l="20051" t="16581" r="17466" b="17093"/>
          <a:stretch/>
        </p:blipFill>
        <p:spPr>
          <a:xfrm>
            <a:off x="1224518" y="5182301"/>
            <a:ext cx="1008112" cy="1423216"/>
          </a:xfrm>
          <a:prstGeom prst="rect">
            <a:avLst/>
          </a:prstGeom>
        </p:spPr>
      </p:pic>
      <p:pic>
        <p:nvPicPr>
          <p:cNvPr id="24" name="Picture 23" descr="Icon&#10;&#10;Description automatically generated with medium confidence">
            <a:extLst>
              <a:ext uri="{FF2B5EF4-FFF2-40B4-BE49-F238E27FC236}">
                <a16:creationId xmlns:a16="http://schemas.microsoft.com/office/drawing/2014/main" id="{8E79977C-D51D-E99B-A849-D23A4EDFC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224518" y="2992095"/>
            <a:ext cx="1224137" cy="1636263"/>
          </a:xfrm>
          <a:prstGeom prst="rect">
            <a:avLst/>
          </a:prstGeom>
        </p:spPr>
      </p:pic>
      <p:pic>
        <p:nvPicPr>
          <p:cNvPr id="34" name="Picture 33" descr="Icon&#10;&#10;Description automatically generated">
            <a:extLst>
              <a:ext uri="{FF2B5EF4-FFF2-40B4-BE49-F238E27FC236}">
                <a16:creationId xmlns:a16="http://schemas.microsoft.com/office/drawing/2014/main" id="{CEEDA811-7DF6-6571-BEC5-E99A11708C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301968" y="764704"/>
            <a:ext cx="922172" cy="1636263"/>
          </a:xfrm>
          <a:prstGeom prst="rect">
            <a:avLst/>
          </a:prstGeom>
        </p:spPr>
      </p:pic>
      <p:pic>
        <p:nvPicPr>
          <p:cNvPr id="35" name="Picture 34" descr="Icon&#10;&#10;Description automatically generated">
            <a:extLst>
              <a:ext uri="{FF2B5EF4-FFF2-40B4-BE49-F238E27FC236}">
                <a16:creationId xmlns:a16="http://schemas.microsoft.com/office/drawing/2014/main" id="{4B56E84B-87A9-FE3D-76F9-CD9AB03E87CF}"/>
              </a:ext>
            </a:extLst>
          </p:cNvPr>
          <p:cNvPicPr>
            <a:picLocks noChangeAspect="1"/>
          </p:cNvPicPr>
          <p:nvPr/>
        </p:nvPicPr>
        <p:blipFill rotWithShape="1">
          <a:blip r:embed="rId4">
            <a:extLst>
              <a:ext uri="{28A0092B-C50C-407E-A947-70E740481C1C}">
                <a14:useLocalDpi xmlns:a14="http://schemas.microsoft.com/office/drawing/2010/main" val="0"/>
              </a:ext>
            </a:extLst>
          </a:blip>
          <a:srcRect l="20051" t="16581" r="17466" b="17093"/>
          <a:stretch/>
        </p:blipFill>
        <p:spPr>
          <a:xfrm>
            <a:off x="7824395" y="5207795"/>
            <a:ext cx="1008112" cy="1423216"/>
          </a:xfrm>
          <a:prstGeom prst="rect">
            <a:avLst/>
          </a:prstGeom>
        </p:spPr>
      </p:pic>
      <p:pic>
        <p:nvPicPr>
          <p:cNvPr id="36" name="Picture 35" descr="Icon&#10;&#10;Description automatically generated with medium confidence">
            <a:extLst>
              <a:ext uri="{FF2B5EF4-FFF2-40B4-BE49-F238E27FC236}">
                <a16:creationId xmlns:a16="http://schemas.microsoft.com/office/drawing/2014/main" id="{770C0A64-B4B6-35D5-EA35-374D5CA1B2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0863" y="2924944"/>
            <a:ext cx="1224138" cy="1636263"/>
          </a:xfrm>
          <a:prstGeom prst="rect">
            <a:avLst/>
          </a:prstGeom>
        </p:spPr>
      </p:pic>
      <p:pic>
        <p:nvPicPr>
          <p:cNvPr id="37" name="Picture 36" descr="Icon&#10;&#10;Description automatically generated">
            <a:extLst>
              <a:ext uri="{FF2B5EF4-FFF2-40B4-BE49-F238E27FC236}">
                <a16:creationId xmlns:a16="http://schemas.microsoft.com/office/drawing/2014/main" id="{B6D4718B-4A33-697C-3156-64BC09E04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1846" y="836712"/>
            <a:ext cx="922173" cy="1636263"/>
          </a:xfrm>
          <a:prstGeom prst="rect">
            <a:avLst/>
          </a:prstGeom>
        </p:spPr>
      </p:pic>
      <p:sp>
        <p:nvSpPr>
          <p:cNvPr id="40" name="TextBox 39">
            <a:extLst>
              <a:ext uri="{FF2B5EF4-FFF2-40B4-BE49-F238E27FC236}">
                <a16:creationId xmlns:a16="http://schemas.microsoft.com/office/drawing/2014/main" id="{5149C7CB-9773-62F1-B3CC-1AC53393C54B}"/>
              </a:ext>
            </a:extLst>
          </p:cNvPr>
          <p:cNvSpPr txBox="1"/>
          <p:nvPr/>
        </p:nvSpPr>
        <p:spPr>
          <a:xfrm>
            <a:off x="820717" y="2419312"/>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AGGRESSIVE</a:t>
            </a:r>
          </a:p>
        </p:txBody>
      </p:sp>
      <p:sp>
        <p:nvSpPr>
          <p:cNvPr id="41" name="TextBox 40">
            <a:extLst>
              <a:ext uri="{FF2B5EF4-FFF2-40B4-BE49-F238E27FC236}">
                <a16:creationId xmlns:a16="http://schemas.microsoft.com/office/drawing/2014/main" id="{47BC5C8E-125B-049E-8072-845B91D72C4F}"/>
              </a:ext>
            </a:extLst>
          </p:cNvPr>
          <p:cNvSpPr txBox="1"/>
          <p:nvPr/>
        </p:nvSpPr>
        <p:spPr>
          <a:xfrm>
            <a:off x="820717" y="4633391"/>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ASSERTIVE</a:t>
            </a:r>
          </a:p>
        </p:txBody>
      </p:sp>
      <p:sp>
        <p:nvSpPr>
          <p:cNvPr id="42" name="TextBox 41">
            <a:extLst>
              <a:ext uri="{FF2B5EF4-FFF2-40B4-BE49-F238E27FC236}">
                <a16:creationId xmlns:a16="http://schemas.microsoft.com/office/drawing/2014/main" id="{F8D74C00-94FF-A645-9B15-0C350C1D177C}"/>
              </a:ext>
            </a:extLst>
          </p:cNvPr>
          <p:cNvSpPr txBox="1"/>
          <p:nvPr/>
        </p:nvSpPr>
        <p:spPr>
          <a:xfrm>
            <a:off x="859722" y="6505599"/>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SUBMISSIVE</a:t>
            </a:r>
          </a:p>
        </p:txBody>
      </p:sp>
      <p:sp>
        <p:nvSpPr>
          <p:cNvPr id="43" name="TextBox 42">
            <a:extLst>
              <a:ext uri="{FF2B5EF4-FFF2-40B4-BE49-F238E27FC236}">
                <a16:creationId xmlns:a16="http://schemas.microsoft.com/office/drawing/2014/main" id="{C8C4EE66-FFA3-47F5-429E-CDCE3A4A96CB}"/>
              </a:ext>
            </a:extLst>
          </p:cNvPr>
          <p:cNvSpPr txBox="1"/>
          <p:nvPr/>
        </p:nvSpPr>
        <p:spPr>
          <a:xfrm>
            <a:off x="7401272" y="2472975"/>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AGGRESSIVE</a:t>
            </a:r>
          </a:p>
        </p:txBody>
      </p:sp>
      <p:sp>
        <p:nvSpPr>
          <p:cNvPr id="44" name="TextBox 43">
            <a:extLst>
              <a:ext uri="{FF2B5EF4-FFF2-40B4-BE49-F238E27FC236}">
                <a16:creationId xmlns:a16="http://schemas.microsoft.com/office/drawing/2014/main" id="{5F4A06B0-134F-9B19-0A5C-5B326EC9271C}"/>
              </a:ext>
            </a:extLst>
          </p:cNvPr>
          <p:cNvSpPr txBox="1"/>
          <p:nvPr/>
        </p:nvSpPr>
        <p:spPr>
          <a:xfrm>
            <a:off x="7401272" y="4583571"/>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ASSERTIVE</a:t>
            </a:r>
          </a:p>
        </p:txBody>
      </p:sp>
      <p:sp>
        <p:nvSpPr>
          <p:cNvPr id="45" name="TextBox 44">
            <a:extLst>
              <a:ext uri="{FF2B5EF4-FFF2-40B4-BE49-F238E27FC236}">
                <a16:creationId xmlns:a16="http://schemas.microsoft.com/office/drawing/2014/main" id="{A3E57619-571A-D74D-E5F6-FFFECA847FC3}"/>
              </a:ext>
            </a:extLst>
          </p:cNvPr>
          <p:cNvSpPr txBox="1"/>
          <p:nvPr/>
        </p:nvSpPr>
        <p:spPr>
          <a:xfrm>
            <a:off x="7440277" y="6505599"/>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SUBMISSIVE</a:t>
            </a:r>
          </a:p>
        </p:txBody>
      </p:sp>
      <p:sp>
        <p:nvSpPr>
          <p:cNvPr id="47" name="Left-right Arrow 46">
            <a:extLst>
              <a:ext uri="{FF2B5EF4-FFF2-40B4-BE49-F238E27FC236}">
                <a16:creationId xmlns:a16="http://schemas.microsoft.com/office/drawing/2014/main" id="{045161C7-C889-BB50-CC54-0C6311436AAB}"/>
              </a:ext>
            </a:extLst>
          </p:cNvPr>
          <p:cNvSpPr/>
          <p:nvPr/>
        </p:nvSpPr>
        <p:spPr>
          <a:xfrm rot="2503344">
            <a:off x="2613958" y="3477066"/>
            <a:ext cx="4925427" cy="637729"/>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PROBLEMATIC               INTERACTION</a:t>
            </a:r>
          </a:p>
        </p:txBody>
      </p:sp>
      <p:sp>
        <p:nvSpPr>
          <p:cNvPr id="46" name="Left-right Arrow 45">
            <a:extLst>
              <a:ext uri="{FF2B5EF4-FFF2-40B4-BE49-F238E27FC236}">
                <a16:creationId xmlns:a16="http://schemas.microsoft.com/office/drawing/2014/main" id="{F6370494-DBB8-EFF9-50EB-CCD71F722D6B}"/>
              </a:ext>
            </a:extLst>
          </p:cNvPr>
          <p:cNvSpPr/>
          <p:nvPr/>
        </p:nvSpPr>
        <p:spPr>
          <a:xfrm>
            <a:off x="2634360" y="3477068"/>
            <a:ext cx="4925427" cy="637729"/>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IDEAL INTERACTION</a:t>
            </a:r>
          </a:p>
        </p:txBody>
      </p:sp>
      <p:pic>
        <p:nvPicPr>
          <p:cNvPr id="49" name="Picture 10" descr="Leftwards Big Arrow Svg Png Icon Free Download (#69303) - OnlineWebFonts.COM">
            <a:extLst>
              <a:ext uri="{FF2B5EF4-FFF2-40B4-BE49-F238E27FC236}">
                <a16:creationId xmlns:a16="http://schemas.microsoft.com/office/drawing/2014/main" id="{CE959A47-3743-6CCD-EA64-75997B8718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947075" flipH="1">
            <a:off x="397649" y="4882952"/>
            <a:ext cx="814849" cy="8140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Leftwards Big Arrow Svg Png Icon Free Download (#69303) - OnlineWebFonts.COM">
            <a:extLst>
              <a:ext uri="{FF2B5EF4-FFF2-40B4-BE49-F238E27FC236}">
                <a16:creationId xmlns:a16="http://schemas.microsoft.com/office/drawing/2014/main" id="{2B9A2D30-666A-4CC4-CF90-04AFF730D3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024910">
            <a:off x="329049" y="2603064"/>
            <a:ext cx="814019" cy="81401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Leftwards Big Arrow Svg Png Icon Free Download (#69303) - OnlineWebFonts.COM">
            <a:extLst>
              <a:ext uri="{FF2B5EF4-FFF2-40B4-BE49-F238E27FC236}">
                <a16:creationId xmlns:a16="http://schemas.microsoft.com/office/drawing/2014/main" id="{AC73453F-050D-7BA1-1C2A-882F62FC4B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947075" flipV="1">
            <a:off x="8927756" y="2599915"/>
            <a:ext cx="785161" cy="78436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Leftwards Big Arrow Svg Png Icon Free Download (#69303) - OnlineWebFonts.COM">
            <a:extLst>
              <a:ext uri="{FF2B5EF4-FFF2-40B4-BE49-F238E27FC236}">
                <a16:creationId xmlns:a16="http://schemas.microsoft.com/office/drawing/2014/main" id="{BCB644FB-BE6A-7C74-82A4-5BBD646AD2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024910" flipH="1" flipV="1">
            <a:off x="8939141" y="4939874"/>
            <a:ext cx="767270" cy="767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9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Line 4">
            <a:extLst>
              <a:ext uri="{FF2B5EF4-FFF2-40B4-BE49-F238E27FC236}">
                <a16:creationId xmlns:a16="http://schemas.microsoft.com/office/drawing/2014/main" id="{B4DBE4EF-06B0-B9C8-261B-6948BD4D5698}"/>
              </a:ext>
            </a:extLst>
          </p:cNvPr>
          <p:cNvSpPr>
            <a:spLocks noChangeShapeType="1"/>
          </p:cNvSpPr>
          <p:nvPr/>
        </p:nvSpPr>
        <p:spPr bwMode="auto">
          <a:xfrm flipV="1">
            <a:off x="1191344" y="1897196"/>
            <a:ext cx="0" cy="403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101380" name="Line 5">
            <a:extLst>
              <a:ext uri="{FF2B5EF4-FFF2-40B4-BE49-F238E27FC236}">
                <a16:creationId xmlns:a16="http://schemas.microsoft.com/office/drawing/2014/main" id="{D6283F45-4802-A9DE-DFA7-9DB6032DE265}"/>
              </a:ext>
            </a:extLst>
          </p:cNvPr>
          <p:cNvSpPr>
            <a:spLocks noChangeShapeType="1"/>
          </p:cNvSpPr>
          <p:nvPr/>
        </p:nvSpPr>
        <p:spPr bwMode="auto">
          <a:xfrm>
            <a:off x="1191344" y="5935797"/>
            <a:ext cx="7543800" cy="15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101381" name="Text Box 6">
            <a:extLst>
              <a:ext uri="{FF2B5EF4-FFF2-40B4-BE49-F238E27FC236}">
                <a16:creationId xmlns:a16="http://schemas.microsoft.com/office/drawing/2014/main" id="{36A5E24A-8B97-64D1-E675-FC96A878CED8}"/>
              </a:ext>
            </a:extLst>
          </p:cNvPr>
          <p:cNvSpPr txBox="1">
            <a:spLocks noChangeArrowheads="1"/>
          </p:cNvSpPr>
          <p:nvPr/>
        </p:nvSpPr>
        <p:spPr bwMode="auto">
          <a:xfrm rot="16200000">
            <a:off x="-255230" y="3684206"/>
            <a:ext cx="2175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1800">
                <a:latin typeface="Arial Rounded MT Bold" panose="020F0704030504030204" pitchFamily="34" charset="77"/>
              </a:rPr>
              <a:t>MY SELF ESTEEM</a:t>
            </a:r>
          </a:p>
        </p:txBody>
      </p:sp>
      <p:sp>
        <p:nvSpPr>
          <p:cNvPr id="101382" name="Text Box 7">
            <a:extLst>
              <a:ext uri="{FF2B5EF4-FFF2-40B4-BE49-F238E27FC236}">
                <a16:creationId xmlns:a16="http://schemas.microsoft.com/office/drawing/2014/main" id="{666AAA25-66FB-5956-6FF2-A43C819BBEBE}"/>
              </a:ext>
            </a:extLst>
          </p:cNvPr>
          <p:cNvSpPr txBox="1">
            <a:spLocks noChangeArrowheads="1"/>
          </p:cNvSpPr>
          <p:nvPr/>
        </p:nvSpPr>
        <p:spPr bwMode="auto">
          <a:xfrm>
            <a:off x="3450503" y="6011996"/>
            <a:ext cx="2806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algn="ctr" eaLnBrk="1" hangingPunct="1">
              <a:spcBef>
                <a:spcPct val="0"/>
              </a:spcBef>
              <a:buFontTx/>
              <a:buNone/>
            </a:pPr>
            <a:r>
              <a:rPr lang="en-US" altLang="en-US" sz="1800">
                <a:latin typeface="Arial Rounded MT Bold" panose="020F0704030504030204" pitchFamily="34" charset="77"/>
              </a:rPr>
              <a:t>OTHERS SELF ESTEEM</a:t>
            </a:r>
          </a:p>
        </p:txBody>
      </p:sp>
      <p:sp>
        <p:nvSpPr>
          <p:cNvPr id="323593" name="Rectangle 9">
            <a:extLst>
              <a:ext uri="{FF2B5EF4-FFF2-40B4-BE49-F238E27FC236}">
                <a16:creationId xmlns:a16="http://schemas.microsoft.com/office/drawing/2014/main" id="{B3FD7DD7-0AB7-437B-1E81-462F4A018C30}"/>
              </a:ext>
            </a:extLst>
          </p:cNvPr>
          <p:cNvSpPr>
            <a:spLocks noChangeArrowheads="1"/>
          </p:cNvSpPr>
          <p:nvPr/>
        </p:nvSpPr>
        <p:spPr bwMode="auto">
          <a:xfrm>
            <a:off x="1682023" y="2129322"/>
            <a:ext cx="3848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1800" dirty="0">
                <a:latin typeface="Arial Rounded MT Bold" panose="020F0704030504030204" pitchFamily="34" charset="77"/>
              </a:rPr>
              <a:t>Confrontation (Win/Lose)</a:t>
            </a:r>
          </a:p>
        </p:txBody>
      </p:sp>
      <p:sp>
        <p:nvSpPr>
          <p:cNvPr id="323594" name="Text Box 10">
            <a:extLst>
              <a:ext uri="{FF2B5EF4-FFF2-40B4-BE49-F238E27FC236}">
                <a16:creationId xmlns:a16="http://schemas.microsoft.com/office/drawing/2014/main" id="{2D2277FB-9F07-A98C-F0DA-DCBA181B79C0}"/>
              </a:ext>
            </a:extLst>
          </p:cNvPr>
          <p:cNvSpPr txBox="1">
            <a:spLocks noChangeArrowheads="1"/>
          </p:cNvSpPr>
          <p:nvPr/>
        </p:nvSpPr>
        <p:spPr bwMode="auto">
          <a:xfrm>
            <a:off x="1191343" y="1885689"/>
            <a:ext cx="5873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5000" dirty="0">
                <a:latin typeface="Arial Rounded MT Bold" panose="020F0704030504030204" pitchFamily="34" charset="77"/>
                <a:sym typeface="Wingdings" pitchFamily="2" charset="2"/>
              </a:rPr>
              <a:t></a:t>
            </a:r>
          </a:p>
        </p:txBody>
      </p:sp>
      <p:sp>
        <p:nvSpPr>
          <p:cNvPr id="323596" name="Rectangle 12">
            <a:extLst>
              <a:ext uri="{FF2B5EF4-FFF2-40B4-BE49-F238E27FC236}">
                <a16:creationId xmlns:a16="http://schemas.microsoft.com/office/drawing/2014/main" id="{91F10174-D1DE-1425-2CB6-B4E74F988CCF}"/>
              </a:ext>
            </a:extLst>
          </p:cNvPr>
          <p:cNvSpPr>
            <a:spLocks noChangeArrowheads="1"/>
          </p:cNvSpPr>
          <p:nvPr/>
        </p:nvSpPr>
        <p:spPr bwMode="auto">
          <a:xfrm>
            <a:off x="4796260" y="5479598"/>
            <a:ext cx="338454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1800" dirty="0">
                <a:latin typeface="Arial Rounded MT Bold" panose="020F0704030504030204" pitchFamily="34" charset="77"/>
              </a:rPr>
              <a:t>Subservience (Lose/Win)</a:t>
            </a:r>
          </a:p>
        </p:txBody>
      </p:sp>
      <p:sp>
        <p:nvSpPr>
          <p:cNvPr id="323597" name="Text Box 13">
            <a:extLst>
              <a:ext uri="{FF2B5EF4-FFF2-40B4-BE49-F238E27FC236}">
                <a16:creationId xmlns:a16="http://schemas.microsoft.com/office/drawing/2014/main" id="{4A2184A7-18B8-60F1-6DAA-D5A14066DB2C}"/>
              </a:ext>
            </a:extLst>
          </p:cNvPr>
          <p:cNvSpPr txBox="1">
            <a:spLocks noChangeArrowheads="1"/>
          </p:cNvSpPr>
          <p:nvPr/>
        </p:nvSpPr>
        <p:spPr bwMode="auto">
          <a:xfrm>
            <a:off x="7558666" y="5255411"/>
            <a:ext cx="5873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5000" dirty="0">
                <a:latin typeface="Arial Rounded MT Bold" panose="020F0704030504030204" pitchFamily="34" charset="77"/>
                <a:sym typeface="Wingdings" pitchFamily="2" charset="2"/>
              </a:rPr>
              <a:t></a:t>
            </a:r>
          </a:p>
        </p:txBody>
      </p:sp>
      <p:sp>
        <p:nvSpPr>
          <p:cNvPr id="323600" name="Rectangle 16">
            <a:extLst>
              <a:ext uri="{FF2B5EF4-FFF2-40B4-BE49-F238E27FC236}">
                <a16:creationId xmlns:a16="http://schemas.microsoft.com/office/drawing/2014/main" id="{715F2881-DC49-F317-ED12-2FDA19AF4FC0}"/>
              </a:ext>
            </a:extLst>
          </p:cNvPr>
          <p:cNvSpPr>
            <a:spLocks noChangeArrowheads="1"/>
          </p:cNvSpPr>
          <p:nvPr/>
        </p:nvSpPr>
        <p:spPr bwMode="auto">
          <a:xfrm>
            <a:off x="4544144" y="3665672"/>
            <a:ext cx="34480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1800">
                <a:latin typeface="Arial Rounded MT Bold" panose="020F0704030504030204" pitchFamily="34" charset="77"/>
              </a:rPr>
              <a:t>Compromise (Lose/Lose)</a:t>
            </a:r>
          </a:p>
        </p:txBody>
      </p:sp>
      <p:grpSp>
        <p:nvGrpSpPr>
          <p:cNvPr id="2" name="Group 23">
            <a:extLst>
              <a:ext uri="{FF2B5EF4-FFF2-40B4-BE49-F238E27FC236}">
                <a16:creationId xmlns:a16="http://schemas.microsoft.com/office/drawing/2014/main" id="{EC17C044-87F8-450A-F051-B11B075CB217}"/>
              </a:ext>
            </a:extLst>
          </p:cNvPr>
          <p:cNvGrpSpPr>
            <a:grpSpLocks/>
          </p:cNvGrpSpPr>
          <p:nvPr/>
        </p:nvGrpSpPr>
        <p:grpSpPr bwMode="auto">
          <a:xfrm>
            <a:off x="1191345" y="3437071"/>
            <a:ext cx="3482975" cy="2514600"/>
            <a:chOff x="576" y="1920"/>
            <a:chExt cx="2194" cy="1584"/>
          </a:xfrm>
        </p:grpSpPr>
        <p:sp>
          <p:nvSpPr>
            <p:cNvPr id="101393" name="Line 14">
              <a:extLst>
                <a:ext uri="{FF2B5EF4-FFF2-40B4-BE49-F238E27FC236}">
                  <a16:creationId xmlns:a16="http://schemas.microsoft.com/office/drawing/2014/main" id="{5DCFA742-BBB7-2451-704F-D4966C7AF43C}"/>
                </a:ext>
              </a:extLst>
            </p:cNvPr>
            <p:cNvSpPr>
              <a:spLocks noChangeShapeType="1"/>
            </p:cNvSpPr>
            <p:nvPr/>
          </p:nvSpPr>
          <p:spPr bwMode="auto">
            <a:xfrm>
              <a:off x="576" y="2208"/>
              <a:ext cx="201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101394" name="Line 15">
              <a:extLst>
                <a:ext uri="{FF2B5EF4-FFF2-40B4-BE49-F238E27FC236}">
                  <a16:creationId xmlns:a16="http://schemas.microsoft.com/office/drawing/2014/main" id="{E94DA448-4959-F5EE-4766-E4843AE75360}"/>
                </a:ext>
              </a:extLst>
            </p:cNvPr>
            <p:cNvSpPr>
              <a:spLocks noChangeShapeType="1"/>
            </p:cNvSpPr>
            <p:nvPr/>
          </p:nvSpPr>
          <p:spPr bwMode="auto">
            <a:xfrm>
              <a:off x="2592" y="2208"/>
              <a:ext cx="0" cy="129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101395" name="Text Box 17">
              <a:extLst>
                <a:ext uri="{FF2B5EF4-FFF2-40B4-BE49-F238E27FC236}">
                  <a16:creationId xmlns:a16="http://schemas.microsoft.com/office/drawing/2014/main" id="{ED766AA7-6E38-9239-4A09-C085FB969043}"/>
                </a:ext>
              </a:extLst>
            </p:cNvPr>
            <p:cNvSpPr txBox="1">
              <a:spLocks noChangeArrowheads="1"/>
            </p:cNvSpPr>
            <p:nvPr/>
          </p:nvSpPr>
          <p:spPr bwMode="auto">
            <a:xfrm>
              <a:off x="2400" y="1920"/>
              <a:ext cx="370"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5000">
                  <a:latin typeface="Arial Rounded MT Bold" panose="020F0704030504030204" pitchFamily="34" charset="77"/>
                  <a:sym typeface="Wingdings" pitchFamily="2" charset="2"/>
                </a:rPr>
                <a:t></a:t>
              </a:r>
            </a:p>
          </p:txBody>
        </p:sp>
      </p:grpSp>
      <p:sp>
        <p:nvSpPr>
          <p:cNvPr id="323602" name="Line 18">
            <a:extLst>
              <a:ext uri="{FF2B5EF4-FFF2-40B4-BE49-F238E27FC236}">
                <a16:creationId xmlns:a16="http://schemas.microsoft.com/office/drawing/2014/main" id="{307B00EE-7961-1C33-3EEA-40D61738386A}"/>
              </a:ext>
            </a:extLst>
          </p:cNvPr>
          <p:cNvSpPr>
            <a:spLocks noChangeShapeType="1"/>
          </p:cNvSpPr>
          <p:nvPr/>
        </p:nvSpPr>
        <p:spPr bwMode="auto">
          <a:xfrm>
            <a:off x="1191344" y="2065471"/>
            <a:ext cx="6858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323603" name="Line 19">
            <a:extLst>
              <a:ext uri="{FF2B5EF4-FFF2-40B4-BE49-F238E27FC236}">
                <a16:creationId xmlns:a16="http://schemas.microsoft.com/office/drawing/2014/main" id="{85C3DAA3-81EE-9F62-04F2-00BFD1293D62}"/>
              </a:ext>
            </a:extLst>
          </p:cNvPr>
          <p:cNvSpPr>
            <a:spLocks noChangeShapeType="1"/>
          </p:cNvSpPr>
          <p:nvPr/>
        </p:nvSpPr>
        <p:spPr bwMode="auto">
          <a:xfrm>
            <a:off x="8049344" y="2065471"/>
            <a:ext cx="0" cy="3886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323604" name="Text Box 20">
            <a:extLst>
              <a:ext uri="{FF2B5EF4-FFF2-40B4-BE49-F238E27FC236}">
                <a16:creationId xmlns:a16="http://schemas.microsoft.com/office/drawing/2014/main" id="{9BE9BDF4-1509-C545-3FE5-E81FD8F0C1B5}"/>
              </a:ext>
            </a:extLst>
          </p:cNvPr>
          <p:cNvSpPr txBox="1">
            <a:spLocks noChangeArrowheads="1"/>
          </p:cNvSpPr>
          <p:nvPr/>
        </p:nvSpPr>
        <p:spPr bwMode="auto">
          <a:xfrm>
            <a:off x="8016254" y="1606685"/>
            <a:ext cx="587375" cy="8540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0"/>
              </a:spcBef>
              <a:buFontTx/>
              <a:buNone/>
            </a:pPr>
            <a:r>
              <a:rPr lang="en-US" altLang="en-US" sz="5000" dirty="0">
                <a:latin typeface="Arial Rounded MT Bold" panose="020F0704030504030204" pitchFamily="34" charset="77"/>
                <a:sym typeface="Wingdings" pitchFamily="2" charset="2"/>
              </a:rPr>
              <a:t></a:t>
            </a:r>
          </a:p>
        </p:txBody>
      </p:sp>
      <p:sp>
        <p:nvSpPr>
          <p:cNvPr id="323605" name="Rectangle 21">
            <a:extLst>
              <a:ext uri="{FF2B5EF4-FFF2-40B4-BE49-F238E27FC236}">
                <a16:creationId xmlns:a16="http://schemas.microsoft.com/office/drawing/2014/main" id="{E1B8D3FD-E31F-901B-7A64-1B7B98DC6044}"/>
              </a:ext>
            </a:extLst>
          </p:cNvPr>
          <p:cNvSpPr>
            <a:spLocks noChangeArrowheads="1"/>
          </p:cNvSpPr>
          <p:nvPr/>
        </p:nvSpPr>
        <p:spPr bwMode="auto">
          <a:xfrm>
            <a:off x="8486364" y="1832887"/>
            <a:ext cx="1371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40000"/>
              </a:spcBef>
              <a:buChar char="•"/>
              <a:defRPr>
                <a:solidFill>
                  <a:schemeClr val="tx1"/>
                </a:solidFill>
                <a:latin typeface="Trebuchet MS" panose="020B0703020202090204" pitchFamily="34" charset="0"/>
                <a:cs typeface="Arial" panose="020B0604020202020204" pitchFamily="34" charset="0"/>
              </a:defRPr>
            </a:lvl1pPr>
            <a:lvl2pPr marL="742950" indent="-28575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4pPr>
            <a:lvl5pPr marL="2057400" indent="-228600">
              <a:spcBef>
                <a:spcPct val="20000"/>
              </a:spcBef>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Font typeface="Comic Sans MS" panose="030F0902030302020204" pitchFamily="66" charset="0"/>
              <a:buChar char="–"/>
              <a:defRPr sz="1600">
                <a:solidFill>
                  <a:schemeClr val="tx1"/>
                </a:solidFill>
                <a:latin typeface="Trebuchet MS" panose="020B0703020202090204" pitchFamily="34" charset="0"/>
                <a:cs typeface="Arial" panose="020B0604020202020204" pitchFamily="34" charset="0"/>
              </a:defRPr>
            </a:lvl9pPr>
          </a:lstStyle>
          <a:p>
            <a:pPr eaLnBrk="1" hangingPunct="1">
              <a:spcBef>
                <a:spcPct val="50000"/>
              </a:spcBef>
              <a:buClr>
                <a:srgbClr val="CC0000"/>
              </a:buClr>
              <a:buFontTx/>
              <a:buNone/>
            </a:pPr>
            <a:r>
              <a:rPr lang="en-US" altLang="en-US" sz="1800" dirty="0">
                <a:latin typeface="Arial Rounded MT Bold" panose="020F0704030504030204" pitchFamily="34" charset="77"/>
              </a:rPr>
              <a:t>Win/Win</a:t>
            </a:r>
          </a:p>
        </p:txBody>
      </p:sp>
      <p:sp>
        <p:nvSpPr>
          <p:cNvPr id="5" name="Rectangle 4">
            <a:extLst>
              <a:ext uri="{FF2B5EF4-FFF2-40B4-BE49-F238E27FC236}">
                <a16:creationId xmlns:a16="http://schemas.microsoft.com/office/drawing/2014/main" id="{4C121E39-332F-A3F4-E7DE-E39D275FC9EB}"/>
              </a:ext>
            </a:extLst>
          </p:cNvPr>
          <p:cNvSpPr/>
          <p:nvPr/>
        </p:nvSpPr>
        <p:spPr>
          <a:xfrm>
            <a:off x="-12778" y="-8914"/>
            <a:ext cx="9906000" cy="1089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Building win/win partnerships</a:t>
            </a:r>
          </a:p>
        </p:txBody>
      </p:sp>
      <p:pic>
        <p:nvPicPr>
          <p:cNvPr id="6" name="Graphic 5" descr="Handshake with solid fill">
            <a:extLst>
              <a:ext uri="{FF2B5EF4-FFF2-40B4-BE49-F238E27FC236}">
                <a16:creationId xmlns:a16="http://schemas.microsoft.com/office/drawing/2014/main" id="{99EAB9B5-DDF8-6652-1053-8C5ABFDDA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7139" y="2031166"/>
            <a:ext cx="1156016" cy="1156016"/>
          </a:xfrm>
          <a:prstGeom prst="rect">
            <a:avLst/>
          </a:prstGeom>
        </p:spPr>
      </p:pic>
      <p:pic>
        <p:nvPicPr>
          <p:cNvPr id="4" name="Picture 3" descr="Logo&#10;&#10;Description automatically generated">
            <a:extLst>
              <a:ext uri="{FF2B5EF4-FFF2-40B4-BE49-F238E27FC236}">
                <a16:creationId xmlns:a16="http://schemas.microsoft.com/office/drawing/2014/main" id="{AB94B601-8F7F-04E4-3811-E2F573F40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7" y="-30745"/>
            <a:ext cx="9906000" cy="11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Who I can partner with</a:t>
            </a:r>
          </a:p>
        </p:txBody>
      </p:sp>
      <p:sp>
        <p:nvSpPr>
          <p:cNvPr id="4" name="Oval 3"/>
          <p:cNvSpPr/>
          <p:nvPr/>
        </p:nvSpPr>
        <p:spPr>
          <a:xfrm>
            <a:off x="4232920" y="3003209"/>
            <a:ext cx="1548000" cy="1548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600" dirty="0">
                <a:solidFill>
                  <a:schemeClr val="tx1"/>
                </a:solidFill>
                <a:latin typeface="Arial Rounded MT Bold" panose="020F0704030504030204" pitchFamily="34" charset="77"/>
                <a:cs typeface="Arial" panose="020B0604020202020204" pitchFamily="34" charset="0"/>
              </a:rPr>
              <a:t>Me</a:t>
            </a:r>
          </a:p>
        </p:txBody>
      </p:sp>
      <p:sp>
        <p:nvSpPr>
          <p:cNvPr id="14" name="Oval 13"/>
          <p:cNvSpPr/>
          <p:nvPr/>
        </p:nvSpPr>
        <p:spPr>
          <a:xfrm>
            <a:off x="6690303" y="3204079"/>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5" name="Oval 14"/>
          <p:cNvSpPr/>
          <p:nvPr/>
        </p:nvSpPr>
        <p:spPr>
          <a:xfrm>
            <a:off x="6012328" y="1621561"/>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cxnSp>
        <p:nvCxnSpPr>
          <p:cNvPr id="16" name="Straight Arrow Connector 15"/>
          <p:cNvCxnSpPr>
            <a:cxnSpLocks/>
          </p:cNvCxnSpPr>
          <p:nvPr/>
        </p:nvCxnSpPr>
        <p:spPr>
          <a:xfrm flipH="1">
            <a:off x="3319809" y="3748045"/>
            <a:ext cx="900000" cy="0"/>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4" idx="1"/>
          </p:cNvCxnSpPr>
          <p:nvPr/>
        </p:nvCxnSpPr>
        <p:spPr>
          <a:xfrm flipH="1" flipV="1">
            <a:off x="3810112" y="2592121"/>
            <a:ext cx="649507" cy="637787"/>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15138" y="2114594"/>
            <a:ext cx="1" cy="900000"/>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endCxn id="4" idx="6"/>
          </p:cNvCxnSpPr>
          <p:nvPr/>
        </p:nvCxnSpPr>
        <p:spPr>
          <a:xfrm flipH="1">
            <a:off x="5780919" y="3775818"/>
            <a:ext cx="900000" cy="1391"/>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endCxn id="4" idx="5"/>
          </p:cNvCxnSpPr>
          <p:nvPr/>
        </p:nvCxnSpPr>
        <p:spPr>
          <a:xfrm flipH="1" flipV="1">
            <a:off x="5554221" y="4324510"/>
            <a:ext cx="623285" cy="635005"/>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4"/>
          </p:cNvCxnSpPr>
          <p:nvPr/>
        </p:nvCxnSpPr>
        <p:spPr>
          <a:xfrm flipH="1" flipV="1">
            <a:off x="5006920" y="4551209"/>
            <a:ext cx="0" cy="900000"/>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4" idx="3"/>
          </p:cNvCxnSpPr>
          <p:nvPr/>
        </p:nvCxnSpPr>
        <p:spPr>
          <a:xfrm flipH="1">
            <a:off x="3810112" y="4324510"/>
            <a:ext cx="649507" cy="635005"/>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cxnSpLocks/>
          </p:cNvCxnSpPr>
          <p:nvPr/>
        </p:nvCxnSpPr>
        <p:spPr>
          <a:xfrm flipV="1">
            <a:off x="5558835" y="2592121"/>
            <a:ext cx="618671" cy="629246"/>
          </a:xfrm>
          <a:prstGeom prst="straightConnector1">
            <a:avLst/>
          </a:prstGeom>
          <a:solidFill>
            <a:schemeClr val="bg1"/>
          </a:solidFill>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12328" y="4786597"/>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08" name="Oval 107"/>
          <p:cNvSpPr/>
          <p:nvPr/>
        </p:nvSpPr>
        <p:spPr>
          <a:xfrm>
            <a:off x="4441061" y="5487725"/>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09" name="Oval 108"/>
          <p:cNvSpPr/>
          <p:nvPr/>
        </p:nvSpPr>
        <p:spPr>
          <a:xfrm>
            <a:off x="4514805" y="1015603"/>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10" name="Oval 109"/>
          <p:cNvSpPr/>
          <p:nvPr/>
        </p:nvSpPr>
        <p:spPr>
          <a:xfrm>
            <a:off x="2917741" y="1680741"/>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11" name="Oval 110"/>
          <p:cNvSpPr/>
          <p:nvPr/>
        </p:nvSpPr>
        <p:spPr>
          <a:xfrm>
            <a:off x="2239808" y="3194722"/>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sp>
        <p:nvSpPr>
          <p:cNvPr id="112" name="Oval 111"/>
          <p:cNvSpPr/>
          <p:nvPr/>
        </p:nvSpPr>
        <p:spPr>
          <a:xfrm>
            <a:off x="2902954" y="4838011"/>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rgbClr val="63459B"/>
              </a:solidFill>
              <a:latin typeface="Corbel" panose="020B0503020204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0F9F4463-CE79-2799-0B97-E948F1D63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328664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778" y="44623"/>
            <a:ext cx="9906000" cy="1044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win/win partnership</a:t>
            </a:r>
          </a:p>
        </p:txBody>
      </p:sp>
      <p:graphicFrame>
        <p:nvGraphicFramePr>
          <p:cNvPr id="24" name="Table 23"/>
          <p:cNvGraphicFramePr>
            <a:graphicFrameLocks noGrp="1"/>
          </p:cNvGraphicFramePr>
          <p:nvPr>
            <p:extLst>
              <p:ext uri="{D42A27DB-BD31-4B8C-83A1-F6EECF244321}">
                <p14:modId xmlns:p14="http://schemas.microsoft.com/office/powerpoint/2010/main" val="824727610"/>
              </p:ext>
            </p:extLst>
          </p:nvPr>
        </p:nvGraphicFramePr>
        <p:xfrm>
          <a:off x="704528" y="1594151"/>
          <a:ext cx="8064894" cy="4495779"/>
        </p:xfrm>
        <a:graphic>
          <a:graphicData uri="http://schemas.openxmlformats.org/drawingml/2006/table">
            <a:tbl>
              <a:tblPr firstRow="1" bandRow="1">
                <a:tableStyleId>{5C22544A-7EE6-4342-B048-85BDC9FD1C3A}</a:tableStyleId>
              </a:tblPr>
              <a:tblGrid>
                <a:gridCol w="2688298">
                  <a:extLst>
                    <a:ext uri="{9D8B030D-6E8A-4147-A177-3AD203B41FA5}">
                      <a16:colId xmlns:a16="http://schemas.microsoft.com/office/drawing/2014/main" val="20000"/>
                    </a:ext>
                  </a:extLst>
                </a:gridCol>
                <a:gridCol w="2688298">
                  <a:extLst>
                    <a:ext uri="{9D8B030D-6E8A-4147-A177-3AD203B41FA5}">
                      <a16:colId xmlns:a16="http://schemas.microsoft.com/office/drawing/2014/main" val="20001"/>
                    </a:ext>
                  </a:extLst>
                </a:gridCol>
                <a:gridCol w="2688298">
                  <a:extLst>
                    <a:ext uri="{9D8B030D-6E8A-4147-A177-3AD203B41FA5}">
                      <a16:colId xmlns:a16="http://schemas.microsoft.com/office/drawing/2014/main" val="20002"/>
                    </a:ext>
                  </a:extLst>
                </a:gridCol>
              </a:tblGrid>
              <a:tr h="515472">
                <a:tc>
                  <a:txBody>
                    <a:bodyPr/>
                    <a:lstStyle/>
                    <a:p>
                      <a:pPr marL="0" indent="0" algn="ctr">
                        <a:buNone/>
                      </a:pPr>
                      <a:r>
                        <a:rPr lang="en-ZA" sz="1200" b="0" dirty="0">
                          <a:solidFill>
                            <a:schemeClr val="tx1"/>
                          </a:solidFill>
                          <a:latin typeface="Arial Rounded MT Bold" panose="020F0704030504030204" pitchFamily="34" charset="77"/>
                          <a:cs typeface="Arial" pitchFamily="34" charset="0"/>
                        </a:rPr>
                        <a:t>What do I</a:t>
                      </a:r>
                      <a:r>
                        <a:rPr lang="en-ZA" sz="1200" b="0" baseline="0" dirty="0">
                          <a:solidFill>
                            <a:schemeClr val="tx1"/>
                          </a:solidFill>
                          <a:latin typeface="Arial Rounded MT Bold" panose="020F0704030504030204" pitchFamily="34" charset="77"/>
                          <a:cs typeface="Arial" pitchFamily="34" charset="0"/>
                        </a:rPr>
                        <a:t> want/need </a:t>
                      </a:r>
                    </a:p>
                    <a:p>
                      <a:pPr marL="0" indent="0" algn="ctr">
                        <a:buNone/>
                      </a:pPr>
                      <a:r>
                        <a:rPr lang="en-ZA" sz="1200" b="0" dirty="0">
                          <a:solidFill>
                            <a:schemeClr val="tx1"/>
                          </a:solidFill>
                          <a:latin typeface="Arial Rounded MT Bold" panose="020F0704030504030204" pitchFamily="34" charset="77"/>
                          <a:cs typeface="Arial" pitchFamily="34" charset="0"/>
                        </a:rPr>
                        <a:t>from them?</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12377">
                <a:tc>
                  <a:txBody>
                    <a:bodyPr/>
                    <a:lstStyle/>
                    <a:p>
                      <a:pPr algn="l"/>
                      <a:r>
                        <a:rPr lang="en-ZA" sz="1200" b="1" dirty="0">
                          <a:solidFill>
                            <a:schemeClr val="tx1"/>
                          </a:solidFill>
                          <a:latin typeface="Arial Rounded MT Bold" panose="020F0704030504030204" pitchFamily="34" charset="77"/>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200" b="1" dirty="0">
                          <a:solidFill>
                            <a:schemeClr val="tx1"/>
                          </a:solidFill>
                          <a:latin typeface="Arial Rounded MT Bold" panose="020F0704030504030204" pitchFamily="34" charset="77"/>
                          <a:cs typeface="Arial" pitchFamily="34" charset="0"/>
                        </a:rPr>
                        <a:t>Our Shared  Vision &amp; Values</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chemeClr val="tx1"/>
                          </a:solidFill>
                          <a:latin typeface="Arial Rounded MT Bold" panose="020F0704030504030204" pitchFamily="34" charset="77"/>
                          <a:cs typeface="Arial" pitchFamily="34" charset="0"/>
                        </a:rPr>
                        <a:t>8.</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2377">
                <a:tc>
                  <a:txBody>
                    <a:bodyPr/>
                    <a:lstStyle/>
                    <a:p>
                      <a:pPr algn="l"/>
                      <a:r>
                        <a:rPr lang="en-ZA" sz="1200" b="1" dirty="0">
                          <a:solidFill>
                            <a:schemeClr val="tx1"/>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chemeClr val="tx1"/>
                          </a:solidFill>
                          <a:latin typeface="Arial Rounded MT Bold" panose="020F0704030504030204" pitchFamily="34" charset="77"/>
                          <a:cs typeface="Arial" pitchFamily="34" charset="0"/>
                        </a:rPr>
                        <a:t>7.</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2377">
                <a:tc>
                  <a:txBody>
                    <a:bodyPr/>
                    <a:lstStyle/>
                    <a:p>
                      <a:pPr algn="l"/>
                      <a:r>
                        <a:rPr lang="en-ZA" sz="1200" b="1" dirty="0">
                          <a:solidFill>
                            <a:schemeClr val="tx1"/>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chemeClr val="tx1"/>
                          </a:solidFill>
                          <a:latin typeface="Arial Rounded MT Bold" panose="020F0704030504030204" pitchFamily="34" charset="77"/>
                          <a:cs typeface="Arial" pitchFamily="34" charset="0"/>
                        </a:rPr>
                        <a:t>6.</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7196">
                <a:tc>
                  <a:txBody>
                    <a:bodyPr/>
                    <a:lstStyle/>
                    <a:p>
                      <a:pPr algn="l"/>
                      <a:r>
                        <a:rPr lang="en-ZA" sz="1200" b="1" dirty="0">
                          <a:solidFill>
                            <a:schemeClr val="tx1"/>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5.</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7196">
                <a:tc>
                  <a:txBody>
                    <a:bodyPr/>
                    <a:lstStyle/>
                    <a:p>
                      <a:pPr algn="l"/>
                      <a:r>
                        <a:rPr lang="en-ZA" sz="1200" b="1" dirty="0">
                          <a:solidFill>
                            <a:schemeClr val="tx1"/>
                          </a:solidFill>
                          <a:latin typeface="Arial Rounded MT Bold" panose="020F0704030504030204" pitchFamily="34" charset="77"/>
                          <a:cs typeface="Arial" pitchFamily="34" charset="0"/>
                        </a:rPr>
                        <a:t>5.</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4196782"/>
                  </a:ext>
                </a:extLst>
              </a:tr>
              <a:tr h="457196">
                <a:tc>
                  <a:txBody>
                    <a:bodyPr/>
                    <a:lstStyle/>
                    <a:p>
                      <a:pPr algn="l"/>
                      <a:r>
                        <a:rPr lang="en-ZA" sz="1200" b="1" dirty="0">
                          <a:solidFill>
                            <a:schemeClr val="tx1"/>
                          </a:solidFill>
                          <a:latin typeface="Arial Rounded MT Bold" panose="020F0704030504030204" pitchFamily="34" charset="77"/>
                          <a:cs typeface="Arial" pitchFamily="34" charset="0"/>
                        </a:rPr>
                        <a:t>6.</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8106870"/>
                  </a:ext>
                </a:extLst>
              </a:tr>
              <a:tr h="457196">
                <a:tc>
                  <a:txBody>
                    <a:bodyPr/>
                    <a:lstStyle/>
                    <a:p>
                      <a:pPr algn="l"/>
                      <a:r>
                        <a:rPr lang="en-ZA" sz="1200" b="1" dirty="0">
                          <a:solidFill>
                            <a:schemeClr val="tx1"/>
                          </a:solidFill>
                          <a:latin typeface="Arial Rounded MT Bold" panose="020F0704030504030204" pitchFamily="34" charset="77"/>
                          <a:cs typeface="Arial" pitchFamily="34" charset="0"/>
                        </a:rPr>
                        <a:t>7.</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5451432"/>
                  </a:ext>
                </a:extLst>
              </a:tr>
              <a:tr h="457196">
                <a:tc>
                  <a:txBody>
                    <a:bodyPr/>
                    <a:lstStyle/>
                    <a:p>
                      <a:pPr algn="l"/>
                      <a:r>
                        <a:rPr lang="en-ZA" sz="1200" b="1" dirty="0">
                          <a:solidFill>
                            <a:schemeClr val="tx1"/>
                          </a:solidFill>
                          <a:latin typeface="Arial Rounded MT Bold" panose="020F0704030504030204" pitchFamily="34" charset="77"/>
                          <a:cs typeface="Arial" pitchFamily="34" charset="0"/>
                        </a:rPr>
                        <a:t>8.</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1637933"/>
                  </a:ext>
                </a:extLst>
              </a:tr>
              <a:tr h="457196">
                <a:tc>
                  <a:txBody>
                    <a:bodyPr/>
                    <a:lstStyle/>
                    <a:p>
                      <a:pPr algn="l"/>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What they want/need</a:t>
                      </a:r>
                    </a:p>
                    <a:p>
                      <a:pPr marL="0" marR="0" indent="0" algn="ctr"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from me?</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7175262"/>
                  </a:ext>
                </a:extLst>
              </a:tr>
            </a:tbl>
          </a:graphicData>
        </a:graphic>
      </p:graphicFrame>
      <p:sp>
        <p:nvSpPr>
          <p:cNvPr id="3" name="Oval 2">
            <a:extLst>
              <a:ext uri="{FF2B5EF4-FFF2-40B4-BE49-F238E27FC236}">
                <a16:creationId xmlns:a16="http://schemas.microsoft.com/office/drawing/2014/main" id="{AB920795-826D-61E3-C1CC-3C78EDAB5DE9}"/>
              </a:ext>
            </a:extLst>
          </p:cNvPr>
          <p:cNvSpPr/>
          <p:nvPr/>
        </p:nvSpPr>
        <p:spPr>
          <a:xfrm>
            <a:off x="4196975" y="1054151"/>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ZA" sz="1600" dirty="0">
              <a:solidFill>
                <a:schemeClr val="tx1"/>
              </a:solidFill>
              <a:latin typeface="Arial Rounded MT Bold" panose="020F0704030504030204" pitchFamily="34" charset="77"/>
              <a:cs typeface="Arial" panose="020B0604020202020204" pitchFamily="34" charset="0"/>
            </a:endParaRPr>
          </a:p>
        </p:txBody>
      </p:sp>
      <p:sp>
        <p:nvSpPr>
          <p:cNvPr id="4" name="Oval 3">
            <a:extLst>
              <a:ext uri="{FF2B5EF4-FFF2-40B4-BE49-F238E27FC236}">
                <a16:creationId xmlns:a16="http://schemas.microsoft.com/office/drawing/2014/main" id="{09061AA0-FFA4-64BE-8C42-C19FD66E6533}"/>
              </a:ext>
            </a:extLst>
          </p:cNvPr>
          <p:cNvSpPr/>
          <p:nvPr/>
        </p:nvSpPr>
        <p:spPr>
          <a:xfrm>
            <a:off x="4196975" y="5589360"/>
            <a:ext cx="1080000" cy="108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1600" dirty="0">
                <a:solidFill>
                  <a:schemeClr val="tx1"/>
                </a:solidFill>
                <a:latin typeface="Arial Rounded MT Bold" panose="020F0704030504030204" pitchFamily="34" charset="77"/>
                <a:cs typeface="Arial" panose="020B0604020202020204" pitchFamily="34" charset="0"/>
              </a:rPr>
              <a:t>Me</a:t>
            </a:r>
          </a:p>
        </p:txBody>
      </p:sp>
      <p:pic>
        <p:nvPicPr>
          <p:cNvPr id="6" name="Picture 5" descr="Logo&#10;&#10;Description automatically generated">
            <a:extLst>
              <a:ext uri="{FF2B5EF4-FFF2-40B4-BE49-F238E27FC236}">
                <a16:creationId xmlns:a16="http://schemas.microsoft.com/office/drawing/2014/main" id="{07168B54-58AB-3056-4339-20E01EB43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405093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F3D642D7-A5FF-60A9-7BDB-137E81AC3F06}"/>
              </a:ext>
            </a:extLst>
          </p:cNvPr>
          <p:cNvGraphicFramePr>
            <a:graphicFrameLocks noGrp="1"/>
          </p:cNvGraphicFramePr>
          <p:nvPr>
            <p:extLst>
              <p:ext uri="{D42A27DB-BD31-4B8C-83A1-F6EECF244321}">
                <p14:modId xmlns:p14="http://schemas.microsoft.com/office/powerpoint/2010/main" val="1839507883"/>
              </p:ext>
            </p:extLst>
          </p:nvPr>
        </p:nvGraphicFramePr>
        <p:xfrm>
          <a:off x="704527" y="1647862"/>
          <a:ext cx="8496944" cy="4156901"/>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2"/>
                    </a:ext>
                  </a:extLst>
                </a:gridCol>
              </a:tblGrid>
              <a:tr h="468112">
                <a:tc>
                  <a:txBody>
                    <a:bodyPr/>
                    <a:lstStyle/>
                    <a:p>
                      <a:pPr marL="0" indent="0" algn="ctr">
                        <a:buNone/>
                      </a:pPr>
                      <a:r>
                        <a:rPr lang="en-ZA" sz="1200" b="0" dirty="0">
                          <a:solidFill>
                            <a:schemeClr val="tx1"/>
                          </a:solidFill>
                          <a:latin typeface="Arial Rounded MT Bold" panose="020F0704030504030204" pitchFamily="34" charset="77"/>
                          <a:cs typeface="Arial" pitchFamily="34" charset="0"/>
                        </a:rPr>
                        <a:t>TO ACHIEVE MY/OUR  VISION OF…</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None/>
                      </a:pPr>
                      <a:r>
                        <a:rPr lang="en-ZA" sz="1200" b="1" dirty="0">
                          <a:solidFill>
                            <a:schemeClr val="tx1"/>
                          </a:solidFill>
                          <a:latin typeface="Arial Rounded MT Bold" panose="020F0704030504030204" pitchFamily="34" charset="77"/>
                          <a:cs typeface="Arial" pitchFamily="34" charset="0"/>
                        </a:rPr>
                        <a:t>I/WE WILL NEED TO BELIEVE IN…</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707021">
                <a:tc rowSpan="5">
                  <a:txBody>
                    <a:bodyPr/>
                    <a:lstStyle/>
                    <a:p>
                      <a:pPr algn="l"/>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chemeClr val="tx1"/>
                          </a:solidFill>
                          <a:latin typeface="Arial Rounded MT Bold" panose="020F0704030504030204" pitchFamily="34" charset="77"/>
                          <a:cs typeface="Arial" pitchFamily="34" charset="0"/>
                        </a:rPr>
                        <a:t>1.</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07021">
                <a:tc vMerge="1">
                  <a:txBody>
                    <a:bodyPr/>
                    <a:lstStyle/>
                    <a:p>
                      <a:pPr algn="l"/>
                      <a:r>
                        <a:rPr lang="en-ZA" sz="1200" b="1" dirty="0">
                          <a:solidFill>
                            <a:schemeClr val="tx1"/>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chemeClr val="tx1"/>
                          </a:solidFill>
                          <a:latin typeface="Arial Rounded MT Bold" panose="020F0704030504030204" pitchFamily="34" charset="77"/>
                          <a:cs typeface="Arial" pitchFamily="34" charset="0"/>
                        </a:rPr>
                        <a:t>2.</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07021">
                <a:tc vMerge="1">
                  <a:txBody>
                    <a:bodyPr/>
                    <a:lstStyle/>
                    <a:p>
                      <a:pPr algn="l"/>
                      <a:r>
                        <a:rPr lang="en-ZA" sz="1200" b="1" dirty="0">
                          <a:solidFill>
                            <a:schemeClr val="tx1"/>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200" b="1" dirty="0">
                          <a:solidFill>
                            <a:schemeClr val="tx1"/>
                          </a:solidFill>
                          <a:latin typeface="Arial Rounded MT Bold" panose="020F0704030504030204" pitchFamily="34" charset="77"/>
                          <a:cs typeface="Arial" pitchFamily="34" charset="0"/>
                        </a:rPr>
                        <a:t>3.</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83863">
                <a:tc vMerge="1">
                  <a:txBody>
                    <a:bodyPr/>
                    <a:lstStyle/>
                    <a:p>
                      <a:pPr algn="l"/>
                      <a:r>
                        <a:rPr lang="en-ZA" sz="1200" b="1" dirty="0">
                          <a:solidFill>
                            <a:schemeClr val="tx1"/>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4.</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83863">
                <a:tc vMerge="1">
                  <a:txBody>
                    <a:bodyPr/>
                    <a:lstStyle/>
                    <a:p>
                      <a:pPr algn="l"/>
                      <a:endParaRPr lang="en-ZA" sz="1200" b="1" dirty="0">
                        <a:solidFill>
                          <a:schemeClr val="tx1"/>
                        </a:solidFill>
                        <a:latin typeface="Arial Rounded MT Bold" panose="020F0704030504030204" pitchFamily="34" charset="77"/>
                        <a:cs typeface="Arial" pitchFamily="34" charset="0"/>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dirty="0">
                          <a:solidFill>
                            <a:schemeClr val="tx1"/>
                          </a:solidFill>
                          <a:latin typeface="Arial Rounded MT Bold" panose="020F0704030504030204" pitchFamily="34" charset="77"/>
                          <a:cs typeface="Arial" pitchFamily="34" charset="0"/>
                        </a:rPr>
                        <a:t>5.</a:t>
                      </a: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7501604"/>
                  </a:ext>
                </a:extLst>
              </a:tr>
            </a:tbl>
          </a:graphicData>
        </a:graphic>
      </p:graphicFrame>
      <p:sp>
        <p:nvSpPr>
          <p:cNvPr id="2" name="TextBox 1"/>
          <p:cNvSpPr txBox="1"/>
          <p:nvPr/>
        </p:nvSpPr>
        <p:spPr>
          <a:xfrm rot="20627445">
            <a:off x="2675403" y="6263387"/>
            <a:ext cx="1659429"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Community</a:t>
            </a:r>
          </a:p>
        </p:txBody>
      </p:sp>
      <p:sp>
        <p:nvSpPr>
          <p:cNvPr id="4" name="TextBox 3"/>
          <p:cNvSpPr txBox="1"/>
          <p:nvPr/>
        </p:nvSpPr>
        <p:spPr>
          <a:xfrm rot="20162858">
            <a:off x="1223866" y="898301"/>
            <a:ext cx="1266693"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Integrity</a:t>
            </a:r>
          </a:p>
        </p:txBody>
      </p:sp>
      <p:sp>
        <p:nvSpPr>
          <p:cNvPr id="5" name="TextBox 4"/>
          <p:cNvSpPr txBox="1"/>
          <p:nvPr/>
        </p:nvSpPr>
        <p:spPr>
          <a:xfrm rot="2301850">
            <a:off x="6381723" y="774496"/>
            <a:ext cx="1476686"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Generosity</a:t>
            </a:r>
          </a:p>
        </p:txBody>
      </p:sp>
      <p:sp>
        <p:nvSpPr>
          <p:cNvPr id="6" name="TextBox 5"/>
          <p:cNvSpPr txBox="1"/>
          <p:nvPr/>
        </p:nvSpPr>
        <p:spPr>
          <a:xfrm rot="19953864">
            <a:off x="47010" y="825917"/>
            <a:ext cx="1385316"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Creativity</a:t>
            </a:r>
          </a:p>
        </p:txBody>
      </p:sp>
      <p:sp>
        <p:nvSpPr>
          <p:cNvPr id="8" name="TextBox 7"/>
          <p:cNvSpPr txBox="1"/>
          <p:nvPr/>
        </p:nvSpPr>
        <p:spPr>
          <a:xfrm rot="744398">
            <a:off x="1184699" y="6254472"/>
            <a:ext cx="1547218"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Partnership</a:t>
            </a:r>
          </a:p>
        </p:txBody>
      </p:sp>
      <p:sp>
        <p:nvSpPr>
          <p:cNvPr id="9" name="TextBox 8"/>
          <p:cNvSpPr txBox="1"/>
          <p:nvPr/>
        </p:nvSpPr>
        <p:spPr>
          <a:xfrm rot="20140721">
            <a:off x="150537" y="287815"/>
            <a:ext cx="1132041"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Respect </a:t>
            </a:r>
          </a:p>
        </p:txBody>
      </p:sp>
      <p:sp>
        <p:nvSpPr>
          <p:cNvPr id="10" name="TextBox 9"/>
          <p:cNvSpPr txBox="1"/>
          <p:nvPr/>
        </p:nvSpPr>
        <p:spPr>
          <a:xfrm rot="2259129">
            <a:off x="6792160" y="345757"/>
            <a:ext cx="1074333"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Family</a:t>
            </a:r>
          </a:p>
        </p:txBody>
      </p:sp>
      <p:sp>
        <p:nvSpPr>
          <p:cNvPr id="11" name="TextBox 10"/>
          <p:cNvSpPr txBox="1"/>
          <p:nvPr/>
        </p:nvSpPr>
        <p:spPr>
          <a:xfrm rot="2292601">
            <a:off x="7778534" y="947542"/>
            <a:ext cx="708848"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Love</a:t>
            </a:r>
          </a:p>
        </p:txBody>
      </p:sp>
      <p:sp>
        <p:nvSpPr>
          <p:cNvPr id="12" name="TextBox 11"/>
          <p:cNvSpPr txBox="1"/>
          <p:nvPr/>
        </p:nvSpPr>
        <p:spPr>
          <a:xfrm rot="20272189">
            <a:off x="8203554" y="6177298"/>
            <a:ext cx="1475084"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Reliability</a:t>
            </a:r>
          </a:p>
        </p:txBody>
      </p:sp>
      <p:sp>
        <p:nvSpPr>
          <p:cNvPr id="13" name="TextBox 12"/>
          <p:cNvSpPr txBox="1"/>
          <p:nvPr/>
        </p:nvSpPr>
        <p:spPr>
          <a:xfrm rot="20748492">
            <a:off x="5222618" y="6229847"/>
            <a:ext cx="1762021"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Commitment</a:t>
            </a:r>
          </a:p>
        </p:txBody>
      </p:sp>
      <p:sp>
        <p:nvSpPr>
          <p:cNvPr id="14" name="TextBox 13"/>
          <p:cNvSpPr txBox="1"/>
          <p:nvPr/>
        </p:nvSpPr>
        <p:spPr>
          <a:xfrm rot="20085384">
            <a:off x="1398849" y="262165"/>
            <a:ext cx="1394934"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Happiness</a:t>
            </a:r>
          </a:p>
        </p:txBody>
      </p:sp>
      <p:sp>
        <p:nvSpPr>
          <p:cNvPr id="15" name="TextBox 14"/>
          <p:cNvSpPr txBox="1"/>
          <p:nvPr/>
        </p:nvSpPr>
        <p:spPr>
          <a:xfrm rot="20259539">
            <a:off x="126484" y="6263388"/>
            <a:ext cx="1156086"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Delivery</a:t>
            </a:r>
          </a:p>
        </p:txBody>
      </p:sp>
      <p:sp>
        <p:nvSpPr>
          <p:cNvPr id="17" name="TextBox 16"/>
          <p:cNvSpPr txBox="1"/>
          <p:nvPr/>
        </p:nvSpPr>
        <p:spPr>
          <a:xfrm rot="1325828">
            <a:off x="4392052" y="6301999"/>
            <a:ext cx="774571"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Care </a:t>
            </a:r>
          </a:p>
        </p:txBody>
      </p:sp>
      <p:sp>
        <p:nvSpPr>
          <p:cNvPr id="18" name="TextBox 17"/>
          <p:cNvSpPr txBox="1"/>
          <p:nvPr/>
        </p:nvSpPr>
        <p:spPr>
          <a:xfrm rot="1092711">
            <a:off x="6864925" y="6212360"/>
            <a:ext cx="1457450"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Possibility</a:t>
            </a:r>
          </a:p>
        </p:txBody>
      </p:sp>
      <p:sp>
        <p:nvSpPr>
          <p:cNvPr id="20" name="TextBox 19"/>
          <p:cNvSpPr txBox="1"/>
          <p:nvPr/>
        </p:nvSpPr>
        <p:spPr>
          <a:xfrm rot="2324838">
            <a:off x="7567962" y="456623"/>
            <a:ext cx="1410964" cy="430887"/>
          </a:xfrm>
          <a:prstGeom prst="rect">
            <a:avLst/>
          </a:prstGeom>
          <a:noFill/>
        </p:spPr>
        <p:txBody>
          <a:bodyPr wrap="none" rtlCol="0">
            <a:spAutoFit/>
          </a:bodyPr>
          <a:lstStyle/>
          <a:p>
            <a:r>
              <a:rPr lang="en-ZA" dirty="0">
                <a:solidFill>
                  <a:schemeClr val="bg1">
                    <a:lumMod val="65000"/>
                  </a:schemeClr>
                </a:solidFill>
                <a:latin typeface="Bradley Hand ITC" panose="03070402050302030203" pitchFamily="66" charset="0"/>
              </a:rPr>
              <a:t>Teamwork</a:t>
            </a:r>
          </a:p>
        </p:txBody>
      </p:sp>
      <p:sp>
        <p:nvSpPr>
          <p:cNvPr id="3" name="Title 1">
            <a:extLst>
              <a:ext uri="{FF2B5EF4-FFF2-40B4-BE49-F238E27FC236}">
                <a16:creationId xmlns:a16="http://schemas.microsoft.com/office/drawing/2014/main" id="{1E2A96B8-47F4-1DE6-0130-98CC9EF70E0F}"/>
              </a:ext>
            </a:extLst>
          </p:cNvPr>
          <p:cNvSpPr txBox="1">
            <a:spLocks/>
          </p:cNvSpPr>
          <p:nvPr/>
        </p:nvSpPr>
        <p:spPr>
          <a:xfrm>
            <a:off x="12778" y="0"/>
            <a:ext cx="99060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en-ZA" altLang="en-US" sz="2200" dirty="0">
                <a:latin typeface="Arial Rounded MT Bold" panose="020F0704030504030204" pitchFamily="34" charset="77"/>
              </a:rPr>
              <a:t>My/our values</a:t>
            </a:r>
          </a:p>
        </p:txBody>
      </p:sp>
      <p:pic>
        <p:nvPicPr>
          <p:cNvPr id="7" name="Picture 6" descr="Logo&#10;&#10;Description automatically generated">
            <a:extLst>
              <a:ext uri="{FF2B5EF4-FFF2-40B4-BE49-F238E27FC236}">
                <a16:creationId xmlns:a16="http://schemas.microsoft.com/office/drawing/2014/main" id="{7E141D9B-F31D-5ABF-DF9D-C12C0D94F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120128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lock with solid fill">
            <a:extLst>
              <a:ext uri="{FF2B5EF4-FFF2-40B4-BE49-F238E27FC236}">
                <a16:creationId xmlns:a16="http://schemas.microsoft.com/office/drawing/2014/main" id="{819622BE-F8DD-DC4A-B160-3E48F40EF6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967" y="1028310"/>
            <a:ext cx="457983" cy="457983"/>
          </a:xfrm>
          <a:prstGeom prst="rect">
            <a:avLst/>
          </a:prstGeom>
        </p:spPr>
      </p:pic>
      <p:pic>
        <p:nvPicPr>
          <p:cNvPr id="9" name="Graphic 8" descr="Telescope with solid fill">
            <a:extLst>
              <a:ext uri="{FF2B5EF4-FFF2-40B4-BE49-F238E27FC236}">
                <a16:creationId xmlns:a16="http://schemas.microsoft.com/office/drawing/2014/main" id="{5EC5B570-6FC5-6146-8F02-66D759898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1228" y="2555112"/>
            <a:ext cx="457983" cy="457983"/>
          </a:xfrm>
          <a:prstGeom prst="rect">
            <a:avLst/>
          </a:prstGeom>
        </p:spPr>
      </p:pic>
      <p:pic>
        <p:nvPicPr>
          <p:cNvPr id="34" name="Graphic 33" descr="Hand with solid fill">
            <a:extLst>
              <a:ext uri="{FF2B5EF4-FFF2-40B4-BE49-F238E27FC236}">
                <a16:creationId xmlns:a16="http://schemas.microsoft.com/office/drawing/2014/main" id="{0F7C8DCE-F019-2248-877F-3DBE236665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8614" y="1677099"/>
            <a:ext cx="371475" cy="371475"/>
          </a:xfrm>
          <a:prstGeom prst="rect">
            <a:avLst/>
          </a:prstGeom>
        </p:spPr>
      </p:pic>
      <p:sp>
        <p:nvSpPr>
          <p:cNvPr id="62" name="Rounded Rectangle 61">
            <a:extLst>
              <a:ext uri="{FF2B5EF4-FFF2-40B4-BE49-F238E27FC236}">
                <a16:creationId xmlns:a16="http://schemas.microsoft.com/office/drawing/2014/main" id="{0E838CE4-9ECC-BC47-9E14-D43815397570}"/>
              </a:ext>
            </a:extLst>
          </p:cNvPr>
          <p:cNvSpPr/>
          <p:nvPr/>
        </p:nvSpPr>
        <p:spPr>
          <a:xfrm>
            <a:off x="420601" y="1532551"/>
            <a:ext cx="2792002" cy="502051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68" name="TextBox 67">
            <a:extLst>
              <a:ext uri="{FF2B5EF4-FFF2-40B4-BE49-F238E27FC236}">
                <a16:creationId xmlns:a16="http://schemas.microsoft.com/office/drawing/2014/main" id="{D3134BB9-ACDC-374F-9346-8844CA46C1CE}"/>
              </a:ext>
            </a:extLst>
          </p:cNvPr>
          <p:cNvSpPr txBox="1"/>
          <p:nvPr/>
        </p:nvSpPr>
        <p:spPr>
          <a:xfrm>
            <a:off x="999973" y="1145704"/>
            <a:ext cx="2160958" cy="342530"/>
          </a:xfrm>
          <a:prstGeom prst="rect">
            <a:avLst/>
          </a:prstGeom>
          <a:noFill/>
        </p:spPr>
        <p:txBody>
          <a:bodyPr wrap="square">
            <a:spAutoFit/>
          </a:bodyPr>
          <a:lstStyle/>
          <a:p>
            <a:pPr>
              <a:defRPr/>
            </a:pPr>
            <a:r>
              <a:rPr lang="en-ZA" sz="813" b="1" dirty="0">
                <a:latin typeface="Arial Rounded MT Bold" panose="020F0704030504030204" pitchFamily="34" charset="77"/>
                <a:ea typeface="MS PGothic" panose="020B0600070205080204" pitchFamily="34" charset="-128"/>
              </a:rPr>
              <a:t>4 HOUR ‘COURAGE BE KIND’ ANTI-BULLYING WORKSHOP</a:t>
            </a:r>
          </a:p>
        </p:txBody>
      </p:sp>
      <p:sp>
        <p:nvSpPr>
          <p:cNvPr id="69" name="TextBox 68">
            <a:extLst>
              <a:ext uri="{FF2B5EF4-FFF2-40B4-BE49-F238E27FC236}">
                <a16:creationId xmlns:a16="http://schemas.microsoft.com/office/drawing/2014/main" id="{5523810B-95E6-234D-B05E-5A3156809C99}"/>
              </a:ext>
            </a:extLst>
          </p:cNvPr>
          <p:cNvSpPr txBox="1"/>
          <p:nvPr/>
        </p:nvSpPr>
        <p:spPr>
          <a:xfrm>
            <a:off x="410559" y="2093500"/>
            <a:ext cx="1346533" cy="467629"/>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WELCOME/INTRO </a:t>
            </a:r>
          </a:p>
          <a:p>
            <a:pPr algn="ctr">
              <a:defRPr/>
            </a:pPr>
            <a:r>
              <a:rPr lang="en-ZA" sz="813" b="1" dirty="0">
                <a:latin typeface="Arial Rounded MT Bold" panose="020F0704030504030204" pitchFamily="34" charset="77"/>
                <a:ea typeface="MS PGothic" panose="020B0600070205080204" pitchFamily="34" charset="-128"/>
              </a:rPr>
              <a:t>&amp; BULLYING STORIES </a:t>
            </a:r>
          </a:p>
          <a:p>
            <a:pPr algn="ctr">
              <a:defRPr/>
            </a:pPr>
            <a:r>
              <a:rPr lang="en-ZA" sz="813" b="1" dirty="0">
                <a:latin typeface="Arial Rounded MT Bold" panose="020F0704030504030204" pitchFamily="34" charset="77"/>
                <a:ea typeface="MS PGothic" panose="020B0600070205080204" pitchFamily="34" charset="-128"/>
              </a:rPr>
              <a:t>30 MINS</a:t>
            </a:r>
          </a:p>
        </p:txBody>
      </p:sp>
      <p:sp>
        <p:nvSpPr>
          <p:cNvPr id="70" name="TextBox 69">
            <a:extLst>
              <a:ext uri="{FF2B5EF4-FFF2-40B4-BE49-F238E27FC236}">
                <a16:creationId xmlns:a16="http://schemas.microsoft.com/office/drawing/2014/main" id="{1DFA65B3-D05B-4846-965F-F79287B0BF65}"/>
              </a:ext>
            </a:extLst>
          </p:cNvPr>
          <p:cNvSpPr txBox="1"/>
          <p:nvPr/>
        </p:nvSpPr>
        <p:spPr>
          <a:xfrm>
            <a:off x="1933455" y="2287760"/>
            <a:ext cx="1114373" cy="467629"/>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INSIGHT INTO BULLYING</a:t>
            </a:r>
          </a:p>
          <a:p>
            <a:pPr algn="ctr">
              <a:defRPr/>
            </a:pPr>
            <a:r>
              <a:rPr lang="en-ZA" sz="813" b="1" dirty="0">
                <a:latin typeface="Arial Rounded MT Bold" panose="020F0704030504030204" pitchFamily="34" charset="77"/>
                <a:ea typeface="MS PGothic" panose="020B0600070205080204" pitchFamily="34" charset="-128"/>
              </a:rPr>
              <a:t>10 MINS</a:t>
            </a:r>
          </a:p>
        </p:txBody>
      </p:sp>
      <p:sp>
        <p:nvSpPr>
          <p:cNvPr id="71" name="TextBox 70">
            <a:extLst>
              <a:ext uri="{FF2B5EF4-FFF2-40B4-BE49-F238E27FC236}">
                <a16:creationId xmlns:a16="http://schemas.microsoft.com/office/drawing/2014/main" id="{F0226487-CC56-CA4E-B012-D62AD4A8AF6A}"/>
              </a:ext>
            </a:extLst>
          </p:cNvPr>
          <p:cNvSpPr txBox="1"/>
          <p:nvPr/>
        </p:nvSpPr>
        <p:spPr>
          <a:xfrm>
            <a:off x="1838866" y="3512217"/>
            <a:ext cx="1352365" cy="467629"/>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EXPLORING </a:t>
            </a:r>
          </a:p>
          <a:p>
            <a:pPr algn="ctr">
              <a:defRPr/>
            </a:pPr>
            <a:r>
              <a:rPr lang="en-ZA" sz="813" b="1" dirty="0">
                <a:latin typeface="Arial Rounded MT Bold" panose="020F0704030504030204" pitchFamily="34" charset="77"/>
                <a:ea typeface="MS PGothic" panose="020B0600070205080204" pitchFamily="34" charset="-128"/>
              </a:rPr>
              <a:t>EMPATHY EXERCISE</a:t>
            </a:r>
          </a:p>
          <a:p>
            <a:pPr algn="ctr">
              <a:defRPr/>
            </a:pPr>
            <a:r>
              <a:rPr lang="en-ZA" sz="813" b="1" dirty="0">
                <a:latin typeface="Arial Rounded MT Bold" panose="020F0704030504030204" pitchFamily="34" charset="77"/>
                <a:ea typeface="MS PGothic" panose="020B0600070205080204" pitchFamily="34" charset="-128"/>
              </a:rPr>
              <a:t>30 MINS</a:t>
            </a:r>
          </a:p>
        </p:txBody>
      </p:sp>
      <p:sp>
        <p:nvSpPr>
          <p:cNvPr id="72" name="TextBox 71">
            <a:extLst>
              <a:ext uri="{FF2B5EF4-FFF2-40B4-BE49-F238E27FC236}">
                <a16:creationId xmlns:a16="http://schemas.microsoft.com/office/drawing/2014/main" id="{3AD5A74F-660B-F144-AF1C-3A04D6F22441}"/>
              </a:ext>
            </a:extLst>
          </p:cNvPr>
          <p:cNvSpPr txBox="1"/>
          <p:nvPr/>
        </p:nvSpPr>
        <p:spPr>
          <a:xfrm>
            <a:off x="351939" y="2998694"/>
            <a:ext cx="1179977" cy="467629"/>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BE KIND </a:t>
            </a:r>
          </a:p>
          <a:p>
            <a:pPr algn="ctr">
              <a:defRPr/>
            </a:pPr>
            <a:r>
              <a:rPr lang="en-ZA" sz="813" b="1" dirty="0">
                <a:latin typeface="Arial Rounded MT Bold" panose="020F0704030504030204" pitchFamily="34" charset="77"/>
                <a:ea typeface="MS PGothic" panose="020B0600070205080204" pitchFamily="34" charset="-128"/>
              </a:rPr>
              <a:t>WORLD VISION</a:t>
            </a:r>
          </a:p>
          <a:p>
            <a:pPr algn="ctr">
              <a:defRPr/>
            </a:pPr>
            <a:r>
              <a:rPr lang="en-ZA" sz="813" b="1" dirty="0">
                <a:latin typeface="Arial Rounded MT Bold" panose="020F0704030504030204" pitchFamily="34" charset="77"/>
                <a:ea typeface="MS PGothic" panose="020B0600070205080204" pitchFamily="34" charset="-128"/>
              </a:rPr>
              <a:t>20 MINS</a:t>
            </a:r>
          </a:p>
        </p:txBody>
      </p:sp>
      <p:sp>
        <p:nvSpPr>
          <p:cNvPr id="73" name="TextBox 72">
            <a:extLst>
              <a:ext uri="{FF2B5EF4-FFF2-40B4-BE49-F238E27FC236}">
                <a16:creationId xmlns:a16="http://schemas.microsoft.com/office/drawing/2014/main" id="{2C315950-AE2A-7040-90EE-D54308208B55}"/>
              </a:ext>
            </a:extLst>
          </p:cNvPr>
          <p:cNvSpPr txBox="1"/>
          <p:nvPr/>
        </p:nvSpPr>
        <p:spPr>
          <a:xfrm>
            <a:off x="1826375" y="5861708"/>
            <a:ext cx="1300350" cy="467629"/>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DEFINING VALUES EXERCISE</a:t>
            </a:r>
          </a:p>
          <a:p>
            <a:pPr algn="ctr">
              <a:defRPr/>
            </a:pPr>
            <a:r>
              <a:rPr lang="en-ZA" sz="813" b="1" dirty="0">
                <a:latin typeface="Arial Rounded MT Bold" panose="020F0704030504030204" pitchFamily="34" charset="77"/>
                <a:ea typeface="MS PGothic" panose="020B0600070205080204" pitchFamily="34" charset="-128"/>
              </a:rPr>
              <a:t>20 MINS</a:t>
            </a:r>
          </a:p>
        </p:txBody>
      </p:sp>
      <p:sp>
        <p:nvSpPr>
          <p:cNvPr id="74" name="TextBox 73">
            <a:extLst>
              <a:ext uri="{FF2B5EF4-FFF2-40B4-BE49-F238E27FC236}">
                <a16:creationId xmlns:a16="http://schemas.microsoft.com/office/drawing/2014/main" id="{C8E3AE3D-FA9C-BC42-9AC4-298F3DA98873}"/>
              </a:ext>
            </a:extLst>
          </p:cNvPr>
          <p:cNvSpPr txBox="1"/>
          <p:nvPr/>
        </p:nvSpPr>
        <p:spPr>
          <a:xfrm>
            <a:off x="441431" y="5098368"/>
            <a:ext cx="1037666" cy="467629"/>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PARTNERSHIP EXERCISE</a:t>
            </a:r>
          </a:p>
          <a:p>
            <a:pPr algn="ctr">
              <a:defRPr/>
            </a:pPr>
            <a:r>
              <a:rPr lang="en-ZA" sz="813" b="1" dirty="0">
                <a:latin typeface="Arial Rounded MT Bold" panose="020F0704030504030204" pitchFamily="34" charset="77"/>
                <a:ea typeface="MS PGothic" panose="020B0600070205080204" pitchFamily="34" charset="-128"/>
              </a:rPr>
              <a:t>30 MINS</a:t>
            </a:r>
          </a:p>
        </p:txBody>
      </p:sp>
      <p:pic>
        <p:nvPicPr>
          <p:cNvPr id="127" name="Graphic 126" descr="Clock with solid fill">
            <a:extLst>
              <a:ext uri="{FF2B5EF4-FFF2-40B4-BE49-F238E27FC236}">
                <a16:creationId xmlns:a16="http://schemas.microsoft.com/office/drawing/2014/main" id="{6FF49CCA-510B-3E47-B4EE-5FCB92B1C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1193" y="1076045"/>
            <a:ext cx="457983" cy="457983"/>
          </a:xfrm>
          <a:prstGeom prst="rect">
            <a:avLst/>
          </a:prstGeom>
        </p:spPr>
      </p:pic>
      <p:pic>
        <p:nvPicPr>
          <p:cNvPr id="128" name="Graphic 127" descr="Telescope with solid fill">
            <a:extLst>
              <a:ext uri="{FF2B5EF4-FFF2-40B4-BE49-F238E27FC236}">
                <a16:creationId xmlns:a16="http://schemas.microsoft.com/office/drawing/2014/main" id="{8EE8634A-B0A3-834D-BADE-860B0C53B0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42115" y="2489635"/>
            <a:ext cx="457983" cy="457983"/>
          </a:xfrm>
          <a:prstGeom prst="rect">
            <a:avLst/>
          </a:prstGeom>
        </p:spPr>
      </p:pic>
      <p:pic>
        <p:nvPicPr>
          <p:cNvPr id="134" name="Graphic 133" descr="Hand with solid fill">
            <a:extLst>
              <a:ext uri="{FF2B5EF4-FFF2-40B4-BE49-F238E27FC236}">
                <a16:creationId xmlns:a16="http://schemas.microsoft.com/office/drawing/2014/main" id="{B7BC5883-6A92-8B44-8EA1-F9A0D48C212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86146" y="1595889"/>
            <a:ext cx="371475" cy="371475"/>
          </a:xfrm>
          <a:prstGeom prst="rect">
            <a:avLst/>
          </a:prstGeom>
        </p:spPr>
      </p:pic>
      <p:sp>
        <p:nvSpPr>
          <p:cNvPr id="139" name="TextBox 138">
            <a:extLst>
              <a:ext uri="{FF2B5EF4-FFF2-40B4-BE49-F238E27FC236}">
                <a16:creationId xmlns:a16="http://schemas.microsoft.com/office/drawing/2014/main" id="{7868735B-C809-9D46-8778-5B2EF55AADB2}"/>
              </a:ext>
            </a:extLst>
          </p:cNvPr>
          <p:cNvSpPr txBox="1"/>
          <p:nvPr/>
        </p:nvSpPr>
        <p:spPr>
          <a:xfrm>
            <a:off x="4020243" y="1147253"/>
            <a:ext cx="2166465" cy="342530"/>
          </a:xfrm>
          <a:prstGeom prst="rect">
            <a:avLst/>
          </a:prstGeom>
          <a:noFill/>
        </p:spPr>
        <p:txBody>
          <a:bodyPr wrap="square">
            <a:spAutoFit/>
          </a:bodyPr>
          <a:lstStyle/>
          <a:p>
            <a:pPr>
              <a:defRPr/>
            </a:pPr>
            <a:r>
              <a:rPr lang="en-ZA" sz="813" b="1" dirty="0">
                <a:latin typeface="Arial Rounded MT Bold" panose="020F0704030504030204" pitchFamily="34" charset="77"/>
                <a:ea typeface="MS PGothic" panose="020B0600070205080204" pitchFamily="34" charset="-128"/>
              </a:rPr>
              <a:t>1 HOUR BULLYING STORIES, INSIGHT &amp; VISION WORKSHOP</a:t>
            </a:r>
          </a:p>
        </p:txBody>
      </p:sp>
      <p:sp>
        <p:nvSpPr>
          <p:cNvPr id="140" name="Rounded Rectangle 139">
            <a:extLst>
              <a:ext uri="{FF2B5EF4-FFF2-40B4-BE49-F238E27FC236}">
                <a16:creationId xmlns:a16="http://schemas.microsoft.com/office/drawing/2014/main" id="{9507F79E-02DB-4C40-9D48-FC8555FB6DA7}"/>
              </a:ext>
            </a:extLst>
          </p:cNvPr>
          <p:cNvSpPr/>
          <p:nvPr/>
        </p:nvSpPr>
        <p:spPr>
          <a:xfrm>
            <a:off x="3492446" y="1542353"/>
            <a:ext cx="2792002" cy="17338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142" name="TextBox 141">
            <a:extLst>
              <a:ext uri="{FF2B5EF4-FFF2-40B4-BE49-F238E27FC236}">
                <a16:creationId xmlns:a16="http://schemas.microsoft.com/office/drawing/2014/main" id="{A4640325-1312-3145-B518-085369E027E2}"/>
              </a:ext>
            </a:extLst>
          </p:cNvPr>
          <p:cNvSpPr txBox="1"/>
          <p:nvPr/>
        </p:nvSpPr>
        <p:spPr>
          <a:xfrm>
            <a:off x="3596497" y="2061710"/>
            <a:ext cx="1125206"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WELCOME/INTRO 10 MINS</a:t>
            </a:r>
          </a:p>
        </p:txBody>
      </p:sp>
      <p:sp>
        <p:nvSpPr>
          <p:cNvPr id="143" name="TextBox 142">
            <a:extLst>
              <a:ext uri="{FF2B5EF4-FFF2-40B4-BE49-F238E27FC236}">
                <a16:creationId xmlns:a16="http://schemas.microsoft.com/office/drawing/2014/main" id="{C64399F2-9516-5B41-8093-C39E3D74A949}"/>
              </a:ext>
            </a:extLst>
          </p:cNvPr>
          <p:cNvSpPr txBox="1"/>
          <p:nvPr/>
        </p:nvSpPr>
        <p:spPr>
          <a:xfrm>
            <a:off x="5005767" y="2061710"/>
            <a:ext cx="1242923"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BULLYING STORIES</a:t>
            </a:r>
          </a:p>
          <a:p>
            <a:pPr algn="ctr">
              <a:defRPr/>
            </a:pPr>
            <a:r>
              <a:rPr lang="en-ZA" sz="813" b="1" dirty="0">
                <a:latin typeface="Arial Rounded MT Bold" panose="020F0704030504030204" pitchFamily="34" charset="77"/>
                <a:ea typeface="MS PGothic" panose="020B0600070205080204" pitchFamily="34" charset="-128"/>
              </a:rPr>
              <a:t>20 MINS</a:t>
            </a:r>
          </a:p>
        </p:txBody>
      </p:sp>
      <p:cxnSp>
        <p:nvCxnSpPr>
          <p:cNvPr id="152" name="Curved Connector 151">
            <a:extLst>
              <a:ext uri="{FF2B5EF4-FFF2-40B4-BE49-F238E27FC236}">
                <a16:creationId xmlns:a16="http://schemas.microsoft.com/office/drawing/2014/main" id="{2D07F3F5-42B0-1746-B49A-EC00FA4694BD}"/>
              </a:ext>
            </a:extLst>
          </p:cNvPr>
          <p:cNvCxnSpPr>
            <a:cxnSpLocks/>
          </p:cNvCxnSpPr>
          <p:nvPr/>
        </p:nvCxnSpPr>
        <p:spPr>
          <a:xfrm rot="10800000" flipV="1">
            <a:off x="4502023" y="1995377"/>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Curved Connector 169">
            <a:extLst>
              <a:ext uri="{FF2B5EF4-FFF2-40B4-BE49-F238E27FC236}">
                <a16:creationId xmlns:a16="http://schemas.microsoft.com/office/drawing/2014/main" id="{9E50FC12-86CE-624F-B79D-B0C6AD786A22}"/>
              </a:ext>
            </a:extLst>
          </p:cNvPr>
          <p:cNvCxnSpPr>
            <a:cxnSpLocks/>
          </p:cNvCxnSpPr>
          <p:nvPr/>
        </p:nvCxnSpPr>
        <p:spPr>
          <a:xfrm flipV="1">
            <a:off x="4383592" y="1788445"/>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urved Connector 172">
            <a:extLst>
              <a:ext uri="{FF2B5EF4-FFF2-40B4-BE49-F238E27FC236}">
                <a16:creationId xmlns:a16="http://schemas.microsoft.com/office/drawing/2014/main" id="{15C68081-F9E2-824E-BCF8-D060282F0AE1}"/>
              </a:ext>
            </a:extLst>
          </p:cNvPr>
          <p:cNvCxnSpPr>
            <a:cxnSpLocks/>
          </p:cNvCxnSpPr>
          <p:nvPr/>
        </p:nvCxnSpPr>
        <p:spPr>
          <a:xfrm flipV="1">
            <a:off x="4439418" y="2702338"/>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Rounded Rectangle 176">
            <a:extLst>
              <a:ext uri="{FF2B5EF4-FFF2-40B4-BE49-F238E27FC236}">
                <a16:creationId xmlns:a16="http://schemas.microsoft.com/office/drawing/2014/main" id="{627CB08F-FF72-474B-BD28-666AB345ED26}"/>
              </a:ext>
            </a:extLst>
          </p:cNvPr>
          <p:cNvSpPr/>
          <p:nvPr/>
        </p:nvSpPr>
        <p:spPr>
          <a:xfrm>
            <a:off x="3517377" y="3837498"/>
            <a:ext cx="2792002" cy="17338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sp>
        <p:nvSpPr>
          <p:cNvPr id="178" name="TextBox 177">
            <a:extLst>
              <a:ext uri="{FF2B5EF4-FFF2-40B4-BE49-F238E27FC236}">
                <a16:creationId xmlns:a16="http://schemas.microsoft.com/office/drawing/2014/main" id="{1A0247C2-94FE-204F-942C-85D6F8338ABB}"/>
              </a:ext>
            </a:extLst>
          </p:cNvPr>
          <p:cNvSpPr txBox="1"/>
          <p:nvPr/>
        </p:nvSpPr>
        <p:spPr>
          <a:xfrm>
            <a:off x="3488911" y="4326309"/>
            <a:ext cx="1234960"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WELCOME/RECAP 10 MINS</a:t>
            </a:r>
          </a:p>
        </p:txBody>
      </p:sp>
      <p:cxnSp>
        <p:nvCxnSpPr>
          <p:cNvPr id="179" name="Curved Connector 178">
            <a:extLst>
              <a:ext uri="{FF2B5EF4-FFF2-40B4-BE49-F238E27FC236}">
                <a16:creationId xmlns:a16="http://schemas.microsoft.com/office/drawing/2014/main" id="{66716329-2ADA-9740-81BF-4CBAAA4F3D6F}"/>
              </a:ext>
            </a:extLst>
          </p:cNvPr>
          <p:cNvCxnSpPr>
            <a:cxnSpLocks/>
          </p:cNvCxnSpPr>
          <p:nvPr/>
        </p:nvCxnSpPr>
        <p:spPr>
          <a:xfrm flipV="1">
            <a:off x="4408523" y="4083590"/>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Curved Connector 179">
            <a:extLst>
              <a:ext uri="{FF2B5EF4-FFF2-40B4-BE49-F238E27FC236}">
                <a16:creationId xmlns:a16="http://schemas.microsoft.com/office/drawing/2014/main" id="{3E65EDF9-5944-1640-B29B-76212562D859}"/>
              </a:ext>
            </a:extLst>
          </p:cNvPr>
          <p:cNvCxnSpPr>
            <a:cxnSpLocks/>
          </p:cNvCxnSpPr>
          <p:nvPr/>
        </p:nvCxnSpPr>
        <p:spPr>
          <a:xfrm flipV="1">
            <a:off x="4464349" y="4997483"/>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7D708579-44A5-3A44-8D53-A38F91A02284}"/>
              </a:ext>
            </a:extLst>
          </p:cNvPr>
          <p:cNvCxnSpPr>
            <a:cxnSpLocks/>
          </p:cNvCxnSpPr>
          <p:nvPr/>
        </p:nvCxnSpPr>
        <p:spPr>
          <a:xfrm rot="10800000" flipV="1">
            <a:off x="4510392" y="4302467"/>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1" name="Rounded Rectangle 190">
            <a:extLst>
              <a:ext uri="{FF2B5EF4-FFF2-40B4-BE49-F238E27FC236}">
                <a16:creationId xmlns:a16="http://schemas.microsoft.com/office/drawing/2014/main" id="{B06D742E-7CF4-DF4E-9AAE-E9567167A468}"/>
              </a:ext>
            </a:extLst>
          </p:cNvPr>
          <p:cNvSpPr/>
          <p:nvPr/>
        </p:nvSpPr>
        <p:spPr>
          <a:xfrm>
            <a:off x="6700848" y="1529054"/>
            <a:ext cx="2792002" cy="17338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cxnSp>
        <p:nvCxnSpPr>
          <p:cNvPr id="197" name="Curved Connector 196">
            <a:extLst>
              <a:ext uri="{FF2B5EF4-FFF2-40B4-BE49-F238E27FC236}">
                <a16:creationId xmlns:a16="http://schemas.microsoft.com/office/drawing/2014/main" id="{33E2A6A0-E7CB-854D-8C15-9CFAE45096FA}"/>
              </a:ext>
            </a:extLst>
          </p:cNvPr>
          <p:cNvCxnSpPr>
            <a:cxnSpLocks/>
          </p:cNvCxnSpPr>
          <p:nvPr/>
        </p:nvCxnSpPr>
        <p:spPr>
          <a:xfrm rot="10800000" flipV="1">
            <a:off x="7710425" y="1982078"/>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B730197C-8F17-994C-8E79-C9999C18855E}"/>
              </a:ext>
            </a:extLst>
          </p:cNvPr>
          <p:cNvCxnSpPr>
            <a:cxnSpLocks/>
          </p:cNvCxnSpPr>
          <p:nvPr/>
        </p:nvCxnSpPr>
        <p:spPr>
          <a:xfrm flipV="1">
            <a:off x="7591993" y="1775146"/>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Curved Connector 198">
            <a:extLst>
              <a:ext uri="{FF2B5EF4-FFF2-40B4-BE49-F238E27FC236}">
                <a16:creationId xmlns:a16="http://schemas.microsoft.com/office/drawing/2014/main" id="{CDF60456-4A1A-AA47-A70B-BFF17EBD7294}"/>
              </a:ext>
            </a:extLst>
          </p:cNvPr>
          <p:cNvCxnSpPr>
            <a:cxnSpLocks/>
          </p:cNvCxnSpPr>
          <p:nvPr/>
        </p:nvCxnSpPr>
        <p:spPr>
          <a:xfrm flipV="1">
            <a:off x="7647820" y="2689039"/>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0" name="Rounded Rectangle 209">
            <a:extLst>
              <a:ext uri="{FF2B5EF4-FFF2-40B4-BE49-F238E27FC236}">
                <a16:creationId xmlns:a16="http://schemas.microsoft.com/office/drawing/2014/main" id="{47FEB95A-F1EE-BF47-A371-5236D3BDF29E}"/>
              </a:ext>
            </a:extLst>
          </p:cNvPr>
          <p:cNvSpPr/>
          <p:nvPr/>
        </p:nvSpPr>
        <p:spPr>
          <a:xfrm>
            <a:off x="3505974" y="5805264"/>
            <a:ext cx="5322156" cy="74780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dirty="0">
                <a:solidFill>
                  <a:schemeClr val="tx1"/>
                </a:solidFill>
                <a:latin typeface="Arial Rounded MT Bold" panose="020F0704030504030204" pitchFamily="34" charset="77"/>
              </a:rPr>
              <a:t>THE COURAGE ‘BE KIND’ MATERIAL CAN BE USED IN A NUMBER OF DIFFERENT WORKSHOP FORMATS DEPENDING ON THE TIME YOU HAVE AVAILABLE AND WHICH MODULES YOU WOULD LIKE TO INCLUDE IN YOUR PROCESS </a:t>
            </a:r>
          </a:p>
          <a:p>
            <a:pPr algn="ctr"/>
            <a:r>
              <a:rPr lang="en-US" sz="975" b="1" dirty="0">
                <a:solidFill>
                  <a:schemeClr val="tx1"/>
                </a:solidFill>
                <a:latin typeface="Arial Rounded MT Bold" panose="020F0704030504030204" pitchFamily="34" charset="77"/>
              </a:rPr>
              <a:t>SEE </a:t>
            </a:r>
            <a:r>
              <a:rPr lang="en-US" sz="975" b="1" dirty="0">
                <a:solidFill>
                  <a:schemeClr val="tx1"/>
                </a:solidFill>
                <a:latin typeface="Arial Rounded MT Bold" panose="020F0704030504030204" pitchFamily="34" charset="77"/>
                <a:hlinkClick r:id="rId13">
                  <a:extLst>
                    <a:ext uri="{A12FA001-AC4F-418D-AE19-62706E023703}">
                      <ahyp:hlinkClr xmlns:ahyp="http://schemas.microsoft.com/office/drawing/2018/hyperlinkcolor" val="tx"/>
                    </a:ext>
                  </a:extLst>
                </a:hlinkClick>
              </a:rPr>
              <a:t>WWW.COURAGE-COMMUNITY.COM</a:t>
            </a:r>
            <a:r>
              <a:rPr lang="en-US" sz="975" b="1" dirty="0">
                <a:solidFill>
                  <a:schemeClr val="tx1"/>
                </a:solidFill>
                <a:latin typeface="Arial Rounded MT Bold" panose="020F0704030504030204" pitchFamily="34" charset="77"/>
              </a:rPr>
              <a:t> (WORKSHOP THEMES) FOR MORE</a:t>
            </a:r>
          </a:p>
        </p:txBody>
      </p:sp>
      <p:sp>
        <p:nvSpPr>
          <p:cNvPr id="94" name="TextBox 93">
            <a:extLst>
              <a:ext uri="{FF2B5EF4-FFF2-40B4-BE49-F238E27FC236}">
                <a16:creationId xmlns:a16="http://schemas.microsoft.com/office/drawing/2014/main" id="{97670917-1739-6242-8698-76C205D12972}"/>
              </a:ext>
            </a:extLst>
          </p:cNvPr>
          <p:cNvSpPr txBox="1"/>
          <p:nvPr/>
        </p:nvSpPr>
        <p:spPr>
          <a:xfrm>
            <a:off x="3499177" y="2906233"/>
            <a:ext cx="1269511"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BULLYING INSIGHT</a:t>
            </a:r>
          </a:p>
          <a:p>
            <a:pPr algn="ctr">
              <a:defRPr/>
            </a:pPr>
            <a:r>
              <a:rPr lang="en-ZA" sz="813" b="1" dirty="0">
                <a:latin typeface="Arial Rounded MT Bold" panose="020F0704030504030204" pitchFamily="34" charset="77"/>
                <a:ea typeface="MS PGothic" panose="020B0600070205080204" pitchFamily="34" charset="-128"/>
              </a:rPr>
              <a:t>10 MINS</a:t>
            </a:r>
          </a:p>
        </p:txBody>
      </p:sp>
      <p:sp>
        <p:nvSpPr>
          <p:cNvPr id="98" name="TextBox 97">
            <a:extLst>
              <a:ext uri="{FF2B5EF4-FFF2-40B4-BE49-F238E27FC236}">
                <a16:creationId xmlns:a16="http://schemas.microsoft.com/office/drawing/2014/main" id="{74D30D7F-4DAD-9042-85CB-A878F89FC61F}"/>
              </a:ext>
            </a:extLst>
          </p:cNvPr>
          <p:cNvSpPr txBox="1"/>
          <p:nvPr/>
        </p:nvSpPr>
        <p:spPr>
          <a:xfrm>
            <a:off x="8023679" y="2089057"/>
            <a:ext cx="1637372"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EXPLORING EMPATHY</a:t>
            </a:r>
          </a:p>
          <a:p>
            <a:pPr algn="ctr">
              <a:defRPr/>
            </a:pPr>
            <a:r>
              <a:rPr lang="en-ZA" sz="813" b="1" dirty="0">
                <a:latin typeface="Arial Rounded MT Bold" panose="020F0704030504030204" pitchFamily="34" charset="77"/>
                <a:ea typeface="MS PGothic" panose="020B0600070205080204" pitchFamily="34" charset="-128"/>
              </a:rPr>
              <a:t>20 MINS</a:t>
            </a:r>
          </a:p>
        </p:txBody>
      </p:sp>
      <p:pic>
        <p:nvPicPr>
          <p:cNvPr id="102" name="Graphic 101" descr="Clipboard with solid fill">
            <a:extLst>
              <a:ext uri="{FF2B5EF4-FFF2-40B4-BE49-F238E27FC236}">
                <a16:creationId xmlns:a16="http://schemas.microsoft.com/office/drawing/2014/main" id="{F005A93F-24E4-F24D-ABDA-33A4FDD9DB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17071" y="4726787"/>
            <a:ext cx="457983" cy="457983"/>
          </a:xfrm>
          <a:prstGeom prst="rect">
            <a:avLst/>
          </a:prstGeom>
        </p:spPr>
      </p:pic>
      <p:sp>
        <p:nvSpPr>
          <p:cNvPr id="103" name="TextBox 102">
            <a:extLst>
              <a:ext uri="{FF2B5EF4-FFF2-40B4-BE49-F238E27FC236}">
                <a16:creationId xmlns:a16="http://schemas.microsoft.com/office/drawing/2014/main" id="{08A81F9F-308F-5149-B4FF-FF7F8BB1AD71}"/>
              </a:ext>
            </a:extLst>
          </p:cNvPr>
          <p:cNvSpPr txBox="1"/>
          <p:nvPr/>
        </p:nvSpPr>
        <p:spPr>
          <a:xfrm>
            <a:off x="4924317" y="4337286"/>
            <a:ext cx="1464967"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SELF ESTEEM EXERCISE</a:t>
            </a:r>
          </a:p>
          <a:p>
            <a:pPr algn="ctr">
              <a:defRPr/>
            </a:pPr>
            <a:r>
              <a:rPr lang="en-ZA" sz="813" b="1" dirty="0">
                <a:latin typeface="Arial Rounded MT Bold" panose="020F0704030504030204" pitchFamily="34" charset="77"/>
                <a:ea typeface="MS PGothic" panose="020B0600070205080204" pitchFamily="34" charset="-128"/>
              </a:rPr>
              <a:t>20 MINS</a:t>
            </a:r>
          </a:p>
        </p:txBody>
      </p:sp>
      <p:sp>
        <p:nvSpPr>
          <p:cNvPr id="104" name="TextBox 103">
            <a:extLst>
              <a:ext uri="{FF2B5EF4-FFF2-40B4-BE49-F238E27FC236}">
                <a16:creationId xmlns:a16="http://schemas.microsoft.com/office/drawing/2014/main" id="{B29555D1-11D8-D148-83D7-4551EC25B866}"/>
              </a:ext>
            </a:extLst>
          </p:cNvPr>
          <p:cNvSpPr txBox="1"/>
          <p:nvPr/>
        </p:nvSpPr>
        <p:spPr>
          <a:xfrm>
            <a:off x="5083456" y="5228699"/>
            <a:ext cx="1175140"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ACTIONS PLAN</a:t>
            </a:r>
          </a:p>
          <a:p>
            <a:pPr algn="ctr">
              <a:defRPr/>
            </a:pPr>
            <a:r>
              <a:rPr lang="en-ZA" sz="813" b="1" dirty="0">
                <a:latin typeface="Arial Rounded MT Bold" panose="020F0704030504030204" pitchFamily="34" charset="77"/>
                <a:ea typeface="MS PGothic" panose="020B0600070205080204" pitchFamily="34" charset="-128"/>
              </a:rPr>
              <a:t>10 MINS</a:t>
            </a:r>
          </a:p>
        </p:txBody>
      </p:sp>
      <p:sp>
        <p:nvSpPr>
          <p:cNvPr id="105" name="TextBox 104">
            <a:extLst>
              <a:ext uri="{FF2B5EF4-FFF2-40B4-BE49-F238E27FC236}">
                <a16:creationId xmlns:a16="http://schemas.microsoft.com/office/drawing/2014/main" id="{603AADA3-982B-7148-A8CA-9E7CE0649E48}"/>
              </a:ext>
            </a:extLst>
          </p:cNvPr>
          <p:cNvSpPr txBox="1"/>
          <p:nvPr/>
        </p:nvSpPr>
        <p:spPr>
          <a:xfrm>
            <a:off x="4880813" y="2902207"/>
            <a:ext cx="1354698"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KIND WORLD VISON</a:t>
            </a:r>
          </a:p>
          <a:p>
            <a:pPr algn="ctr">
              <a:defRPr/>
            </a:pPr>
            <a:r>
              <a:rPr lang="en-ZA" sz="813" b="1" dirty="0">
                <a:latin typeface="Arial Rounded MT Bold" panose="020F0704030504030204" pitchFamily="34" charset="77"/>
                <a:ea typeface="MS PGothic" panose="020B0600070205080204" pitchFamily="34" charset="-128"/>
              </a:rPr>
              <a:t>20 MINS</a:t>
            </a:r>
          </a:p>
        </p:txBody>
      </p:sp>
      <p:pic>
        <p:nvPicPr>
          <p:cNvPr id="119" name="Graphic 118" descr="Clock with solid fill">
            <a:extLst>
              <a:ext uri="{FF2B5EF4-FFF2-40B4-BE49-F238E27FC236}">
                <a16:creationId xmlns:a16="http://schemas.microsoft.com/office/drawing/2014/main" id="{357EFA9C-F29D-994B-9F53-9392A8CCA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9478" y="1054272"/>
            <a:ext cx="457983" cy="457983"/>
          </a:xfrm>
          <a:prstGeom prst="rect">
            <a:avLst/>
          </a:prstGeom>
        </p:spPr>
      </p:pic>
      <p:sp>
        <p:nvSpPr>
          <p:cNvPr id="120" name="TextBox 119">
            <a:extLst>
              <a:ext uri="{FF2B5EF4-FFF2-40B4-BE49-F238E27FC236}">
                <a16:creationId xmlns:a16="http://schemas.microsoft.com/office/drawing/2014/main" id="{0D1007C3-17CC-824C-8B99-7014D42F47CC}"/>
              </a:ext>
            </a:extLst>
          </p:cNvPr>
          <p:cNvSpPr txBox="1"/>
          <p:nvPr/>
        </p:nvSpPr>
        <p:spPr>
          <a:xfrm>
            <a:off x="7178559" y="1123450"/>
            <a:ext cx="2166465" cy="342530"/>
          </a:xfrm>
          <a:prstGeom prst="rect">
            <a:avLst/>
          </a:prstGeom>
          <a:noFill/>
        </p:spPr>
        <p:txBody>
          <a:bodyPr wrap="square">
            <a:spAutoFit/>
          </a:bodyPr>
          <a:lstStyle/>
          <a:p>
            <a:pPr>
              <a:defRPr/>
            </a:pPr>
            <a:r>
              <a:rPr lang="en-ZA" sz="813" b="1" dirty="0">
                <a:latin typeface="Arial Rounded MT Bold" panose="020F0704030504030204" pitchFamily="34" charset="77"/>
                <a:ea typeface="MS PGothic" panose="020B0600070205080204" pitchFamily="34" charset="-128"/>
              </a:rPr>
              <a:t>1 HOUR EMAPHTY &amp;  PERSONAL IDENTITY WORKSHOP</a:t>
            </a:r>
          </a:p>
        </p:txBody>
      </p:sp>
      <p:pic>
        <p:nvPicPr>
          <p:cNvPr id="121" name="Graphic 120" descr="Clock with solid fill">
            <a:extLst>
              <a:ext uri="{FF2B5EF4-FFF2-40B4-BE49-F238E27FC236}">
                <a16:creationId xmlns:a16="http://schemas.microsoft.com/office/drawing/2014/main" id="{7210DB63-FF13-B34A-93B2-861635FCF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8419" y="3379515"/>
            <a:ext cx="457983" cy="457983"/>
          </a:xfrm>
          <a:prstGeom prst="rect">
            <a:avLst/>
          </a:prstGeom>
        </p:spPr>
      </p:pic>
      <p:sp>
        <p:nvSpPr>
          <p:cNvPr id="122" name="TextBox 121">
            <a:extLst>
              <a:ext uri="{FF2B5EF4-FFF2-40B4-BE49-F238E27FC236}">
                <a16:creationId xmlns:a16="http://schemas.microsoft.com/office/drawing/2014/main" id="{12D7A909-F6BD-8642-8DD4-7CEE8371E80D}"/>
              </a:ext>
            </a:extLst>
          </p:cNvPr>
          <p:cNvSpPr txBox="1"/>
          <p:nvPr/>
        </p:nvSpPr>
        <p:spPr>
          <a:xfrm>
            <a:off x="3947468" y="3450723"/>
            <a:ext cx="2598121" cy="342530"/>
          </a:xfrm>
          <a:prstGeom prst="rect">
            <a:avLst/>
          </a:prstGeom>
          <a:noFill/>
        </p:spPr>
        <p:txBody>
          <a:bodyPr wrap="square">
            <a:spAutoFit/>
          </a:bodyPr>
          <a:lstStyle/>
          <a:p>
            <a:pPr>
              <a:defRPr/>
            </a:pPr>
            <a:r>
              <a:rPr lang="en-ZA" sz="813" b="1" dirty="0">
                <a:latin typeface="Arial Rounded MT Bold" panose="020F0704030504030204" pitchFamily="34" charset="77"/>
                <a:ea typeface="MS PGothic" panose="020B0600070205080204" pitchFamily="34" charset="-128"/>
              </a:rPr>
              <a:t>1 HOUR SELF ESTEEM AND ASSERTIVNESS ROLE PLAY WORKSHOP</a:t>
            </a:r>
          </a:p>
        </p:txBody>
      </p:sp>
      <p:pic>
        <p:nvPicPr>
          <p:cNvPr id="123" name="Graphic 122" descr="Clock with solid fill">
            <a:extLst>
              <a:ext uri="{FF2B5EF4-FFF2-40B4-BE49-F238E27FC236}">
                <a16:creationId xmlns:a16="http://schemas.microsoft.com/office/drawing/2014/main" id="{0F53ADDE-BE46-A74D-B3F6-67A8C8D5A7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0962" y="3356992"/>
            <a:ext cx="457983" cy="457983"/>
          </a:xfrm>
          <a:prstGeom prst="rect">
            <a:avLst/>
          </a:prstGeom>
        </p:spPr>
      </p:pic>
      <p:sp>
        <p:nvSpPr>
          <p:cNvPr id="125" name="TextBox 124">
            <a:extLst>
              <a:ext uri="{FF2B5EF4-FFF2-40B4-BE49-F238E27FC236}">
                <a16:creationId xmlns:a16="http://schemas.microsoft.com/office/drawing/2014/main" id="{F6E4945F-68A5-2C4F-9493-9997200A1EA7}"/>
              </a:ext>
            </a:extLst>
          </p:cNvPr>
          <p:cNvSpPr txBox="1"/>
          <p:nvPr/>
        </p:nvSpPr>
        <p:spPr>
          <a:xfrm>
            <a:off x="7170925" y="3393714"/>
            <a:ext cx="2166465" cy="342530"/>
          </a:xfrm>
          <a:prstGeom prst="rect">
            <a:avLst/>
          </a:prstGeom>
          <a:noFill/>
        </p:spPr>
        <p:txBody>
          <a:bodyPr wrap="square">
            <a:spAutoFit/>
          </a:bodyPr>
          <a:lstStyle/>
          <a:p>
            <a:pPr>
              <a:defRPr/>
            </a:pPr>
            <a:r>
              <a:rPr lang="en-ZA" sz="813" b="1" dirty="0">
                <a:latin typeface="Arial Rounded MT Bold" panose="020F0704030504030204" pitchFamily="34" charset="77"/>
                <a:ea typeface="MS PGothic" panose="020B0600070205080204" pitchFamily="34" charset="-128"/>
              </a:rPr>
              <a:t>1 HOUR PARTNERSHIP AND VALUES WORKSHOP</a:t>
            </a:r>
          </a:p>
        </p:txBody>
      </p:sp>
      <p:pic>
        <p:nvPicPr>
          <p:cNvPr id="153" name="Graphic 152" descr="Clipboard with solid fill">
            <a:extLst>
              <a:ext uri="{FF2B5EF4-FFF2-40B4-BE49-F238E27FC236}">
                <a16:creationId xmlns:a16="http://schemas.microsoft.com/office/drawing/2014/main" id="{1B120DC7-84E3-244D-9A53-FA109E918A5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80055" y="2449139"/>
            <a:ext cx="457983" cy="457983"/>
          </a:xfrm>
          <a:prstGeom prst="rect">
            <a:avLst/>
          </a:prstGeom>
        </p:spPr>
      </p:pic>
      <p:sp>
        <p:nvSpPr>
          <p:cNvPr id="154" name="TextBox 153">
            <a:extLst>
              <a:ext uri="{FF2B5EF4-FFF2-40B4-BE49-F238E27FC236}">
                <a16:creationId xmlns:a16="http://schemas.microsoft.com/office/drawing/2014/main" id="{430766AB-0E0B-1B44-8623-085B7357AD49}"/>
              </a:ext>
            </a:extLst>
          </p:cNvPr>
          <p:cNvSpPr txBox="1"/>
          <p:nvPr/>
        </p:nvSpPr>
        <p:spPr>
          <a:xfrm>
            <a:off x="8285202" y="2929587"/>
            <a:ext cx="1175140"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ACTION PLAN</a:t>
            </a:r>
          </a:p>
          <a:p>
            <a:pPr algn="ctr">
              <a:defRPr/>
            </a:pPr>
            <a:r>
              <a:rPr lang="en-ZA" sz="813" b="1" dirty="0">
                <a:latin typeface="Arial Rounded MT Bold" panose="020F0704030504030204" pitchFamily="34" charset="77"/>
                <a:ea typeface="MS PGothic" panose="020B0600070205080204" pitchFamily="34" charset="-128"/>
              </a:rPr>
              <a:t>10 MINS</a:t>
            </a:r>
          </a:p>
        </p:txBody>
      </p:sp>
      <p:sp>
        <p:nvSpPr>
          <p:cNvPr id="160" name="TextBox 159">
            <a:extLst>
              <a:ext uri="{FF2B5EF4-FFF2-40B4-BE49-F238E27FC236}">
                <a16:creationId xmlns:a16="http://schemas.microsoft.com/office/drawing/2014/main" id="{6239FB5C-D014-4A40-9888-5A4844E6CEC8}"/>
              </a:ext>
            </a:extLst>
          </p:cNvPr>
          <p:cNvSpPr txBox="1"/>
          <p:nvPr/>
        </p:nvSpPr>
        <p:spPr>
          <a:xfrm>
            <a:off x="429594" y="4090839"/>
            <a:ext cx="1037667" cy="592726"/>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SELF ESTEEM</a:t>
            </a:r>
          </a:p>
          <a:p>
            <a:pPr algn="ctr">
              <a:defRPr/>
            </a:pPr>
            <a:r>
              <a:rPr lang="en-ZA" sz="813" b="1" dirty="0">
                <a:latin typeface="Arial Rounded MT Bold" panose="020F0704030504030204" pitchFamily="34" charset="77"/>
                <a:ea typeface="MS PGothic" panose="020B0600070205080204" pitchFamily="34" charset="-128"/>
              </a:rPr>
              <a:t>EXERCISE</a:t>
            </a:r>
          </a:p>
          <a:p>
            <a:pPr algn="ctr">
              <a:defRPr/>
            </a:pPr>
            <a:r>
              <a:rPr lang="en-ZA" sz="813" b="1" dirty="0">
                <a:latin typeface="Arial Rounded MT Bold" panose="020F0704030504030204" pitchFamily="34" charset="77"/>
                <a:ea typeface="MS PGothic" panose="020B0600070205080204" pitchFamily="34" charset="-128"/>
              </a:rPr>
              <a:t>30 MINS</a:t>
            </a:r>
          </a:p>
          <a:p>
            <a:pPr algn="ctr">
              <a:defRPr/>
            </a:pPr>
            <a:endParaRPr lang="en-ZA" sz="813" b="1" dirty="0">
              <a:latin typeface="Arial Rounded MT Bold" panose="020F0704030504030204" pitchFamily="34" charset="77"/>
              <a:ea typeface="MS PGothic" panose="020B0600070205080204" pitchFamily="34" charset="-128"/>
            </a:endParaRPr>
          </a:p>
        </p:txBody>
      </p:sp>
      <p:pic>
        <p:nvPicPr>
          <p:cNvPr id="7" name="Graphic 6" descr="Podium with solid fill">
            <a:extLst>
              <a:ext uri="{FF2B5EF4-FFF2-40B4-BE49-F238E27FC236}">
                <a16:creationId xmlns:a16="http://schemas.microsoft.com/office/drawing/2014/main" id="{4BC0B773-9F2C-B44F-8D7E-893225701D3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6384" y="3499917"/>
            <a:ext cx="582827" cy="582827"/>
          </a:xfrm>
          <a:prstGeom prst="rect">
            <a:avLst/>
          </a:prstGeom>
        </p:spPr>
      </p:pic>
      <p:pic>
        <p:nvPicPr>
          <p:cNvPr id="111" name="Graphic 110" descr="Clipboard with solid fill">
            <a:extLst>
              <a:ext uri="{FF2B5EF4-FFF2-40B4-BE49-F238E27FC236}">
                <a16:creationId xmlns:a16="http://schemas.microsoft.com/office/drawing/2014/main" id="{DA1860B4-F595-5E4C-A507-3EA12F3C49E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25359" y="5611298"/>
            <a:ext cx="475144" cy="457983"/>
          </a:xfrm>
          <a:prstGeom prst="rect">
            <a:avLst/>
          </a:prstGeom>
        </p:spPr>
      </p:pic>
      <p:sp>
        <p:nvSpPr>
          <p:cNvPr id="114" name="TextBox 113">
            <a:extLst>
              <a:ext uri="{FF2B5EF4-FFF2-40B4-BE49-F238E27FC236}">
                <a16:creationId xmlns:a16="http://schemas.microsoft.com/office/drawing/2014/main" id="{80FAAFBC-B00B-1547-A89A-EADCB2CBE5F8}"/>
              </a:ext>
            </a:extLst>
          </p:cNvPr>
          <p:cNvSpPr txBox="1"/>
          <p:nvPr/>
        </p:nvSpPr>
        <p:spPr>
          <a:xfrm>
            <a:off x="373134" y="6110806"/>
            <a:ext cx="1175140"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ACTION PLAN</a:t>
            </a:r>
          </a:p>
          <a:p>
            <a:pPr algn="ctr">
              <a:defRPr/>
            </a:pPr>
            <a:r>
              <a:rPr lang="en-ZA" sz="813" b="1" dirty="0">
                <a:latin typeface="Arial Rounded MT Bold" panose="020F0704030504030204" pitchFamily="34" charset="77"/>
                <a:ea typeface="MS PGothic" panose="020B0600070205080204" pitchFamily="34" charset="-128"/>
              </a:rPr>
              <a:t>20 MINS</a:t>
            </a:r>
          </a:p>
        </p:txBody>
      </p:sp>
      <p:pic>
        <p:nvPicPr>
          <p:cNvPr id="130" name="Graphic 129" descr="Podium with solid fill">
            <a:extLst>
              <a:ext uri="{FF2B5EF4-FFF2-40B4-BE49-F238E27FC236}">
                <a16:creationId xmlns:a16="http://schemas.microsoft.com/office/drawing/2014/main" id="{7D5139D7-25E2-6844-986C-B9EDA009D79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408992" y="3851997"/>
            <a:ext cx="582827" cy="582827"/>
          </a:xfrm>
          <a:prstGeom prst="rect">
            <a:avLst/>
          </a:prstGeom>
        </p:spPr>
      </p:pic>
      <p:sp>
        <p:nvSpPr>
          <p:cNvPr id="132" name="Rounded Rectangle 131">
            <a:extLst>
              <a:ext uri="{FF2B5EF4-FFF2-40B4-BE49-F238E27FC236}">
                <a16:creationId xmlns:a16="http://schemas.microsoft.com/office/drawing/2014/main" id="{F70804FE-0F7F-C843-AB8D-AA1D8F2691D3}"/>
              </a:ext>
            </a:extLst>
          </p:cNvPr>
          <p:cNvSpPr/>
          <p:nvPr/>
        </p:nvSpPr>
        <p:spPr>
          <a:xfrm>
            <a:off x="6625494" y="3832956"/>
            <a:ext cx="2792002" cy="173380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88">
              <a:solidFill>
                <a:schemeClr val="tx1"/>
              </a:solidFill>
              <a:latin typeface="Arial Rounded MT Bold" panose="020F0704030504030204" pitchFamily="34" charset="77"/>
            </a:endParaRPr>
          </a:p>
        </p:txBody>
      </p:sp>
      <p:cxnSp>
        <p:nvCxnSpPr>
          <p:cNvPr id="135" name="Curved Connector 134">
            <a:extLst>
              <a:ext uri="{FF2B5EF4-FFF2-40B4-BE49-F238E27FC236}">
                <a16:creationId xmlns:a16="http://schemas.microsoft.com/office/drawing/2014/main" id="{5C73B6F2-4137-AF4C-B0AF-F709E9D73DA0}"/>
              </a:ext>
            </a:extLst>
          </p:cNvPr>
          <p:cNvCxnSpPr>
            <a:cxnSpLocks/>
          </p:cNvCxnSpPr>
          <p:nvPr/>
        </p:nvCxnSpPr>
        <p:spPr>
          <a:xfrm flipV="1">
            <a:off x="7516640" y="4079048"/>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urved Connector 135">
            <a:extLst>
              <a:ext uri="{FF2B5EF4-FFF2-40B4-BE49-F238E27FC236}">
                <a16:creationId xmlns:a16="http://schemas.microsoft.com/office/drawing/2014/main" id="{C7A22379-F0CF-B146-B533-AF942DBE353D}"/>
              </a:ext>
            </a:extLst>
          </p:cNvPr>
          <p:cNvCxnSpPr>
            <a:cxnSpLocks/>
          </p:cNvCxnSpPr>
          <p:nvPr/>
        </p:nvCxnSpPr>
        <p:spPr>
          <a:xfrm flipV="1">
            <a:off x="7572466" y="4992942"/>
            <a:ext cx="837142" cy="5368"/>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urved Connector 136">
            <a:extLst>
              <a:ext uri="{FF2B5EF4-FFF2-40B4-BE49-F238E27FC236}">
                <a16:creationId xmlns:a16="http://schemas.microsoft.com/office/drawing/2014/main" id="{BB314AE3-5C2D-424E-95FF-3A4DCF7D9240}"/>
              </a:ext>
            </a:extLst>
          </p:cNvPr>
          <p:cNvCxnSpPr>
            <a:cxnSpLocks/>
          </p:cNvCxnSpPr>
          <p:nvPr/>
        </p:nvCxnSpPr>
        <p:spPr>
          <a:xfrm rot="10800000" flipV="1">
            <a:off x="7618510" y="4297925"/>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8" name="Graphic 137" descr="Clipboard with solid fill">
            <a:extLst>
              <a:ext uri="{FF2B5EF4-FFF2-40B4-BE49-F238E27FC236}">
                <a16:creationId xmlns:a16="http://schemas.microsoft.com/office/drawing/2014/main" id="{8683B791-54C5-7C46-8509-BDBB96ACF8B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545093" y="4780167"/>
            <a:ext cx="457983" cy="457983"/>
          </a:xfrm>
          <a:prstGeom prst="rect">
            <a:avLst/>
          </a:prstGeom>
        </p:spPr>
      </p:pic>
      <p:sp>
        <p:nvSpPr>
          <p:cNvPr id="141" name="TextBox 140">
            <a:extLst>
              <a:ext uri="{FF2B5EF4-FFF2-40B4-BE49-F238E27FC236}">
                <a16:creationId xmlns:a16="http://schemas.microsoft.com/office/drawing/2014/main" id="{84B881CC-22EC-F348-9F35-D057B3071C7C}"/>
              </a:ext>
            </a:extLst>
          </p:cNvPr>
          <p:cNvSpPr txBox="1"/>
          <p:nvPr/>
        </p:nvSpPr>
        <p:spPr>
          <a:xfrm>
            <a:off x="8220331" y="5217273"/>
            <a:ext cx="1175140"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ACTION PLAN</a:t>
            </a:r>
          </a:p>
          <a:p>
            <a:pPr algn="ctr">
              <a:defRPr/>
            </a:pPr>
            <a:r>
              <a:rPr lang="en-ZA" sz="813" b="1" dirty="0">
                <a:latin typeface="Arial Rounded MT Bold" panose="020F0704030504030204" pitchFamily="34" charset="77"/>
                <a:ea typeface="MS PGothic" panose="020B0600070205080204" pitchFamily="34" charset="-128"/>
              </a:rPr>
              <a:t>10 MINS</a:t>
            </a:r>
          </a:p>
        </p:txBody>
      </p:sp>
      <p:pic>
        <p:nvPicPr>
          <p:cNvPr id="5" name="Graphic 4" descr="Eye with solid fill">
            <a:extLst>
              <a:ext uri="{FF2B5EF4-FFF2-40B4-BE49-F238E27FC236}">
                <a16:creationId xmlns:a16="http://schemas.microsoft.com/office/drawing/2014/main" id="{FD8B7B4C-1AA3-6827-6F59-1E76DD6BDDD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03205" y="1809062"/>
            <a:ext cx="583308" cy="583308"/>
          </a:xfrm>
          <a:prstGeom prst="rect">
            <a:avLst/>
          </a:prstGeom>
        </p:spPr>
      </p:pic>
      <p:pic>
        <p:nvPicPr>
          <p:cNvPr id="8" name="Graphic 7" descr="Heart with solid fill">
            <a:extLst>
              <a:ext uri="{FF2B5EF4-FFF2-40B4-BE49-F238E27FC236}">
                <a16:creationId xmlns:a16="http://schemas.microsoft.com/office/drawing/2014/main" id="{701A3956-94FC-FB50-1BE1-AFAD88C10B3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217439" y="2996266"/>
            <a:ext cx="550182" cy="550182"/>
          </a:xfrm>
          <a:prstGeom prst="rect">
            <a:avLst/>
          </a:prstGeom>
        </p:spPr>
      </p:pic>
      <p:pic>
        <p:nvPicPr>
          <p:cNvPr id="12" name="Graphic 11" descr="Handshake with solid fill">
            <a:extLst>
              <a:ext uri="{FF2B5EF4-FFF2-40B4-BE49-F238E27FC236}">
                <a16:creationId xmlns:a16="http://schemas.microsoft.com/office/drawing/2014/main" id="{6D9C2487-AC20-6DF4-0C69-899F2F87500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05463" y="4572515"/>
            <a:ext cx="623596" cy="623596"/>
          </a:xfrm>
          <a:prstGeom prst="rect">
            <a:avLst/>
          </a:prstGeom>
        </p:spPr>
      </p:pic>
      <p:pic>
        <p:nvPicPr>
          <p:cNvPr id="14" name="Graphic 13" descr="Shield Tick with solid fill">
            <a:extLst>
              <a:ext uri="{FF2B5EF4-FFF2-40B4-BE49-F238E27FC236}">
                <a16:creationId xmlns:a16="http://schemas.microsoft.com/office/drawing/2014/main" id="{3BBA6CFE-A0AB-461B-7A80-9AB64B3CA69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187995" y="5267701"/>
            <a:ext cx="580049" cy="580049"/>
          </a:xfrm>
          <a:prstGeom prst="rect">
            <a:avLst/>
          </a:prstGeom>
        </p:spPr>
      </p:pic>
      <p:pic>
        <p:nvPicPr>
          <p:cNvPr id="39" name="Graphic 38" descr="Eye with solid fill">
            <a:extLst>
              <a:ext uri="{FF2B5EF4-FFF2-40B4-BE49-F238E27FC236}">
                <a16:creationId xmlns:a16="http://schemas.microsoft.com/office/drawing/2014/main" id="{57577BDA-59CD-1AAB-22CB-2933EBF12D3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3771939" y="2412189"/>
            <a:ext cx="583308" cy="583308"/>
          </a:xfrm>
          <a:prstGeom prst="rect">
            <a:avLst/>
          </a:prstGeom>
        </p:spPr>
      </p:pic>
      <p:pic>
        <p:nvPicPr>
          <p:cNvPr id="40" name="Graphic 39" descr="Heart with solid fill">
            <a:extLst>
              <a:ext uri="{FF2B5EF4-FFF2-40B4-BE49-F238E27FC236}">
                <a16:creationId xmlns:a16="http://schemas.microsoft.com/office/drawing/2014/main" id="{496B0919-F98A-2A10-2F15-5526DE35C04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584703" y="1581948"/>
            <a:ext cx="550182" cy="550182"/>
          </a:xfrm>
          <a:prstGeom prst="rect">
            <a:avLst/>
          </a:prstGeom>
        </p:spPr>
      </p:pic>
      <p:pic>
        <p:nvPicPr>
          <p:cNvPr id="42" name="Graphic 41" descr="Hand with solid fill">
            <a:extLst>
              <a:ext uri="{FF2B5EF4-FFF2-40B4-BE49-F238E27FC236}">
                <a16:creationId xmlns:a16="http://schemas.microsoft.com/office/drawing/2014/main" id="{255E69E7-E318-4875-9F13-8FE1FE09792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55385" y="3973239"/>
            <a:ext cx="371475" cy="371475"/>
          </a:xfrm>
          <a:prstGeom prst="rect">
            <a:avLst/>
          </a:prstGeom>
        </p:spPr>
      </p:pic>
      <p:sp>
        <p:nvSpPr>
          <p:cNvPr id="44" name="TextBox 43">
            <a:extLst>
              <a:ext uri="{FF2B5EF4-FFF2-40B4-BE49-F238E27FC236}">
                <a16:creationId xmlns:a16="http://schemas.microsoft.com/office/drawing/2014/main" id="{1201DC48-8FC6-8190-BAA6-09810B047D7B}"/>
              </a:ext>
            </a:extLst>
          </p:cNvPr>
          <p:cNvSpPr txBox="1"/>
          <p:nvPr/>
        </p:nvSpPr>
        <p:spPr>
          <a:xfrm>
            <a:off x="6711139" y="2070941"/>
            <a:ext cx="1146308"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WELCOME/RECAP</a:t>
            </a:r>
          </a:p>
          <a:p>
            <a:pPr algn="ctr">
              <a:defRPr/>
            </a:pPr>
            <a:r>
              <a:rPr lang="en-ZA" sz="813" b="1" dirty="0">
                <a:latin typeface="Arial Rounded MT Bold" panose="020F0704030504030204" pitchFamily="34" charset="77"/>
                <a:ea typeface="MS PGothic" panose="020B0600070205080204" pitchFamily="34" charset="-128"/>
              </a:rPr>
              <a:t>10 MINS</a:t>
            </a:r>
          </a:p>
        </p:txBody>
      </p:sp>
      <p:pic>
        <p:nvPicPr>
          <p:cNvPr id="45" name="Graphic 44" descr="Hand with solid fill">
            <a:extLst>
              <a:ext uri="{FF2B5EF4-FFF2-40B4-BE49-F238E27FC236}">
                <a16:creationId xmlns:a16="http://schemas.microsoft.com/office/drawing/2014/main" id="{56501DE9-C5E6-BE96-780D-F1622EAA58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62928" y="1693194"/>
            <a:ext cx="371475" cy="371475"/>
          </a:xfrm>
          <a:prstGeom prst="rect">
            <a:avLst/>
          </a:prstGeom>
        </p:spPr>
      </p:pic>
      <p:sp>
        <p:nvSpPr>
          <p:cNvPr id="47" name="TextBox 46">
            <a:extLst>
              <a:ext uri="{FF2B5EF4-FFF2-40B4-BE49-F238E27FC236}">
                <a16:creationId xmlns:a16="http://schemas.microsoft.com/office/drawing/2014/main" id="{7B16B0FE-F19F-DEC2-67DB-AFCFD00FC7F8}"/>
              </a:ext>
            </a:extLst>
          </p:cNvPr>
          <p:cNvSpPr txBox="1"/>
          <p:nvPr/>
        </p:nvSpPr>
        <p:spPr>
          <a:xfrm>
            <a:off x="8023680" y="4344714"/>
            <a:ext cx="1337128" cy="467629"/>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PARTNERSHIP EXERCISE</a:t>
            </a:r>
          </a:p>
          <a:p>
            <a:pPr algn="ctr">
              <a:defRPr/>
            </a:pPr>
            <a:r>
              <a:rPr lang="en-ZA" sz="813" b="1" dirty="0">
                <a:latin typeface="Arial Rounded MT Bold" panose="020F0704030504030204" pitchFamily="34" charset="77"/>
                <a:ea typeface="MS PGothic" panose="020B0600070205080204" pitchFamily="34" charset="-128"/>
              </a:rPr>
              <a:t>20 MINS</a:t>
            </a:r>
          </a:p>
        </p:txBody>
      </p:sp>
      <p:pic>
        <p:nvPicPr>
          <p:cNvPr id="48" name="Graphic 47" descr="Handshake with solid fill">
            <a:extLst>
              <a:ext uri="{FF2B5EF4-FFF2-40B4-BE49-F238E27FC236}">
                <a16:creationId xmlns:a16="http://schemas.microsoft.com/office/drawing/2014/main" id="{1E125A62-D07E-B428-FA08-D3915C12E91A}"/>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8474344" y="3832077"/>
            <a:ext cx="623596" cy="623596"/>
          </a:xfrm>
          <a:prstGeom prst="rect">
            <a:avLst/>
          </a:prstGeom>
        </p:spPr>
      </p:pic>
      <p:sp>
        <p:nvSpPr>
          <p:cNvPr id="49" name="TextBox 48">
            <a:extLst>
              <a:ext uri="{FF2B5EF4-FFF2-40B4-BE49-F238E27FC236}">
                <a16:creationId xmlns:a16="http://schemas.microsoft.com/office/drawing/2014/main" id="{0DF26C9F-34CC-915F-6B48-B97FAA9F60E7}"/>
              </a:ext>
            </a:extLst>
          </p:cNvPr>
          <p:cNvSpPr txBox="1"/>
          <p:nvPr/>
        </p:nvSpPr>
        <p:spPr>
          <a:xfrm>
            <a:off x="6469189" y="5209718"/>
            <a:ext cx="1610697"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VALUES EXERCISE</a:t>
            </a:r>
          </a:p>
          <a:p>
            <a:pPr algn="ctr">
              <a:defRPr/>
            </a:pPr>
            <a:r>
              <a:rPr lang="en-ZA" sz="813" b="1" dirty="0">
                <a:latin typeface="Arial Rounded MT Bold" panose="020F0704030504030204" pitchFamily="34" charset="77"/>
                <a:ea typeface="MS PGothic" panose="020B0600070205080204" pitchFamily="34" charset="-128"/>
              </a:rPr>
              <a:t>20 MINS</a:t>
            </a:r>
          </a:p>
        </p:txBody>
      </p:sp>
      <p:pic>
        <p:nvPicPr>
          <p:cNvPr id="50" name="Graphic 49" descr="Shield Tick with solid fill">
            <a:extLst>
              <a:ext uri="{FF2B5EF4-FFF2-40B4-BE49-F238E27FC236}">
                <a16:creationId xmlns:a16="http://schemas.microsoft.com/office/drawing/2014/main" id="{3C5DE038-4E31-A30C-9197-EF82C49EA12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6944307" y="4711562"/>
            <a:ext cx="548254" cy="548254"/>
          </a:xfrm>
          <a:prstGeom prst="rect">
            <a:avLst/>
          </a:prstGeom>
        </p:spPr>
      </p:pic>
      <p:sp>
        <p:nvSpPr>
          <p:cNvPr id="53" name="TextBox 52">
            <a:extLst>
              <a:ext uri="{FF2B5EF4-FFF2-40B4-BE49-F238E27FC236}">
                <a16:creationId xmlns:a16="http://schemas.microsoft.com/office/drawing/2014/main" id="{44ED0C3C-48CD-6444-529E-C8F091630518}"/>
              </a:ext>
            </a:extLst>
          </p:cNvPr>
          <p:cNvSpPr txBox="1"/>
          <p:nvPr/>
        </p:nvSpPr>
        <p:spPr>
          <a:xfrm>
            <a:off x="6719729" y="4357309"/>
            <a:ext cx="1168466"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WELCOME/RECAP</a:t>
            </a:r>
          </a:p>
          <a:p>
            <a:pPr algn="ctr">
              <a:defRPr/>
            </a:pPr>
            <a:r>
              <a:rPr lang="en-ZA" sz="813" b="1" dirty="0">
                <a:latin typeface="Arial Rounded MT Bold" panose="020F0704030504030204" pitchFamily="34" charset="77"/>
                <a:ea typeface="MS PGothic" panose="020B0600070205080204" pitchFamily="34" charset="-128"/>
              </a:rPr>
              <a:t>10 MINS</a:t>
            </a:r>
          </a:p>
        </p:txBody>
      </p:sp>
      <p:pic>
        <p:nvPicPr>
          <p:cNvPr id="54" name="Graphic 53" descr="Hand with solid fill">
            <a:extLst>
              <a:ext uri="{FF2B5EF4-FFF2-40B4-BE49-F238E27FC236}">
                <a16:creationId xmlns:a16="http://schemas.microsoft.com/office/drawing/2014/main" id="{EDD0FB96-293B-9892-2839-696793B3DA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95726" y="3958138"/>
            <a:ext cx="371475" cy="371475"/>
          </a:xfrm>
          <a:prstGeom prst="rect">
            <a:avLst/>
          </a:prstGeom>
        </p:spPr>
      </p:pic>
      <p:cxnSp>
        <p:nvCxnSpPr>
          <p:cNvPr id="3" name="Curved Connector 2">
            <a:extLst>
              <a:ext uri="{FF2B5EF4-FFF2-40B4-BE49-F238E27FC236}">
                <a16:creationId xmlns:a16="http://schemas.microsoft.com/office/drawing/2014/main" id="{99FEF73C-C38D-83C1-A52E-B450E7DD1E33}"/>
              </a:ext>
            </a:extLst>
          </p:cNvPr>
          <p:cNvCxnSpPr>
            <a:cxnSpLocks/>
          </p:cNvCxnSpPr>
          <p:nvPr/>
        </p:nvCxnSpPr>
        <p:spPr>
          <a:xfrm>
            <a:off x="1430113" y="2899850"/>
            <a:ext cx="718711" cy="467101"/>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urved Connector 5">
            <a:extLst>
              <a:ext uri="{FF2B5EF4-FFF2-40B4-BE49-F238E27FC236}">
                <a16:creationId xmlns:a16="http://schemas.microsoft.com/office/drawing/2014/main" id="{A3426FD9-4C34-CE74-1AA7-9D81CFFCD964}"/>
              </a:ext>
            </a:extLst>
          </p:cNvPr>
          <p:cNvCxnSpPr>
            <a:cxnSpLocks/>
          </p:cNvCxnSpPr>
          <p:nvPr/>
        </p:nvCxnSpPr>
        <p:spPr>
          <a:xfrm rot="10800000" flipV="1">
            <a:off x="1394171" y="2312950"/>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E3541E5-E8FA-B325-7ED7-52871E179290}"/>
              </a:ext>
            </a:extLst>
          </p:cNvPr>
          <p:cNvCxnSpPr>
            <a:cxnSpLocks/>
          </p:cNvCxnSpPr>
          <p:nvPr/>
        </p:nvCxnSpPr>
        <p:spPr>
          <a:xfrm>
            <a:off x="1420848" y="1761865"/>
            <a:ext cx="718711" cy="467101"/>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a:extLst>
              <a:ext uri="{FF2B5EF4-FFF2-40B4-BE49-F238E27FC236}">
                <a16:creationId xmlns:a16="http://schemas.microsoft.com/office/drawing/2014/main" id="{B64501E2-9AB3-E5AE-8753-0C032D6295B8}"/>
              </a:ext>
            </a:extLst>
          </p:cNvPr>
          <p:cNvCxnSpPr>
            <a:cxnSpLocks/>
          </p:cNvCxnSpPr>
          <p:nvPr/>
        </p:nvCxnSpPr>
        <p:spPr>
          <a:xfrm rot="10800000" flipV="1">
            <a:off x="1420848" y="3463374"/>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CA37023A-A2BE-EB4E-6E6B-28414924706A}"/>
              </a:ext>
            </a:extLst>
          </p:cNvPr>
          <p:cNvCxnSpPr>
            <a:cxnSpLocks/>
          </p:cNvCxnSpPr>
          <p:nvPr/>
        </p:nvCxnSpPr>
        <p:spPr>
          <a:xfrm>
            <a:off x="1464169" y="5159648"/>
            <a:ext cx="718711" cy="467101"/>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4BA360A3-3959-DCDD-4069-892BA7495EBB}"/>
              </a:ext>
            </a:extLst>
          </p:cNvPr>
          <p:cNvCxnSpPr>
            <a:cxnSpLocks/>
          </p:cNvCxnSpPr>
          <p:nvPr/>
        </p:nvCxnSpPr>
        <p:spPr>
          <a:xfrm rot="10800000" flipV="1">
            <a:off x="1420848" y="4600391"/>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942384E0-959A-D975-9479-E3DA5B611873}"/>
              </a:ext>
            </a:extLst>
          </p:cNvPr>
          <p:cNvCxnSpPr>
            <a:cxnSpLocks/>
          </p:cNvCxnSpPr>
          <p:nvPr/>
        </p:nvCxnSpPr>
        <p:spPr>
          <a:xfrm>
            <a:off x="1430113" y="4035033"/>
            <a:ext cx="718711" cy="467101"/>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a:extLst>
              <a:ext uri="{FF2B5EF4-FFF2-40B4-BE49-F238E27FC236}">
                <a16:creationId xmlns:a16="http://schemas.microsoft.com/office/drawing/2014/main" id="{FE9A6205-10B5-A42E-F4D2-8DCE489D47EC}"/>
              </a:ext>
            </a:extLst>
          </p:cNvPr>
          <p:cNvCxnSpPr>
            <a:cxnSpLocks/>
          </p:cNvCxnSpPr>
          <p:nvPr/>
        </p:nvCxnSpPr>
        <p:spPr>
          <a:xfrm rot="10800000" flipV="1">
            <a:off x="1433513" y="5714569"/>
            <a:ext cx="718711" cy="467100"/>
          </a:xfrm>
          <a:prstGeom prst="curved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E0B757C-0769-AB01-44E2-B599D2CC3DB7}"/>
              </a:ext>
            </a:extLst>
          </p:cNvPr>
          <p:cNvSpPr/>
          <p:nvPr/>
        </p:nvSpPr>
        <p:spPr>
          <a:xfrm>
            <a:off x="1594455" y="2917079"/>
            <a:ext cx="405246" cy="408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13" dirty="0">
                <a:solidFill>
                  <a:schemeClr val="bg1"/>
                </a:solidFill>
                <a:latin typeface="Arial Rounded MT Bold" panose="020F0704030504030204" pitchFamily="34" charset="77"/>
              </a:rPr>
              <a:t>TAKE</a:t>
            </a:r>
          </a:p>
          <a:p>
            <a:pPr algn="ctr"/>
            <a:r>
              <a:rPr lang="en-US" sz="813" dirty="0">
                <a:solidFill>
                  <a:schemeClr val="bg1"/>
                </a:solidFill>
                <a:latin typeface="Arial Rounded MT Bold" panose="020F0704030504030204" pitchFamily="34" charset="77"/>
              </a:rPr>
              <a:t>10</a:t>
            </a:r>
          </a:p>
        </p:txBody>
      </p:sp>
      <p:sp>
        <p:nvSpPr>
          <p:cNvPr id="20" name="Oval 19">
            <a:extLst>
              <a:ext uri="{FF2B5EF4-FFF2-40B4-BE49-F238E27FC236}">
                <a16:creationId xmlns:a16="http://schemas.microsoft.com/office/drawing/2014/main" id="{2AD2791F-B0FA-41AF-DFBB-7F4B119C8769}"/>
              </a:ext>
            </a:extLst>
          </p:cNvPr>
          <p:cNvSpPr/>
          <p:nvPr/>
        </p:nvSpPr>
        <p:spPr>
          <a:xfrm>
            <a:off x="1607018" y="4608746"/>
            <a:ext cx="405246" cy="4086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13" dirty="0">
                <a:solidFill>
                  <a:schemeClr val="bg1"/>
                </a:solidFill>
                <a:latin typeface="Arial Rounded MT Bold" panose="020F0704030504030204" pitchFamily="34" charset="77"/>
              </a:rPr>
              <a:t>TAKE</a:t>
            </a:r>
          </a:p>
          <a:p>
            <a:pPr algn="ctr"/>
            <a:r>
              <a:rPr lang="en-US" sz="813" dirty="0">
                <a:solidFill>
                  <a:schemeClr val="bg1"/>
                </a:solidFill>
                <a:latin typeface="Arial Rounded MT Bold" panose="020F0704030504030204" pitchFamily="34" charset="77"/>
              </a:rPr>
              <a:t>10</a:t>
            </a:r>
          </a:p>
        </p:txBody>
      </p:sp>
      <p:pic>
        <p:nvPicPr>
          <p:cNvPr id="21" name="Graphic 20" descr="Hero Male with solid fill">
            <a:extLst>
              <a:ext uri="{FF2B5EF4-FFF2-40B4-BE49-F238E27FC236}">
                <a16:creationId xmlns:a16="http://schemas.microsoft.com/office/drawing/2014/main" id="{21ED9D37-FA6B-0F49-78FE-02CEC6717A38}"/>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2545280" y="4149146"/>
            <a:ext cx="486778" cy="486778"/>
          </a:xfrm>
          <a:prstGeom prst="rect">
            <a:avLst/>
          </a:prstGeom>
        </p:spPr>
      </p:pic>
      <p:sp>
        <p:nvSpPr>
          <p:cNvPr id="23" name="TextBox 22">
            <a:extLst>
              <a:ext uri="{FF2B5EF4-FFF2-40B4-BE49-F238E27FC236}">
                <a16:creationId xmlns:a16="http://schemas.microsoft.com/office/drawing/2014/main" id="{1F673409-BD0A-754E-0C43-6E5FE0F0B51F}"/>
              </a:ext>
            </a:extLst>
          </p:cNvPr>
          <p:cNvSpPr txBox="1"/>
          <p:nvPr/>
        </p:nvSpPr>
        <p:spPr>
          <a:xfrm>
            <a:off x="1953879" y="4646332"/>
            <a:ext cx="1300350" cy="592726"/>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ASSERTIVENESS </a:t>
            </a:r>
          </a:p>
          <a:p>
            <a:pPr algn="ctr">
              <a:defRPr/>
            </a:pPr>
            <a:r>
              <a:rPr lang="en-ZA" sz="813" b="1" dirty="0">
                <a:latin typeface="Arial Rounded MT Bold" panose="020F0704030504030204" pitchFamily="34" charset="77"/>
                <a:ea typeface="MS PGothic" panose="020B0600070205080204" pitchFamily="34" charset="-128"/>
              </a:rPr>
              <a:t>ROLE PLAY EXERCISE</a:t>
            </a:r>
          </a:p>
          <a:p>
            <a:pPr algn="ctr">
              <a:defRPr/>
            </a:pPr>
            <a:r>
              <a:rPr lang="en-ZA" sz="813" b="1" dirty="0">
                <a:latin typeface="Arial Rounded MT Bold" panose="020F0704030504030204" pitchFamily="34" charset="77"/>
                <a:ea typeface="MS PGothic" panose="020B0600070205080204" pitchFamily="34" charset="-128"/>
              </a:rPr>
              <a:t>30 MINS</a:t>
            </a:r>
          </a:p>
        </p:txBody>
      </p:sp>
      <p:sp>
        <p:nvSpPr>
          <p:cNvPr id="26" name="TextBox 25">
            <a:extLst>
              <a:ext uri="{FF2B5EF4-FFF2-40B4-BE49-F238E27FC236}">
                <a16:creationId xmlns:a16="http://schemas.microsoft.com/office/drawing/2014/main" id="{B2557633-DE2B-C3D3-C578-85D8415F1745}"/>
              </a:ext>
            </a:extLst>
          </p:cNvPr>
          <p:cNvSpPr txBox="1"/>
          <p:nvPr/>
        </p:nvSpPr>
        <p:spPr>
          <a:xfrm>
            <a:off x="3577701" y="5225422"/>
            <a:ext cx="1411230"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ASSERTIVENESS  ROLE PLAY 20 MINS</a:t>
            </a:r>
          </a:p>
        </p:txBody>
      </p:sp>
      <p:sp>
        <p:nvSpPr>
          <p:cNvPr id="27" name="TextBox 26">
            <a:extLst>
              <a:ext uri="{FF2B5EF4-FFF2-40B4-BE49-F238E27FC236}">
                <a16:creationId xmlns:a16="http://schemas.microsoft.com/office/drawing/2014/main" id="{481E92C1-D421-74BB-6E0F-DBF2A50BDF8B}"/>
              </a:ext>
            </a:extLst>
          </p:cNvPr>
          <p:cNvSpPr txBox="1"/>
          <p:nvPr/>
        </p:nvSpPr>
        <p:spPr>
          <a:xfrm>
            <a:off x="6749018" y="2906738"/>
            <a:ext cx="1467522" cy="342530"/>
          </a:xfrm>
          <a:prstGeom prst="rect">
            <a:avLst/>
          </a:prstGeom>
          <a:noFill/>
        </p:spPr>
        <p:txBody>
          <a:bodyPr wrap="square">
            <a:spAutoFit/>
          </a:bodyPr>
          <a:lstStyle/>
          <a:p>
            <a:pPr algn="ctr">
              <a:defRPr/>
            </a:pPr>
            <a:r>
              <a:rPr lang="en-ZA" sz="813" b="1" dirty="0">
                <a:latin typeface="Arial Rounded MT Bold" panose="020F0704030504030204" pitchFamily="34" charset="77"/>
                <a:ea typeface="MS PGothic" panose="020B0600070205080204" pitchFamily="34" charset="-128"/>
              </a:rPr>
              <a:t>PERSONAL ID EXERCISE</a:t>
            </a:r>
          </a:p>
          <a:p>
            <a:pPr algn="ctr">
              <a:defRPr/>
            </a:pPr>
            <a:r>
              <a:rPr lang="en-ZA" sz="813" b="1" dirty="0">
                <a:latin typeface="Arial Rounded MT Bold" panose="020F0704030504030204" pitchFamily="34" charset="77"/>
                <a:ea typeface="MS PGothic" panose="020B0600070205080204" pitchFamily="34" charset="-128"/>
              </a:rPr>
              <a:t>20 MINS</a:t>
            </a:r>
          </a:p>
        </p:txBody>
      </p:sp>
      <p:pic>
        <p:nvPicPr>
          <p:cNvPr id="29" name="Graphic 28" descr="Fingerprint with solid fill">
            <a:extLst>
              <a:ext uri="{FF2B5EF4-FFF2-40B4-BE49-F238E27FC236}">
                <a16:creationId xmlns:a16="http://schemas.microsoft.com/office/drawing/2014/main" id="{C4ABC2AB-286B-B60D-6254-D41CFAB4C39C}"/>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7069104" y="2422461"/>
            <a:ext cx="486779" cy="486779"/>
          </a:xfrm>
          <a:prstGeom prst="rect">
            <a:avLst/>
          </a:prstGeom>
        </p:spPr>
      </p:pic>
      <p:sp>
        <p:nvSpPr>
          <p:cNvPr id="28" name="Title 1">
            <a:extLst>
              <a:ext uri="{FF2B5EF4-FFF2-40B4-BE49-F238E27FC236}">
                <a16:creationId xmlns:a16="http://schemas.microsoft.com/office/drawing/2014/main" id="{FAC924D3-524B-4360-D290-76C6EC2EDF8D}"/>
              </a:ext>
            </a:extLst>
          </p:cNvPr>
          <p:cNvSpPr txBox="1">
            <a:spLocks/>
          </p:cNvSpPr>
          <p:nvPr/>
        </p:nvSpPr>
        <p:spPr>
          <a:xfrm>
            <a:off x="0" y="-3459"/>
            <a:ext cx="9905996" cy="1098888"/>
          </a:xfrm>
          <a:prstGeom prst="rect">
            <a:avLst/>
          </a:prstGeom>
        </p:spPr>
        <p:txBody>
          <a:bodyPr>
            <a:normAutofit/>
          </a:bodyPr>
          <a:lst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endParaRPr lang="en-ZA" altLang="en-US" sz="2200" dirty="0">
              <a:latin typeface="Arial Rounded MT Bold" panose="020F0704030504030204" pitchFamily="34" charset="77"/>
            </a:endParaRPr>
          </a:p>
          <a:p>
            <a:pPr algn="ctr" fontAlgn="auto">
              <a:spcAft>
                <a:spcPts val="0"/>
              </a:spcAft>
            </a:pPr>
            <a:r>
              <a:rPr lang="en-ZA" altLang="en-US" sz="2200" dirty="0">
                <a:latin typeface="Arial Rounded MT Bold" panose="020F0704030504030204" pitchFamily="34" charset="77"/>
              </a:rPr>
              <a:t>Courage Be Kind Workshop Timing</a:t>
            </a:r>
          </a:p>
        </p:txBody>
      </p:sp>
      <p:pic>
        <p:nvPicPr>
          <p:cNvPr id="10" name="Picture 9" descr="Logo&#10;&#10;Description automatically generated">
            <a:extLst>
              <a:ext uri="{FF2B5EF4-FFF2-40B4-BE49-F238E27FC236}">
                <a16:creationId xmlns:a16="http://schemas.microsoft.com/office/drawing/2014/main" id="{9E820A09-0354-431A-EAC8-46EA706D9560}"/>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933134" y="5805264"/>
            <a:ext cx="751754" cy="842591"/>
          </a:xfrm>
          <a:prstGeom prst="rect">
            <a:avLst/>
          </a:prstGeom>
        </p:spPr>
      </p:pic>
      <p:pic>
        <p:nvPicPr>
          <p:cNvPr id="30" name="Picture 12" descr="Bullying icon illustration Stock Illustration | Adobe Stock">
            <a:extLst>
              <a:ext uri="{FF2B5EF4-FFF2-40B4-BE49-F238E27FC236}">
                <a16:creationId xmlns:a16="http://schemas.microsoft.com/office/drawing/2014/main" id="{BB892E8F-3DE6-EA71-2D36-F831A1D60231}"/>
              </a:ext>
            </a:extLst>
          </p:cNvPr>
          <p:cNvPicPr>
            <a:picLocks noChangeAspect="1" noChangeArrowheads="1"/>
          </p:cNvPicPr>
          <p:nvPr/>
        </p:nvPicPr>
        <p:blipFill rotWithShape="1">
          <a:blip r:embed="rId43">
            <a:extLst>
              <a:ext uri="{28A0092B-C50C-407E-A947-70E740481C1C}">
                <a14:useLocalDpi xmlns:a14="http://schemas.microsoft.com/office/drawing/2010/main" val="0"/>
              </a:ext>
            </a:extLst>
          </a:blip>
          <a:srcRect l="3800" r="6140"/>
          <a:stretch/>
        </p:blipFill>
        <p:spPr bwMode="auto">
          <a:xfrm>
            <a:off x="982407" y="1623035"/>
            <a:ext cx="457984" cy="5085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Bullying icon illustration Stock Illustration | Adobe Stock">
            <a:extLst>
              <a:ext uri="{FF2B5EF4-FFF2-40B4-BE49-F238E27FC236}">
                <a16:creationId xmlns:a16="http://schemas.microsoft.com/office/drawing/2014/main" id="{6CEF9D69-4CEF-1C06-0A52-5BB9C6B3949F}"/>
              </a:ext>
            </a:extLst>
          </p:cNvPr>
          <p:cNvPicPr>
            <a:picLocks noChangeAspect="1" noChangeArrowheads="1"/>
          </p:cNvPicPr>
          <p:nvPr/>
        </p:nvPicPr>
        <p:blipFill rotWithShape="1">
          <a:blip r:embed="rId43">
            <a:extLst>
              <a:ext uri="{28A0092B-C50C-407E-A947-70E740481C1C}">
                <a14:useLocalDpi xmlns:a14="http://schemas.microsoft.com/office/drawing/2010/main" val="0"/>
              </a:ext>
            </a:extLst>
          </a:blip>
          <a:srcRect l="3800" r="6140"/>
          <a:stretch/>
        </p:blipFill>
        <p:spPr bwMode="auto">
          <a:xfrm>
            <a:off x="2212254" y="4109160"/>
            <a:ext cx="457984" cy="508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Bullying icon illustration Stock Illustration | Adobe Stock">
            <a:extLst>
              <a:ext uri="{FF2B5EF4-FFF2-40B4-BE49-F238E27FC236}">
                <a16:creationId xmlns:a16="http://schemas.microsoft.com/office/drawing/2014/main" id="{AA81B286-2698-2338-994B-F9DADB68C3E9}"/>
              </a:ext>
            </a:extLst>
          </p:cNvPr>
          <p:cNvPicPr>
            <a:picLocks noChangeAspect="1" noChangeArrowheads="1"/>
          </p:cNvPicPr>
          <p:nvPr/>
        </p:nvPicPr>
        <p:blipFill rotWithShape="1">
          <a:blip r:embed="rId43">
            <a:extLst>
              <a:ext uri="{28A0092B-C50C-407E-A947-70E740481C1C}">
                <a14:useLocalDpi xmlns:a14="http://schemas.microsoft.com/office/drawing/2010/main" val="0"/>
              </a:ext>
            </a:extLst>
          </a:blip>
          <a:srcRect l="3800" r="6140"/>
          <a:stretch/>
        </p:blipFill>
        <p:spPr bwMode="auto">
          <a:xfrm>
            <a:off x="5391450" y="1577111"/>
            <a:ext cx="457984" cy="50852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Bullying icon illustration Stock Illustration | Adobe Stock">
            <a:extLst>
              <a:ext uri="{FF2B5EF4-FFF2-40B4-BE49-F238E27FC236}">
                <a16:creationId xmlns:a16="http://schemas.microsoft.com/office/drawing/2014/main" id="{83A8F529-E05C-F824-1639-8CC9399BAF9E}"/>
              </a:ext>
            </a:extLst>
          </p:cNvPr>
          <p:cNvPicPr>
            <a:picLocks noChangeAspect="1" noChangeArrowheads="1"/>
          </p:cNvPicPr>
          <p:nvPr/>
        </p:nvPicPr>
        <p:blipFill rotWithShape="1">
          <a:blip r:embed="rId43">
            <a:extLst>
              <a:ext uri="{28A0092B-C50C-407E-A947-70E740481C1C}">
                <a14:useLocalDpi xmlns:a14="http://schemas.microsoft.com/office/drawing/2010/main" val="0"/>
              </a:ext>
            </a:extLst>
          </a:blip>
          <a:srcRect l="3800" r="6140"/>
          <a:stretch/>
        </p:blipFill>
        <p:spPr bwMode="auto">
          <a:xfrm>
            <a:off x="3565789" y="4743052"/>
            <a:ext cx="457984" cy="508529"/>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Hero Male with solid fill">
            <a:extLst>
              <a:ext uri="{FF2B5EF4-FFF2-40B4-BE49-F238E27FC236}">
                <a16:creationId xmlns:a16="http://schemas.microsoft.com/office/drawing/2014/main" id="{ED6AFA9B-A5FD-1219-EB34-97E8C68515D3}"/>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4020712" y="4789374"/>
            <a:ext cx="486778" cy="486778"/>
          </a:xfrm>
          <a:prstGeom prst="rect">
            <a:avLst/>
          </a:prstGeom>
        </p:spPr>
      </p:pic>
    </p:spTree>
    <p:extLst>
      <p:ext uri="{BB962C8B-B14F-4D97-AF65-F5344CB8AC3E}">
        <p14:creationId xmlns:p14="http://schemas.microsoft.com/office/powerpoint/2010/main" val="11774894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032" y="44624"/>
            <a:ext cx="9906000" cy="1108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My/our personal action plan &amp; pledge</a:t>
            </a:r>
          </a:p>
        </p:txBody>
      </p:sp>
      <p:graphicFrame>
        <p:nvGraphicFramePr>
          <p:cNvPr id="3" name="Table 2"/>
          <p:cNvGraphicFramePr>
            <a:graphicFrameLocks noGrp="1"/>
          </p:cNvGraphicFramePr>
          <p:nvPr>
            <p:extLst>
              <p:ext uri="{D42A27DB-BD31-4B8C-83A1-F6EECF244321}">
                <p14:modId xmlns:p14="http://schemas.microsoft.com/office/powerpoint/2010/main" val="2666438364"/>
              </p:ext>
            </p:extLst>
          </p:nvPr>
        </p:nvGraphicFramePr>
        <p:xfrm>
          <a:off x="272480" y="1152886"/>
          <a:ext cx="9361041" cy="4885088"/>
        </p:xfrm>
        <a:graphic>
          <a:graphicData uri="http://schemas.openxmlformats.org/drawingml/2006/table">
            <a:tbl>
              <a:tblPr firstRow="1" bandRow="1">
                <a:tableStyleId>{5C22544A-7EE6-4342-B048-85BDC9FD1C3A}</a:tableStyleId>
              </a:tblPr>
              <a:tblGrid>
                <a:gridCol w="3120347">
                  <a:extLst>
                    <a:ext uri="{9D8B030D-6E8A-4147-A177-3AD203B41FA5}">
                      <a16:colId xmlns:a16="http://schemas.microsoft.com/office/drawing/2014/main" val="20000"/>
                    </a:ext>
                  </a:extLst>
                </a:gridCol>
                <a:gridCol w="3120347">
                  <a:extLst>
                    <a:ext uri="{9D8B030D-6E8A-4147-A177-3AD203B41FA5}">
                      <a16:colId xmlns:a16="http://schemas.microsoft.com/office/drawing/2014/main" val="20001"/>
                    </a:ext>
                  </a:extLst>
                </a:gridCol>
                <a:gridCol w="3120347">
                  <a:extLst>
                    <a:ext uri="{9D8B030D-6E8A-4147-A177-3AD203B41FA5}">
                      <a16:colId xmlns:a16="http://schemas.microsoft.com/office/drawing/2014/main" val="20002"/>
                    </a:ext>
                  </a:extLst>
                </a:gridCol>
              </a:tblGrid>
              <a:tr h="346410">
                <a:tc>
                  <a:txBody>
                    <a:bodyPr/>
                    <a:lstStyle/>
                    <a:p>
                      <a:pPr algn="ctr"/>
                      <a:r>
                        <a:rPr lang="en-ZA" sz="1600" b="0" dirty="0">
                          <a:solidFill>
                            <a:schemeClr val="tx1"/>
                          </a:solidFill>
                          <a:latin typeface="Arial Rounded MT Bold" panose="020F0704030504030204" pitchFamily="34" charset="77"/>
                          <a:cs typeface="Arial" panose="020B0604020202020204" pitchFamily="34" charset="0"/>
                        </a:rPr>
                        <a:t>From today I/we will </a:t>
                      </a:r>
                    </a:p>
                    <a:p>
                      <a:pPr algn="ctr"/>
                      <a:r>
                        <a:rPr lang="en-ZA" sz="1600" b="0" dirty="0">
                          <a:solidFill>
                            <a:schemeClr val="tx1"/>
                          </a:solidFill>
                          <a:latin typeface="Arial Rounded MT Bold" panose="020F0704030504030204" pitchFamily="34" charset="77"/>
                          <a:cs typeface="Arial" panose="020B0604020202020204" pitchFamily="34" charset="0"/>
                        </a:rPr>
                        <a:t>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dirty="0">
                          <a:solidFill>
                            <a:schemeClr val="tx1"/>
                          </a:solidFill>
                          <a:latin typeface="Arial Rounded MT Bold" panose="020F0704030504030204" pitchFamily="34" charset="77"/>
                          <a:cs typeface="Arial" panose="020B0604020202020204" pitchFamily="34" charset="0"/>
                        </a:rPr>
                        <a:t>From today I/we will </a:t>
                      </a:r>
                    </a:p>
                    <a:p>
                      <a:pPr algn="ctr"/>
                      <a:r>
                        <a:rPr lang="en-ZA" sz="1600" b="0" dirty="0">
                          <a:solidFill>
                            <a:schemeClr val="tx1"/>
                          </a:solidFill>
                          <a:latin typeface="Arial Rounded MT Bold" panose="020F0704030504030204" pitchFamily="34" charset="77"/>
                          <a:cs typeface="Arial" panose="020B0604020202020204" pitchFamily="34" charset="0"/>
                        </a:rPr>
                        <a:t>STOP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ZA" sz="1600" b="0" dirty="0">
                          <a:solidFill>
                            <a:schemeClr val="tx1"/>
                          </a:solidFill>
                          <a:latin typeface="Arial Rounded MT Bold" panose="020F0704030504030204" pitchFamily="34" charset="77"/>
                          <a:cs typeface="Arial" panose="020B0604020202020204" pitchFamily="34" charset="0"/>
                        </a:rPr>
                        <a:t>From</a:t>
                      </a:r>
                      <a:r>
                        <a:rPr lang="en-ZA" sz="1600" b="0" baseline="0" dirty="0">
                          <a:solidFill>
                            <a:schemeClr val="tx1"/>
                          </a:solidFill>
                          <a:latin typeface="Arial Rounded MT Bold" panose="020F0704030504030204" pitchFamily="34" charset="77"/>
                          <a:cs typeface="Arial" panose="020B0604020202020204" pitchFamily="34" charset="0"/>
                        </a:rPr>
                        <a:t> today I/we will CONTINUE</a:t>
                      </a:r>
                      <a:endParaRPr lang="en-ZA" sz="1600" b="0" dirty="0">
                        <a:solidFill>
                          <a:schemeClr val="tx1"/>
                        </a:solidFill>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305968">
                <a:tc>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4" name="Rectangle 3"/>
          <p:cNvSpPr/>
          <p:nvPr/>
        </p:nvSpPr>
        <p:spPr>
          <a:xfrm>
            <a:off x="705328" y="6245139"/>
            <a:ext cx="3363421" cy="307777"/>
          </a:xfrm>
          <a:prstGeom prst="rect">
            <a:avLst/>
          </a:prstGeom>
        </p:spPr>
        <p:txBody>
          <a:bodyPr wrap="none">
            <a:spAutoFit/>
          </a:bodyPr>
          <a:lstStyle/>
          <a:p>
            <a:pPr algn="ctr"/>
            <a:r>
              <a:rPr lang="en-ZA" sz="1400" dirty="0">
                <a:latin typeface="Arial Rounded MT Bold" panose="020F0704030504030204" pitchFamily="34" charset="77"/>
                <a:cs typeface="Arial" panose="020B0604020202020204" pitchFamily="34" charset="0"/>
              </a:rPr>
              <a:t>Signed:____________________________</a:t>
            </a:r>
          </a:p>
        </p:txBody>
      </p:sp>
      <p:sp>
        <p:nvSpPr>
          <p:cNvPr id="5" name="Rectangle 4">
            <a:extLst>
              <a:ext uri="{FF2B5EF4-FFF2-40B4-BE49-F238E27FC236}">
                <a16:creationId xmlns:a16="http://schemas.microsoft.com/office/drawing/2014/main" id="{E272038C-857F-41A8-AD81-EAC46C3A0DAB}"/>
              </a:ext>
            </a:extLst>
          </p:cNvPr>
          <p:cNvSpPr/>
          <p:nvPr/>
        </p:nvSpPr>
        <p:spPr>
          <a:xfrm>
            <a:off x="5558687" y="6245139"/>
            <a:ext cx="3161763" cy="307777"/>
          </a:xfrm>
          <a:prstGeom prst="rect">
            <a:avLst/>
          </a:prstGeom>
        </p:spPr>
        <p:txBody>
          <a:bodyPr wrap="none">
            <a:spAutoFit/>
          </a:bodyPr>
          <a:lstStyle/>
          <a:p>
            <a:pPr algn="ctr"/>
            <a:r>
              <a:rPr lang="en-ZA" sz="1400" dirty="0">
                <a:latin typeface="Arial Rounded MT Bold" panose="020F0704030504030204" pitchFamily="34" charset="77"/>
                <a:cs typeface="Arial" panose="020B0604020202020204" pitchFamily="34" charset="0"/>
              </a:rPr>
              <a:t>Date:____________________________</a:t>
            </a:r>
          </a:p>
        </p:txBody>
      </p:sp>
      <p:pic>
        <p:nvPicPr>
          <p:cNvPr id="8" name="Picture 7" descr="Logo&#10;&#10;Description automatically generated">
            <a:extLst>
              <a:ext uri="{FF2B5EF4-FFF2-40B4-BE49-F238E27FC236}">
                <a16:creationId xmlns:a16="http://schemas.microsoft.com/office/drawing/2014/main" id="{01949F6D-58B2-0ABA-DF6C-FF0114AD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83781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a:extLst>
              <a:ext uri="{FF2B5EF4-FFF2-40B4-BE49-F238E27FC236}">
                <a16:creationId xmlns:a16="http://schemas.microsoft.com/office/drawing/2014/main" id="{C6A0844E-717F-88E9-6FBC-1304A0AAAEBB}"/>
              </a:ext>
            </a:extLst>
          </p:cNvPr>
          <p:cNvSpPr>
            <a:spLocks noGrp="1"/>
          </p:cNvSpPr>
          <p:nvPr>
            <p:ph type="title"/>
          </p:nvPr>
        </p:nvSpPr>
        <p:spPr>
          <a:xfrm>
            <a:off x="0" y="-3459"/>
            <a:ext cx="9905996" cy="1098888"/>
          </a:xfrm>
        </p:spPr>
        <p:txBody>
          <a:bodyPr>
            <a:normAutofit/>
          </a:bodyPr>
          <a:lstStyle/>
          <a:p>
            <a:pPr algn="ctr"/>
            <a:r>
              <a:rPr lang="en-ZA" altLang="en-US" sz="2200" dirty="0">
                <a:latin typeface="Arial Rounded MT Bold" panose="020F0704030504030204" pitchFamily="34" charset="77"/>
              </a:rPr>
              <a:t>Creating Personal Empowerment</a:t>
            </a:r>
          </a:p>
        </p:txBody>
      </p:sp>
      <p:sp>
        <p:nvSpPr>
          <p:cNvPr id="61444" name="Line 4">
            <a:extLst>
              <a:ext uri="{FF2B5EF4-FFF2-40B4-BE49-F238E27FC236}">
                <a16:creationId xmlns:a16="http://schemas.microsoft.com/office/drawing/2014/main" id="{977F4D6C-7FAE-6773-3A29-F68EA23A6D48}"/>
              </a:ext>
            </a:extLst>
          </p:cNvPr>
          <p:cNvSpPr>
            <a:spLocks noChangeShapeType="1"/>
          </p:cNvSpPr>
          <p:nvPr/>
        </p:nvSpPr>
        <p:spPr bwMode="auto">
          <a:xfrm flipH="1">
            <a:off x="1699288" y="1504449"/>
            <a:ext cx="0" cy="403383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61445" name="Line 5">
            <a:extLst>
              <a:ext uri="{FF2B5EF4-FFF2-40B4-BE49-F238E27FC236}">
                <a16:creationId xmlns:a16="http://schemas.microsoft.com/office/drawing/2014/main" id="{F63226AD-16E8-9797-0E03-E60D4E9751EC}"/>
              </a:ext>
            </a:extLst>
          </p:cNvPr>
          <p:cNvSpPr>
            <a:spLocks noChangeShapeType="1"/>
          </p:cNvSpPr>
          <p:nvPr/>
        </p:nvSpPr>
        <p:spPr bwMode="auto">
          <a:xfrm>
            <a:off x="1728788" y="5457825"/>
            <a:ext cx="6477000"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6" name="Rectangle 6">
            <a:extLst>
              <a:ext uri="{FF2B5EF4-FFF2-40B4-BE49-F238E27FC236}">
                <a16:creationId xmlns:a16="http://schemas.microsoft.com/office/drawing/2014/main" id="{9EF09427-C16C-E68C-FAC7-40BD0A284630}"/>
              </a:ext>
            </a:extLst>
          </p:cNvPr>
          <p:cNvSpPr>
            <a:spLocks noChangeArrowheads="1"/>
          </p:cNvSpPr>
          <p:nvPr/>
        </p:nvSpPr>
        <p:spPr bwMode="auto">
          <a:xfrm>
            <a:off x="1973263" y="1589089"/>
            <a:ext cx="2849562" cy="1768475"/>
          </a:xfrm>
          <a:prstGeom prst="rect">
            <a:avLst/>
          </a:prstGeom>
          <a:solidFill>
            <a:schemeClr val="bg1">
              <a:lumMod val="85000"/>
            </a:schemeClr>
          </a:solidFill>
          <a:ln w="9525">
            <a:solidFill>
              <a:schemeClr val="tx1"/>
            </a:solidFill>
            <a:miter lim="800000"/>
            <a:headEnd/>
            <a:tailEnd/>
          </a:ln>
        </p:spPr>
        <p:txBody>
          <a:bodyPr anchor="ctr"/>
          <a:lstStyle/>
          <a:p>
            <a:pPr algn="ctr" eaLnBrk="0" hangingPunct="0">
              <a:defRPr/>
            </a:pPr>
            <a:r>
              <a:rPr lang="en-US" sz="2000">
                <a:latin typeface="Arial Rounded MT Bold" panose="020F0704030504030204" pitchFamily="34" charset="77"/>
              </a:rPr>
              <a:t>Unconsciously </a:t>
            </a:r>
          </a:p>
          <a:p>
            <a:pPr algn="ctr" eaLnBrk="0" hangingPunct="0">
              <a:defRPr/>
            </a:pPr>
            <a:r>
              <a:rPr lang="en-US" sz="2000">
                <a:latin typeface="Arial Rounded MT Bold" panose="020F0704030504030204" pitchFamily="34" charset="77"/>
              </a:rPr>
              <a:t>Empowered</a:t>
            </a:r>
          </a:p>
        </p:txBody>
      </p:sp>
      <p:sp>
        <p:nvSpPr>
          <p:cNvPr id="7" name="Rectangle 7">
            <a:extLst>
              <a:ext uri="{FF2B5EF4-FFF2-40B4-BE49-F238E27FC236}">
                <a16:creationId xmlns:a16="http://schemas.microsoft.com/office/drawing/2014/main" id="{5A11CF76-6753-09C3-DD69-9BD5DE2C3E49}"/>
              </a:ext>
            </a:extLst>
          </p:cNvPr>
          <p:cNvSpPr>
            <a:spLocks noChangeArrowheads="1"/>
          </p:cNvSpPr>
          <p:nvPr/>
        </p:nvSpPr>
        <p:spPr bwMode="auto">
          <a:xfrm>
            <a:off x="5157788" y="1584326"/>
            <a:ext cx="2849562" cy="176847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latin typeface="Arial Rounded MT Bold" panose="020F0704030504030204" pitchFamily="34" charset="77"/>
              </a:rPr>
              <a:t>Consciously Empowered</a:t>
            </a:r>
          </a:p>
        </p:txBody>
      </p:sp>
      <p:sp>
        <p:nvSpPr>
          <p:cNvPr id="8" name="Rectangle 8">
            <a:extLst>
              <a:ext uri="{FF2B5EF4-FFF2-40B4-BE49-F238E27FC236}">
                <a16:creationId xmlns:a16="http://schemas.microsoft.com/office/drawing/2014/main" id="{36D3F1A0-4EFE-FB23-6976-EBF6F1614927}"/>
              </a:ext>
            </a:extLst>
          </p:cNvPr>
          <p:cNvSpPr>
            <a:spLocks noChangeArrowheads="1"/>
          </p:cNvSpPr>
          <p:nvPr/>
        </p:nvSpPr>
        <p:spPr bwMode="auto">
          <a:xfrm>
            <a:off x="1998663" y="3502026"/>
            <a:ext cx="2849562" cy="1768475"/>
          </a:xfrm>
          <a:prstGeom prst="rect">
            <a:avLst/>
          </a:prstGeom>
          <a:solidFill>
            <a:schemeClr val="bg1">
              <a:lumMod val="65000"/>
            </a:schemeClr>
          </a:solidFill>
          <a:ln w="9525">
            <a:solidFill>
              <a:schemeClr val="tx1"/>
            </a:solidFill>
            <a:miter lim="800000"/>
            <a:headEnd/>
            <a:tailEnd/>
          </a:ln>
        </p:spPr>
        <p:txBody>
          <a:bodyPr anchor="ctr"/>
          <a:lstStyle/>
          <a:p>
            <a:pPr algn="ctr" eaLnBrk="0" hangingPunct="0">
              <a:defRPr/>
            </a:pPr>
            <a:r>
              <a:rPr lang="en-US" sz="2000">
                <a:latin typeface="Arial Rounded MT Bold" panose="020F0704030504030204" pitchFamily="34" charset="77"/>
              </a:rPr>
              <a:t>Unconsciously Disempowered</a:t>
            </a:r>
          </a:p>
        </p:txBody>
      </p:sp>
      <p:sp>
        <p:nvSpPr>
          <p:cNvPr id="9" name="Rectangle 9">
            <a:extLst>
              <a:ext uri="{FF2B5EF4-FFF2-40B4-BE49-F238E27FC236}">
                <a16:creationId xmlns:a16="http://schemas.microsoft.com/office/drawing/2014/main" id="{BDC3902D-F40A-75C5-6184-C01163EAC43C}"/>
              </a:ext>
            </a:extLst>
          </p:cNvPr>
          <p:cNvSpPr>
            <a:spLocks noChangeArrowheads="1"/>
          </p:cNvSpPr>
          <p:nvPr/>
        </p:nvSpPr>
        <p:spPr bwMode="auto">
          <a:xfrm>
            <a:off x="5183188" y="3497264"/>
            <a:ext cx="2849562" cy="1768475"/>
          </a:xfrm>
          <a:prstGeom prst="rect">
            <a:avLst/>
          </a:prstGeom>
          <a:solidFill>
            <a:schemeClr val="bg1">
              <a:lumMod val="75000"/>
            </a:schemeClr>
          </a:solidFill>
          <a:ln w="9525">
            <a:solidFill>
              <a:schemeClr val="tx1"/>
            </a:solidFill>
            <a:miter lim="800000"/>
            <a:headEnd/>
            <a:tailEnd/>
          </a:ln>
        </p:spPr>
        <p:txBody>
          <a:bodyPr anchor="ctr"/>
          <a:lstStyle/>
          <a:p>
            <a:pPr algn="ctr" eaLnBrk="0" hangingPunct="0">
              <a:defRPr/>
            </a:pPr>
            <a:r>
              <a:rPr lang="en-US" sz="2000" dirty="0">
                <a:latin typeface="Arial Rounded MT Bold" panose="020F0704030504030204" pitchFamily="34" charset="77"/>
              </a:rPr>
              <a:t>Consciously Disempowered</a:t>
            </a:r>
          </a:p>
        </p:txBody>
      </p:sp>
      <p:sp>
        <p:nvSpPr>
          <p:cNvPr id="61450" name="Text Box 10">
            <a:extLst>
              <a:ext uri="{FF2B5EF4-FFF2-40B4-BE49-F238E27FC236}">
                <a16:creationId xmlns:a16="http://schemas.microsoft.com/office/drawing/2014/main" id="{F908E1C0-D33D-9EFF-157B-F6861FA72DA8}"/>
              </a:ext>
            </a:extLst>
          </p:cNvPr>
          <p:cNvSpPr txBox="1">
            <a:spLocks noChangeArrowheads="1"/>
          </p:cNvSpPr>
          <p:nvPr/>
        </p:nvSpPr>
        <p:spPr bwMode="auto">
          <a:xfrm rot="-5400000">
            <a:off x="466576" y="3224183"/>
            <a:ext cx="18036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Arial Rounded MT Bold" panose="020F0704030504030204" pitchFamily="34" charset="77"/>
              </a:rPr>
              <a:t>POSSIBILITY</a:t>
            </a:r>
          </a:p>
        </p:txBody>
      </p:sp>
      <p:sp>
        <p:nvSpPr>
          <p:cNvPr id="61451" name="Text Box 11">
            <a:extLst>
              <a:ext uri="{FF2B5EF4-FFF2-40B4-BE49-F238E27FC236}">
                <a16:creationId xmlns:a16="http://schemas.microsoft.com/office/drawing/2014/main" id="{7DBD7E4B-F2B5-055E-4726-E469E0256D3B}"/>
              </a:ext>
            </a:extLst>
          </p:cNvPr>
          <p:cNvSpPr txBox="1">
            <a:spLocks noChangeArrowheads="1"/>
          </p:cNvSpPr>
          <p:nvPr/>
        </p:nvSpPr>
        <p:spPr bwMode="auto">
          <a:xfrm>
            <a:off x="3756101" y="5604342"/>
            <a:ext cx="25779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Arial Rounded MT Bold" panose="020F0704030504030204" pitchFamily="34" charset="77"/>
              </a:rPr>
              <a:t>SELF AWARENESS</a:t>
            </a:r>
          </a:p>
        </p:txBody>
      </p:sp>
      <p:sp>
        <p:nvSpPr>
          <p:cNvPr id="61452" name="TextBox 15">
            <a:extLst>
              <a:ext uri="{FF2B5EF4-FFF2-40B4-BE49-F238E27FC236}">
                <a16:creationId xmlns:a16="http://schemas.microsoft.com/office/drawing/2014/main" id="{091407EC-3C91-5EDA-BEB5-6D296F0A82F1}"/>
              </a:ext>
            </a:extLst>
          </p:cNvPr>
          <p:cNvSpPr txBox="1">
            <a:spLocks noChangeArrowheads="1"/>
          </p:cNvSpPr>
          <p:nvPr/>
        </p:nvSpPr>
        <p:spPr bwMode="auto">
          <a:xfrm>
            <a:off x="940819" y="1428476"/>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600" dirty="0">
                <a:latin typeface="Arial Rounded MT Bold" panose="020F0704030504030204" pitchFamily="34" charset="77"/>
              </a:rPr>
              <a:t>HIGH</a:t>
            </a:r>
          </a:p>
        </p:txBody>
      </p:sp>
      <p:sp>
        <p:nvSpPr>
          <p:cNvPr id="61453" name="TextBox 16">
            <a:extLst>
              <a:ext uri="{FF2B5EF4-FFF2-40B4-BE49-F238E27FC236}">
                <a16:creationId xmlns:a16="http://schemas.microsoft.com/office/drawing/2014/main" id="{5027CD73-430E-8529-6929-FF94BD765E44}"/>
              </a:ext>
            </a:extLst>
          </p:cNvPr>
          <p:cNvSpPr txBox="1">
            <a:spLocks noChangeArrowheads="1"/>
          </p:cNvSpPr>
          <p:nvPr/>
        </p:nvSpPr>
        <p:spPr bwMode="auto">
          <a:xfrm>
            <a:off x="995449" y="5604086"/>
            <a:ext cx="65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600" dirty="0">
                <a:latin typeface="Arial Rounded MT Bold" panose="020F0704030504030204" pitchFamily="34" charset="77"/>
              </a:rPr>
              <a:t>LOW</a:t>
            </a:r>
          </a:p>
        </p:txBody>
      </p:sp>
      <p:sp>
        <p:nvSpPr>
          <p:cNvPr id="61454" name="TextBox 17">
            <a:extLst>
              <a:ext uri="{FF2B5EF4-FFF2-40B4-BE49-F238E27FC236}">
                <a16:creationId xmlns:a16="http://schemas.microsoft.com/office/drawing/2014/main" id="{FD036E48-99D8-22EE-632C-DD8CD48FE0C0}"/>
              </a:ext>
            </a:extLst>
          </p:cNvPr>
          <p:cNvSpPr txBox="1">
            <a:spLocks noChangeArrowheads="1"/>
          </p:cNvSpPr>
          <p:nvPr/>
        </p:nvSpPr>
        <p:spPr bwMode="auto">
          <a:xfrm>
            <a:off x="7719278" y="5602750"/>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ZA" altLang="en-US" sz="1600" dirty="0">
                <a:latin typeface="Arial Rounded MT Bold" panose="020F0704030504030204" pitchFamily="34" charset="77"/>
              </a:rPr>
              <a:t>HIGH</a:t>
            </a:r>
          </a:p>
        </p:txBody>
      </p:sp>
      <p:sp>
        <p:nvSpPr>
          <p:cNvPr id="15" name="Text Box 11">
            <a:extLst>
              <a:ext uri="{FF2B5EF4-FFF2-40B4-BE49-F238E27FC236}">
                <a16:creationId xmlns:a16="http://schemas.microsoft.com/office/drawing/2014/main" id="{A2E19DCA-CD9A-1D0F-5154-0136683AD9DE}"/>
              </a:ext>
            </a:extLst>
          </p:cNvPr>
          <p:cNvSpPr txBox="1">
            <a:spLocks noChangeArrowheads="1"/>
          </p:cNvSpPr>
          <p:nvPr/>
        </p:nvSpPr>
        <p:spPr bwMode="auto">
          <a:xfrm rot="5400000">
            <a:off x="7564796" y="2274858"/>
            <a:ext cx="15740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Arial Rounded MT Bold" panose="020F0704030504030204" pitchFamily="34" charset="77"/>
              </a:rPr>
              <a:t>abundance</a:t>
            </a:r>
          </a:p>
        </p:txBody>
      </p:sp>
      <p:sp>
        <p:nvSpPr>
          <p:cNvPr id="16" name="Text Box 11">
            <a:extLst>
              <a:ext uri="{FF2B5EF4-FFF2-40B4-BE49-F238E27FC236}">
                <a16:creationId xmlns:a16="http://schemas.microsoft.com/office/drawing/2014/main" id="{D5851A94-1640-AE1A-14CB-F2A3BAADBE00}"/>
              </a:ext>
            </a:extLst>
          </p:cNvPr>
          <p:cNvSpPr txBox="1">
            <a:spLocks noChangeArrowheads="1"/>
          </p:cNvSpPr>
          <p:nvPr/>
        </p:nvSpPr>
        <p:spPr bwMode="auto">
          <a:xfrm rot="5400000">
            <a:off x="7759465" y="4406223"/>
            <a:ext cx="1186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Arial Rounded MT Bold" panose="020F0704030504030204" pitchFamily="34" charset="77"/>
              </a:rPr>
              <a:t>scarcity</a:t>
            </a:r>
          </a:p>
        </p:txBody>
      </p:sp>
      <p:grpSp>
        <p:nvGrpSpPr>
          <p:cNvPr id="4" name="Group 22">
            <a:extLst>
              <a:ext uri="{FF2B5EF4-FFF2-40B4-BE49-F238E27FC236}">
                <a16:creationId xmlns:a16="http://schemas.microsoft.com/office/drawing/2014/main" id="{D1B4E3AE-29C4-FA8F-1667-191BBDD47007}"/>
              </a:ext>
            </a:extLst>
          </p:cNvPr>
          <p:cNvGrpSpPr>
            <a:grpSpLocks/>
          </p:cNvGrpSpPr>
          <p:nvPr/>
        </p:nvGrpSpPr>
        <p:grpSpPr bwMode="auto">
          <a:xfrm>
            <a:off x="1712640" y="6117630"/>
            <a:ext cx="6385645" cy="530225"/>
            <a:chOff x="1450975" y="5872163"/>
            <a:chExt cx="6385645" cy="530225"/>
          </a:xfrm>
        </p:grpSpPr>
        <p:sp>
          <p:nvSpPr>
            <p:cNvPr id="61465" name="TextBox 7">
              <a:extLst>
                <a:ext uri="{FF2B5EF4-FFF2-40B4-BE49-F238E27FC236}">
                  <a16:creationId xmlns:a16="http://schemas.microsoft.com/office/drawing/2014/main" id="{E07459EF-4092-9702-8778-25791A26EA5C}"/>
                </a:ext>
              </a:extLst>
            </p:cNvPr>
            <p:cNvSpPr txBox="1">
              <a:spLocks noChangeArrowheads="1"/>
            </p:cNvSpPr>
            <p:nvPr/>
          </p:nvSpPr>
          <p:spPr bwMode="auto">
            <a:xfrm>
              <a:off x="1450975" y="5872163"/>
              <a:ext cx="1492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VALUES &amp; BELIEFS</a:t>
              </a:r>
            </a:p>
          </p:txBody>
        </p:sp>
        <p:sp>
          <p:nvSpPr>
            <p:cNvPr id="61466" name="TextBox 8">
              <a:extLst>
                <a:ext uri="{FF2B5EF4-FFF2-40B4-BE49-F238E27FC236}">
                  <a16:creationId xmlns:a16="http://schemas.microsoft.com/office/drawing/2014/main" id="{7B8E5750-5F9A-FA15-DDC4-35C2B1FDBE1C}"/>
                </a:ext>
              </a:extLst>
            </p:cNvPr>
            <p:cNvSpPr txBox="1">
              <a:spLocks noChangeArrowheads="1"/>
            </p:cNvSpPr>
            <p:nvPr/>
          </p:nvSpPr>
          <p:spPr bwMode="auto">
            <a:xfrm>
              <a:off x="3511550" y="5878513"/>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PARTNERSHIP &amp; COLLABORATION</a:t>
              </a:r>
            </a:p>
          </p:txBody>
        </p:sp>
        <p:sp>
          <p:nvSpPr>
            <p:cNvPr id="61467" name="TextBox 9">
              <a:extLst>
                <a:ext uri="{FF2B5EF4-FFF2-40B4-BE49-F238E27FC236}">
                  <a16:creationId xmlns:a16="http://schemas.microsoft.com/office/drawing/2014/main" id="{F4952C62-7789-3E97-CB95-1BD3E10703E6}"/>
                </a:ext>
              </a:extLst>
            </p:cNvPr>
            <p:cNvSpPr txBox="1">
              <a:spLocks noChangeArrowheads="1"/>
            </p:cNvSpPr>
            <p:nvPr/>
          </p:nvSpPr>
          <p:spPr bwMode="auto">
            <a:xfrm>
              <a:off x="6284913" y="5876925"/>
              <a:ext cx="15517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400">
                  <a:latin typeface="Arial Rounded MT Bold" panose="020F0704030504030204" pitchFamily="34" charset="77"/>
                </a:rPr>
                <a:t>SELF ESTEEM</a:t>
              </a:r>
            </a:p>
            <a:p>
              <a:pPr eaLnBrk="1" hangingPunct="1"/>
              <a:r>
                <a:rPr lang="en-ZA" altLang="en-US" sz="1400">
                  <a:latin typeface="Arial Rounded MT Bold" panose="020F0704030504030204" pitchFamily="34" charset="77"/>
                </a:rPr>
                <a:t>&amp; SELF WORTH</a:t>
              </a:r>
            </a:p>
          </p:txBody>
        </p:sp>
      </p:grpSp>
      <p:grpSp>
        <p:nvGrpSpPr>
          <p:cNvPr id="5" name="Group 23">
            <a:extLst>
              <a:ext uri="{FF2B5EF4-FFF2-40B4-BE49-F238E27FC236}">
                <a16:creationId xmlns:a16="http://schemas.microsoft.com/office/drawing/2014/main" id="{28EF898F-1E1B-AA22-AC5F-CDE8DACA7EB3}"/>
              </a:ext>
            </a:extLst>
          </p:cNvPr>
          <p:cNvGrpSpPr>
            <a:grpSpLocks/>
          </p:cNvGrpSpPr>
          <p:nvPr/>
        </p:nvGrpSpPr>
        <p:grpSpPr bwMode="auto">
          <a:xfrm>
            <a:off x="252661" y="1077119"/>
            <a:ext cx="523875" cy="4656137"/>
            <a:chOff x="160338" y="1004888"/>
            <a:chExt cx="523875" cy="4656137"/>
          </a:xfrm>
        </p:grpSpPr>
        <p:sp>
          <p:nvSpPr>
            <p:cNvPr id="61462" name="TextBox 11">
              <a:extLst>
                <a:ext uri="{FF2B5EF4-FFF2-40B4-BE49-F238E27FC236}">
                  <a16:creationId xmlns:a16="http://schemas.microsoft.com/office/drawing/2014/main" id="{A13F2D40-BF54-6382-8AD1-9308E4657808}"/>
                </a:ext>
              </a:extLst>
            </p:cNvPr>
            <p:cNvSpPr txBox="1">
              <a:spLocks noChangeArrowheads="1"/>
            </p:cNvSpPr>
            <p:nvPr/>
          </p:nvSpPr>
          <p:spPr bwMode="auto">
            <a:xfrm rot="-5400000">
              <a:off x="-301624" y="4675187"/>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VISION &amp; PURPOSE</a:t>
              </a:r>
            </a:p>
          </p:txBody>
        </p:sp>
        <p:sp>
          <p:nvSpPr>
            <p:cNvPr id="61463" name="TextBox 12">
              <a:extLst>
                <a:ext uri="{FF2B5EF4-FFF2-40B4-BE49-F238E27FC236}">
                  <a16:creationId xmlns:a16="http://schemas.microsoft.com/office/drawing/2014/main" id="{33C807A0-1ED5-3879-57B1-9331296D6242}"/>
                </a:ext>
              </a:extLst>
            </p:cNvPr>
            <p:cNvSpPr txBox="1">
              <a:spLocks noChangeArrowheads="1"/>
            </p:cNvSpPr>
            <p:nvPr/>
          </p:nvSpPr>
          <p:spPr bwMode="auto">
            <a:xfrm rot="-5400000">
              <a:off x="-387349" y="3211512"/>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a:latin typeface="Arial Rounded MT Bold" panose="020F0704030504030204" pitchFamily="34" charset="77"/>
                </a:rPr>
                <a:t>KNOWLEDGE &amp; INSIGHT</a:t>
              </a:r>
            </a:p>
          </p:txBody>
        </p:sp>
        <p:sp>
          <p:nvSpPr>
            <p:cNvPr id="61464" name="TextBox 13">
              <a:extLst>
                <a:ext uri="{FF2B5EF4-FFF2-40B4-BE49-F238E27FC236}">
                  <a16:creationId xmlns:a16="http://schemas.microsoft.com/office/drawing/2014/main" id="{1402A0E0-1CFB-8659-DC9C-FDF4B2ADE97D}"/>
                </a:ext>
              </a:extLst>
            </p:cNvPr>
            <p:cNvSpPr txBox="1">
              <a:spLocks noChangeArrowheads="1"/>
            </p:cNvSpPr>
            <p:nvPr/>
          </p:nvSpPr>
          <p:spPr bwMode="auto">
            <a:xfrm rot="-5400000">
              <a:off x="-387349" y="1552575"/>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ZA" altLang="en-US" sz="1400" dirty="0">
                  <a:latin typeface="Arial Rounded MT Bold" panose="020F0704030504030204" pitchFamily="34" charset="77"/>
                </a:rPr>
                <a:t>PRESENCE </a:t>
              </a:r>
            </a:p>
            <a:p>
              <a:pPr algn="ctr" eaLnBrk="1" hangingPunct="1"/>
              <a:r>
                <a:rPr lang="en-ZA" altLang="en-US" sz="1400" dirty="0">
                  <a:latin typeface="Arial Rounded MT Bold" panose="020F0704030504030204" pitchFamily="34" charset="77"/>
                </a:rPr>
                <a:t>&amp; ACTION</a:t>
              </a:r>
            </a:p>
          </p:txBody>
        </p:sp>
      </p:grpSp>
      <p:sp>
        <p:nvSpPr>
          <p:cNvPr id="25" name="Heart 24">
            <a:extLst>
              <a:ext uri="{FF2B5EF4-FFF2-40B4-BE49-F238E27FC236}">
                <a16:creationId xmlns:a16="http://schemas.microsoft.com/office/drawing/2014/main" id="{19752BAF-1110-52CF-3DCF-D804BCC476E7}"/>
              </a:ext>
            </a:extLst>
          </p:cNvPr>
          <p:cNvSpPr/>
          <p:nvPr/>
        </p:nvSpPr>
        <p:spPr bwMode="auto">
          <a:xfrm>
            <a:off x="8337376" y="593744"/>
            <a:ext cx="1376902" cy="1283524"/>
          </a:xfrm>
          <a:prstGeom prst="hear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ZA" sz="1400" dirty="0">
                <a:solidFill>
                  <a:schemeClr val="tx1"/>
                </a:solidFill>
                <a:latin typeface="Arial Rounded MT Bold" panose="020F0704030504030204" pitchFamily="34" charset="77"/>
              </a:rPr>
              <a:t>LOVE</a:t>
            </a:r>
          </a:p>
        </p:txBody>
      </p:sp>
      <p:sp>
        <p:nvSpPr>
          <p:cNvPr id="31" name="Line 4">
            <a:extLst>
              <a:ext uri="{FF2B5EF4-FFF2-40B4-BE49-F238E27FC236}">
                <a16:creationId xmlns:a16="http://schemas.microsoft.com/office/drawing/2014/main" id="{4CB85869-AA21-2520-E82D-B59050258B36}"/>
              </a:ext>
            </a:extLst>
          </p:cNvPr>
          <p:cNvSpPr>
            <a:spLocks noChangeShapeType="1"/>
          </p:cNvSpPr>
          <p:nvPr/>
        </p:nvSpPr>
        <p:spPr bwMode="auto">
          <a:xfrm flipH="1">
            <a:off x="1682098" y="5519634"/>
            <a:ext cx="6799294" cy="5555"/>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sp>
        <p:nvSpPr>
          <p:cNvPr id="32" name="Line 4">
            <a:extLst>
              <a:ext uri="{FF2B5EF4-FFF2-40B4-BE49-F238E27FC236}">
                <a16:creationId xmlns:a16="http://schemas.microsoft.com/office/drawing/2014/main" id="{813E469A-D425-18A5-E003-072951A2E6EC}"/>
              </a:ext>
            </a:extLst>
          </p:cNvPr>
          <p:cNvSpPr>
            <a:spLocks noChangeShapeType="1"/>
          </p:cNvSpPr>
          <p:nvPr/>
        </p:nvSpPr>
        <p:spPr bwMode="auto">
          <a:xfrm flipH="1">
            <a:off x="8337376" y="3171942"/>
            <a:ext cx="0" cy="765225"/>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Arial Rounded MT Bold" panose="020F0704030504030204" pitchFamily="34" charset="77"/>
            </a:endParaRPr>
          </a:p>
        </p:txBody>
      </p:sp>
      <p:pic>
        <p:nvPicPr>
          <p:cNvPr id="28" name="Picture 27" descr="Logo&#10;&#10;Description automatically generated">
            <a:extLst>
              <a:ext uri="{FF2B5EF4-FFF2-40B4-BE49-F238E27FC236}">
                <a16:creationId xmlns:a16="http://schemas.microsoft.com/office/drawing/2014/main" id="{F7D17D24-5EFC-D9B2-4AC0-ABEBDDFB1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134" y="5805264"/>
            <a:ext cx="751754" cy="8425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398"/>
    </mc:Choice>
    <mc:Fallback xmlns="">
      <p:transition spd="slow" advTm="353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623"/>
            <a:ext cx="9906000" cy="1069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My personal bullying story</a:t>
            </a:r>
          </a:p>
        </p:txBody>
      </p:sp>
      <p:grpSp>
        <p:nvGrpSpPr>
          <p:cNvPr id="34" name="Group 33">
            <a:extLst>
              <a:ext uri="{FF2B5EF4-FFF2-40B4-BE49-F238E27FC236}">
                <a16:creationId xmlns:a16="http://schemas.microsoft.com/office/drawing/2014/main" id="{B1BE9899-4307-F4D3-A787-7E5514C14089}"/>
              </a:ext>
            </a:extLst>
          </p:cNvPr>
          <p:cNvGrpSpPr/>
          <p:nvPr/>
        </p:nvGrpSpPr>
        <p:grpSpPr>
          <a:xfrm>
            <a:off x="599376" y="914989"/>
            <a:ext cx="3810000" cy="5080000"/>
            <a:chOff x="599376" y="914989"/>
            <a:chExt cx="3810000" cy="5080000"/>
          </a:xfrm>
        </p:grpSpPr>
        <p:pic>
          <p:nvPicPr>
            <p:cNvPr id="21" name="Picture 20" descr="Icon&#10;&#10;Description automatically generated">
              <a:extLst>
                <a:ext uri="{FF2B5EF4-FFF2-40B4-BE49-F238E27FC236}">
                  <a16:creationId xmlns:a16="http://schemas.microsoft.com/office/drawing/2014/main" id="{83F609DB-E786-A5B7-064B-9FE3C4B26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76" y="914989"/>
              <a:ext cx="3810000" cy="5080000"/>
            </a:xfrm>
            <a:prstGeom prst="rect">
              <a:avLst/>
            </a:prstGeom>
          </p:spPr>
        </p:pic>
        <p:sp>
          <p:nvSpPr>
            <p:cNvPr id="22" name="Oval 21">
              <a:extLst>
                <a:ext uri="{FF2B5EF4-FFF2-40B4-BE49-F238E27FC236}">
                  <a16:creationId xmlns:a16="http://schemas.microsoft.com/office/drawing/2014/main" id="{E80FF54D-FFFE-956D-46BB-76704B56B04B}"/>
                </a:ext>
              </a:extLst>
            </p:cNvPr>
            <p:cNvSpPr/>
            <p:nvPr/>
          </p:nvSpPr>
          <p:spPr>
            <a:xfrm>
              <a:off x="1967528" y="1510773"/>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F1D9AA7-DF8C-17E1-9FB5-5CD38CB7E33E}"/>
                </a:ext>
              </a:extLst>
            </p:cNvPr>
            <p:cNvSpPr/>
            <p:nvPr/>
          </p:nvSpPr>
          <p:spPr>
            <a:xfrm>
              <a:off x="1895520" y="2859205"/>
              <a:ext cx="1224136" cy="122413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AA0126DE-6E8C-9F66-50D5-A52E0B7D1FD4}"/>
              </a:ext>
            </a:extLst>
          </p:cNvPr>
          <p:cNvGrpSpPr/>
          <p:nvPr/>
        </p:nvGrpSpPr>
        <p:grpSpPr>
          <a:xfrm>
            <a:off x="3048669" y="864954"/>
            <a:ext cx="3721771" cy="5080000"/>
            <a:chOff x="3048669" y="864954"/>
            <a:chExt cx="3721771" cy="5080000"/>
          </a:xfrm>
        </p:grpSpPr>
        <p:pic>
          <p:nvPicPr>
            <p:cNvPr id="9" name="Picture 8" descr="Icon&#10;&#10;Description automatically generated">
              <a:extLst>
                <a:ext uri="{FF2B5EF4-FFF2-40B4-BE49-F238E27FC236}">
                  <a16:creationId xmlns:a16="http://schemas.microsoft.com/office/drawing/2014/main" id="{1E589F53-195E-2B36-27B8-69EC8D93F5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669" y="864954"/>
              <a:ext cx="3721771" cy="5080000"/>
            </a:xfrm>
            <a:prstGeom prst="rect">
              <a:avLst/>
            </a:prstGeom>
          </p:spPr>
        </p:pic>
        <p:sp>
          <p:nvSpPr>
            <p:cNvPr id="24" name="Oval 23">
              <a:extLst>
                <a:ext uri="{FF2B5EF4-FFF2-40B4-BE49-F238E27FC236}">
                  <a16:creationId xmlns:a16="http://schemas.microsoft.com/office/drawing/2014/main" id="{F750D9C0-52D5-4AA3-68FB-93399562A131}"/>
                </a:ext>
              </a:extLst>
            </p:cNvPr>
            <p:cNvSpPr/>
            <p:nvPr/>
          </p:nvSpPr>
          <p:spPr>
            <a:xfrm>
              <a:off x="4321145" y="1430234"/>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8D2E9EE-9F55-9D7E-B864-200737A06576}"/>
                </a:ext>
              </a:extLst>
            </p:cNvPr>
            <p:cNvSpPr/>
            <p:nvPr/>
          </p:nvSpPr>
          <p:spPr>
            <a:xfrm>
              <a:off x="4321145" y="2801028"/>
              <a:ext cx="1224136" cy="12404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1221885-C11F-7DA0-77EA-5FA85F9B48B1}"/>
              </a:ext>
            </a:extLst>
          </p:cNvPr>
          <p:cNvGrpSpPr/>
          <p:nvPr/>
        </p:nvGrpSpPr>
        <p:grpSpPr>
          <a:xfrm>
            <a:off x="5467446" y="864954"/>
            <a:ext cx="3810000" cy="5080000"/>
            <a:chOff x="5467446" y="864954"/>
            <a:chExt cx="3810000" cy="5080000"/>
          </a:xfrm>
        </p:grpSpPr>
        <p:pic>
          <p:nvPicPr>
            <p:cNvPr id="19" name="Picture 18" descr="Icon&#10;&#10;Description automatically generated">
              <a:extLst>
                <a:ext uri="{FF2B5EF4-FFF2-40B4-BE49-F238E27FC236}">
                  <a16:creationId xmlns:a16="http://schemas.microsoft.com/office/drawing/2014/main" id="{AE18A476-C30E-5EF2-7F40-ABA02F4C8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7446" y="864954"/>
              <a:ext cx="3810000" cy="5080000"/>
            </a:xfrm>
            <a:prstGeom prst="rect">
              <a:avLst/>
            </a:prstGeom>
          </p:spPr>
        </p:pic>
        <p:sp>
          <p:nvSpPr>
            <p:cNvPr id="26" name="Oval 25">
              <a:extLst>
                <a:ext uri="{FF2B5EF4-FFF2-40B4-BE49-F238E27FC236}">
                  <a16:creationId xmlns:a16="http://schemas.microsoft.com/office/drawing/2014/main" id="{28006BFB-43E4-4D22-96C4-E8AD8F96A199}"/>
                </a:ext>
              </a:extLst>
            </p:cNvPr>
            <p:cNvSpPr/>
            <p:nvPr/>
          </p:nvSpPr>
          <p:spPr>
            <a:xfrm>
              <a:off x="6812247" y="1380477"/>
              <a:ext cx="1224136" cy="122413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95AF225-5624-3F7C-7EC1-890012E7FBE1}"/>
                </a:ext>
              </a:extLst>
            </p:cNvPr>
            <p:cNvSpPr/>
            <p:nvPr/>
          </p:nvSpPr>
          <p:spPr>
            <a:xfrm>
              <a:off x="6795674" y="2679760"/>
              <a:ext cx="1257281" cy="136168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9" descr="Logo&#10;&#10;Description automatically generated">
            <a:extLst>
              <a:ext uri="{FF2B5EF4-FFF2-40B4-BE49-F238E27FC236}">
                <a16:creationId xmlns:a16="http://schemas.microsoft.com/office/drawing/2014/main" id="{C0161E8A-BF2B-1ABF-5F60-F669C7CF4E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
        <p:nvSpPr>
          <p:cNvPr id="31" name="TextBox 30">
            <a:extLst>
              <a:ext uri="{FF2B5EF4-FFF2-40B4-BE49-F238E27FC236}">
                <a16:creationId xmlns:a16="http://schemas.microsoft.com/office/drawing/2014/main" id="{67636C74-70AA-DD66-A4EC-D028F5F6954E}"/>
              </a:ext>
            </a:extLst>
          </p:cNvPr>
          <p:cNvSpPr txBox="1"/>
          <p:nvPr/>
        </p:nvSpPr>
        <p:spPr>
          <a:xfrm>
            <a:off x="4172610" y="5866702"/>
            <a:ext cx="1560780" cy="307777"/>
          </a:xfrm>
          <a:prstGeom prst="rect">
            <a:avLst/>
          </a:prstGeom>
          <a:noFill/>
        </p:spPr>
        <p:txBody>
          <a:bodyPr wrap="square" rtlCol="0">
            <a:spAutoFit/>
          </a:bodyPr>
          <a:lstStyle/>
          <a:p>
            <a:pPr algn="ctr"/>
            <a:r>
              <a:rPr lang="en-US" sz="1400" dirty="0">
                <a:latin typeface="Arial Rounded MT Bold" panose="020F0704030504030204" pitchFamily="34" charset="77"/>
              </a:rPr>
              <a:t>BULLIED</a:t>
            </a:r>
          </a:p>
        </p:txBody>
      </p:sp>
      <p:sp>
        <p:nvSpPr>
          <p:cNvPr id="32" name="TextBox 31">
            <a:extLst>
              <a:ext uri="{FF2B5EF4-FFF2-40B4-BE49-F238E27FC236}">
                <a16:creationId xmlns:a16="http://schemas.microsoft.com/office/drawing/2014/main" id="{A72B02CD-7A77-DF10-B971-972119AC4B44}"/>
              </a:ext>
            </a:extLst>
          </p:cNvPr>
          <p:cNvSpPr txBox="1"/>
          <p:nvPr/>
        </p:nvSpPr>
        <p:spPr>
          <a:xfrm>
            <a:off x="1716785" y="5828165"/>
            <a:ext cx="1560780" cy="307777"/>
          </a:xfrm>
          <a:prstGeom prst="rect">
            <a:avLst/>
          </a:prstGeom>
          <a:noFill/>
        </p:spPr>
        <p:txBody>
          <a:bodyPr wrap="square" rtlCol="0">
            <a:spAutoFit/>
          </a:bodyPr>
          <a:lstStyle/>
          <a:p>
            <a:pPr algn="ctr"/>
            <a:r>
              <a:rPr lang="en-US" sz="1400" dirty="0">
                <a:latin typeface="Arial Rounded MT Bold" panose="020F0704030504030204" pitchFamily="34" charset="77"/>
              </a:rPr>
              <a:t>BULLY</a:t>
            </a:r>
          </a:p>
        </p:txBody>
      </p:sp>
      <p:sp>
        <p:nvSpPr>
          <p:cNvPr id="33" name="TextBox 32">
            <a:extLst>
              <a:ext uri="{FF2B5EF4-FFF2-40B4-BE49-F238E27FC236}">
                <a16:creationId xmlns:a16="http://schemas.microsoft.com/office/drawing/2014/main" id="{048A3A1A-8F12-D99E-D1CE-05406B1814FE}"/>
              </a:ext>
            </a:extLst>
          </p:cNvPr>
          <p:cNvSpPr txBox="1"/>
          <p:nvPr/>
        </p:nvSpPr>
        <p:spPr>
          <a:xfrm>
            <a:off x="6655627" y="5881983"/>
            <a:ext cx="1560780" cy="307777"/>
          </a:xfrm>
          <a:prstGeom prst="rect">
            <a:avLst/>
          </a:prstGeom>
          <a:noFill/>
        </p:spPr>
        <p:txBody>
          <a:bodyPr wrap="square" rtlCol="0">
            <a:spAutoFit/>
          </a:bodyPr>
          <a:lstStyle/>
          <a:p>
            <a:pPr algn="ctr"/>
            <a:r>
              <a:rPr lang="en-US" sz="1400" dirty="0">
                <a:latin typeface="Arial Rounded MT Bold" panose="020F0704030504030204" pitchFamily="34" charset="77"/>
              </a:rPr>
              <a:t>BYSTANDER</a:t>
            </a:r>
          </a:p>
        </p:txBody>
      </p:sp>
    </p:spTree>
    <p:extLst>
      <p:ext uri="{BB962C8B-B14F-4D97-AF65-F5344CB8AC3E}">
        <p14:creationId xmlns:p14="http://schemas.microsoft.com/office/powerpoint/2010/main" val="398618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AD6AC8B9-3386-7ABC-1313-A4C5CFC8E5EC}"/>
              </a:ext>
            </a:extLst>
          </p:cNvPr>
          <p:cNvSpPr/>
          <p:nvPr/>
        </p:nvSpPr>
        <p:spPr>
          <a:xfrm>
            <a:off x="4953878" y="943993"/>
            <a:ext cx="3721209" cy="24482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9" name="Rounded Rectangle 38">
            <a:extLst>
              <a:ext uri="{FF2B5EF4-FFF2-40B4-BE49-F238E27FC236}">
                <a16:creationId xmlns:a16="http://schemas.microsoft.com/office/drawing/2014/main" id="{AFC88518-D831-EC36-59B1-D887031FC6DD}"/>
              </a:ext>
            </a:extLst>
          </p:cNvPr>
          <p:cNvSpPr/>
          <p:nvPr/>
        </p:nvSpPr>
        <p:spPr>
          <a:xfrm>
            <a:off x="1235225" y="3436891"/>
            <a:ext cx="3706385" cy="24482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40" name="Rounded Rectangle 39">
            <a:extLst>
              <a:ext uri="{FF2B5EF4-FFF2-40B4-BE49-F238E27FC236}">
                <a16:creationId xmlns:a16="http://schemas.microsoft.com/office/drawing/2014/main" id="{A8CD26EC-7864-1909-643B-1BC3C0140EEA}"/>
              </a:ext>
            </a:extLst>
          </p:cNvPr>
          <p:cNvSpPr/>
          <p:nvPr/>
        </p:nvSpPr>
        <p:spPr>
          <a:xfrm>
            <a:off x="4953000" y="3415639"/>
            <a:ext cx="3715721" cy="24482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7" name="Rounded Rectangle 36">
            <a:extLst>
              <a:ext uri="{FF2B5EF4-FFF2-40B4-BE49-F238E27FC236}">
                <a16:creationId xmlns:a16="http://schemas.microsoft.com/office/drawing/2014/main" id="{46FDA4DC-5E80-EBC6-1921-6A8DA3F595AA}"/>
              </a:ext>
            </a:extLst>
          </p:cNvPr>
          <p:cNvSpPr/>
          <p:nvPr/>
        </p:nvSpPr>
        <p:spPr>
          <a:xfrm>
            <a:off x="1239035" y="982233"/>
            <a:ext cx="3713965" cy="24482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7" name="Rectangle 6"/>
          <p:cNvSpPr/>
          <p:nvPr/>
        </p:nvSpPr>
        <p:spPr>
          <a:xfrm>
            <a:off x="-20456" y="44623"/>
            <a:ext cx="9926456" cy="1121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What is bullying?</a:t>
            </a:r>
          </a:p>
        </p:txBody>
      </p:sp>
      <p:pic>
        <p:nvPicPr>
          <p:cNvPr id="2" name="Picture 1" descr="Logo&#10;&#10;Description automatically generated">
            <a:extLst>
              <a:ext uri="{FF2B5EF4-FFF2-40B4-BE49-F238E27FC236}">
                <a16:creationId xmlns:a16="http://schemas.microsoft.com/office/drawing/2014/main" id="{5F3B1CF5-BAD8-7076-A095-A2F003435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123" y="5913641"/>
            <a:ext cx="751754" cy="842591"/>
          </a:xfrm>
          <a:prstGeom prst="rect">
            <a:avLst/>
          </a:prstGeom>
        </p:spPr>
      </p:pic>
      <p:sp>
        <p:nvSpPr>
          <p:cNvPr id="6" name="Rounded Rectangle 5">
            <a:extLst>
              <a:ext uri="{FF2B5EF4-FFF2-40B4-BE49-F238E27FC236}">
                <a16:creationId xmlns:a16="http://schemas.microsoft.com/office/drawing/2014/main" id="{973D15CC-A92C-94CB-117F-746256401BA8}"/>
              </a:ext>
            </a:extLst>
          </p:cNvPr>
          <p:cNvSpPr/>
          <p:nvPr/>
        </p:nvSpPr>
        <p:spPr>
          <a:xfrm>
            <a:off x="3585726" y="2212755"/>
            <a:ext cx="2736304" cy="244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8" name="TextBox 7">
            <a:extLst>
              <a:ext uri="{FF2B5EF4-FFF2-40B4-BE49-F238E27FC236}">
                <a16:creationId xmlns:a16="http://schemas.microsoft.com/office/drawing/2014/main" id="{21C18913-C6D7-6A3F-0197-42601330E857}"/>
              </a:ext>
            </a:extLst>
          </p:cNvPr>
          <p:cNvSpPr txBox="1"/>
          <p:nvPr/>
        </p:nvSpPr>
        <p:spPr>
          <a:xfrm>
            <a:off x="3676807" y="3977615"/>
            <a:ext cx="2022990" cy="523220"/>
          </a:xfrm>
          <a:prstGeom prst="rect">
            <a:avLst/>
          </a:prstGeom>
          <a:noFill/>
        </p:spPr>
        <p:txBody>
          <a:bodyPr wrap="none" rtlCol="0">
            <a:spAutoFit/>
          </a:bodyPr>
          <a:lstStyle/>
          <a:p>
            <a:r>
              <a:rPr lang="en-US" sz="1400" dirty="0">
                <a:solidFill>
                  <a:schemeClr val="bg1"/>
                </a:solidFill>
                <a:latin typeface="Arial Rounded MT Bold" panose="020F0704030504030204" pitchFamily="34" charset="77"/>
              </a:rPr>
              <a:t>3. UNEQUAL POWER</a:t>
            </a:r>
          </a:p>
          <a:p>
            <a:r>
              <a:rPr lang="en-US" sz="1400" dirty="0">
                <a:solidFill>
                  <a:schemeClr val="bg1"/>
                </a:solidFill>
                <a:latin typeface="Arial Rounded MT Bold" panose="020F0704030504030204" pitchFamily="34" charset="77"/>
              </a:rPr>
              <a:t>Imbalance!</a:t>
            </a:r>
          </a:p>
        </p:txBody>
      </p:sp>
      <p:pic>
        <p:nvPicPr>
          <p:cNvPr id="13" name="Graphic 12" descr="Head with gears outline">
            <a:extLst>
              <a:ext uri="{FF2B5EF4-FFF2-40B4-BE49-F238E27FC236}">
                <a16:creationId xmlns:a16="http://schemas.microsoft.com/office/drawing/2014/main" id="{1F57D4B9-CE40-26BE-39D1-3A1FD52B84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354" y="2271840"/>
            <a:ext cx="914400" cy="914400"/>
          </a:xfrm>
          <a:prstGeom prst="rect">
            <a:avLst/>
          </a:prstGeom>
        </p:spPr>
      </p:pic>
      <p:sp>
        <p:nvSpPr>
          <p:cNvPr id="14" name="TextBox 13">
            <a:extLst>
              <a:ext uri="{FF2B5EF4-FFF2-40B4-BE49-F238E27FC236}">
                <a16:creationId xmlns:a16="http://schemas.microsoft.com/office/drawing/2014/main" id="{298224E3-E2AA-8AB1-BF59-445E208B92A3}"/>
              </a:ext>
            </a:extLst>
          </p:cNvPr>
          <p:cNvSpPr txBox="1"/>
          <p:nvPr/>
        </p:nvSpPr>
        <p:spPr>
          <a:xfrm>
            <a:off x="3732156" y="2356288"/>
            <a:ext cx="1537857" cy="523220"/>
          </a:xfrm>
          <a:prstGeom prst="rect">
            <a:avLst/>
          </a:prstGeom>
          <a:noFill/>
        </p:spPr>
        <p:txBody>
          <a:bodyPr wrap="none" rtlCol="0">
            <a:spAutoFit/>
          </a:bodyPr>
          <a:lstStyle/>
          <a:p>
            <a:r>
              <a:rPr lang="en-US" sz="1400" dirty="0">
                <a:solidFill>
                  <a:schemeClr val="bg1"/>
                </a:solidFill>
                <a:latin typeface="Arial Rounded MT Bold" panose="020F0704030504030204" pitchFamily="34" charset="77"/>
              </a:rPr>
              <a:t>1. DELIBERATE</a:t>
            </a:r>
          </a:p>
          <a:p>
            <a:r>
              <a:rPr lang="en-US" sz="1400" dirty="0">
                <a:solidFill>
                  <a:schemeClr val="bg1"/>
                </a:solidFill>
                <a:latin typeface="Arial Rounded MT Bold" panose="020F0704030504030204" pitchFamily="34" charset="77"/>
              </a:rPr>
              <a:t>On purpose!</a:t>
            </a:r>
          </a:p>
        </p:txBody>
      </p:sp>
      <p:sp>
        <p:nvSpPr>
          <p:cNvPr id="29" name="TextBox 28">
            <a:extLst>
              <a:ext uri="{FF2B5EF4-FFF2-40B4-BE49-F238E27FC236}">
                <a16:creationId xmlns:a16="http://schemas.microsoft.com/office/drawing/2014/main" id="{830624D9-9D02-F6CC-EAE4-E2E6A8E17E71}"/>
              </a:ext>
            </a:extLst>
          </p:cNvPr>
          <p:cNvSpPr txBox="1"/>
          <p:nvPr/>
        </p:nvSpPr>
        <p:spPr>
          <a:xfrm>
            <a:off x="4631391" y="3245324"/>
            <a:ext cx="1595630" cy="523220"/>
          </a:xfrm>
          <a:prstGeom prst="rect">
            <a:avLst/>
          </a:prstGeom>
          <a:noFill/>
        </p:spPr>
        <p:txBody>
          <a:bodyPr wrap="none" rtlCol="0">
            <a:spAutoFit/>
          </a:bodyPr>
          <a:lstStyle/>
          <a:p>
            <a:pPr algn="r"/>
            <a:r>
              <a:rPr lang="en-US" sz="1400" dirty="0">
                <a:solidFill>
                  <a:schemeClr val="bg1"/>
                </a:solidFill>
                <a:latin typeface="Arial Rounded MT Bold" panose="020F0704030504030204" pitchFamily="34" charset="77"/>
              </a:rPr>
              <a:t>2. REPEATED</a:t>
            </a:r>
          </a:p>
          <a:p>
            <a:pPr algn="r"/>
            <a:r>
              <a:rPr lang="en-US" sz="1400" dirty="0">
                <a:solidFill>
                  <a:schemeClr val="bg1"/>
                </a:solidFill>
                <a:latin typeface="Arial Rounded MT Bold" panose="020F0704030504030204" pitchFamily="34" charset="77"/>
              </a:rPr>
              <a:t>More than once!</a:t>
            </a:r>
          </a:p>
        </p:txBody>
      </p:sp>
      <p:pic>
        <p:nvPicPr>
          <p:cNvPr id="32" name="Graphic 31" descr="Lightning bolt with solid fill">
            <a:extLst>
              <a:ext uri="{FF2B5EF4-FFF2-40B4-BE49-F238E27FC236}">
                <a16:creationId xmlns:a16="http://schemas.microsoft.com/office/drawing/2014/main" id="{F5A9C283-B7FC-4E90-F7D3-ADA57325AA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83267" y="3151005"/>
            <a:ext cx="709274" cy="709274"/>
          </a:xfrm>
          <a:prstGeom prst="rect">
            <a:avLst/>
          </a:prstGeom>
        </p:spPr>
      </p:pic>
      <p:pic>
        <p:nvPicPr>
          <p:cNvPr id="33" name="Graphic 32" descr="Lightning bolt with solid fill">
            <a:extLst>
              <a:ext uri="{FF2B5EF4-FFF2-40B4-BE49-F238E27FC236}">
                <a16:creationId xmlns:a16="http://schemas.microsoft.com/office/drawing/2014/main" id="{C6803544-3742-BF6B-C1E1-E3B7D3FF9B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95442" y="3155138"/>
            <a:ext cx="709274" cy="709274"/>
          </a:xfrm>
          <a:prstGeom prst="rect">
            <a:avLst/>
          </a:prstGeom>
        </p:spPr>
      </p:pic>
      <p:pic>
        <p:nvPicPr>
          <p:cNvPr id="34" name="Graphic 33" descr="Lightning bolt with solid fill">
            <a:extLst>
              <a:ext uri="{FF2B5EF4-FFF2-40B4-BE49-F238E27FC236}">
                <a16:creationId xmlns:a16="http://schemas.microsoft.com/office/drawing/2014/main" id="{A8FC15DA-3BC8-0958-304C-5A55309799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25172" y="3155138"/>
            <a:ext cx="709274" cy="709274"/>
          </a:xfrm>
          <a:prstGeom prst="rect">
            <a:avLst/>
          </a:prstGeom>
        </p:spPr>
      </p:pic>
      <p:pic>
        <p:nvPicPr>
          <p:cNvPr id="36" name="Graphic 35" descr="Scales of justice with solid fill">
            <a:extLst>
              <a:ext uri="{FF2B5EF4-FFF2-40B4-BE49-F238E27FC236}">
                <a16:creationId xmlns:a16="http://schemas.microsoft.com/office/drawing/2014/main" id="{9430BEFA-C621-0974-C5A7-1A7FA286F4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609473">
            <a:off x="5595940" y="3907863"/>
            <a:ext cx="645294" cy="645294"/>
          </a:xfrm>
          <a:prstGeom prst="rect">
            <a:avLst/>
          </a:prstGeom>
        </p:spPr>
      </p:pic>
      <p:pic>
        <p:nvPicPr>
          <p:cNvPr id="42" name="Graphic 41" descr="Lips with solid fill">
            <a:extLst>
              <a:ext uri="{FF2B5EF4-FFF2-40B4-BE49-F238E27FC236}">
                <a16:creationId xmlns:a16="http://schemas.microsoft.com/office/drawing/2014/main" id="{1238D462-BAFE-9BC0-57EB-CC16B1432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89202" y="854903"/>
            <a:ext cx="914400" cy="914400"/>
          </a:xfrm>
          <a:prstGeom prst="rect">
            <a:avLst/>
          </a:prstGeom>
        </p:spPr>
      </p:pic>
      <p:pic>
        <p:nvPicPr>
          <p:cNvPr id="44" name="Graphic 43" descr="Clenched Fist with solid fill">
            <a:extLst>
              <a:ext uri="{FF2B5EF4-FFF2-40B4-BE49-F238E27FC236}">
                <a16:creationId xmlns:a16="http://schemas.microsoft.com/office/drawing/2014/main" id="{09E0CEBF-BB5C-6F55-BFB0-0D99A54B60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flipH="1">
            <a:off x="7607348" y="896515"/>
            <a:ext cx="1054968" cy="914400"/>
          </a:xfrm>
          <a:prstGeom prst="rect">
            <a:avLst/>
          </a:prstGeom>
        </p:spPr>
      </p:pic>
      <p:pic>
        <p:nvPicPr>
          <p:cNvPr id="46" name="Graphic 45" descr="Smart Phone with solid fill">
            <a:extLst>
              <a:ext uri="{FF2B5EF4-FFF2-40B4-BE49-F238E27FC236}">
                <a16:creationId xmlns:a16="http://schemas.microsoft.com/office/drawing/2014/main" id="{F8E60818-FB5D-D8DC-FAF6-A08EBF6C1E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857981">
            <a:off x="1282779" y="5024742"/>
            <a:ext cx="764867" cy="764867"/>
          </a:xfrm>
          <a:prstGeom prst="rect">
            <a:avLst/>
          </a:prstGeom>
        </p:spPr>
      </p:pic>
      <p:pic>
        <p:nvPicPr>
          <p:cNvPr id="48" name="Graphic 47" descr="Handshake with solid fill">
            <a:extLst>
              <a:ext uri="{FF2B5EF4-FFF2-40B4-BE49-F238E27FC236}">
                <a16:creationId xmlns:a16="http://schemas.microsoft.com/office/drawing/2014/main" id="{4561F1C1-9337-AE29-50E8-97E858FC46E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56910" y="5055597"/>
            <a:ext cx="914400" cy="914400"/>
          </a:xfrm>
          <a:prstGeom prst="rect">
            <a:avLst/>
          </a:prstGeom>
        </p:spPr>
      </p:pic>
      <p:sp>
        <p:nvSpPr>
          <p:cNvPr id="49" name="TextBox 48">
            <a:extLst>
              <a:ext uri="{FF2B5EF4-FFF2-40B4-BE49-F238E27FC236}">
                <a16:creationId xmlns:a16="http://schemas.microsoft.com/office/drawing/2014/main" id="{44AE4770-6F99-3424-C2C4-F96836FAF8D3}"/>
              </a:ext>
            </a:extLst>
          </p:cNvPr>
          <p:cNvSpPr txBox="1"/>
          <p:nvPr/>
        </p:nvSpPr>
        <p:spPr>
          <a:xfrm>
            <a:off x="2309294" y="1029229"/>
            <a:ext cx="1560780" cy="523220"/>
          </a:xfrm>
          <a:prstGeom prst="rect">
            <a:avLst/>
          </a:prstGeom>
          <a:noFill/>
        </p:spPr>
        <p:txBody>
          <a:bodyPr wrap="square" rtlCol="0">
            <a:spAutoFit/>
          </a:bodyPr>
          <a:lstStyle/>
          <a:p>
            <a:pPr algn="ctr"/>
            <a:r>
              <a:rPr lang="en-US" sz="1400" dirty="0">
                <a:latin typeface="Arial Rounded MT Bold" panose="020F0704030504030204" pitchFamily="34" charset="77"/>
              </a:rPr>
              <a:t>VERBAL (words)</a:t>
            </a:r>
          </a:p>
        </p:txBody>
      </p:sp>
      <p:sp>
        <p:nvSpPr>
          <p:cNvPr id="50" name="TextBox 49">
            <a:extLst>
              <a:ext uri="{FF2B5EF4-FFF2-40B4-BE49-F238E27FC236}">
                <a16:creationId xmlns:a16="http://schemas.microsoft.com/office/drawing/2014/main" id="{B6074806-39BC-70A1-2FDA-2C9E3B8F4CA5}"/>
              </a:ext>
            </a:extLst>
          </p:cNvPr>
          <p:cNvSpPr txBox="1"/>
          <p:nvPr/>
        </p:nvSpPr>
        <p:spPr>
          <a:xfrm>
            <a:off x="5419187" y="1019308"/>
            <a:ext cx="2908251" cy="523220"/>
          </a:xfrm>
          <a:prstGeom prst="rect">
            <a:avLst/>
          </a:prstGeom>
          <a:noFill/>
        </p:spPr>
        <p:txBody>
          <a:bodyPr wrap="square" rtlCol="0">
            <a:spAutoFit/>
          </a:bodyPr>
          <a:lstStyle/>
          <a:p>
            <a:pPr algn="ctr"/>
            <a:r>
              <a:rPr lang="en-US" sz="1400" dirty="0">
                <a:latin typeface="Arial Rounded MT Bold" panose="020F0704030504030204" pitchFamily="34" charset="77"/>
              </a:rPr>
              <a:t>PHYSICAL </a:t>
            </a:r>
          </a:p>
          <a:p>
            <a:pPr algn="ctr"/>
            <a:r>
              <a:rPr lang="en-US" sz="1400" dirty="0">
                <a:latin typeface="Arial Rounded MT Bold" panose="020F0704030504030204" pitchFamily="34" charset="77"/>
              </a:rPr>
              <a:t>(actions)</a:t>
            </a:r>
          </a:p>
        </p:txBody>
      </p:sp>
      <p:sp>
        <p:nvSpPr>
          <p:cNvPr id="51" name="TextBox 50">
            <a:extLst>
              <a:ext uri="{FF2B5EF4-FFF2-40B4-BE49-F238E27FC236}">
                <a16:creationId xmlns:a16="http://schemas.microsoft.com/office/drawing/2014/main" id="{0AD8A9C1-5ABA-7538-2B57-83FBDB0E71AE}"/>
              </a:ext>
            </a:extLst>
          </p:cNvPr>
          <p:cNvSpPr txBox="1"/>
          <p:nvPr/>
        </p:nvSpPr>
        <p:spPr>
          <a:xfrm>
            <a:off x="2019529" y="5365708"/>
            <a:ext cx="2102179" cy="523220"/>
          </a:xfrm>
          <a:prstGeom prst="rect">
            <a:avLst/>
          </a:prstGeom>
          <a:noFill/>
        </p:spPr>
        <p:txBody>
          <a:bodyPr wrap="none" rtlCol="0">
            <a:spAutoFit/>
          </a:bodyPr>
          <a:lstStyle/>
          <a:p>
            <a:pPr algn="ctr"/>
            <a:r>
              <a:rPr lang="en-US" sz="1400" dirty="0">
                <a:latin typeface="Arial Rounded MT Bold" panose="020F0704030504030204" pitchFamily="34" charset="77"/>
              </a:rPr>
              <a:t>CYBERBULLYING</a:t>
            </a:r>
          </a:p>
          <a:p>
            <a:pPr algn="ctr"/>
            <a:r>
              <a:rPr lang="en-US" sz="1400" dirty="0">
                <a:latin typeface="Arial Rounded MT Bold" panose="020F0704030504030204" pitchFamily="34" charset="77"/>
              </a:rPr>
              <a:t>(social media/gaming)</a:t>
            </a:r>
          </a:p>
        </p:txBody>
      </p:sp>
      <p:sp>
        <p:nvSpPr>
          <p:cNvPr id="52" name="TextBox 51">
            <a:extLst>
              <a:ext uri="{FF2B5EF4-FFF2-40B4-BE49-F238E27FC236}">
                <a16:creationId xmlns:a16="http://schemas.microsoft.com/office/drawing/2014/main" id="{0F43FE29-EB34-AF19-DE71-50FE71D7294C}"/>
              </a:ext>
            </a:extLst>
          </p:cNvPr>
          <p:cNvSpPr txBox="1"/>
          <p:nvPr/>
        </p:nvSpPr>
        <p:spPr>
          <a:xfrm>
            <a:off x="5794006" y="5322285"/>
            <a:ext cx="2348941" cy="523220"/>
          </a:xfrm>
          <a:prstGeom prst="rect">
            <a:avLst/>
          </a:prstGeom>
          <a:noFill/>
        </p:spPr>
        <p:txBody>
          <a:bodyPr wrap="square" rtlCol="0">
            <a:spAutoFit/>
          </a:bodyPr>
          <a:lstStyle/>
          <a:p>
            <a:pPr algn="ctr"/>
            <a:r>
              <a:rPr lang="en-US" sz="1400" dirty="0">
                <a:latin typeface="Arial Rounded MT Bold" panose="020F0704030504030204" pitchFamily="34" charset="77"/>
              </a:rPr>
              <a:t>RELATIONAL </a:t>
            </a:r>
          </a:p>
          <a:p>
            <a:pPr algn="ctr"/>
            <a:r>
              <a:rPr lang="en-US" sz="1400" dirty="0">
                <a:latin typeface="Arial Rounded MT Bold" panose="020F0704030504030204" pitchFamily="34" charset="77"/>
              </a:rPr>
              <a:t>(friendship)</a:t>
            </a:r>
          </a:p>
        </p:txBody>
      </p:sp>
      <p:sp>
        <p:nvSpPr>
          <p:cNvPr id="53" name="TextBox 52">
            <a:extLst>
              <a:ext uri="{FF2B5EF4-FFF2-40B4-BE49-F238E27FC236}">
                <a16:creationId xmlns:a16="http://schemas.microsoft.com/office/drawing/2014/main" id="{E0846C1F-F04F-6E8F-45AF-3F3B080A4014}"/>
              </a:ext>
            </a:extLst>
          </p:cNvPr>
          <p:cNvSpPr txBox="1"/>
          <p:nvPr/>
        </p:nvSpPr>
        <p:spPr>
          <a:xfrm>
            <a:off x="3492731" y="1785306"/>
            <a:ext cx="1171834" cy="276999"/>
          </a:xfrm>
          <a:prstGeom prst="rect">
            <a:avLst/>
          </a:prstGeom>
          <a:noFill/>
        </p:spPr>
        <p:txBody>
          <a:bodyPr wrap="square" rtlCol="0">
            <a:spAutoFit/>
          </a:bodyPr>
          <a:lstStyle/>
          <a:p>
            <a:pPr algn="ctr"/>
            <a:r>
              <a:rPr lang="en-US" sz="1200" dirty="0">
                <a:latin typeface="Arial Rounded MT Bold" panose="020F0704030504030204" pitchFamily="34" charset="77"/>
              </a:rPr>
              <a:t>yelling</a:t>
            </a:r>
          </a:p>
        </p:txBody>
      </p:sp>
      <p:sp>
        <p:nvSpPr>
          <p:cNvPr id="54" name="TextBox 53">
            <a:extLst>
              <a:ext uri="{FF2B5EF4-FFF2-40B4-BE49-F238E27FC236}">
                <a16:creationId xmlns:a16="http://schemas.microsoft.com/office/drawing/2014/main" id="{04D2A5E0-3497-33A3-06FF-2CCD69CB2051}"/>
              </a:ext>
            </a:extLst>
          </p:cNvPr>
          <p:cNvSpPr txBox="1"/>
          <p:nvPr/>
        </p:nvSpPr>
        <p:spPr>
          <a:xfrm>
            <a:off x="2372515" y="1683181"/>
            <a:ext cx="1405194" cy="276999"/>
          </a:xfrm>
          <a:prstGeom prst="rect">
            <a:avLst/>
          </a:prstGeom>
          <a:noFill/>
        </p:spPr>
        <p:txBody>
          <a:bodyPr wrap="square" rtlCol="0">
            <a:spAutoFit/>
          </a:bodyPr>
          <a:lstStyle/>
          <a:p>
            <a:pPr algn="ctr"/>
            <a:r>
              <a:rPr lang="en-US" sz="1200" dirty="0">
                <a:latin typeface="Arial Rounded MT Bold" panose="020F0704030504030204" pitchFamily="34" charset="77"/>
              </a:rPr>
              <a:t>taunting</a:t>
            </a:r>
          </a:p>
        </p:txBody>
      </p:sp>
      <p:sp>
        <p:nvSpPr>
          <p:cNvPr id="55" name="TextBox 54">
            <a:extLst>
              <a:ext uri="{FF2B5EF4-FFF2-40B4-BE49-F238E27FC236}">
                <a16:creationId xmlns:a16="http://schemas.microsoft.com/office/drawing/2014/main" id="{1A479C68-C09A-1D47-F55C-8B3A9553E243}"/>
              </a:ext>
            </a:extLst>
          </p:cNvPr>
          <p:cNvSpPr txBox="1"/>
          <p:nvPr/>
        </p:nvSpPr>
        <p:spPr>
          <a:xfrm>
            <a:off x="1200504" y="1655348"/>
            <a:ext cx="1388911" cy="276999"/>
          </a:xfrm>
          <a:prstGeom prst="rect">
            <a:avLst/>
          </a:prstGeom>
          <a:noFill/>
        </p:spPr>
        <p:txBody>
          <a:bodyPr wrap="square" rtlCol="0">
            <a:spAutoFit/>
          </a:bodyPr>
          <a:lstStyle/>
          <a:p>
            <a:pPr algn="ctr"/>
            <a:r>
              <a:rPr lang="en-US" sz="1200" dirty="0">
                <a:latin typeface="Arial Rounded MT Bold" panose="020F0704030504030204" pitchFamily="34" charset="77"/>
              </a:rPr>
              <a:t>insulting</a:t>
            </a:r>
          </a:p>
        </p:txBody>
      </p:sp>
      <p:sp>
        <p:nvSpPr>
          <p:cNvPr id="56" name="TextBox 55">
            <a:extLst>
              <a:ext uri="{FF2B5EF4-FFF2-40B4-BE49-F238E27FC236}">
                <a16:creationId xmlns:a16="http://schemas.microsoft.com/office/drawing/2014/main" id="{E88BF0B9-8F3C-D10F-F9BD-F16B67275303}"/>
              </a:ext>
            </a:extLst>
          </p:cNvPr>
          <p:cNvSpPr txBox="1"/>
          <p:nvPr/>
        </p:nvSpPr>
        <p:spPr>
          <a:xfrm>
            <a:off x="1338490" y="1989861"/>
            <a:ext cx="910539" cy="461665"/>
          </a:xfrm>
          <a:prstGeom prst="rect">
            <a:avLst/>
          </a:prstGeom>
          <a:noFill/>
        </p:spPr>
        <p:txBody>
          <a:bodyPr wrap="square" rtlCol="0">
            <a:spAutoFit/>
          </a:bodyPr>
          <a:lstStyle/>
          <a:p>
            <a:pPr algn="ctr"/>
            <a:r>
              <a:rPr lang="en-US" sz="1200" dirty="0">
                <a:latin typeface="Arial Rounded MT Bold" panose="020F0704030504030204" pitchFamily="34" charset="77"/>
              </a:rPr>
              <a:t>name calling</a:t>
            </a:r>
          </a:p>
        </p:txBody>
      </p:sp>
      <p:sp>
        <p:nvSpPr>
          <p:cNvPr id="57" name="TextBox 56">
            <a:extLst>
              <a:ext uri="{FF2B5EF4-FFF2-40B4-BE49-F238E27FC236}">
                <a16:creationId xmlns:a16="http://schemas.microsoft.com/office/drawing/2014/main" id="{948DF7BA-7B25-07BE-BC59-559914629C44}"/>
              </a:ext>
            </a:extLst>
          </p:cNvPr>
          <p:cNvSpPr txBox="1"/>
          <p:nvPr/>
        </p:nvSpPr>
        <p:spPr>
          <a:xfrm>
            <a:off x="2312010" y="2548869"/>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telling lies</a:t>
            </a:r>
          </a:p>
        </p:txBody>
      </p:sp>
      <p:sp>
        <p:nvSpPr>
          <p:cNvPr id="58" name="TextBox 57">
            <a:extLst>
              <a:ext uri="{FF2B5EF4-FFF2-40B4-BE49-F238E27FC236}">
                <a16:creationId xmlns:a16="http://schemas.microsoft.com/office/drawing/2014/main" id="{17D5440A-1B83-D6A4-AEC4-A8A652440299}"/>
              </a:ext>
            </a:extLst>
          </p:cNvPr>
          <p:cNvSpPr txBox="1"/>
          <p:nvPr/>
        </p:nvSpPr>
        <p:spPr>
          <a:xfrm>
            <a:off x="1232035" y="2709323"/>
            <a:ext cx="1319292" cy="461665"/>
          </a:xfrm>
          <a:prstGeom prst="rect">
            <a:avLst/>
          </a:prstGeom>
          <a:noFill/>
        </p:spPr>
        <p:txBody>
          <a:bodyPr wrap="square" rtlCol="0">
            <a:spAutoFit/>
          </a:bodyPr>
          <a:lstStyle/>
          <a:p>
            <a:pPr algn="ctr"/>
            <a:r>
              <a:rPr lang="en-US" sz="1200" dirty="0">
                <a:latin typeface="Arial Rounded MT Bold" panose="020F0704030504030204" pitchFamily="34" charset="77"/>
              </a:rPr>
              <a:t>frightening or </a:t>
            </a:r>
          </a:p>
          <a:p>
            <a:pPr algn="ctr"/>
            <a:r>
              <a:rPr lang="en-US" sz="1200" dirty="0">
                <a:latin typeface="Arial Rounded MT Bold" panose="020F0704030504030204" pitchFamily="34" charset="77"/>
              </a:rPr>
              <a:t>intimidating</a:t>
            </a:r>
          </a:p>
        </p:txBody>
      </p:sp>
      <p:sp>
        <p:nvSpPr>
          <p:cNvPr id="59" name="TextBox 58">
            <a:extLst>
              <a:ext uri="{FF2B5EF4-FFF2-40B4-BE49-F238E27FC236}">
                <a16:creationId xmlns:a16="http://schemas.microsoft.com/office/drawing/2014/main" id="{2D2E3CA4-BD67-299E-F236-9EC5D267F19A}"/>
              </a:ext>
            </a:extLst>
          </p:cNvPr>
          <p:cNvSpPr txBox="1"/>
          <p:nvPr/>
        </p:nvSpPr>
        <p:spPr>
          <a:xfrm>
            <a:off x="2291705" y="2946517"/>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laughing</a:t>
            </a:r>
          </a:p>
        </p:txBody>
      </p:sp>
      <p:sp>
        <p:nvSpPr>
          <p:cNvPr id="60" name="TextBox 59">
            <a:extLst>
              <a:ext uri="{FF2B5EF4-FFF2-40B4-BE49-F238E27FC236}">
                <a16:creationId xmlns:a16="http://schemas.microsoft.com/office/drawing/2014/main" id="{1F980EC6-5F2C-5513-23DC-D29921F36322}"/>
              </a:ext>
            </a:extLst>
          </p:cNvPr>
          <p:cNvSpPr txBox="1"/>
          <p:nvPr/>
        </p:nvSpPr>
        <p:spPr>
          <a:xfrm>
            <a:off x="5106846" y="1212476"/>
            <a:ext cx="821939" cy="276999"/>
          </a:xfrm>
          <a:prstGeom prst="rect">
            <a:avLst/>
          </a:prstGeom>
          <a:noFill/>
        </p:spPr>
        <p:txBody>
          <a:bodyPr wrap="square" rtlCol="0">
            <a:spAutoFit/>
          </a:bodyPr>
          <a:lstStyle/>
          <a:p>
            <a:pPr algn="ctr"/>
            <a:r>
              <a:rPr lang="en-US" sz="1200" dirty="0">
                <a:latin typeface="Arial Rounded MT Bold" panose="020F0704030504030204" pitchFamily="34" charset="77"/>
              </a:rPr>
              <a:t>hitting</a:t>
            </a:r>
          </a:p>
        </p:txBody>
      </p:sp>
      <p:sp>
        <p:nvSpPr>
          <p:cNvPr id="61" name="TextBox 60">
            <a:extLst>
              <a:ext uri="{FF2B5EF4-FFF2-40B4-BE49-F238E27FC236}">
                <a16:creationId xmlns:a16="http://schemas.microsoft.com/office/drawing/2014/main" id="{31B70039-E9F2-8B2B-9B8C-10FAF030A78F}"/>
              </a:ext>
            </a:extLst>
          </p:cNvPr>
          <p:cNvSpPr txBox="1"/>
          <p:nvPr/>
        </p:nvSpPr>
        <p:spPr>
          <a:xfrm>
            <a:off x="5199766" y="1535398"/>
            <a:ext cx="932766" cy="276999"/>
          </a:xfrm>
          <a:prstGeom prst="rect">
            <a:avLst/>
          </a:prstGeom>
          <a:noFill/>
        </p:spPr>
        <p:txBody>
          <a:bodyPr wrap="square" rtlCol="0">
            <a:spAutoFit/>
          </a:bodyPr>
          <a:lstStyle/>
          <a:p>
            <a:pPr algn="ctr"/>
            <a:r>
              <a:rPr lang="en-US" sz="1200" dirty="0">
                <a:latin typeface="Arial Rounded MT Bold" panose="020F0704030504030204" pitchFamily="34" charset="77"/>
              </a:rPr>
              <a:t>pushing</a:t>
            </a:r>
          </a:p>
        </p:txBody>
      </p:sp>
      <p:sp>
        <p:nvSpPr>
          <p:cNvPr id="62" name="TextBox 61">
            <a:extLst>
              <a:ext uri="{FF2B5EF4-FFF2-40B4-BE49-F238E27FC236}">
                <a16:creationId xmlns:a16="http://schemas.microsoft.com/office/drawing/2014/main" id="{9CCE81CD-CECD-9543-B341-E73E22878116}"/>
              </a:ext>
            </a:extLst>
          </p:cNvPr>
          <p:cNvSpPr txBox="1"/>
          <p:nvPr/>
        </p:nvSpPr>
        <p:spPr>
          <a:xfrm>
            <a:off x="7533485" y="1663756"/>
            <a:ext cx="712350" cy="276999"/>
          </a:xfrm>
          <a:prstGeom prst="rect">
            <a:avLst/>
          </a:prstGeom>
          <a:noFill/>
        </p:spPr>
        <p:txBody>
          <a:bodyPr wrap="square" rtlCol="0">
            <a:spAutoFit/>
          </a:bodyPr>
          <a:lstStyle/>
          <a:p>
            <a:pPr algn="ctr"/>
            <a:r>
              <a:rPr lang="en-US" sz="1200" dirty="0">
                <a:latin typeface="Arial Rounded MT Bold" panose="020F0704030504030204" pitchFamily="34" charset="77"/>
              </a:rPr>
              <a:t>biting</a:t>
            </a:r>
          </a:p>
        </p:txBody>
      </p:sp>
      <p:sp>
        <p:nvSpPr>
          <p:cNvPr id="63" name="TextBox 62">
            <a:extLst>
              <a:ext uri="{FF2B5EF4-FFF2-40B4-BE49-F238E27FC236}">
                <a16:creationId xmlns:a16="http://schemas.microsoft.com/office/drawing/2014/main" id="{79C144C3-D67D-BF95-BB70-4312EE62C6FD}"/>
              </a:ext>
            </a:extLst>
          </p:cNvPr>
          <p:cNvSpPr txBox="1"/>
          <p:nvPr/>
        </p:nvSpPr>
        <p:spPr>
          <a:xfrm>
            <a:off x="6486323" y="2081942"/>
            <a:ext cx="747715" cy="276999"/>
          </a:xfrm>
          <a:prstGeom prst="rect">
            <a:avLst/>
          </a:prstGeom>
          <a:noFill/>
        </p:spPr>
        <p:txBody>
          <a:bodyPr wrap="square" rtlCol="0">
            <a:spAutoFit/>
          </a:bodyPr>
          <a:lstStyle/>
          <a:p>
            <a:pPr algn="ctr"/>
            <a:r>
              <a:rPr lang="en-US" sz="1200" dirty="0">
                <a:latin typeface="Arial Rounded MT Bold" panose="020F0704030504030204" pitchFamily="34" charset="77"/>
              </a:rPr>
              <a:t>kicking</a:t>
            </a:r>
          </a:p>
        </p:txBody>
      </p:sp>
      <p:sp>
        <p:nvSpPr>
          <p:cNvPr id="1024" name="TextBox 1023">
            <a:extLst>
              <a:ext uri="{FF2B5EF4-FFF2-40B4-BE49-F238E27FC236}">
                <a16:creationId xmlns:a16="http://schemas.microsoft.com/office/drawing/2014/main" id="{0C6DB3FD-0E08-2E61-8891-C65EFF9DE55C}"/>
              </a:ext>
            </a:extLst>
          </p:cNvPr>
          <p:cNvSpPr txBox="1"/>
          <p:nvPr/>
        </p:nvSpPr>
        <p:spPr>
          <a:xfrm>
            <a:off x="7391859" y="2020750"/>
            <a:ext cx="1180721" cy="461665"/>
          </a:xfrm>
          <a:prstGeom prst="rect">
            <a:avLst/>
          </a:prstGeom>
          <a:noFill/>
        </p:spPr>
        <p:txBody>
          <a:bodyPr wrap="square" rtlCol="0">
            <a:spAutoFit/>
          </a:bodyPr>
          <a:lstStyle/>
          <a:p>
            <a:pPr algn="ctr"/>
            <a:r>
              <a:rPr lang="en-US" sz="1200" dirty="0">
                <a:latin typeface="Arial Rounded MT Bold" panose="020F0704030504030204" pitchFamily="34" charset="77"/>
              </a:rPr>
              <a:t>destroying property</a:t>
            </a:r>
          </a:p>
        </p:txBody>
      </p:sp>
      <p:sp>
        <p:nvSpPr>
          <p:cNvPr id="1025" name="TextBox 1024">
            <a:extLst>
              <a:ext uri="{FF2B5EF4-FFF2-40B4-BE49-F238E27FC236}">
                <a16:creationId xmlns:a16="http://schemas.microsoft.com/office/drawing/2014/main" id="{1EF2D1BB-CE3B-1895-343D-FABED42B8A10}"/>
              </a:ext>
            </a:extLst>
          </p:cNvPr>
          <p:cNvSpPr txBox="1"/>
          <p:nvPr/>
        </p:nvSpPr>
        <p:spPr>
          <a:xfrm>
            <a:off x="6413194" y="2511076"/>
            <a:ext cx="957154" cy="276999"/>
          </a:xfrm>
          <a:prstGeom prst="rect">
            <a:avLst/>
          </a:prstGeom>
          <a:noFill/>
        </p:spPr>
        <p:txBody>
          <a:bodyPr wrap="square" rtlCol="0">
            <a:spAutoFit/>
          </a:bodyPr>
          <a:lstStyle/>
          <a:p>
            <a:pPr algn="ctr"/>
            <a:r>
              <a:rPr lang="en-US" sz="1200" dirty="0">
                <a:latin typeface="Arial Rounded MT Bold" panose="020F0704030504030204" pitchFamily="34" charset="77"/>
              </a:rPr>
              <a:t>stealing</a:t>
            </a:r>
          </a:p>
        </p:txBody>
      </p:sp>
      <p:sp>
        <p:nvSpPr>
          <p:cNvPr id="1027" name="TextBox 1026">
            <a:extLst>
              <a:ext uri="{FF2B5EF4-FFF2-40B4-BE49-F238E27FC236}">
                <a16:creationId xmlns:a16="http://schemas.microsoft.com/office/drawing/2014/main" id="{715D5041-ED87-0F30-7D62-C9793CA75099}"/>
              </a:ext>
            </a:extLst>
          </p:cNvPr>
          <p:cNvSpPr txBox="1"/>
          <p:nvPr/>
        </p:nvSpPr>
        <p:spPr>
          <a:xfrm>
            <a:off x="6303512" y="2965874"/>
            <a:ext cx="1595629" cy="276999"/>
          </a:xfrm>
          <a:prstGeom prst="rect">
            <a:avLst/>
          </a:prstGeom>
          <a:noFill/>
        </p:spPr>
        <p:txBody>
          <a:bodyPr wrap="square" rtlCol="0">
            <a:spAutoFit/>
          </a:bodyPr>
          <a:lstStyle/>
          <a:p>
            <a:pPr algn="ctr"/>
            <a:r>
              <a:rPr lang="en-US" sz="1200" dirty="0">
                <a:latin typeface="Arial Rounded MT Bold" panose="020F0704030504030204" pitchFamily="34" charset="77"/>
              </a:rPr>
              <a:t>forcibly taking</a:t>
            </a:r>
          </a:p>
        </p:txBody>
      </p:sp>
      <p:sp>
        <p:nvSpPr>
          <p:cNvPr id="1028" name="TextBox 1027">
            <a:extLst>
              <a:ext uri="{FF2B5EF4-FFF2-40B4-BE49-F238E27FC236}">
                <a16:creationId xmlns:a16="http://schemas.microsoft.com/office/drawing/2014/main" id="{35408A8E-7713-D847-5CD5-2B4C3B647BBE}"/>
              </a:ext>
            </a:extLst>
          </p:cNvPr>
          <p:cNvSpPr txBox="1"/>
          <p:nvPr/>
        </p:nvSpPr>
        <p:spPr>
          <a:xfrm>
            <a:off x="7330422" y="2640529"/>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pushing in</a:t>
            </a:r>
          </a:p>
        </p:txBody>
      </p:sp>
      <p:sp>
        <p:nvSpPr>
          <p:cNvPr id="1031" name="TextBox 1030">
            <a:extLst>
              <a:ext uri="{FF2B5EF4-FFF2-40B4-BE49-F238E27FC236}">
                <a16:creationId xmlns:a16="http://schemas.microsoft.com/office/drawing/2014/main" id="{D1528506-B320-1795-20BE-71B09D1F4AC7}"/>
              </a:ext>
            </a:extLst>
          </p:cNvPr>
          <p:cNvSpPr txBox="1"/>
          <p:nvPr/>
        </p:nvSpPr>
        <p:spPr>
          <a:xfrm>
            <a:off x="1536927" y="3501289"/>
            <a:ext cx="1911020" cy="461665"/>
          </a:xfrm>
          <a:prstGeom prst="rect">
            <a:avLst/>
          </a:prstGeom>
          <a:noFill/>
        </p:spPr>
        <p:txBody>
          <a:bodyPr wrap="square" rtlCol="0">
            <a:spAutoFit/>
          </a:bodyPr>
          <a:lstStyle/>
          <a:p>
            <a:pPr algn="ctr"/>
            <a:r>
              <a:rPr lang="en-US" sz="1200" dirty="0">
                <a:latin typeface="Arial Rounded MT Bold" panose="020F0704030504030204" pitchFamily="34" charset="77"/>
              </a:rPr>
              <a:t>sending hurtful messages or pictures</a:t>
            </a:r>
          </a:p>
        </p:txBody>
      </p:sp>
      <p:sp>
        <p:nvSpPr>
          <p:cNvPr id="1033" name="TextBox 1032">
            <a:extLst>
              <a:ext uri="{FF2B5EF4-FFF2-40B4-BE49-F238E27FC236}">
                <a16:creationId xmlns:a16="http://schemas.microsoft.com/office/drawing/2014/main" id="{ECEE94BD-10BB-1313-DAFB-F84AD7BFDB5E}"/>
              </a:ext>
            </a:extLst>
          </p:cNvPr>
          <p:cNvSpPr txBox="1"/>
          <p:nvPr/>
        </p:nvSpPr>
        <p:spPr>
          <a:xfrm>
            <a:off x="1351211" y="4035175"/>
            <a:ext cx="2212834" cy="461665"/>
          </a:xfrm>
          <a:prstGeom prst="rect">
            <a:avLst/>
          </a:prstGeom>
          <a:noFill/>
        </p:spPr>
        <p:txBody>
          <a:bodyPr wrap="square" rtlCol="0">
            <a:spAutoFit/>
          </a:bodyPr>
          <a:lstStyle/>
          <a:p>
            <a:pPr algn="ctr"/>
            <a:r>
              <a:rPr lang="en-US" sz="1200" dirty="0">
                <a:latin typeface="Arial Rounded MT Bold" panose="020F0704030504030204" pitchFamily="34" charset="77"/>
              </a:rPr>
              <a:t>posting compromising/ pornographic pictures</a:t>
            </a:r>
          </a:p>
        </p:txBody>
      </p:sp>
      <p:sp>
        <p:nvSpPr>
          <p:cNvPr id="1034" name="TextBox 1033">
            <a:extLst>
              <a:ext uri="{FF2B5EF4-FFF2-40B4-BE49-F238E27FC236}">
                <a16:creationId xmlns:a16="http://schemas.microsoft.com/office/drawing/2014/main" id="{8A4C4771-7573-22AB-2FA5-83750F30B92A}"/>
              </a:ext>
            </a:extLst>
          </p:cNvPr>
          <p:cNvSpPr txBox="1"/>
          <p:nvPr/>
        </p:nvSpPr>
        <p:spPr>
          <a:xfrm>
            <a:off x="2417300" y="4478520"/>
            <a:ext cx="1391756" cy="461665"/>
          </a:xfrm>
          <a:prstGeom prst="rect">
            <a:avLst/>
          </a:prstGeom>
          <a:noFill/>
        </p:spPr>
        <p:txBody>
          <a:bodyPr wrap="square" rtlCol="0">
            <a:spAutoFit/>
          </a:bodyPr>
          <a:lstStyle/>
          <a:p>
            <a:pPr algn="ctr"/>
            <a:r>
              <a:rPr lang="en-US" sz="1200" dirty="0">
                <a:latin typeface="Arial Rounded MT Bold" panose="020F0704030504030204" pitchFamily="34" charset="77"/>
              </a:rPr>
              <a:t>encouraging self harm</a:t>
            </a:r>
          </a:p>
        </p:txBody>
      </p:sp>
      <p:sp>
        <p:nvSpPr>
          <p:cNvPr id="1036" name="TextBox 1035">
            <a:extLst>
              <a:ext uri="{FF2B5EF4-FFF2-40B4-BE49-F238E27FC236}">
                <a16:creationId xmlns:a16="http://schemas.microsoft.com/office/drawing/2014/main" id="{E28C7810-1E5F-E8D8-833C-2A7AC4791E46}"/>
              </a:ext>
            </a:extLst>
          </p:cNvPr>
          <p:cNvSpPr txBox="1"/>
          <p:nvPr/>
        </p:nvSpPr>
        <p:spPr>
          <a:xfrm>
            <a:off x="3198988" y="4862690"/>
            <a:ext cx="1896772" cy="461665"/>
          </a:xfrm>
          <a:prstGeom prst="rect">
            <a:avLst/>
          </a:prstGeom>
          <a:noFill/>
        </p:spPr>
        <p:txBody>
          <a:bodyPr wrap="square" rtlCol="0">
            <a:spAutoFit/>
          </a:bodyPr>
          <a:lstStyle/>
          <a:p>
            <a:pPr algn="ctr"/>
            <a:r>
              <a:rPr lang="en-US" sz="1200" dirty="0">
                <a:latin typeface="Arial Rounded MT Bold" panose="020F0704030504030204" pitchFamily="34" charset="77"/>
              </a:rPr>
              <a:t>discriminatory or abusive language</a:t>
            </a:r>
          </a:p>
        </p:txBody>
      </p:sp>
      <p:sp>
        <p:nvSpPr>
          <p:cNvPr id="1037" name="TextBox 1036">
            <a:extLst>
              <a:ext uri="{FF2B5EF4-FFF2-40B4-BE49-F238E27FC236}">
                <a16:creationId xmlns:a16="http://schemas.microsoft.com/office/drawing/2014/main" id="{D5FD0708-CCF5-1F5F-F17C-366F78E480F4}"/>
              </a:ext>
            </a:extLst>
          </p:cNvPr>
          <p:cNvSpPr txBox="1"/>
          <p:nvPr/>
        </p:nvSpPr>
        <p:spPr>
          <a:xfrm>
            <a:off x="1144911" y="4541425"/>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ghosting</a:t>
            </a:r>
          </a:p>
        </p:txBody>
      </p:sp>
      <p:sp>
        <p:nvSpPr>
          <p:cNvPr id="1038" name="TextBox 1037">
            <a:extLst>
              <a:ext uri="{FF2B5EF4-FFF2-40B4-BE49-F238E27FC236}">
                <a16:creationId xmlns:a16="http://schemas.microsoft.com/office/drawing/2014/main" id="{269958D9-336A-2E95-022A-004117C294DA}"/>
              </a:ext>
            </a:extLst>
          </p:cNvPr>
          <p:cNvSpPr txBox="1"/>
          <p:nvPr/>
        </p:nvSpPr>
        <p:spPr>
          <a:xfrm>
            <a:off x="6343711" y="3533499"/>
            <a:ext cx="1026637" cy="276999"/>
          </a:xfrm>
          <a:prstGeom prst="rect">
            <a:avLst/>
          </a:prstGeom>
          <a:noFill/>
        </p:spPr>
        <p:txBody>
          <a:bodyPr wrap="square" rtlCol="0">
            <a:spAutoFit/>
          </a:bodyPr>
          <a:lstStyle/>
          <a:p>
            <a:pPr algn="ctr"/>
            <a:r>
              <a:rPr lang="en-US" sz="1200" dirty="0">
                <a:latin typeface="Arial Rounded MT Bold" panose="020F0704030504030204" pitchFamily="34" charset="77"/>
              </a:rPr>
              <a:t>excluding</a:t>
            </a:r>
          </a:p>
        </p:txBody>
      </p:sp>
      <p:sp>
        <p:nvSpPr>
          <p:cNvPr id="1039" name="TextBox 1038">
            <a:extLst>
              <a:ext uri="{FF2B5EF4-FFF2-40B4-BE49-F238E27FC236}">
                <a16:creationId xmlns:a16="http://schemas.microsoft.com/office/drawing/2014/main" id="{7501288F-BD76-C55F-6E2D-AF94A5B5B1B8}"/>
              </a:ext>
            </a:extLst>
          </p:cNvPr>
          <p:cNvSpPr txBox="1"/>
          <p:nvPr/>
        </p:nvSpPr>
        <p:spPr>
          <a:xfrm>
            <a:off x="4837918" y="4722480"/>
            <a:ext cx="1586648" cy="461665"/>
          </a:xfrm>
          <a:prstGeom prst="rect">
            <a:avLst/>
          </a:prstGeom>
          <a:noFill/>
        </p:spPr>
        <p:txBody>
          <a:bodyPr wrap="square" rtlCol="0">
            <a:spAutoFit/>
          </a:bodyPr>
          <a:lstStyle/>
          <a:p>
            <a:pPr algn="ctr"/>
            <a:r>
              <a:rPr lang="en-US" sz="1200" dirty="0">
                <a:latin typeface="Arial Rounded MT Bold" panose="020F0704030504030204" pitchFamily="34" charset="77"/>
              </a:rPr>
              <a:t>turning friends against you</a:t>
            </a:r>
          </a:p>
        </p:txBody>
      </p:sp>
      <p:sp>
        <p:nvSpPr>
          <p:cNvPr id="1040" name="TextBox 1039">
            <a:extLst>
              <a:ext uri="{FF2B5EF4-FFF2-40B4-BE49-F238E27FC236}">
                <a16:creationId xmlns:a16="http://schemas.microsoft.com/office/drawing/2014/main" id="{8AF664BC-4763-DFD2-8BA2-071CA0F2C318}"/>
              </a:ext>
            </a:extLst>
          </p:cNvPr>
          <p:cNvSpPr txBox="1"/>
          <p:nvPr/>
        </p:nvSpPr>
        <p:spPr>
          <a:xfrm>
            <a:off x="7393105" y="3519973"/>
            <a:ext cx="1180720" cy="461665"/>
          </a:xfrm>
          <a:prstGeom prst="rect">
            <a:avLst/>
          </a:prstGeom>
          <a:noFill/>
        </p:spPr>
        <p:txBody>
          <a:bodyPr wrap="square" rtlCol="0">
            <a:spAutoFit/>
          </a:bodyPr>
          <a:lstStyle/>
          <a:p>
            <a:pPr algn="ctr"/>
            <a:r>
              <a:rPr lang="en-US" sz="1200" dirty="0">
                <a:latin typeface="Arial Rounded MT Bold" panose="020F0704030504030204" pitchFamily="34" charset="77"/>
              </a:rPr>
              <a:t>spreading </a:t>
            </a:r>
            <a:r>
              <a:rPr lang="en-US" sz="1200" dirty="0" err="1">
                <a:latin typeface="Arial Rounded MT Bold" panose="020F0704030504030204" pitchFamily="34" charset="77"/>
              </a:rPr>
              <a:t>rumours</a:t>
            </a:r>
            <a:endParaRPr lang="en-US" sz="1200" dirty="0">
              <a:latin typeface="Arial Rounded MT Bold" panose="020F0704030504030204" pitchFamily="34" charset="77"/>
            </a:endParaRPr>
          </a:p>
        </p:txBody>
      </p:sp>
      <p:sp>
        <p:nvSpPr>
          <p:cNvPr id="1041" name="TextBox 1040">
            <a:extLst>
              <a:ext uri="{FF2B5EF4-FFF2-40B4-BE49-F238E27FC236}">
                <a16:creationId xmlns:a16="http://schemas.microsoft.com/office/drawing/2014/main" id="{05EDD686-9BCA-EEA3-12A4-8B76B7618CE0}"/>
              </a:ext>
            </a:extLst>
          </p:cNvPr>
          <p:cNvSpPr txBox="1"/>
          <p:nvPr/>
        </p:nvSpPr>
        <p:spPr>
          <a:xfrm>
            <a:off x="6372341" y="3926619"/>
            <a:ext cx="969376" cy="276999"/>
          </a:xfrm>
          <a:prstGeom prst="rect">
            <a:avLst/>
          </a:prstGeom>
          <a:noFill/>
        </p:spPr>
        <p:txBody>
          <a:bodyPr wrap="square" rtlCol="0">
            <a:spAutoFit/>
          </a:bodyPr>
          <a:lstStyle/>
          <a:p>
            <a:pPr algn="ctr"/>
            <a:r>
              <a:rPr lang="en-US" sz="1200" dirty="0">
                <a:latin typeface="Arial Rounded MT Bold" panose="020F0704030504030204" pitchFamily="34" charset="77"/>
              </a:rPr>
              <a:t>stalking</a:t>
            </a:r>
          </a:p>
        </p:txBody>
      </p:sp>
      <p:sp>
        <p:nvSpPr>
          <p:cNvPr id="1042" name="TextBox 1041">
            <a:extLst>
              <a:ext uri="{FF2B5EF4-FFF2-40B4-BE49-F238E27FC236}">
                <a16:creationId xmlns:a16="http://schemas.microsoft.com/office/drawing/2014/main" id="{E3247E46-13AA-0946-DC3B-33492F094532}"/>
              </a:ext>
            </a:extLst>
          </p:cNvPr>
          <p:cNvSpPr txBox="1"/>
          <p:nvPr/>
        </p:nvSpPr>
        <p:spPr>
          <a:xfrm>
            <a:off x="7533954" y="4026383"/>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eyerolling</a:t>
            </a:r>
          </a:p>
        </p:txBody>
      </p:sp>
      <p:sp>
        <p:nvSpPr>
          <p:cNvPr id="1043" name="TextBox 1042">
            <a:extLst>
              <a:ext uri="{FF2B5EF4-FFF2-40B4-BE49-F238E27FC236}">
                <a16:creationId xmlns:a16="http://schemas.microsoft.com/office/drawing/2014/main" id="{A61966BA-1329-2888-DE36-49A92E8DEB8F}"/>
              </a:ext>
            </a:extLst>
          </p:cNvPr>
          <p:cNvSpPr txBox="1"/>
          <p:nvPr/>
        </p:nvSpPr>
        <p:spPr>
          <a:xfrm>
            <a:off x="7172453" y="4537592"/>
            <a:ext cx="1595629" cy="276999"/>
          </a:xfrm>
          <a:prstGeom prst="rect">
            <a:avLst/>
          </a:prstGeom>
          <a:noFill/>
        </p:spPr>
        <p:txBody>
          <a:bodyPr wrap="square" rtlCol="0">
            <a:spAutoFit/>
          </a:bodyPr>
          <a:lstStyle/>
          <a:p>
            <a:pPr algn="ctr"/>
            <a:r>
              <a:rPr lang="en-US" sz="1200" dirty="0">
                <a:latin typeface="Arial Rounded MT Bold" panose="020F0704030504030204" pitchFamily="34" charset="77"/>
              </a:rPr>
              <a:t>prolonged staring</a:t>
            </a:r>
          </a:p>
        </p:txBody>
      </p:sp>
      <p:sp>
        <p:nvSpPr>
          <p:cNvPr id="1044" name="TextBox 1043">
            <a:extLst>
              <a:ext uri="{FF2B5EF4-FFF2-40B4-BE49-F238E27FC236}">
                <a16:creationId xmlns:a16="http://schemas.microsoft.com/office/drawing/2014/main" id="{F0309507-EFE9-BC86-B86C-A6269B6EFF05}"/>
              </a:ext>
            </a:extLst>
          </p:cNvPr>
          <p:cNvSpPr txBox="1"/>
          <p:nvPr/>
        </p:nvSpPr>
        <p:spPr>
          <a:xfrm>
            <a:off x="6395328" y="4298377"/>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back turning</a:t>
            </a:r>
          </a:p>
        </p:txBody>
      </p:sp>
      <p:sp>
        <p:nvSpPr>
          <p:cNvPr id="1045" name="TextBox 1044">
            <a:extLst>
              <a:ext uri="{FF2B5EF4-FFF2-40B4-BE49-F238E27FC236}">
                <a16:creationId xmlns:a16="http://schemas.microsoft.com/office/drawing/2014/main" id="{E189D4E0-FD80-E9C0-17EB-8903A7A8CDD6}"/>
              </a:ext>
            </a:extLst>
          </p:cNvPr>
          <p:cNvSpPr txBox="1"/>
          <p:nvPr/>
        </p:nvSpPr>
        <p:spPr>
          <a:xfrm>
            <a:off x="5078826" y="5319275"/>
            <a:ext cx="967631" cy="276999"/>
          </a:xfrm>
          <a:prstGeom prst="rect">
            <a:avLst/>
          </a:prstGeom>
          <a:noFill/>
        </p:spPr>
        <p:txBody>
          <a:bodyPr wrap="square" rtlCol="0">
            <a:spAutoFit/>
          </a:bodyPr>
          <a:lstStyle/>
          <a:p>
            <a:pPr algn="ctr"/>
            <a:r>
              <a:rPr lang="en-US" sz="1200" dirty="0">
                <a:latin typeface="Arial Rounded MT Bold" panose="020F0704030504030204" pitchFamily="34" charset="77"/>
              </a:rPr>
              <a:t>blackmail</a:t>
            </a:r>
          </a:p>
        </p:txBody>
      </p:sp>
      <p:sp>
        <p:nvSpPr>
          <p:cNvPr id="1046" name="TextBox 1045">
            <a:extLst>
              <a:ext uri="{FF2B5EF4-FFF2-40B4-BE49-F238E27FC236}">
                <a16:creationId xmlns:a16="http://schemas.microsoft.com/office/drawing/2014/main" id="{CF1ABC11-8613-338B-115F-C3C018EA0021}"/>
              </a:ext>
            </a:extLst>
          </p:cNvPr>
          <p:cNvSpPr txBox="1"/>
          <p:nvPr/>
        </p:nvSpPr>
        <p:spPr>
          <a:xfrm>
            <a:off x="2135189" y="5134779"/>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trolling</a:t>
            </a:r>
          </a:p>
        </p:txBody>
      </p:sp>
      <p:sp>
        <p:nvSpPr>
          <p:cNvPr id="1047" name="TextBox 1046">
            <a:extLst>
              <a:ext uri="{FF2B5EF4-FFF2-40B4-BE49-F238E27FC236}">
                <a16:creationId xmlns:a16="http://schemas.microsoft.com/office/drawing/2014/main" id="{0757CA4D-F0AF-DAC2-BD73-C1314EE3AC9F}"/>
              </a:ext>
            </a:extLst>
          </p:cNvPr>
          <p:cNvSpPr txBox="1"/>
          <p:nvPr/>
        </p:nvSpPr>
        <p:spPr>
          <a:xfrm>
            <a:off x="7156562" y="4898182"/>
            <a:ext cx="1287059" cy="276999"/>
          </a:xfrm>
          <a:prstGeom prst="rect">
            <a:avLst/>
          </a:prstGeom>
          <a:noFill/>
        </p:spPr>
        <p:txBody>
          <a:bodyPr wrap="square" rtlCol="0">
            <a:spAutoFit/>
          </a:bodyPr>
          <a:lstStyle/>
          <a:p>
            <a:pPr algn="ctr"/>
            <a:r>
              <a:rPr lang="en-US" sz="1200" dirty="0">
                <a:latin typeface="Arial Rounded MT Bold" panose="020F0704030504030204" pitchFamily="34" charset="77"/>
              </a:rPr>
              <a:t>humiliating</a:t>
            </a:r>
          </a:p>
        </p:txBody>
      </p:sp>
      <p:sp>
        <p:nvSpPr>
          <p:cNvPr id="1054" name="TextBox 1053">
            <a:extLst>
              <a:ext uri="{FF2B5EF4-FFF2-40B4-BE49-F238E27FC236}">
                <a16:creationId xmlns:a16="http://schemas.microsoft.com/office/drawing/2014/main" id="{1C21E35F-75A3-CEFF-1EFA-1D8802A8E20C}"/>
              </a:ext>
            </a:extLst>
          </p:cNvPr>
          <p:cNvSpPr txBox="1"/>
          <p:nvPr/>
        </p:nvSpPr>
        <p:spPr>
          <a:xfrm>
            <a:off x="6197064" y="4699106"/>
            <a:ext cx="1018298" cy="461665"/>
          </a:xfrm>
          <a:prstGeom prst="rect">
            <a:avLst/>
          </a:prstGeom>
          <a:noFill/>
        </p:spPr>
        <p:txBody>
          <a:bodyPr wrap="square" rtlCol="0">
            <a:spAutoFit/>
          </a:bodyPr>
          <a:lstStyle/>
          <a:p>
            <a:pPr algn="ctr"/>
            <a:r>
              <a:rPr lang="en-US" sz="1200" dirty="0">
                <a:latin typeface="Arial Rounded MT Bold" panose="020F0704030504030204" pitchFamily="34" charset="77"/>
              </a:rPr>
              <a:t>cruel teasing</a:t>
            </a:r>
          </a:p>
        </p:txBody>
      </p:sp>
      <p:sp>
        <p:nvSpPr>
          <p:cNvPr id="1055" name="TextBox 1054">
            <a:extLst>
              <a:ext uri="{FF2B5EF4-FFF2-40B4-BE49-F238E27FC236}">
                <a16:creationId xmlns:a16="http://schemas.microsoft.com/office/drawing/2014/main" id="{8C4BEC9B-7BE3-E939-B76C-5EB83D1D78BB}"/>
              </a:ext>
            </a:extLst>
          </p:cNvPr>
          <p:cNvSpPr txBox="1"/>
          <p:nvPr/>
        </p:nvSpPr>
        <p:spPr>
          <a:xfrm>
            <a:off x="3736712" y="1386757"/>
            <a:ext cx="1171834" cy="276999"/>
          </a:xfrm>
          <a:prstGeom prst="rect">
            <a:avLst/>
          </a:prstGeom>
          <a:noFill/>
        </p:spPr>
        <p:txBody>
          <a:bodyPr wrap="square" rtlCol="0">
            <a:spAutoFit/>
          </a:bodyPr>
          <a:lstStyle/>
          <a:p>
            <a:pPr algn="ctr"/>
            <a:r>
              <a:rPr lang="en-US" sz="1200" dirty="0">
                <a:latin typeface="Arial Rounded MT Bold" panose="020F0704030504030204" pitchFamily="34" charset="77"/>
              </a:rPr>
              <a:t>abusive</a:t>
            </a:r>
          </a:p>
        </p:txBody>
      </p:sp>
      <p:sp>
        <p:nvSpPr>
          <p:cNvPr id="1056" name="Rounded Rectangular Callout 1055">
            <a:extLst>
              <a:ext uri="{FF2B5EF4-FFF2-40B4-BE49-F238E27FC236}">
                <a16:creationId xmlns:a16="http://schemas.microsoft.com/office/drawing/2014/main" id="{39EE9771-888C-D4C3-7DB7-F8AA9B220FB0}"/>
              </a:ext>
            </a:extLst>
          </p:cNvPr>
          <p:cNvSpPr/>
          <p:nvPr/>
        </p:nvSpPr>
        <p:spPr>
          <a:xfrm>
            <a:off x="135748" y="135074"/>
            <a:ext cx="1388911" cy="802756"/>
          </a:xfrm>
          <a:prstGeom prst="wedgeRoundRectCallout">
            <a:avLst>
              <a:gd name="adj1" fmla="val -53534"/>
              <a:gd name="adj2" fmla="val 10424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Rounded MT Bold" panose="020F0704030504030204" pitchFamily="34" charset="77"/>
              </a:rPr>
              <a:t>When you are small or more vulnerable</a:t>
            </a:r>
          </a:p>
        </p:txBody>
      </p:sp>
      <p:sp>
        <p:nvSpPr>
          <p:cNvPr id="1057" name="Rounded Rectangular Callout 1056">
            <a:extLst>
              <a:ext uri="{FF2B5EF4-FFF2-40B4-BE49-F238E27FC236}">
                <a16:creationId xmlns:a16="http://schemas.microsoft.com/office/drawing/2014/main" id="{62AB5CCB-3E9E-7715-C27D-DF8E10E207AA}"/>
              </a:ext>
            </a:extLst>
          </p:cNvPr>
          <p:cNvSpPr/>
          <p:nvPr/>
        </p:nvSpPr>
        <p:spPr>
          <a:xfrm>
            <a:off x="8385984" y="129550"/>
            <a:ext cx="1388911" cy="802756"/>
          </a:xfrm>
          <a:prstGeom prst="wedgeRoundRectCallout">
            <a:avLst>
              <a:gd name="adj1" fmla="val 45220"/>
              <a:gd name="adj2" fmla="val 1161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Rounded MT Bold" panose="020F0704030504030204" pitchFamily="34" charset="77"/>
              </a:rPr>
              <a:t>When you are new to a place or stage of life</a:t>
            </a:r>
          </a:p>
        </p:txBody>
      </p:sp>
      <p:sp>
        <p:nvSpPr>
          <p:cNvPr id="1058" name="Rounded Rectangular Callout 1057">
            <a:extLst>
              <a:ext uri="{FF2B5EF4-FFF2-40B4-BE49-F238E27FC236}">
                <a16:creationId xmlns:a16="http://schemas.microsoft.com/office/drawing/2014/main" id="{0EA6510F-D6BA-A5DD-C493-39ECFD6DAFB4}"/>
              </a:ext>
            </a:extLst>
          </p:cNvPr>
          <p:cNvSpPr/>
          <p:nvPr/>
        </p:nvSpPr>
        <p:spPr>
          <a:xfrm>
            <a:off x="107413" y="5934764"/>
            <a:ext cx="1388911" cy="802756"/>
          </a:xfrm>
          <a:prstGeom prst="wedgeRoundRectCallout">
            <a:avLst>
              <a:gd name="adj1" fmla="val -45879"/>
              <a:gd name="adj2" fmla="val -11165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Rounded MT Bold" panose="020F0704030504030204" pitchFamily="34" charset="77"/>
              </a:rPr>
              <a:t>When you look or behave differently</a:t>
            </a:r>
          </a:p>
        </p:txBody>
      </p:sp>
      <p:sp>
        <p:nvSpPr>
          <p:cNvPr id="1059" name="Rounded Rectangular Callout 1058">
            <a:extLst>
              <a:ext uri="{FF2B5EF4-FFF2-40B4-BE49-F238E27FC236}">
                <a16:creationId xmlns:a16="http://schemas.microsoft.com/office/drawing/2014/main" id="{0ECA0DEC-09A6-5291-51F7-C228C42E9795}"/>
              </a:ext>
            </a:extLst>
          </p:cNvPr>
          <p:cNvSpPr/>
          <p:nvPr/>
        </p:nvSpPr>
        <p:spPr>
          <a:xfrm>
            <a:off x="8380614" y="5933559"/>
            <a:ext cx="1388911" cy="802756"/>
          </a:xfrm>
          <a:prstGeom prst="wedgeRoundRectCallout">
            <a:avLst>
              <a:gd name="adj1" fmla="val 45220"/>
              <a:gd name="adj2" fmla="val -12489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Rounded MT Bold" panose="020F0704030504030204" pitchFamily="34" charset="77"/>
              </a:rPr>
              <a:t>When you have a disability</a:t>
            </a:r>
          </a:p>
        </p:txBody>
      </p:sp>
      <p:sp>
        <p:nvSpPr>
          <p:cNvPr id="3" name="TextBox 2">
            <a:extLst>
              <a:ext uri="{FF2B5EF4-FFF2-40B4-BE49-F238E27FC236}">
                <a16:creationId xmlns:a16="http://schemas.microsoft.com/office/drawing/2014/main" id="{6086F995-3D37-C76F-DD41-B6A7AA1D9EEA}"/>
              </a:ext>
            </a:extLst>
          </p:cNvPr>
          <p:cNvSpPr txBox="1"/>
          <p:nvPr/>
        </p:nvSpPr>
        <p:spPr>
          <a:xfrm>
            <a:off x="2223185" y="2112694"/>
            <a:ext cx="1405194" cy="276999"/>
          </a:xfrm>
          <a:prstGeom prst="rect">
            <a:avLst/>
          </a:prstGeom>
          <a:noFill/>
        </p:spPr>
        <p:txBody>
          <a:bodyPr wrap="square" rtlCol="0">
            <a:spAutoFit/>
          </a:bodyPr>
          <a:lstStyle/>
          <a:p>
            <a:pPr algn="ctr"/>
            <a:r>
              <a:rPr lang="en-US" sz="1200" dirty="0">
                <a:latin typeface="Arial Rounded MT Bold" panose="020F0704030504030204" pitchFamily="34" charset="77"/>
              </a:rPr>
              <a:t>threatening</a:t>
            </a:r>
          </a:p>
        </p:txBody>
      </p:sp>
      <p:sp>
        <p:nvSpPr>
          <p:cNvPr id="4" name="TextBox 3">
            <a:extLst>
              <a:ext uri="{FF2B5EF4-FFF2-40B4-BE49-F238E27FC236}">
                <a16:creationId xmlns:a16="http://schemas.microsoft.com/office/drawing/2014/main" id="{F1C71854-D3DA-C9BC-3028-871303923FB8}"/>
              </a:ext>
            </a:extLst>
          </p:cNvPr>
          <p:cNvSpPr txBox="1"/>
          <p:nvPr/>
        </p:nvSpPr>
        <p:spPr>
          <a:xfrm>
            <a:off x="6343378" y="1688312"/>
            <a:ext cx="932766" cy="276999"/>
          </a:xfrm>
          <a:prstGeom prst="rect">
            <a:avLst/>
          </a:prstGeom>
          <a:noFill/>
        </p:spPr>
        <p:txBody>
          <a:bodyPr wrap="square" rtlCol="0">
            <a:spAutoFit/>
          </a:bodyPr>
          <a:lstStyle/>
          <a:p>
            <a:pPr algn="ctr"/>
            <a:r>
              <a:rPr lang="en-US" sz="1200" dirty="0">
                <a:latin typeface="Arial Rounded MT Bold" panose="020F0704030504030204" pitchFamily="34" charset="77"/>
              </a:rPr>
              <a:t>punching</a:t>
            </a:r>
          </a:p>
        </p:txBody>
      </p:sp>
      <p:sp>
        <p:nvSpPr>
          <p:cNvPr id="5" name="TextBox 4">
            <a:extLst>
              <a:ext uri="{FF2B5EF4-FFF2-40B4-BE49-F238E27FC236}">
                <a16:creationId xmlns:a16="http://schemas.microsoft.com/office/drawing/2014/main" id="{7D97FC84-DC6E-18AF-BBBF-C286907C35EF}"/>
              </a:ext>
            </a:extLst>
          </p:cNvPr>
          <p:cNvSpPr txBox="1"/>
          <p:nvPr/>
        </p:nvSpPr>
        <p:spPr>
          <a:xfrm>
            <a:off x="5301465" y="1850598"/>
            <a:ext cx="932766" cy="276999"/>
          </a:xfrm>
          <a:prstGeom prst="rect">
            <a:avLst/>
          </a:prstGeom>
          <a:noFill/>
        </p:spPr>
        <p:txBody>
          <a:bodyPr wrap="square" rtlCol="0">
            <a:spAutoFit/>
          </a:bodyPr>
          <a:lstStyle/>
          <a:p>
            <a:pPr algn="ctr"/>
            <a:r>
              <a:rPr lang="en-US" sz="1200" dirty="0">
                <a:latin typeface="Arial Rounded MT Bold" panose="020F0704030504030204" pitchFamily="34" charset="77"/>
              </a:rPr>
              <a:t>shoving</a:t>
            </a:r>
          </a:p>
        </p:txBody>
      </p:sp>
      <p:sp>
        <p:nvSpPr>
          <p:cNvPr id="9" name="TextBox 8">
            <a:extLst>
              <a:ext uri="{FF2B5EF4-FFF2-40B4-BE49-F238E27FC236}">
                <a16:creationId xmlns:a16="http://schemas.microsoft.com/office/drawing/2014/main" id="{40786017-C01F-6055-355D-F268B32B85C1}"/>
              </a:ext>
            </a:extLst>
          </p:cNvPr>
          <p:cNvSpPr txBox="1"/>
          <p:nvPr/>
        </p:nvSpPr>
        <p:spPr>
          <a:xfrm>
            <a:off x="1735272" y="4843545"/>
            <a:ext cx="1180721" cy="276999"/>
          </a:xfrm>
          <a:prstGeom prst="rect">
            <a:avLst/>
          </a:prstGeom>
          <a:noFill/>
        </p:spPr>
        <p:txBody>
          <a:bodyPr wrap="square" rtlCol="0">
            <a:spAutoFit/>
          </a:bodyPr>
          <a:lstStyle/>
          <a:p>
            <a:pPr algn="ctr"/>
            <a:r>
              <a:rPr lang="en-US" sz="1200" dirty="0">
                <a:latin typeface="Arial Rounded MT Bold" panose="020F0704030504030204" pitchFamily="34" charset="77"/>
              </a:rPr>
              <a:t>harassing</a:t>
            </a:r>
          </a:p>
        </p:txBody>
      </p:sp>
    </p:spTree>
    <p:extLst>
      <p:ext uri="{BB962C8B-B14F-4D97-AF65-F5344CB8AC3E}">
        <p14:creationId xmlns:p14="http://schemas.microsoft.com/office/powerpoint/2010/main" val="45864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12F3BC0-9C5D-4557-8C91-EC2E76B36443}"/>
              </a:ext>
            </a:extLst>
          </p:cNvPr>
          <p:cNvSpPr/>
          <p:nvPr/>
        </p:nvSpPr>
        <p:spPr>
          <a:xfrm>
            <a:off x="-24517" y="16362"/>
            <a:ext cx="9906000" cy="1108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Who is involved?</a:t>
            </a:r>
          </a:p>
        </p:txBody>
      </p:sp>
      <p:sp>
        <p:nvSpPr>
          <p:cNvPr id="3" name="TextBox 2">
            <a:extLst>
              <a:ext uri="{FF2B5EF4-FFF2-40B4-BE49-F238E27FC236}">
                <a16:creationId xmlns:a16="http://schemas.microsoft.com/office/drawing/2014/main" id="{281188B5-8FD4-80E5-B60C-8949A743CAF8}"/>
              </a:ext>
            </a:extLst>
          </p:cNvPr>
          <p:cNvSpPr txBox="1"/>
          <p:nvPr/>
        </p:nvSpPr>
        <p:spPr>
          <a:xfrm>
            <a:off x="2607094" y="1249522"/>
            <a:ext cx="1850819" cy="461665"/>
          </a:xfrm>
          <a:prstGeom prst="rect">
            <a:avLst/>
          </a:prstGeom>
          <a:noFill/>
        </p:spPr>
        <p:txBody>
          <a:bodyPr wrap="square" rtlCol="0">
            <a:spAutoFit/>
          </a:bodyPr>
          <a:lstStyle/>
          <a:p>
            <a:pPr algn="ctr"/>
            <a:r>
              <a:rPr lang="en-US" sz="1200" dirty="0">
                <a:latin typeface="Arial Rounded MT Bold" panose="020F0704030504030204" pitchFamily="34" charset="77"/>
              </a:rPr>
              <a:t>Abuse power</a:t>
            </a:r>
          </a:p>
          <a:p>
            <a:pPr algn="ctr"/>
            <a:r>
              <a:rPr lang="en-US" sz="1200" dirty="0">
                <a:latin typeface="Arial Rounded MT Bold" panose="020F0704030504030204" pitchFamily="34" charset="77"/>
              </a:rPr>
              <a:t>(domination &amp; control)</a:t>
            </a:r>
          </a:p>
        </p:txBody>
      </p:sp>
      <p:sp>
        <p:nvSpPr>
          <p:cNvPr id="4" name="TextBox 3">
            <a:extLst>
              <a:ext uri="{FF2B5EF4-FFF2-40B4-BE49-F238E27FC236}">
                <a16:creationId xmlns:a16="http://schemas.microsoft.com/office/drawing/2014/main" id="{71F2011C-57CD-F294-A463-33F20BCA4217}"/>
              </a:ext>
            </a:extLst>
          </p:cNvPr>
          <p:cNvSpPr txBox="1"/>
          <p:nvPr/>
        </p:nvSpPr>
        <p:spPr>
          <a:xfrm>
            <a:off x="2223028" y="1805742"/>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Don’t follow rules</a:t>
            </a:r>
          </a:p>
        </p:txBody>
      </p:sp>
      <p:sp>
        <p:nvSpPr>
          <p:cNvPr id="6" name="TextBox 5">
            <a:extLst>
              <a:ext uri="{FF2B5EF4-FFF2-40B4-BE49-F238E27FC236}">
                <a16:creationId xmlns:a16="http://schemas.microsoft.com/office/drawing/2014/main" id="{E70A18FC-25CD-6278-68A9-245044553318}"/>
              </a:ext>
            </a:extLst>
          </p:cNvPr>
          <p:cNvSpPr txBox="1"/>
          <p:nvPr/>
        </p:nvSpPr>
        <p:spPr>
          <a:xfrm>
            <a:off x="2186862" y="2283569"/>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No empathy</a:t>
            </a:r>
          </a:p>
        </p:txBody>
      </p:sp>
      <p:sp>
        <p:nvSpPr>
          <p:cNvPr id="7" name="TextBox 6">
            <a:extLst>
              <a:ext uri="{FF2B5EF4-FFF2-40B4-BE49-F238E27FC236}">
                <a16:creationId xmlns:a16="http://schemas.microsoft.com/office/drawing/2014/main" id="{94D49736-C3EA-F208-FC9D-8C30D98ABF5C}"/>
              </a:ext>
            </a:extLst>
          </p:cNvPr>
          <p:cNvSpPr txBox="1"/>
          <p:nvPr/>
        </p:nvSpPr>
        <p:spPr>
          <a:xfrm>
            <a:off x="2483508" y="2667598"/>
            <a:ext cx="1736272" cy="461665"/>
          </a:xfrm>
          <a:prstGeom prst="rect">
            <a:avLst/>
          </a:prstGeom>
          <a:noFill/>
        </p:spPr>
        <p:txBody>
          <a:bodyPr wrap="square" rtlCol="0">
            <a:spAutoFit/>
          </a:bodyPr>
          <a:lstStyle/>
          <a:p>
            <a:pPr algn="ctr"/>
            <a:r>
              <a:rPr lang="en-US" sz="1200" dirty="0">
                <a:latin typeface="Arial Rounded MT Bold" panose="020F0704030504030204" pitchFamily="34" charset="77"/>
              </a:rPr>
              <a:t>Enjoys causing pain for others</a:t>
            </a:r>
          </a:p>
        </p:txBody>
      </p:sp>
      <p:sp>
        <p:nvSpPr>
          <p:cNvPr id="8" name="TextBox 7">
            <a:extLst>
              <a:ext uri="{FF2B5EF4-FFF2-40B4-BE49-F238E27FC236}">
                <a16:creationId xmlns:a16="http://schemas.microsoft.com/office/drawing/2014/main" id="{07041EC4-1BA5-271E-D3DE-CDB2CD67D379}"/>
              </a:ext>
            </a:extLst>
          </p:cNvPr>
          <p:cNvSpPr txBox="1"/>
          <p:nvPr/>
        </p:nvSpPr>
        <p:spPr>
          <a:xfrm>
            <a:off x="5315701" y="1283426"/>
            <a:ext cx="1736272" cy="461665"/>
          </a:xfrm>
          <a:prstGeom prst="rect">
            <a:avLst/>
          </a:prstGeom>
          <a:noFill/>
        </p:spPr>
        <p:txBody>
          <a:bodyPr wrap="square" rtlCol="0">
            <a:spAutoFit/>
          </a:bodyPr>
          <a:lstStyle/>
          <a:p>
            <a:pPr algn="ctr"/>
            <a:r>
              <a:rPr lang="en-US" sz="1200" dirty="0">
                <a:latin typeface="Arial Rounded MT Bold" panose="020F0704030504030204" pitchFamily="34" charset="77"/>
              </a:rPr>
              <a:t>Uses violence to solve conflict</a:t>
            </a:r>
          </a:p>
        </p:txBody>
      </p:sp>
      <p:sp>
        <p:nvSpPr>
          <p:cNvPr id="10" name="TextBox 9">
            <a:extLst>
              <a:ext uri="{FF2B5EF4-FFF2-40B4-BE49-F238E27FC236}">
                <a16:creationId xmlns:a16="http://schemas.microsoft.com/office/drawing/2014/main" id="{0632C524-5266-C732-3D7F-26A63C63C787}"/>
              </a:ext>
            </a:extLst>
          </p:cNvPr>
          <p:cNvSpPr txBox="1"/>
          <p:nvPr/>
        </p:nvSpPr>
        <p:spPr>
          <a:xfrm>
            <a:off x="5463044" y="1805742"/>
            <a:ext cx="1736272" cy="461665"/>
          </a:xfrm>
          <a:prstGeom prst="rect">
            <a:avLst/>
          </a:prstGeom>
          <a:noFill/>
        </p:spPr>
        <p:txBody>
          <a:bodyPr wrap="square" rtlCol="0">
            <a:spAutoFit/>
          </a:bodyPr>
          <a:lstStyle/>
          <a:p>
            <a:pPr algn="ctr"/>
            <a:r>
              <a:rPr lang="en-US" sz="1200" dirty="0">
                <a:latin typeface="Arial Rounded MT Bold" panose="020F0704030504030204" pitchFamily="34" charset="77"/>
              </a:rPr>
              <a:t>Bad tempered &amp; aggressive</a:t>
            </a:r>
          </a:p>
        </p:txBody>
      </p:sp>
      <p:sp>
        <p:nvSpPr>
          <p:cNvPr id="11" name="TextBox 10">
            <a:extLst>
              <a:ext uri="{FF2B5EF4-FFF2-40B4-BE49-F238E27FC236}">
                <a16:creationId xmlns:a16="http://schemas.microsoft.com/office/drawing/2014/main" id="{4D3DED03-56F2-7BCA-FCF3-5EA2D1C6666A}"/>
              </a:ext>
            </a:extLst>
          </p:cNvPr>
          <p:cNvSpPr txBox="1"/>
          <p:nvPr/>
        </p:nvSpPr>
        <p:spPr>
          <a:xfrm>
            <a:off x="5550191" y="2364990"/>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World is dangerous</a:t>
            </a:r>
          </a:p>
        </p:txBody>
      </p:sp>
      <p:sp>
        <p:nvSpPr>
          <p:cNvPr id="12" name="TextBox 11">
            <a:extLst>
              <a:ext uri="{FF2B5EF4-FFF2-40B4-BE49-F238E27FC236}">
                <a16:creationId xmlns:a16="http://schemas.microsoft.com/office/drawing/2014/main" id="{72E3CD49-EF8B-768B-3CE8-9DB9AA9945A8}"/>
              </a:ext>
            </a:extLst>
          </p:cNvPr>
          <p:cNvSpPr txBox="1"/>
          <p:nvPr/>
        </p:nvSpPr>
        <p:spPr>
          <a:xfrm>
            <a:off x="5420427" y="2745681"/>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Overly confident</a:t>
            </a:r>
          </a:p>
        </p:txBody>
      </p:sp>
      <p:pic>
        <p:nvPicPr>
          <p:cNvPr id="5122" name="Picture 2" descr="Angry Aggressive Man Icon Negative Thinking Stock Vector (Royalty Free)  1798498087 | Shutterstock">
            <a:extLst>
              <a:ext uri="{FF2B5EF4-FFF2-40B4-BE49-F238E27FC236}">
                <a16:creationId xmlns:a16="http://schemas.microsoft.com/office/drawing/2014/main" id="{31207306-B33B-400B-D2DE-4802E7337A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64" t="12850" r="17852" b="16976"/>
          <a:stretch/>
        </p:blipFill>
        <p:spPr bwMode="auto">
          <a:xfrm>
            <a:off x="359141" y="764953"/>
            <a:ext cx="978839" cy="12250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rugs and Alcohol Drugs &amp; Alcohol Substance abuse Alcoholism, Drug, logo,  sign png | PNGEgg">
            <a:extLst>
              <a:ext uri="{FF2B5EF4-FFF2-40B4-BE49-F238E27FC236}">
                <a16:creationId xmlns:a16="http://schemas.microsoft.com/office/drawing/2014/main" id="{FD041DE6-1ACC-54FF-9B47-C046198115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54" t="6625" r="13751" b="8639"/>
          <a:stretch/>
        </p:blipFill>
        <p:spPr bwMode="auto">
          <a:xfrm>
            <a:off x="351623" y="1958659"/>
            <a:ext cx="869922" cy="866755"/>
          </a:xfrm>
          <a:prstGeom prst="ellipse">
            <a:avLst/>
          </a:prstGeom>
          <a:noFill/>
          <a:extLst>
            <a:ext uri="{909E8E84-426E-40DD-AFC4-6F175D3DCCD1}">
              <a14:hiddenFill xmlns:a14="http://schemas.microsoft.com/office/drawing/2010/main">
                <a:solidFill>
                  <a:srgbClr val="FFFFFF"/>
                </a:solidFill>
              </a14:hiddenFill>
            </a:ext>
          </a:extLst>
        </p:spPr>
      </p:pic>
      <p:pic>
        <p:nvPicPr>
          <p:cNvPr id="5126" name="Picture 6" descr="Depression Icon | IconBros">
            <a:extLst>
              <a:ext uri="{FF2B5EF4-FFF2-40B4-BE49-F238E27FC236}">
                <a16:creationId xmlns:a16="http://schemas.microsoft.com/office/drawing/2014/main" id="{7DF148C0-8CD2-50BB-D2DD-FE1C30D439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537" y="1003686"/>
            <a:ext cx="914074" cy="9140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ime Icons - Free SVG &amp; PNG Crime Images - Noun Project">
            <a:extLst>
              <a:ext uri="{FF2B5EF4-FFF2-40B4-BE49-F238E27FC236}">
                <a16:creationId xmlns:a16="http://schemas.microsoft.com/office/drawing/2014/main" id="{BC346126-96E8-F4E5-C74E-39B8B0F158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6061" y="1850606"/>
            <a:ext cx="799696" cy="799696"/>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Broken Heart with solid fill">
            <a:extLst>
              <a:ext uri="{FF2B5EF4-FFF2-40B4-BE49-F238E27FC236}">
                <a16:creationId xmlns:a16="http://schemas.microsoft.com/office/drawing/2014/main" id="{CBF4D039-6453-38A0-F5DE-AA2A58F17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130" y="2894133"/>
            <a:ext cx="894907" cy="894907"/>
          </a:xfrm>
          <a:prstGeom prst="rect">
            <a:avLst/>
          </a:prstGeom>
        </p:spPr>
      </p:pic>
      <p:pic>
        <p:nvPicPr>
          <p:cNvPr id="18" name="Picture 12" descr="Bullying icon illustration Stock Illustration | Adobe Stock">
            <a:extLst>
              <a:ext uri="{FF2B5EF4-FFF2-40B4-BE49-F238E27FC236}">
                <a16:creationId xmlns:a16="http://schemas.microsoft.com/office/drawing/2014/main" id="{8703068D-2BFF-E322-CA7A-2BAF0BA983B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800" r="6140"/>
          <a:stretch/>
        </p:blipFill>
        <p:spPr bwMode="auto">
          <a:xfrm>
            <a:off x="8688597" y="2696845"/>
            <a:ext cx="765014" cy="8494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16212FA-C252-DEFD-35A7-8D3D71A84F4A}"/>
              </a:ext>
            </a:extLst>
          </p:cNvPr>
          <p:cNvSpPr txBox="1"/>
          <p:nvPr/>
        </p:nvSpPr>
        <p:spPr>
          <a:xfrm>
            <a:off x="1807318" y="4221551"/>
            <a:ext cx="1850819" cy="276999"/>
          </a:xfrm>
          <a:prstGeom prst="rect">
            <a:avLst/>
          </a:prstGeom>
          <a:noFill/>
        </p:spPr>
        <p:txBody>
          <a:bodyPr wrap="square" rtlCol="0">
            <a:spAutoFit/>
          </a:bodyPr>
          <a:lstStyle/>
          <a:p>
            <a:pPr algn="ctr"/>
            <a:r>
              <a:rPr lang="en-US" sz="1200" dirty="0">
                <a:latin typeface="Arial Rounded MT Bold" panose="020F0704030504030204" pitchFamily="34" charset="77"/>
              </a:rPr>
              <a:t>Scared &amp; afraid </a:t>
            </a:r>
          </a:p>
        </p:txBody>
      </p:sp>
      <p:sp>
        <p:nvSpPr>
          <p:cNvPr id="19" name="TextBox 18">
            <a:extLst>
              <a:ext uri="{FF2B5EF4-FFF2-40B4-BE49-F238E27FC236}">
                <a16:creationId xmlns:a16="http://schemas.microsoft.com/office/drawing/2014/main" id="{F0040FD9-9731-3C40-EBA1-4001FFB9DCD3}"/>
              </a:ext>
            </a:extLst>
          </p:cNvPr>
          <p:cNvSpPr txBox="1"/>
          <p:nvPr/>
        </p:nvSpPr>
        <p:spPr>
          <a:xfrm>
            <a:off x="709214" y="4474283"/>
            <a:ext cx="1736272" cy="461665"/>
          </a:xfrm>
          <a:prstGeom prst="rect">
            <a:avLst/>
          </a:prstGeom>
          <a:noFill/>
        </p:spPr>
        <p:txBody>
          <a:bodyPr wrap="square" rtlCol="0">
            <a:spAutoFit/>
          </a:bodyPr>
          <a:lstStyle/>
          <a:p>
            <a:pPr algn="ctr"/>
            <a:r>
              <a:rPr lang="en-US" sz="1200" dirty="0">
                <a:latin typeface="Arial Rounded MT Bold" panose="020F0704030504030204" pitchFamily="34" charset="77"/>
              </a:rPr>
              <a:t>Small, weak &amp; vulnerable</a:t>
            </a:r>
          </a:p>
        </p:txBody>
      </p:sp>
      <p:sp>
        <p:nvSpPr>
          <p:cNvPr id="20" name="TextBox 19">
            <a:extLst>
              <a:ext uri="{FF2B5EF4-FFF2-40B4-BE49-F238E27FC236}">
                <a16:creationId xmlns:a16="http://schemas.microsoft.com/office/drawing/2014/main" id="{FBE08246-EF84-0548-266A-B61195EBD6EE}"/>
              </a:ext>
            </a:extLst>
          </p:cNvPr>
          <p:cNvSpPr txBox="1"/>
          <p:nvPr/>
        </p:nvSpPr>
        <p:spPr>
          <a:xfrm>
            <a:off x="150432" y="5021477"/>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Few friends</a:t>
            </a:r>
          </a:p>
        </p:txBody>
      </p:sp>
      <p:sp>
        <p:nvSpPr>
          <p:cNvPr id="22" name="TextBox 21">
            <a:extLst>
              <a:ext uri="{FF2B5EF4-FFF2-40B4-BE49-F238E27FC236}">
                <a16:creationId xmlns:a16="http://schemas.microsoft.com/office/drawing/2014/main" id="{5A916BA2-99DC-32F1-1D49-A7A36FBB03BB}"/>
              </a:ext>
            </a:extLst>
          </p:cNvPr>
          <p:cNvSpPr txBox="1"/>
          <p:nvPr/>
        </p:nvSpPr>
        <p:spPr>
          <a:xfrm>
            <a:off x="124271" y="5374035"/>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Lack confidence</a:t>
            </a:r>
          </a:p>
        </p:txBody>
      </p:sp>
      <p:sp>
        <p:nvSpPr>
          <p:cNvPr id="23" name="TextBox 22">
            <a:extLst>
              <a:ext uri="{FF2B5EF4-FFF2-40B4-BE49-F238E27FC236}">
                <a16:creationId xmlns:a16="http://schemas.microsoft.com/office/drawing/2014/main" id="{FAA79D50-14E2-EF5D-E91E-61F76083CF2D}"/>
              </a:ext>
            </a:extLst>
          </p:cNvPr>
          <p:cNvSpPr txBox="1"/>
          <p:nvPr/>
        </p:nvSpPr>
        <p:spPr>
          <a:xfrm>
            <a:off x="-37656" y="5726593"/>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Passive</a:t>
            </a:r>
          </a:p>
        </p:txBody>
      </p:sp>
      <p:sp>
        <p:nvSpPr>
          <p:cNvPr id="24" name="TextBox 23">
            <a:extLst>
              <a:ext uri="{FF2B5EF4-FFF2-40B4-BE49-F238E27FC236}">
                <a16:creationId xmlns:a16="http://schemas.microsoft.com/office/drawing/2014/main" id="{3613A19D-90AD-2EC0-135B-921B875FB152}"/>
              </a:ext>
            </a:extLst>
          </p:cNvPr>
          <p:cNvSpPr txBox="1"/>
          <p:nvPr/>
        </p:nvSpPr>
        <p:spPr>
          <a:xfrm>
            <a:off x="49105" y="6045929"/>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Anxious</a:t>
            </a:r>
          </a:p>
        </p:txBody>
      </p:sp>
      <p:sp>
        <p:nvSpPr>
          <p:cNvPr id="25" name="TextBox 24">
            <a:extLst>
              <a:ext uri="{FF2B5EF4-FFF2-40B4-BE49-F238E27FC236}">
                <a16:creationId xmlns:a16="http://schemas.microsoft.com/office/drawing/2014/main" id="{5C664358-A81A-469C-A0BD-BF148DF22F54}"/>
              </a:ext>
            </a:extLst>
          </p:cNvPr>
          <p:cNvSpPr txBox="1"/>
          <p:nvPr/>
        </p:nvSpPr>
        <p:spPr>
          <a:xfrm>
            <a:off x="486756" y="6285277"/>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Submissive</a:t>
            </a:r>
          </a:p>
        </p:txBody>
      </p:sp>
      <p:sp>
        <p:nvSpPr>
          <p:cNvPr id="27" name="TextBox 26">
            <a:extLst>
              <a:ext uri="{FF2B5EF4-FFF2-40B4-BE49-F238E27FC236}">
                <a16:creationId xmlns:a16="http://schemas.microsoft.com/office/drawing/2014/main" id="{AEB40206-EB30-E8BE-9992-47BACAFCC027}"/>
              </a:ext>
            </a:extLst>
          </p:cNvPr>
          <p:cNvSpPr txBox="1"/>
          <p:nvPr/>
        </p:nvSpPr>
        <p:spPr>
          <a:xfrm>
            <a:off x="1488769" y="6425662"/>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Feel helpless</a:t>
            </a:r>
          </a:p>
        </p:txBody>
      </p:sp>
      <p:sp>
        <p:nvSpPr>
          <p:cNvPr id="28" name="TextBox 27">
            <a:extLst>
              <a:ext uri="{FF2B5EF4-FFF2-40B4-BE49-F238E27FC236}">
                <a16:creationId xmlns:a16="http://schemas.microsoft.com/office/drawing/2014/main" id="{BED95B3E-1715-7D47-D7B2-D2AA5021C124}"/>
              </a:ext>
            </a:extLst>
          </p:cNvPr>
          <p:cNvSpPr txBox="1"/>
          <p:nvPr/>
        </p:nvSpPr>
        <p:spPr>
          <a:xfrm>
            <a:off x="2426146" y="6201227"/>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Blame selves</a:t>
            </a:r>
          </a:p>
        </p:txBody>
      </p:sp>
      <p:sp>
        <p:nvSpPr>
          <p:cNvPr id="29" name="TextBox 28">
            <a:extLst>
              <a:ext uri="{FF2B5EF4-FFF2-40B4-BE49-F238E27FC236}">
                <a16:creationId xmlns:a16="http://schemas.microsoft.com/office/drawing/2014/main" id="{849A4339-487F-8398-F61B-528D116F59A2}"/>
              </a:ext>
            </a:extLst>
          </p:cNvPr>
          <p:cNvSpPr txBox="1"/>
          <p:nvPr/>
        </p:nvSpPr>
        <p:spPr>
          <a:xfrm>
            <a:off x="6288563" y="4129999"/>
            <a:ext cx="1736272" cy="461665"/>
          </a:xfrm>
          <a:prstGeom prst="rect">
            <a:avLst/>
          </a:prstGeom>
          <a:noFill/>
        </p:spPr>
        <p:txBody>
          <a:bodyPr wrap="square" rtlCol="0">
            <a:spAutoFit/>
          </a:bodyPr>
          <a:lstStyle/>
          <a:p>
            <a:pPr algn="ctr"/>
            <a:r>
              <a:rPr lang="en-US" sz="1200" dirty="0">
                <a:latin typeface="Arial Rounded MT Bold" panose="020F0704030504030204" pitchFamily="34" charset="77"/>
              </a:rPr>
              <a:t>Watch &amp; observe BUT do nothing!</a:t>
            </a:r>
          </a:p>
        </p:txBody>
      </p:sp>
      <p:sp>
        <p:nvSpPr>
          <p:cNvPr id="31" name="TextBox 30">
            <a:extLst>
              <a:ext uri="{FF2B5EF4-FFF2-40B4-BE49-F238E27FC236}">
                <a16:creationId xmlns:a16="http://schemas.microsoft.com/office/drawing/2014/main" id="{C62B13AE-DEF7-08D4-186A-3CE352782D0A}"/>
              </a:ext>
            </a:extLst>
          </p:cNvPr>
          <p:cNvSpPr txBox="1"/>
          <p:nvPr/>
        </p:nvSpPr>
        <p:spPr>
          <a:xfrm>
            <a:off x="7331239" y="4589926"/>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Can join in</a:t>
            </a:r>
          </a:p>
        </p:txBody>
      </p:sp>
      <p:sp>
        <p:nvSpPr>
          <p:cNvPr id="32" name="TextBox 31">
            <a:extLst>
              <a:ext uri="{FF2B5EF4-FFF2-40B4-BE49-F238E27FC236}">
                <a16:creationId xmlns:a16="http://schemas.microsoft.com/office/drawing/2014/main" id="{40D44E49-3BC5-9CEA-2723-C4DCDA8482CA}"/>
              </a:ext>
            </a:extLst>
          </p:cNvPr>
          <p:cNvSpPr txBox="1"/>
          <p:nvPr/>
        </p:nvSpPr>
        <p:spPr>
          <a:xfrm>
            <a:off x="7750304" y="4990077"/>
            <a:ext cx="1736272" cy="276999"/>
          </a:xfrm>
          <a:prstGeom prst="rect">
            <a:avLst/>
          </a:prstGeom>
          <a:noFill/>
        </p:spPr>
        <p:txBody>
          <a:bodyPr wrap="square" rtlCol="0">
            <a:spAutoFit/>
          </a:bodyPr>
          <a:lstStyle/>
          <a:p>
            <a:pPr algn="ctr"/>
            <a:r>
              <a:rPr lang="en-US" sz="1200" dirty="0">
                <a:latin typeface="Arial Rounded MT Bold" panose="020F0704030504030204" pitchFamily="34" charset="77"/>
              </a:rPr>
              <a:t>Passive acceptance</a:t>
            </a:r>
          </a:p>
        </p:txBody>
      </p:sp>
      <p:sp>
        <p:nvSpPr>
          <p:cNvPr id="33" name="TextBox 32">
            <a:extLst>
              <a:ext uri="{FF2B5EF4-FFF2-40B4-BE49-F238E27FC236}">
                <a16:creationId xmlns:a16="http://schemas.microsoft.com/office/drawing/2014/main" id="{9B6B392D-DA12-4619-BADF-9813B97AE216}"/>
              </a:ext>
            </a:extLst>
          </p:cNvPr>
          <p:cNvSpPr txBox="1"/>
          <p:nvPr/>
        </p:nvSpPr>
        <p:spPr>
          <a:xfrm>
            <a:off x="7606738" y="5348007"/>
            <a:ext cx="1736272" cy="646331"/>
          </a:xfrm>
          <a:prstGeom prst="rect">
            <a:avLst/>
          </a:prstGeom>
          <a:noFill/>
        </p:spPr>
        <p:txBody>
          <a:bodyPr wrap="square" rtlCol="0">
            <a:spAutoFit/>
          </a:bodyPr>
          <a:lstStyle/>
          <a:p>
            <a:pPr algn="ctr"/>
            <a:r>
              <a:rPr lang="en-US" sz="1200" dirty="0">
                <a:latin typeface="Arial Rounded MT Bold" panose="020F0704030504030204" pitchFamily="34" charset="77"/>
              </a:rPr>
              <a:t>Encourage – audience, comments laughter</a:t>
            </a:r>
          </a:p>
        </p:txBody>
      </p:sp>
      <p:sp>
        <p:nvSpPr>
          <p:cNvPr id="34" name="TextBox 33">
            <a:extLst>
              <a:ext uri="{FF2B5EF4-FFF2-40B4-BE49-F238E27FC236}">
                <a16:creationId xmlns:a16="http://schemas.microsoft.com/office/drawing/2014/main" id="{FE11C885-2999-FB78-78C5-99AF4FC91996}"/>
              </a:ext>
            </a:extLst>
          </p:cNvPr>
          <p:cNvSpPr txBox="1"/>
          <p:nvPr/>
        </p:nvSpPr>
        <p:spPr>
          <a:xfrm>
            <a:off x="7398028" y="6201227"/>
            <a:ext cx="1361039" cy="461665"/>
          </a:xfrm>
          <a:prstGeom prst="rect">
            <a:avLst/>
          </a:prstGeom>
          <a:noFill/>
        </p:spPr>
        <p:txBody>
          <a:bodyPr wrap="square" rtlCol="0">
            <a:spAutoFit/>
          </a:bodyPr>
          <a:lstStyle/>
          <a:p>
            <a:pPr algn="ctr"/>
            <a:r>
              <a:rPr lang="en-US" sz="1200" dirty="0">
                <a:latin typeface="Arial Rounded MT Bold" panose="020F0704030504030204" pitchFamily="34" charset="77"/>
              </a:rPr>
              <a:t>No such thing as neutral</a:t>
            </a:r>
          </a:p>
        </p:txBody>
      </p:sp>
      <p:pic>
        <p:nvPicPr>
          <p:cNvPr id="35" name="Picture 10" descr="Leftwards Big Arrow Svg Png Icon Free Download (#69303) - OnlineWebFonts.COM">
            <a:extLst>
              <a:ext uri="{FF2B5EF4-FFF2-40B4-BE49-F238E27FC236}">
                <a16:creationId xmlns:a16="http://schemas.microsoft.com/office/drawing/2014/main" id="{635D68AC-FF5B-B77D-3DCD-35C10C48175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5153" y="1094614"/>
            <a:ext cx="1060449" cy="106044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Leftwards Big Arrow Svg Png Icon Free Download (#69303) - OnlineWebFonts.COM">
            <a:extLst>
              <a:ext uri="{FF2B5EF4-FFF2-40B4-BE49-F238E27FC236}">
                <a16:creationId xmlns:a16="http://schemas.microsoft.com/office/drawing/2014/main" id="{5E17EC20-17A2-6225-74C6-D1B287ABD9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7306530" y="1191815"/>
            <a:ext cx="1061531" cy="1060449"/>
          </a:xfrm>
          <a:prstGeom prst="rect">
            <a:avLst/>
          </a:prstGeom>
          <a:noFill/>
          <a:extLst>
            <a:ext uri="{909E8E84-426E-40DD-AFC4-6F175D3DCCD1}">
              <a14:hiddenFill xmlns:a14="http://schemas.microsoft.com/office/drawing/2010/main">
                <a:solidFill>
                  <a:srgbClr val="FFFFFF"/>
                </a:solidFill>
              </a14:hiddenFill>
            </a:ext>
          </a:extLst>
        </p:spPr>
      </p:pic>
      <p:sp>
        <p:nvSpPr>
          <p:cNvPr id="44" name="Triangle 43">
            <a:extLst>
              <a:ext uri="{FF2B5EF4-FFF2-40B4-BE49-F238E27FC236}">
                <a16:creationId xmlns:a16="http://schemas.microsoft.com/office/drawing/2014/main" id="{2128E883-E78C-F545-D5CC-EA065C364748}"/>
              </a:ext>
            </a:extLst>
          </p:cNvPr>
          <p:cNvSpPr/>
          <p:nvPr/>
        </p:nvSpPr>
        <p:spPr>
          <a:xfrm>
            <a:off x="3368823" y="3070646"/>
            <a:ext cx="3024923" cy="2622666"/>
          </a:xfrm>
          <a:prstGeom prst="triangle">
            <a:avLst>
              <a:gd name="adj" fmla="val 496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descr="Graphical user interface, application, icon&#10;&#10;Description automatically generated">
            <a:extLst>
              <a:ext uri="{FF2B5EF4-FFF2-40B4-BE49-F238E27FC236}">
                <a16:creationId xmlns:a16="http://schemas.microsoft.com/office/drawing/2014/main" id="{3A350CB2-5B2F-0606-C0D2-33F35222A1F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80766" y="4474283"/>
            <a:ext cx="1646308" cy="2195077"/>
          </a:xfrm>
          <a:prstGeom prst="rect">
            <a:avLst/>
          </a:prstGeom>
        </p:spPr>
      </p:pic>
      <p:grpSp>
        <p:nvGrpSpPr>
          <p:cNvPr id="46" name="Group 45">
            <a:extLst>
              <a:ext uri="{FF2B5EF4-FFF2-40B4-BE49-F238E27FC236}">
                <a16:creationId xmlns:a16="http://schemas.microsoft.com/office/drawing/2014/main" id="{90923E40-DFFF-986F-D61E-7C5AB6A8B189}"/>
              </a:ext>
            </a:extLst>
          </p:cNvPr>
          <p:cNvGrpSpPr/>
          <p:nvPr/>
        </p:nvGrpSpPr>
        <p:grpSpPr>
          <a:xfrm>
            <a:off x="4113421" y="921039"/>
            <a:ext cx="1463134" cy="1950845"/>
            <a:chOff x="4113421" y="1006110"/>
            <a:chExt cx="1463134" cy="1950845"/>
          </a:xfrm>
        </p:grpSpPr>
        <p:pic>
          <p:nvPicPr>
            <p:cNvPr id="47" name="Picture 46" descr="Icon&#10;&#10;Description automatically generated">
              <a:extLst>
                <a:ext uri="{FF2B5EF4-FFF2-40B4-BE49-F238E27FC236}">
                  <a16:creationId xmlns:a16="http://schemas.microsoft.com/office/drawing/2014/main" id="{ED7F8DAB-8042-74D4-090E-2C706BB09C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48" name="Straight Connector 47">
              <a:extLst>
                <a:ext uri="{FF2B5EF4-FFF2-40B4-BE49-F238E27FC236}">
                  <a16:creationId xmlns:a16="http://schemas.microsoft.com/office/drawing/2014/main" id="{405F8BE6-2276-B800-75C3-998474C507F8}"/>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7865CE7-FB4B-6D27-5AB1-039B3C21DD4F}"/>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5DA5991A-4BAC-3298-B0F4-274A1D73A6CD}"/>
              </a:ext>
            </a:extLst>
          </p:cNvPr>
          <p:cNvGrpSpPr/>
          <p:nvPr/>
        </p:nvGrpSpPr>
        <p:grpSpPr>
          <a:xfrm>
            <a:off x="6488142" y="4613192"/>
            <a:ext cx="1373095" cy="1852226"/>
            <a:chOff x="6177136" y="3964864"/>
            <a:chExt cx="1373095" cy="1852226"/>
          </a:xfrm>
        </p:grpSpPr>
        <p:pic>
          <p:nvPicPr>
            <p:cNvPr id="51" name="Picture 50" descr="Icon&#10;&#10;Description automatically generated">
              <a:extLst>
                <a:ext uri="{FF2B5EF4-FFF2-40B4-BE49-F238E27FC236}">
                  <a16:creationId xmlns:a16="http://schemas.microsoft.com/office/drawing/2014/main" id="{59A61018-C453-5A4E-F509-9B9D13478BC6}"/>
                </a:ext>
              </a:extLst>
            </p:cNvPr>
            <p:cNvPicPr>
              <a:picLocks noChangeAspect="1"/>
            </p:cNvPicPr>
            <p:nvPr/>
          </p:nvPicPr>
          <p:blipFill rotWithShape="1">
            <a:blip r:embed="rId13">
              <a:extLst>
                <a:ext uri="{28A0092B-C50C-407E-A947-70E740481C1C}">
                  <a14:useLocalDpi xmlns:a14="http://schemas.microsoft.com/office/drawing/2010/main" val="0"/>
                </a:ext>
              </a:extLst>
            </a:blip>
            <a:srcRect l="23309" r="28760" b="61823"/>
            <a:stretch/>
          </p:blipFill>
          <p:spPr>
            <a:xfrm>
              <a:off x="6647660" y="3964864"/>
              <a:ext cx="648072" cy="688234"/>
            </a:xfrm>
            <a:prstGeom prst="rect">
              <a:avLst/>
            </a:prstGeom>
          </p:spPr>
        </p:pic>
        <p:pic>
          <p:nvPicPr>
            <p:cNvPr id="52" name="Picture 51" descr="Icon&#10;&#10;Description automatically generated">
              <a:extLst>
                <a:ext uri="{FF2B5EF4-FFF2-40B4-BE49-F238E27FC236}">
                  <a16:creationId xmlns:a16="http://schemas.microsoft.com/office/drawing/2014/main" id="{BE313CA3-A625-4E9F-84A2-4F6B69D2C802}"/>
                </a:ext>
              </a:extLst>
            </p:cNvPr>
            <p:cNvPicPr>
              <a:picLocks noChangeAspect="1"/>
            </p:cNvPicPr>
            <p:nvPr/>
          </p:nvPicPr>
          <p:blipFill rotWithShape="1">
            <a:blip r:embed="rId14">
              <a:extLst>
                <a:ext uri="{28A0092B-C50C-407E-A947-70E740481C1C}">
                  <a14:useLocalDpi xmlns:a14="http://schemas.microsoft.com/office/drawing/2010/main" val="0"/>
                </a:ext>
              </a:extLst>
            </a:blip>
            <a:srcRect t="36423"/>
            <a:stretch/>
          </p:blipFill>
          <p:spPr>
            <a:xfrm>
              <a:off x="6177136" y="4653136"/>
              <a:ext cx="1373095" cy="1163954"/>
            </a:xfrm>
            <a:prstGeom prst="rect">
              <a:avLst/>
            </a:prstGeom>
          </p:spPr>
        </p:pic>
      </p:grpSp>
      <p:sp>
        <p:nvSpPr>
          <p:cNvPr id="53" name="TextBox 52">
            <a:extLst>
              <a:ext uri="{FF2B5EF4-FFF2-40B4-BE49-F238E27FC236}">
                <a16:creationId xmlns:a16="http://schemas.microsoft.com/office/drawing/2014/main" id="{D31D84F4-A4C3-7C30-3513-27B85B3ECB85}"/>
              </a:ext>
            </a:extLst>
          </p:cNvPr>
          <p:cNvSpPr txBox="1"/>
          <p:nvPr/>
        </p:nvSpPr>
        <p:spPr>
          <a:xfrm>
            <a:off x="3937131" y="2649231"/>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BULLY</a:t>
            </a:r>
          </a:p>
        </p:txBody>
      </p:sp>
      <p:sp>
        <p:nvSpPr>
          <p:cNvPr id="54" name="TextBox 53">
            <a:extLst>
              <a:ext uri="{FF2B5EF4-FFF2-40B4-BE49-F238E27FC236}">
                <a16:creationId xmlns:a16="http://schemas.microsoft.com/office/drawing/2014/main" id="{92FA18B7-408B-F4CA-5ADB-CEBB55D56591}"/>
              </a:ext>
            </a:extLst>
          </p:cNvPr>
          <p:cNvSpPr txBox="1"/>
          <p:nvPr/>
        </p:nvSpPr>
        <p:spPr>
          <a:xfrm>
            <a:off x="2412254" y="5731219"/>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BULLIED</a:t>
            </a:r>
          </a:p>
        </p:txBody>
      </p:sp>
      <p:sp>
        <p:nvSpPr>
          <p:cNvPr id="55" name="TextBox 54">
            <a:extLst>
              <a:ext uri="{FF2B5EF4-FFF2-40B4-BE49-F238E27FC236}">
                <a16:creationId xmlns:a16="http://schemas.microsoft.com/office/drawing/2014/main" id="{2EA1B085-D6AA-BB51-3499-2377C581DFD6}"/>
              </a:ext>
            </a:extLst>
          </p:cNvPr>
          <p:cNvSpPr txBox="1"/>
          <p:nvPr/>
        </p:nvSpPr>
        <p:spPr>
          <a:xfrm>
            <a:off x="5403547" y="5745396"/>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BYSTANDER</a:t>
            </a:r>
          </a:p>
        </p:txBody>
      </p:sp>
      <p:sp>
        <p:nvSpPr>
          <p:cNvPr id="56" name="TextBox 55">
            <a:extLst>
              <a:ext uri="{FF2B5EF4-FFF2-40B4-BE49-F238E27FC236}">
                <a16:creationId xmlns:a16="http://schemas.microsoft.com/office/drawing/2014/main" id="{75D5E794-2102-9431-8723-346571AEB68B}"/>
              </a:ext>
            </a:extLst>
          </p:cNvPr>
          <p:cNvSpPr txBox="1"/>
          <p:nvPr/>
        </p:nvSpPr>
        <p:spPr>
          <a:xfrm>
            <a:off x="4020626" y="4478722"/>
            <a:ext cx="1815714" cy="523220"/>
          </a:xfrm>
          <a:prstGeom prst="rect">
            <a:avLst/>
          </a:prstGeom>
          <a:noFill/>
        </p:spPr>
        <p:txBody>
          <a:bodyPr wrap="square" rtlCol="0">
            <a:spAutoFit/>
          </a:bodyPr>
          <a:lstStyle/>
          <a:p>
            <a:pPr algn="ctr"/>
            <a:r>
              <a:rPr lang="en-US" sz="1400" dirty="0">
                <a:latin typeface="Arial Rounded MT Bold" panose="020F0704030504030204" pitchFamily="34" charset="77"/>
              </a:rPr>
              <a:t>It takes 3</a:t>
            </a:r>
          </a:p>
          <a:p>
            <a:pPr algn="ctr"/>
            <a:r>
              <a:rPr lang="en-US" sz="1400" dirty="0">
                <a:latin typeface="Arial Rounded MT Bold" panose="020F0704030504030204" pitchFamily="34" charset="77"/>
              </a:rPr>
              <a:t>kinds of people!</a:t>
            </a:r>
          </a:p>
        </p:txBody>
      </p:sp>
      <p:pic>
        <p:nvPicPr>
          <p:cNvPr id="9" name="Picture 8" descr="Logo&#10;&#10;Description automatically generated">
            <a:extLst>
              <a:ext uri="{FF2B5EF4-FFF2-40B4-BE49-F238E27FC236}">
                <a16:creationId xmlns:a16="http://schemas.microsoft.com/office/drawing/2014/main" id="{992E8BAC-AE4E-85F4-A55C-5AA120EE2D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2870458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4286"/>
            <a:ext cx="9906000" cy="1117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Sometimes our belief system or values </a:t>
            </a:r>
          </a:p>
          <a:p>
            <a:pPr algn="ctr"/>
            <a:r>
              <a:rPr lang="en-ZA" dirty="0">
                <a:solidFill>
                  <a:schemeClr val="tx1"/>
                </a:solidFill>
                <a:latin typeface="Arial Rounded MT Bold" panose="020F0704030504030204" pitchFamily="34" charset="0"/>
                <a:cs typeface="Arial" panose="020B0604020202020204" pitchFamily="34" charset="0"/>
              </a:rPr>
              <a:t>makes us think it is ok to bully others</a:t>
            </a:r>
          </a:p>
        </p:txBody>
      </p:sp>
      <p:grpSp>
        <p:nvGrpSpPr>
          <p:cNvPr id="22" name="Group 21">
            <a:extLst>
              <a:ext uri="{FF2B5EF4-FFF2-40B4-BE49-F238E27FC236}">
                <a16:creationId xmlns:a16="http://schemas.microsoft.com/office/drawing/2014/main" id="{89A3EB07-2317-C434-1FA8-44A4D4391545}"/>
              </a:ext>
            </a:extLst>
          </p:cNvPr>
          <p:cNvGrpSpPr/>
          <p:nvPr/>
        </p:nvGrpSpPr>
        <p:grpSpPr>
          <a:xfrm>
            <a:off x="4086937" y="2774299"/>
            <a:ext cx="1463134" cy="1950845"/>
            <a:chOff x="4113421" y="1006110"/>
            <a:chExt cx="1463134" cy="1950845"/>
          </a:xfrm>
        </p:grpSpPr>
        <p:pic>
          <p:nvPicPr>
            <p:cNvPr id="23" name="Picture 22" descr="Icon&#10;&#10;Description automatically generated">
              <a:extLst>
                <a:ext uri="{FF2B5EF4-FFF2-40B4-BE49-F238E27FC236}">
                  <a16:creationId xmlns:a16="http://schemas.microsoft.com/office/drawing/2014/main" id="{EFC8DE13-E178-6B5C-5E59-FDEE49153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421" y="1006110"/>
              <a:ext cx="1463134" cy="1950845"/>
            </a:xfrm>
            <a:prstGeom prst="rect">
              <a:avLst/>
            </a:prstGeom>
          </p:spPr>
        </p:pic>
        <p:cxnSp>
          <p:nvCxnSpPr>
            <p:cNvPr id="24" name="Straight Connector 23">
              <a:extLst>
                <a:ext uri="{FF2B5EF4-FFF2-40B4-BE49-F238E27FC236}">
                  <a16:creationId xmlns:a16="http://schemas.microsoft.com/office/drawing/2014/main" id="{B4E25237-EC19-5620-18D5-E434A8E529C1}"/>
                </a:ext>
              </a:extLst>
            </p:cNvPr>
            <p:cNvCxnSpPr>
              <a:cxnSpLocks/>
            </p:cNvCxnSpPr>
            <p:nvPr/>
          </p:nvCxnSpPr>
          <p:spPr>
            <a:xfrm flipV="1">
              <a:off x="4856475" y="1387332"/>
              <a:ext cx="72008" cy="378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E86AC9F-05B6-11DF-B7CA-FB79070FEED2}"/>
                </a:ext>
              </a:extLst>
            </p:cNvPr>
            <p:cNvCxnSpPr>
              <a:cxnSpLocks/>
            </p:cNvCxnSpPr>
            <p:nvPr/>
          </p:nvCxnSpPr>
          <p:spPr>
            <a:xfrm>
              <a:off x="4712459" y="1390290"/>
              <a:ext cx="62359" cy="3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E025708F-5C40-E58D-D6C9-34BBE22E96E7}"/>
              </a:ext>
            </a:extLst>
          </p:cNvPr>
          <p:cNvSpPr txBox="1"/>
          <p:nvPr/>
        </p:nvSpPr>
        <p:spPr>
          <a:xfrm>
            <a:off x="3933215" y="4633391"/>
            <a:ext cx="1815714" cy="307777"/>
          </a:xfrm>
          <a:prstGeom prst="rect">
            <a:avLst/>
          </a:prstGeom>
          <a:noFill/>
        </p:spPr>
        <p:txBody>
          <a:bodyPr wrap="square" rtlCol="0">
            <a:spAutoFit/>
          </a:bodyPr>
          <a:lstStyle/>
          <a:p>
            <a:pPr algn="ctr"/>
            <a:r>
              <a:rPr lang="en-US" sz="1400" dirty="0">
                <a:latin typeface="Arial Rounded MT Bold" panose="020F0704030504030204" pitchFamily="34" charset="77"/>
              </a:rPr>
              <a:t>BULLY</a:t>
            </a:r>
          </a:p>
        </p:txBody>
      </p:sp>
      <p:pic>
        <p:nvPicPr>
          <p:cNvPr id="6146" name="Picture 2" descr="patriarchy Icon - Free PNG &amp; SVG 4308384 - Noun Project">
            <a:extLst>
              <a:ext uri="{FF2B5EF4-FFF2-40B4-BE49-F238E27FC236}">
                <a16:creationId xmlns:a16="http://schemas.microsoft.com/office/drawing/2014/main" id="{C3552146-C191-7075-E03C-640E4D82CF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111"/>
          <a:stretch/>
        </p:blipFill>
        <p:spPr bwMode="auto">
          <a:xfrm>
            <a:off x="1589902" y="1375715"/>
            <a:ext cx="1001627" cy="14129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atriarchy Icon - Free PNG &amp; SVG 4308384 - Noun Project">
            <a:extLst>
              <a:ext uri="{FF2B5EF4-FFF2-40B4-BE49-F238E27FC236}">
                <a16:creationId xmlns:a16="http://schemas.microsoft.com/office/drawing/2014/main" id="{CA1D76B8-E366-4018-EC4E-DA6F0E0194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982"/>
          <a:stretch/>
        </p:blipFill>
        <p:spPr bwMode="auto">
          <a:xfrm>
            <a:off x="1059493" y="1888392"/>
            <a:ext cx="344743" cy="9312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atriarchy Icon - Free PNG &amp; SVG 4308384 - Noun Project">
            <a:extLst>
              <a:ext uri="{FF2B5EF4-FFF2-40B4-BE49-F238E27FC236}">
                <a16:creationId xmlns:a16="http://schemas.microsoft.com/office/drawing/2014/main" id="{2B2B7E4D-4092-FC73-144B-58E8F84A07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81"/>
          <a:stretch/>
        </p:blipFill>
        <p:spPr bwMode="auto">
          <a:xfrm>
            <a:off x="1387344" y="1663351"/>
            <a:ext cx="328189" cy="11671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patriarchy Icon - Free PNG &amp; SVG 4308384 - Noun Project">
            <a:extLst>
              <a:ext uri="{FF2B5EF4-FFF2-40B4-BE49-F238E27FC236}">
                <a16:creationId xmlns:a16="http://schemas.microsoft.com/office/drawing/2014/main" id="{68EA8CAE-0EB5-1601-7CE2-0942DC4535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9417"/>
          <a:stretch/>
        </p:blipFill>
        <p:spPr bwMode="auto">
          <a:xfrm>
            <a:off x="2526732" y="1000796"/>
            <a:ext cx="488438" cy="15971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azi symbolism - Wikipedia">
            <a:extLst>
              <a:ext uri="{FF2B5EF4-FFF2-40B4-BE49-F238E27FC236}">
                <a16:creationId xmlns:a16="http://schemas.microsoft.com/office/drawing/2014/main" id="{56A37BF1-A945-FE71-21DD-97789B6FA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372" y="1315940"/>
            <a:ext cx="791757" cy="79175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ascist Icons - Free SVG &amp; PNG Fascist Images - Noun Project">
            <a:extLst>
              <a:ext uri="{FF2B5EF4-FFF2-40B4-BE49-F238E27FC236}">
                <a16:creationId xmlns:a16="http://schemas.microsoft.com/office/drawing/2014/main" id="{287BC972-7780-801F-B436-478CBBAC29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857" y="1184100"/>
            <a:ext cx="1013368" cy="101336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Dark web - Free web icons">
            <a:extLst>
              <a:ext uri="{FF2B5EF4-FFF2-40B4-BE49-F238E27FC236}">
                <a16:creationId xmlns:a16="http://schemas.microsoft.com/office/drawing/2014/main" id="{BBA581BB-4BAE-205B-D781-AAFCCC3EE0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794" y="5307966"/>
            <a:ext cx="830647" cy="83064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Games - Free technology icons">
            <a:extLst>
              <a:ext uri="{FF2B5EF4-FFF2-40B4-BE49-F238E27FC236}">
                <a16:creationId xmlns:a16="http://schemas.microsoft.com/office/drawing/2014/main" id="{BB221960-2E03-30B3-C43D-B08D0063B4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3284" y="5298646"/>
            <a:ext cx="830648" cy="83064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Bullying icon illustration Stock Illustration | Adobe Stock">
            <a:extLst>
              <a:ext uri="{FF2B5EF4-FFF2-40B4-BE49-F238E27FC236}">
                <a16:creationId xmlns:a16="http://schemas.microsoft.com/office/drawing/2014/main" id="{99F550B2-ADA3-B865-FC76-FBBD6EBA31C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800"/>
          <a:stretch/>
        </p:blipFill>
        <p:spPr bwMode="auto">
          <a:xfrm>
            <a:off x="606322" y="2812035"/>
            <a:ext cx="963007" cy="1001053"/>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exism Icons - Free SVG &amp; PNG Sexism Images - Noun Project">
            <a:extLst>
              <a:ext uri="{FF2B5EF4-FFF2-40B4-BE49-F238E27FC236}">
                <a16:creationId xmlns:a16="http://schemas.microsoft.com/office/drawing/2014/main" id="{6F931EC6-7DBD-E954-8AB5-CA6A2DCD53D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4677" y="2706521"/>
            <a:ext cx="1109349" cy="1109349"/>
          </a:xfrm>
          <a:prstGeom prst="rect">
            <a:avLst/>
          </a:prstGeom>
          <a:noFill/>
          <a:extLst>
            <a:ext uri="{909E8E84-426E-40DD-AFC4-6F175D3DCCD1}">
              <a14:hiddenFill xmlns:a14="http://schemas.microsoft.com/office/drawing/2010/main">
                <a:solidFill>
                  <a:srgbClr val="FFFFFF"/>
                </a:solidFill>
              </a14:hiddenFill>
            </a:ext>
          </a:extLst>
        </p:spPr>
      </p:pic>
      <p:pic>
        <p:nvPicPr>
          <p:cNvPr id="38" name="Graphic 37" descr="Warning outline">
            <a:extLst>
              <a:ext uri="{FF2B5EF4-FFF2-40B4-BE49-F238E27FC236}">
                <a16:creationId xmlns:a16="http://schemas.microsoft.com/office/drawing/2014/main" id="{3627A488-ABDF-FA19-39A0-AD171A61DF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63964" y="4643381"/>
            <a:ext cx="830647" cy="830647"/>
          </a:xfrm>
          <a:prstGeom prst="rect">
            <a:avLst/>
          </a:prstGeom>
        </p:spPr>
      </p:pic>
      <p:pic>
        <p:nvPicPr>
          <p:cNvPr id="6166" name="Picture 22" descr="Racism Icons - Free SVG &amp; PNG Racism Images - Noun Project">
            <a:extLst>
              <a:ext uri="{FF2B5EF4-FFF2-40B4-BE49-F238E27FC236}">
                <a16:creationId xmlns:a16="http://schemas.microsoft.com/office/drawing/2014/main" id="{C9D3A660-FA44-3E1D-F6B0-76C6196E46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74100" y="1431910"/>
            <a:ext cx="1189074" cy="1189074"/>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614 Bad Behaviour Icon Images, Stock Photos &amp; Vectors | Shutterstock">
            <a:extLst>
              <a:ext uri="{FF2B5EF4-FFF2-40B4-BE49-F238E27FC236}">
                <a16:creationId xmlns:a16="http://schemas.microsoft.com/office/drawing/2014/main" id="{FAE5A65F-89C7-5E2B-F429-E8E33C978A2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031" t="4568" r="7168" b="11997"/>
          <a:stretch/>
        </p:blipFill>
        <p:spPr bwMode="auto">
          <a:xfrm>
            <a:off x="3380711" y="5057304"/>
            <a:ext cx="1404272" cy="1470610"/>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Soccer ball - Free sports icons">
            <a:extLst>
              <a:ext uri="{FF2B5EF4-FFF2-40B4-BE49-F238E27FC236}">
                <a16:creationId xmlns:a16="http://schemas.microsoft.com/office/drawing/2014/main" id="{51729F6F-9981-9F04-6DE9-18384C9005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1581" y="6147247"/>
            <a:ext cx="226864" cy="22686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7E3EEA3-5168-928A-67D8-412A63F69BBB}"/>
              </a:ext>
            </a:extLst>
          </p:cNvPr>
          <p:cNvSpPr txBox="1"/>
          <p:nvPr/>
        </p:nvSpPr>
        <p:spPr>
          <a:xfrm>
            <a:off x="1583433" y="2560071"/>
            <a:ext cx="1815714" cy="523220"/>
          </a:xfrm>
          <a:prstGeom prst="rect">
            <a:avLst/>
          </a:prstGeom>
          <a:noFill/>
        </p:spPr>
        <p:txBody>
          <a:bodyPr wrap="square" rtlCol="0">
            <a:spAutoFit/>
          </a:bodyPr>
          <a:lstStyle/>
          <a:p>
            <a:pPr algn="ctr"/>
            <a:r>
              <a:rPr lang="en-US" sz="1400" dirty="0">
                <a:latin typeface="Arial Rounded MT Bold" panose="020F0704030504030204" pitchFamily="34" charset="77"/>
              </a:rPr>
              <a:t>Patriarchy/Toxic Masculinity</a:t>
            </a:r>
          </a:p>
        </p:txBody>
      </p:sp>
      <p:sp>
        <p:nvSpPr>
          <p:cNvPr id="42" name="TextBox 41">
            <a:extLst>
              <a:ext uri="{FF2B5EF4-FFF2-40B4-BE49-F238E27FC236}">
                <a16:creationId xmlns:a16="http://schemas.microsoft.com/office/drawing/2014/main" id="{617BABB6-29AE-4005-45F5-5092CA9C6ACA}"/>
              </a:ext>
            </a:extLst>
          </p:cNvPr>
          <p:cNvSpPr txBox="1"/>
          <p:nvPr/>
        </p:nvSpPr>
        <p:spPr>
          <a:xfrm>
            <a:off x="3337025" y="2271355"/>
            <a:ext cx="3508115" cy="307777"/>
          </a:xfrm>
          <a:prstGeom prst="rect">
            <a:avLst/>
          </a:prstGeom>
          <a:noFill/>
        </p:spPr>
        <p:txBody>
          <a:bodyPr wrap="square" rtlCol="0">
            <a:spAutoFit/>
          </a:bodyPr>
          <a:lstStyle/>
          <a:p>
            <a:pPr algn="ctr"/>
            <a:r>
              <a:rPr lang="en-US" sz="1400" dirty="0">
                <a:latin typeface="Arial Rounded MT Bold" panose="020F0704030504030204" pitchFamily="34" charset="77"/>
              </a:rPr>
              <a:t>Fascism/Nationalism/Nazism/Far-Right</a:t>
            </a:r>
          </a:p>
        </p:txBody>
      </p:sp>
      <p:sp>
        <p:nvSpPr>
          <p:cNvPr id="43" name="TextBox 42">
            <a:extLst>
              <a:ext uri="{FF2B5EF4-FFF2-40B4-BE49-F238E27FC236}">
                <a16:creationId xmlns:a16="http://schemas.microsoft.com/office/drawing/2014/main" id="{1D5A28E5-1868-EB03-5138-03E1AAD35EEB}"/>
              </a:ext>
            </a:extLst>
          </p:cNvPr>
          <p:cNvSpPr txBox="1"/>
          <p:nvPr/>
        </p:nvSpPr>
        <p:spPr>
          <a:xfrm>
            <a:off x="7456974" y="2517223"/>
            <a:ext cx="833573" cy="307777"/>
          </a:xfrm>
          <a:prstGeom prst="rect">
            <a:avLst/>
          </a:prstGeom>
          <a:noFill/>
        </p:spPr>
        <p:txBody>
          <a:bodyPr wrap="square" rtlCol="0">
            <a:spAutoFit/>
          </a:bodyPr>
          <a:lstStyle/>
          <a:p>
            <a:pPr algn="ctr"/>
            <a:r>
              <a:rPr lang="en-US" sz="1400" dirty="0">
                <a:latin typeface="Arial Rounded MT Bold" panose="020F0704030504030204" pitchFamily="34" charset="77"/>
              </a:rPr>
              <a:t>Racism</a:t>
            </a:r>
          </a:p>
        </p:txBody>
      </p:sp>
      <p:sp>
        <p:nvSpPr>
          <p:cNvPr id="44" name="TextBox 43">
            <a:extLst>
              <a:ext uri="{FF2B5EF4-FFF2-40B4-BE49-F238E27FC236}">
                <a16:creationId xmlns:a16="http://schemas.microsoft.com/office/drawing/2014/main" id="{2B2FCCE9-A740-BE41-EEB0-7E61B1B17F37}"/>
              </a:ext>
            </a:extLst>
          </p:cNvPr>
          <p:cNvSpPr txBox="1"/>
          <p:nvPr/>
        </p:nvSpPr>
        <p:spPr>
          <a:xfrm>
            <a:off x="7657567" y="3801311"/>
            <a:ext cx="2262475" cy="523220"/>
          </a:xfrm>
          <a:prstGeom prst="rect">
            <a:avLst/>
          </a:prstGeom>
          <a:noFill/>
        </p:spPr>
        <p:txBody>
          <a:bodyPr wrap="square" rtlCol="0">
            <a:spAutoFit/>
          </a:bodyPr>
          <a:lstStyle/>
          <a:p>
            <a:pPr algn="ctr"/>
            <a:r>
              <a:rPr lang="en-US" sz="1400" dirty="0">
                <a:latin typeface="Arial Rounded MT Bold" panose="020F0704030504030204" pitchFamily="34" charset="77"/>
              </a:rPr>
              <a:t>Sexism &amp; Sexual Discrimination</a:t>
            </a:r>
          </a:p>
        </p:txBody>
      </p:sp>
      <p:sp>
        <p:nvSpPr>
          <p:cNvPr id="45" name="TextBox 44">
            <a:extLst>
              <a:ext uri="{FF2B5EF4-FFF2-40B4-BE49-F238E27FC236}">
                <a16:creationId xmlns:a16="http://schemas.microsoft.com/office/drawing/2014/main" id="{38755756-5EC4-C2F1-58B5-28896CC2CFA3}"/>
              </a:ext>
            </a:extLst>
          </p:cNvPr>
          <p:cNvSpPr txBox="1"/>
          <p:nvPr/>
        </p:nvSpPr>
        <p:spPr>
          <a:xfrm>
            <a:off x="95813" y="3810386"/>
            <a:ext cx="2025122" cy="523220"/>
          </a:xfrm>
          <a:prstGeom prst="rect">
            <a:avLst/>
          </a:prstGeom>
          <a:noFill/>
        </p:spPr>
        <p:txBody>
          <a:bodyPr wrap="square" rtlCol="0">
            <a:spAutoFit/>
          </a:bodyPr>
          <a:lstStyle/>
          <a:p>
            <a:pPr algn="ctr"/>
            <a:r>
              <a:rPr lang="en-US" sz="1400" dirty="0">
                <a:latin typeface="Arial Rounded MT Bold" panose="020F0704030504030204" pitchFamily="34" charset="77"/>
              </a:rPr>
              <a:t>Negative Parenting/Teaching</a:t>
            </a:r>
          </a:p>
        </p:txBody>
      </p:sp>
      <p:sp>
        <p:nvSpPr>
          <p:cNvPr id="47" name="TextBox 46">
            <a:extLst>
              <a:ext uri="{FF2B5EF4-FFF2-40B4-BE49-F238E27FC236}">
                <a16:creationId xmlns:a16="http://schemas.microsoft.com/office/drawing/2014/main" id="{2642A501-6DB1-ED8C-2656-12DD1042BFDA}"/>
              </a:ext>
            </a:extLst>
          </p:cNvPr>
          <p:cNvSpPr txBox="1"/>
          <p:nvPr/>
        </p:nvSpPr>
        <p:spPr>
          <a:xfrm>
            <a:off x="7545452" y="5437481"/>
            <a:ext cx="2105502" cy="523220"/>
          </a:xfrm>
          <a:prstGeom prst="rect">
            <a:avLst/>
          </a:prstGeom>
          <a:noFill/>
        </p:spPr>
        <p:txBody>
          <a:bodyPr wrap="square" rtlCol="0">
            <a:spAutoFit/>
          </a:bodyPr>
          <a:lstStyle/>
          <a:p>
            <a:pPr algn="ctr"/>
            <a:r>
              <a:rPr lang="en-US" sz="1400" dirty="0">
                <a:latin typeface="Arial Rounded MT Bold" panose="020F0704030504030204" pitchFamily="34" charset="77"/>
              </a:rPr>
              <a:t>Religious or Cultural  Intolerance</a:t>
            </a:r>
          </a:p>
        </p:txBody>
      </p:sp>
      <p:sp>
        <p:nvSpPr>
          <p:cNvPr id="49" name="TextBox 48">
            <a:extLst>
              <a:ext uri="{FF2B5EF4-FFF2-40B4-BE49-F238E27FC236}">
                <a16:creationId xmlns:a16="http://schemas.microsoft.com/office/drawing/2014/main" id="{13067220-77B0-461A-C411-D313ECA956E7}"/>
              </a:ext>
            </a:extLst>
          </p:cNvPr>
          <p:cNvSpPr txBox="1"/>
          <p:nvPr/>
        </p:nvSpPr>
        <p:spPr>
          <a:xfrm>
            <a:off x="3494508" y="6426691"/>
            <a:ext cx="1233555" cy="307777"/>
          </a:xfrm>
          <a:prstGeom prst="rect">
            <a:avLst/>
          </a:prstGeom>
          <a:noFill/>
        </p:spPr>
        <p:txBody>
          <a:bodyPr wrap="square" rtlCol="0">
            <a:spAutoFit/>
          </a:bodyPr>
          <a:lstStyle/>
          <a:p>
            <a:pPr algn="ctr"/>
            <a:r>
              <a:rPr lang="en-US" sz="1400" dirty="0">
                <a:latin typeface="Arial Rounded MT Bold" panose="020F0704030504030204" pitchFamily="34" charset="77"/>
              </a:rPr>
              <a:t>In sport</a:t>
            </a:r>
          </a:p>
        </p:txBody>
      </p:sp>
      <p:sp>
        <p:nvSpPr>
          <p:cNvPr id="50" name="TextBox 49">
            <a:extLst>
              <a:ext uri="{FF2B5EF4-FFF2-40B4-BE49-F238E27FC236}">
                <a16:creationId xmlns:a16="http://schemas.microsoft.com/office/drawing/2014/main" id="{F90460B4-4EBB-A965-D6E4-B2C4D98DE89C}"/>
              </a:ext>
            </a:extLst>
          </p:cNvPr>
          <p:cNvSpPr txBox="1"/>
          <p:nvPr/>
        </p:nvSpPr>
        <p:spPr>
          <a:xfrm>
            <a:off x="5028985" y="6214270"/>
            <a:ext cx="1233555" cy="523220"/>
          </a:xfrm>
          <a:prstGeom prst="rect">
            <a:avLst/>
          </a:prstGeom>
          <a:noFill/>
        </p:spPr>
        <p:txBody>
          <a:bodyPr wrap="square" rtlCol="0">
            <a:spAutoFit/>
          </a:bodyPr>
          <a:lstStyle/>
          <a:p>
            <a:pPr algn="ctr"/>
            <a:r>
              <a:rPr lang="en-US" sz="1400" dirty="0">
                <a:latin typeface="Arial Rounded MT Bold" panose="020F0704030504030204" pitchFamily="34" charset="77"/>
              </a:rPr>
              <a:t>Whilst gaming</a:t>
            </a:r>
          </a:p>
        </p:txBody>
      </p:sp>
      <p:sp>
        <p:nvSpPr>
          <p:cNvPr id="51" name="TextBox 50">
            <a:extLst>
              <a:ext uri="{FF2B5EF4-FFF2-40B4-BE49-F238E27FC236}">
                <a16:creationId xmlns:a16="http://schemas.microsoft.com/office/drawing/2014/main" id="{21C43883-765C-35CC-9C76-1DF1133234A6}"/>
              </a:ext>
            </a:extLst>
          </p:cNvPr>
          <p:cNvSpPr txBox="1"/>
          <p:nvPr/>
        </p:nvSpPr>
        <p:spPr>
          <a:xfrm>
            <a:off x="6295716" y="6223108"/>
            <a:ext cx="1555485" cy="523220"/>
          </a:xfrm>
          <a:prstGeom prst="rect">
            <a:avLst/>
          </a:prstGeom>
          <a:noFill/>
        </p:spPr>
        <p:txBody>
          <a:bodyPr wrap="square" rtlCol="0">
            <a:spAutoFit/>
          </a:bodyPr>
          <a:lstStyle/>
          <a:p>
            <a:pPr algn="ctr"/>
            <a:r>
              <a:rPr lang="en-US" sz="1400" dirty="0">
                <a:latin typeface="Arial Rounded MT Bold" panose="020F0704030504030204" pitchFamily="34" charset="77"/>
              </a:rPr>
              <a:t>On social media &amp; WWW</a:t>
            </a:r>
          </a:p>
        </p:txBody>
      </p:sp>
      <p:sp>
        <p:nvSpPr>
          <p:cNvPr id="53" name="TextBox 52">
            <a:extLst>
              <a:ext uri="{FF2B5EF4-FFF2-40B4-BE49-F238E27FC236}">
                <a16:creationId xmlns:a16="http://schemas.microsoft.com/office/drawing/2014/main" id="{9DD71B28-198A-C34E-9AFC-2BDF82DE1ECE}"/>
              </a:ext>
            </a:extLst>
          </p:cNvPr>
          <p:cNvSpPr txBox="1"/>
          <p:nvPr/>
        </p:nvSpPr>
        <p:spPr>
          <a:xfrm>
            <a:off x="366770" y="5672241"/>
            <a:ext cx="1555485" cy="307777"/>
          </a:xfrm>
          <a:prstGeom prst="rect">
            <a:avLst/>
          </a:prstGeom>
          <a:noFill/>
        </p:spPr>
        <p:txBody>
          <a:bodyPr wrap="square" rtlCol="0">
            <a:spAutoFit/>
          </a:bodyPr>
          <a:lstStyle/>
          <a:p>
            <a:pPr algn="ctr"/>
            <a:r>
              <a:rPr lang="en-US" sz="1400" dirty="0">
                <a:latin typeface="Arial Rounded MT Bold" panose="020F0704030504030204" pitchFamily="34" charset="77"/>
              </a:rPr>
              <a:t>Ableism</a:t>
            </a:r>
          </a:p>
        </p:txBody>
      </p:sp>
      <p:pic>
        <p:nvPicPr>
          <p:cNvPr id="5" name="Graphic 4" descr="Court with solid fill">
            <a:extLst>
              <a:ext uri="{FF2B5EF4-FFF2-40B4-BE49-F238E27FC236}">
                <a16:creationId xmlns:a16="http://schemas.microsoft.com/office/drawing/2014/main" id="{D3DCBCBA-07C6-CDB7-62DF-A22C54250F1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65457" y="5229721"/>
            <a:ext cx="1023346" cy="1023346"/>
          </a:xfrm>
          <a:prstGeom prst="rect">
            <a:avLst/>
          </a:prstGeom>
        </p:spPr>
      </p:pic>
      <p:sp>
        <p:nvSpPr>
          <p:cNvPr id="6" name="TextBox 5">
            <a:extLst>
              <a:ext uri="{FF2B5EF4-FFF2-40B4-BE49-F238E27FC236}">
                <a16:creationId xmlns:a16="http://schemas.microsoft.com/office/drawing/2014/main" id="{9F368525-1430-C923-A570-3EC0ABAC1312}"/>
              </a:ext>
            </a:extLst>
          </p:cNvPr>
          <p:cNvSpPr txBox="1"/>
          <p:nvPr/>
        </p:nvSpPr>
        <p:spPr>
          <a:xfrm>
            <a:off x="1930393" y="6247387"/>
            <a:ext cx="1233555" cy="523220"/>
          </a:xfrm>
          <a:prstGeom prst="rect">
            <a:avLst/>
          </a:prstGeom>
          <a:noFill/>
        </p:spPr>
        <p:txBody>
          <a:bodyPr wrap="square" rtlCol="0">
            <a:spAutoFit/>
          </a:bodyPr>
          <a:lstStyle/>
          <a:p>
            <a:pPr algn="ctr"/>
            <a:r>
              <a:rPr lang="en-US" sz="1400" dirty="0">
                <a:latin typeface="Arial Rounded MT Bold" panose="020F0704030504030204" pitchFamily="34" charset="77"/>
              </a:rPr>
              <a:t>Traditional</a:t>
            </a:r>
          </a:p>
          <a:p>
            <a:pPr algn="ctr"/>
            <a:r>
              <a:rPr lang="en-US" sz="1400" dirty="0">
                <a:latin typeface="Arial Rounded MT Bold" panose="020F0704030504030204" pitchFamily="34" charset="77"/>
              </a:rPr>
              <a:t>Institutions</a:t>
            </a:r>
          </a:p>
        </p:txBody>
      </p:sp>
      <p:pic>
        <p:nvPicPr>
          <p:cNvPr id="8" name="Picture 7" descr="Logo&#10;&#10;Description automatically generated">
            <a:extLst>
              <a:ext uri="{FF2B5EF4-FFF2-40B4-BE49-F238E27FC236}">
                <a16:creationId xmlns:a16="http://schemas.microsoft.com/office/drawing/2014/main" id="{D7B760D6-B5AA-0264-18C5-CFC02B3FCBD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grpSp>
        <p:nvGrpSpPr>
          <p:cNvPr id="2" name="Group 1">
            <a:extLst>
              <a:ext uri="{FF2B5EF4-FFF2-40B4-BE49-F238E27FC236}">
                <a16:creationId xmlns:a16="http://schemas.microsoft.com/office/drawing/2014/main" id="{B28B66EC-F177-26BD-471C-AFC561D03638}"/>
              </a:ext>
            </a:extLst>
          </p:cNvPr>
          <p:cNvGrpSpPr/>
          <p:nvPr/>
        </p:nvGrpSpPr>
        <p:grpSpPr>
          <a:xfrm>
            <a:off x="655972" y="4582604"/>
            <a:ext cx="1049016" cy="981897"/>
            <a:chOff x="600230" y="4542710"/>
            <a:chExt cx="1702965" cy="1698865"/>
          </a:xfrm>
          <a:solidFill>
            <a:schemeClr val="tx1"/>
          </a:solidFill>
        </p:grpSpPr>
        <p:pic>
          <p:nvPicPr>
            <p:cNvPr id="3" name="Graphic 2" descr="Deaf with solid fill">
              <a:extLst>
                <a:ext uri="{FF2B5EF4-FFF2-40B4-BE49-F238E27FC236}">
                  <a16:creationId xmlns:a16="http://schemas.microsoft.com/office/drawing/2014/main" id="{2C6D4858-673B-FF18-ED49-2842FA6199F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75903" y="5592012"/>
              <a:ext cx="649563" cy="649563"/>
            </a:xfrm>
            <a:prstGeom prst="rect">
              <a:avLst/>
            </a:prstGeom>
          </p:spPr>
        </p:pic>
        <p:pic>
          <p:nvPicPr>
            <p:cNvPr id="4" name="Graphic 3" descr="Low Vision with solid fill">
              <a:extLst>
                <a:ext uri="{FF2B5EF4-FFF2-40B4-BE49-F238E27FC236}">
                  <a16:creationId xmlns:a16="http://schemas.microsoft.com/office/drawing/2014/main" id="{5026DF05-E4AA-E96A-D140-F3AAD7DC5E1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00230" y="5166689"/>
              <a:ext cx="597674" cy="597674"/>
            </a:xfrm>
            <a:prstGeom prst="rect">
              <a:avLst/>
            </a:prstGeom>
          </p:spPr>
        </p:pic>
        <p:pic>
          <p:nvPicPr>
            <p:cNvPr id="9" name="Graphic 8" descr="Wheelchair with solid fill">
              <a:extLst>
                <a:ext uri="{FF2B5EF4-FFF2-40B4-BE49-F238E27FC236}">
                  <a16:creationId xmlns:a16="http://schemas.microsoft.com/office/drawing/2014/main" id="{956C7BCB-D8C7-638F-D335-498347AE0C1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47343" y="4947959"/>
              <a:ext cx="755852" cy="755852"/>
            </a:xfrm>
            <a:prstGeom prst="rect">
              <a:avLst/>
            </a:prstGeom>
          </p:spPr>
        </p:pic>
        <p:pic>
          <p:nvPicPr>
            <p:cNvPr id="10" name="Graphic 9" descr="Close with solid fill">
              <a:extLst>
                <a:ext uri="{FF2B5EF4-FFF2-40B4-BE49-F238E27FC236}">
                  <a16:creationId xmlns:a16="http://schemas.microsoft.com/office/drawing/2014/main" id="{CDB98170-7648-23FD-FAC6-C06543D4169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76100" y="4883229"/>
              <a:ext cx="1034451" cy="1034451"/>
            </a:xfrm>
            <a:prstGeom prst="rect">
              <a:avLst/>
            </a:prstGeom>
          </p:spPr>
        </p:pic>
        <p:pic>
          <p:nvPicPr>
            <p:cNvPr id="11" name="Graphic 10" descr="Right And Left Brain with solid fill">
              <a:extLst>
                <a:ext uri="{FF2B5EF4-FFF2-40B4-BE49-F238E27FC236}">
                  <a16:creationId xmlns:a16="http://schemas.microsoft.com/office/drawing/2014/main" id="{BCB7BF0F-E894-2C23-FC2D-A204856758D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68063" y="4542710"/>
              <a:ext cx="657403" cy="657403"/>
            </a:xfrm>
            <a:prstGeom prst="rect">
              <a:avLst/>
            </a:prstGeom>
          </p:spPr>
        </p:pic>
      </p:grpSp>
    </p:spTree>
    <p:extLst>
      <p:ext uri="{BB962C8B-B14F-4D97-AF65-F5344CB8AC3E}">
        <p14:creationId xmlns:p14="http://schemas.microsoft.com/office/powerpoint/2010/main" val="424037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655" y="27973"/>
            <a:ext cx="9906000" cy="112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How can you stop being a bully?</a:t>
            </a:r>
          </a:p>
        </p:txBody>
      </p:sp>
      <p:pic>
        <p:nvPicPr>
          <p:cNvPr id="4" name="Picture 3" descr="Icon&#10;&#10;Description automatically generated">
            <a:extLst>
              <a:ext uri="{FF2B5EF4-FFF2-40B4-BE49-F238E27FC236}">
                <a16:creationId xmlns:a16="http://schemas.microsoft.com/office/drawing/2014/main" id="{576CD0A2-65C9-FB67-FFB3-57AB2A83F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378" y="2486267"/>
            <a:ext cx="1463134" cy="1950845"/>
          </a:xfrm>
          <a:prstGeom prst="rect">
            <a:avLst/>
          </a:prstGeom>
        </p:spPr>
      </p:pic>
      <p:sp>
        <p:nvSpPr>
          <p:cNvPr id="8" name="TextBox 7">
            <a:extLst>
              <a:ext uri="{FF2B5EF4-FFF2-40B4-BE49-F238E27FC236}">
                <a16:creationId xmlns:a16="http://schemas.microsoft.com/office/drawing/2014/main" id="{8ED7701D-C615-7232-E164-E641A321A8D4}"/>
              </a:ext>
            </a:extLst>
          </p:cNvPr>
          <p:cNvSpPr txBox="1"/>
          <p:nvPr/>
        </p:nvSpPr>
        <p:spPr>
          <a:xfrm>
            <a:off x="3912614" y="4274512"/>
            <a:ext cx="1815714" cy="738664"/>
          </a:xfrm>
          <a:prstGeom prst="rect">
            <a:avLst/>
          </a:prstGeom>
          <a:noFill/>
        </p:spPr>
        <p:txBody>
          <a:bodyPr wrap="square" rtlCol="0">
            <a:spAutoFit/>
          </a:bodyPr>
          <a:lstStyle/>
          <a:p>
            <a:pPr algn="ctr"/>
            <a:r>
              <a:rPr lang="en-US" sz="1400" dirty="0">
                <a:latin typeface="Arial Rounded MT Bold" panose="020F0704030504030204" pitchFamily="34" charset="77"/>
              </a:rPr>
              <a:t>HOW TO BE COURAGEOUSLY KIND</a:t>
            </a:r>
          </a:p>
        </p:txBody>
      </p:sp>
      <p:pic>
        <p:nvPicPr>
          <p:cNvPr id="10" name="Graphic 9" descr="Handshake with solid fill">
            <a:extLst>
              <a:ext uri="{FF2B5EF4-FFF2-40B4-BE49-F238E27FC236}">
                <a16:creationId xmlns:a16="http://schemas.microsoft.com/office/drawing/2014/main" id="{BA283CEC-5D9F-6862-7582-BE16AFFFCE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2010" y="895403"/>
            <a:ext cx="1302196" cy="1302196"/>
          </a:xfrm>
          <a:prstGeom prst="rect">
            <a:avLst/>
          </a:prstGeom>
        </p:spPr>
      </p:pic>
      <p:pic>
        <p:nvPicPr>
          <p:cNvPr id="7170" name="Picture 2" descr="Trash bin sign Royalty Free Vector Image - VectorStock">
            <a:extLst>
              <a:ext uri="{FF2B5EF4-FFF2-40B4-BE49-F238E27FC236}">
                <a16:creationId xmlns:a16="http://schemas.microsoft.com/office/drawing/2014/main" id="{75689A66-3BDB-2A56-FD43-B2D8A0FB11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372" t="9050" r="6982" b="15350"/>
          <a:stretch/>
        </p:blipFill>
        <p:spPr bwMode="auto">
          <a:xfrm>
            <a:off x="7217405" y="785458"/>
            <a:ext cx="1302196" cy="1339402"/>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Two Hearts with solid fill">
            <a:extLst>
              <a:ext uri="{FF2B5EF4-FFF2-40B4-BE49-F238E27FC236}">
                <a16:creationId xmlns:a16="http://schemas.microsoft.com/office/drawing/2014/main" id="{47E26518-CC3A-6204-4DCC-6CAA241671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2439" y="4440622"/>
            <a:ext cx="1152128" cy="1152128"/>
          </a:xfrm>
          <a:prstGeom prst="rect">
            <a:avLst/>
          </a:prstGeom>
        </p:spPr>
      </p:pic>
      <p:pic>
        <p:nvPicPr>
          <p:cNvPr id="14" name="Graphic 13" descr="Thumbs up sign with solid fill">
            <a:extLst>
              <a:ext uri="{FF2B5EF4-FFF2-40B4-BE49-F238E27FC236}">
                <a16:creationId xmlns:a16="http://schemas.microsoft.com/office/drawing/2014/main" id="{60168E7E-2DC4-89F8-AFE6-0BD0B30C1A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989" y="4515624"/>
            <a:ext cx="1056238" cy="1056238"/>
          </a:xfrm>
          <a:prstGeom prst="rect">
            <a:avLst/>
          </a:prstGeom>
        </p:spPr>
      </p:pic>
      <p:sp>
        <p:nvSpPr>
          <p:cNvPr id="15" name="TextBox 14">
            <a:extLst>
              <a:ext uri="{FF2B5EF4-FFF2-40B4-BE49-F238E27FC236}">
                <a16:creationId xmlns:a16="http://schemas.microsoft.com/office/drawing/2014/main" id="{B149C406-D0F7-8453-AED3-AE00E658FDD9}"/>
              </a:ext>
            </a:extLst>
          </p:cNvPr>
          <p:cNvSpPr txBox="1"/>
          <p:nvPr/>
        </p:nvSpPr>
        <p:spPr>
          <a:xfrm>
            <a:off x="625251" y="2109602"/>
            <a:ext cx="1763714" cy="523220"/>
          </a:xfrm>
          <a:prstGeom prst="rect">
            <a:avLst/>
          </a:prstGeom>
          <a:noFill/>
        </p:spPr>
        <p:txBody>
          <a:bodyPr wrap="square" rtlCol="0">
            <a:spAutoFit/>
          </a:bodyPr>
          <a:lstStyle/>
          <a:p>
            <a:pPr algn="ctr"/>
            <a:r>
              <a:rPr lang="en-US" sz="1400" dirty="0">
                <a:latin typeface="Arial Rounded MT Bold" panose="020F0704030504030204" pitchFamily="34" charset="77"/>
              </a:rPr>
              <a:t>Build community &amp; togetherness</a:t>
            </a:r>
          </a:p>
        </p:txBody>
      </p:sp>
      <p:sp>
        <p:nvSpPr>
          <p:cNvPr id="16" name="TextBox 15">
            <a:extLst>
              <a:ext uri="{FF2B5EF4-FFF2-40B4-BE49-F238E27FC236}">
                <a16:creationId xmlns:a16="http://schemas.microsoft.com/office/drawing/2014/main" id="{655CE2DD-67F3-376B-C617-EC67C9618D49}"/>
              </a:ext>
            </a:extLst>
          </p:cNvPr>
          <p:cNvSpPr txBox="1"/>
          <p:nvPr/>
        </p:nvSpPr>
        <p:spPr>
          <a:xfrm>
            <a:off x="498823" y="5678187"/>
            <a:ext cx="1815714" cy="738664"/>
          </a:xfrm>
          <a:prstGeom prst="rect">
            <a:avLst/>
          </a:prstGeom>
          <a:noFill/>
        </p:spPr>
        <p:txBody>
          <a:bodyPr wrap="square" rtlCol="0">
            <a:spAutoFit/>
          </a:bodyPr>
          <a:lstStyle/>
          <a:p>
            <a:pPr algn="ctr"/>
            <a:r>
              <a:rPr lang="en-US" sz="1400" dirty="0">
                <a:latin typeface="Arial Rounded MT Bold" panose="020F0704030504030204" pitchFamily="34" charset="77"/>
              </a:rPr>
              <a:t>Appreciate difference &amp; diversity in others</a:t>
            </a:r>
          </a:p>
        </p:txBody>
      </p:sp>
      <p:sp>
        <p:nvSpPr>
          <p:cNvPr id="17" name="TextBox 16">
            <a:extLst>
              <a:ext uri="{FF2B5EF4-FFF2-40B4-BE49-F238E27FC236}">
                <a16:creationId xmlns:a16="http://schemas.microsoft.com/office/drawing/2014/main" id="{9D9D2A3A-13DA-1C99-682D-4640F09982CF}"/>
              </a:ext>
            </a:extLst>
          </p:cNvPr>
          <p:cNvSpPr txBox="1"/>
          <p:nvPr/>
        </p:nvSpPr>
        <p:spPr>
          <a:xfrm>
            <a:off x="7045744" y="2175273"/>
            <a:ext cx="1763714" cy="307777"/>
          </a:xfrm>
          <a:prstGeom prst="rect">
            <a:avLst/>
          </a:prstGeom>
          <a:noFill/>
        </p:spPr>
        <p:txBody>
          <a:bodyPr wrap="square" rtlCol="0">
            <a:spAutoFit/>
          </a:bodyPr>
          <a:lstStyle/>
          <a:p>
            <a:pPr algn="ctr"/>
            <a:r>
              <a:rPr lang="en-US" sz="1400" dirty="0">
                <a:latin typeface="Arial Rounded MT Bold" panose="020F0704030504030204" pitchFamily="34" charset="77"/>
              </a:rPr>
              <a:t>Be a good citizen</a:t>
            </a:r>
          </a:p>
        </p:txBody>
      </p:sp>
      <p:sp>
        <p:nvSpPr>
          <p:cNvPr id="18" name="TextBox 17">
            <a:extLst>
              <a:ext uri="{FF2B5EF4-FFF2-40B4-BE49-F238E27FC236}">
                <a16:creationId xmlns:a16="http://schemas.microsoft.com/office/drawing/2014/main" id="{0A189F1B-27E1-E071-6869-D964196884CF}"/>
              </a:ext>
            </a:extLst>
          </p:cNvPr>
          <p:cNvSpPr txBox="1"/>
          <p:nvPr/>
        </p:nvSpPr>
        <p:spPr>
          <a:xfrm>
            <a:off x="6936618" y="5673041"/>
            <a:ext cx="1516659" cy="738664"/>
          </a:xfrm>
          <a:prstGeom prst="rect">
            <a:avLst/>
          </a:prstGeom>
          <a:noFill/>
        </p:spPr>
        <p:txBody>
          <a:bodyPr wrap="square" rtlCol="0">
            <a:spAutoFit/>
          </a:bodyPr>
          <a:lstStyle/>
          <a:p>
            <a:pPr algn="ctr"/>
            <a:r>
              <a:rPr lang="en-US" sz="1400" dirty="0">
                <a:latin typeface="Arial Rounded MT Bold" panose="020F0704030504030204" pitchFamily="34" charset="77"/>
              </a:rPr>
              <a:t>Practice love, empathy, care &amp; kindness</a:t>
            </a:r>
          </a:p>
        </p:txBody>
      </p:sp>
      <p:pic>
        <p:nvPicPr>
          <p:cNvPr id="7178" name="Picture 10" descr="Leftwards Big Arrow Svg Png Icon Free Download (#69303) - OnlineWebFonts.COM">
            <a:extLst>
              <a:ext uri="{FF2B5EF4-FFF2-40B4-BE49-F238E27FC236}">
                <a16:creationId xmlns:a16="http://schemas.microsoft.com/office/drawing/2014/main" id="{8968CA5A-B6EA-CD5F-9CC1-7166AA5801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07827" y="1639575"/>
            <a:ext cx="1060449"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Leftwards Big Arrow Svg Png Icon Free Download (#69303) - OnlineWebFonts.COM">
            <a:extLst>
              <a:ext uri="{FF2B5EF4-FFF2-40B4-BE49-F238E27FC236}">
                <a16:creationId xmlns:a16="http://schemas.microsoft.com/office/drawing/2014/main" id="{0991E221-0AC5-ACD6-191B-C0B9E909D2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5533335" y="1694310"/>
            <a:ext cx="1061531"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Leftwards Big Arrow Svg Png Icon Free Download (#69303) - OnlineWebFonts.COM">
            <a:extLst>
              <a:ext uri="{FF2B5EF4-FFF2-40B4-BE49-F238E27FC236}">
                <a16:creationId xmlns:a16="http://schemas.microsoft.com/office/drawing/2014/main" id="{84371F18-F3D7-E028-D3F0-636BFD0E34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251381" flipH="1">
            <a:off x="3005347" y="4712952"/>
            <a:ext cx="1061531" cy="10604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Leftwards Big Arrow Svg Png Icon Free Download (#69303) - OnlineWebFonts.COM">
            <a:extLst>
              <a:ext uri="{FF2B5EF4-FFF2-40B4-BE49-F238E27FC236}">
                <a16:creationId xmlns:a16="http://schemas.microsoft.com/office/drawing/2014/main" id="{A95608C5-2B49-3A52-3436-D85EE337DA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231752">
            <a:off x="5347988" y="4718922"/>
            <a:ext cx="1060449" cy="10604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063FC240-20A8-6126-77BB-DECC0ACDE71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111226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24" y="26620"/>
            <a:ext cx="9906000" cy="1108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latin typeface="Arial Rounded MT Bold" panose="020F0704030504030204" pitchFamily="34" charset="0"/>
                <a:cs typeface="Arial" panose="020B0604020202020204" pitchFamily="34" charset="0"/>
              </a:rPr>
              <a:t>Defining our ‘Courageously Kind’ world</a:t>
            </a:r>
          </a:p>
        </p:txBody>
      </p:sp>
      <p:graphicFrame>
        <p:nvGraphicFramePr>
          <p:cNvPr id="3" name="Table 2"/>
          <p:cNvGraphicFramePr>
            <a:graphicFrameLocks noGrp="1"/>
          </p:cNvGraphicFramePr>
          <p:nvPr>
            <p:extLst>
              <p:ext uri="{D42A27DB-BD31-4B8C-83A1-F6EECF244321}">
                <p14:modId xmlns:p14="http://schemas.microsoft.com/office/powerpoint/2010/main" val="2368299096"/>
              </p:ext>
            </p:extLst>
          </p:nvPr>
        </p:nvGraphicFramePr>
        <p:xfrm>
          <a:off x="221112" y="1134880"/>
          <a:ext cx="9475781" cy="5512974"/>
        </p:xfrm>
        <a:graphic>
          <a:graphicData uri="http://schemas.openxmlformats.org/drawingml/2006/table">
            <a:tbl>
              <a:tblPr firstRow="1" bandRow="1">
                <a:tableStyleId>{5C22544A-7EE6-4342-B048-85BDC9FD1C3A}</a:tableStyleId>
              </a:tblPr>
              <a:tblGrid>
                <a:gridCol w="9475781">
                  <a:extLst>
                    <a:ext uri="{9D8B030D-6E8A-4147-A177-3AD203B41FA5}">
                      <a16:colId xmlns:a16="http://schemas.microsoft.com/office/drawing/2014/main" val="20000"/>
                    </a:ext>
                  </a:extLst>
                </a:gridCol>
              </a:tblGrid>
              <a:tr h="370686">
                <a:tc>
                  <a:txBody>
                    <a:bodyPr/>
                    <a:lstStyle/>
                    <a:p>
                      <a:pPr algn="ctr"/>
                      <a:r>
                        <a:rPr lang="en-ZA" sz="1600" b="0" baseline="0" dirty="0">
                          <a:solidFill>
                            <a:schemeClr val="tx1"/>
                          </a:solidFill>
                          <a:latin typeface="Arial Rounded MT Bold" panose="020F0704030504030204" pitchFamily="34" charset="77"/>
                          <a:cs typeface="Arial" panose="020B0604020202020204" pitchFamily="34" charset="0"/>
                        </a:rPr>
                        <a:t>My/our world would be a kinder place if…</a:t>
                      </a:r>
                      <a:endParaRPr lang="en-ZA" sz="1600" b="0" dirty="0">
                        <a:solidFill>
                          <a:schemeClr val="tx1"/>
                        </a:solidFill>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73772">
                <a:tc>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686">
                <a:tc>
                  <a:txBody>
                    <a:bodyPr/>
                    <a:lstStyle/>
                    <a:p>
                      <a:pPr algn="ctr"/>
                      <a:r>
                        <a:rPr lang="en-ZA" sz="1600" dirty="0">
                          <a:latin typeface="Arial Rounded MT Bold" panose="020F0704030504030204" pitchFamily="34" charset="77"/>
                          <a:cs typeface="Arial" panose="020B0604020202020204" pitchFamily="34" charset="0"/>
                        </a:rPr>
                        <a:t>I am/we are going to help make this happen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73772">
                <a:tc>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0286">
                <a:tc>
                  <a:txBody>
                    <a:bodyPr/>
                    <a:lstStyle/>
                    <a:p>
                      <a:pPr algn="ctr"/>
                      <a:r>
                        <a:rPr lang="en-ZA" sz="1600" dirty="0">
                          <a:latin typeface="Arial Rounded MT Bold" panose="020F0704030504030204" pitchFamily="34" charset="77"/>
                          <a:cs typeface="Arial" panose="020B0604020202020204" pitchFamily="34" charset="0"/>
                        </a:rPr>
                        <a:t>When people see me/us they will think…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473772">
                <a:tc>
                  <a:txBody>
                    <a:bodyPr/>
                    <a:lstStyle/>
                    <a:p>
                      <a:endParaRPr lang="en-ZA" dirty="0">
                        <a:latin typeface="Arial Rounded MT Bold" panose="020F0704030504030204" pitchFamily="34" charset="77"/>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5" name="Picture 4" descr="Logo&#10;&#10;Description automatically generated">
            <a:extLst>
              <a:ext uri="{FF2B5EF4-FFF2-40B4-BE49-F238E27FC236}">
                <a16:creationId xmlns:a16="http://schemas.microsoft.com/office/drawing/2014/main" id="{5E47FDAE-16E1-F65B-6A0B-3090F07E7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569" y="158205"/>
            <a:ext cx="751754" cy="842591"/>
          </a:xfrm>
          <a:prstGeom prst="rect">
            <a:avLst/>
          </a:prstGeom>
        </p:spPr>
      </p:pic>
    </p:spTree>
    <p:extLst>
      <p:ext uri="{BB962C8B-B14F-4D97-AF65-F5344CB8AC3E}">
        <p14:creationId xmlns:p14="http://schemas.microsoft.com/office/powerpoint/2010/main" val="1782169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14889</TotalTime>
  <Words>6293</Words>
  <Application>Microsoft Macintosh PowerPoint</Application>
  <PresentationFormat>A4 Paper (210x297 mm)</PresentationFormat>
  <Paragraphs>586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Rounded MT Bold</vt:lpstr>
      <vt:lpstr>Bradley Hand ITC</vt:lpstr>
      <vt:lpstr>Calibri</vt:lpstr>
      <vt:lpstr>Corbel</vt:lpstr>
      <vt:lpstr>Courier New</vt:lpstr>
      <vt:lpstr>Custom Design</vt:lpstr>
      <vt:lpstr>PowerPoint Presentation</vt:lpstr>
      <vt:lpstr>PowerPoint Presentation</vt:lpstr>
      <vt:lpstr>Creating Personal Empowerment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Robert Dersley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Dersley</dc:creator>
  <cp:lastModifiedBy>Dee Blackie</cp:lastModifiedBy>
  <cp:revision>1172</cp:revision>
  <cp:lastPrinted>2022-11-29T13:47:52Z</cp:lastPrinted>
  <dcterms:created xsi:type="dcterms:W3CDTF">2009-04-14T07:37:27Z</dcterms:created>
  <dcterms:modified xsi:type="dcterms:W3CDTF">2022-11-30T10:01:56Z</dcterms:modified>
</cp:coreProperties>
</file>