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22"/>
  </p:notesMasterIdLst>
  <p:sldIdLst>
    <p:sldId id="1861" r:id="rId3"/>
    <p:sldId id="2093" r:id="rId4"/>
    <p:sldId id="2085" r:id="rId5"/>
    <p:sldId id="2141" r:id="rId6"/>
    <p:sldId id="2164" r:id="rId7"/>
    <p:sldId id="2165" r:id="rId8"/>
    <p:sldId id="1992" r:id="rId9"/>
    <p:sldId id="412" r:id="rId10"/>
    <p:sldId id="415" r:id="rId11"/>
    <p:sldId id="420" r:id="rId12"/>
    <p:sldId id="2167" r:id="rId13"/>
    <p:sldId id="416" r:id="rId14"/>
    <p:sldId id="421" r:id="rId15"/>
    <p:sldId id="2168" r:id="rId16"/>
    <p:sldId id="418" r:id="rId17"/>
    <p:sldId id="419" r:id="rId18"/>
    <p:sldId id="417" r:id="rId19"/>
    <p:sldId id="2166" r:id="rId20"/>
    <p:sldId id="2148" r:id="rId21"/>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2E90"/>
    <a:srgbClr val="3E0099"/>
    <a:srgbClr val="482C89"/>
    <a:srgbClr val="FCC618"/>
    <a:srgbClr val="462A88"/>
    <a:srgbClr val="FFD888"/>
    <a:srgbClr val="956D6A"/>
    <a:srgbClr val="7589C4"/>
    <a:srgbClr val="946C6D"/>
    <a:srgbClr val="CA93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591" autoAdjust="0"/>
    <p:restoredTop sz="93792" autoAdjust="0"/>
  </p:normalViewPr>
  <p:slideViewPr>
    <p:cSldViewPr snapToGrid="0">
      <p:cViewPr varScale="1">
        <p:scale>
          <a:sx n="59" d="100"/>
          <a:sy n="59" d="100"/>
        </p:scale>
        <p:origin x="1544" y="60"/>
      </p:cViewPr>
      <p:guideLst/>
    </p:cSldViewPr>
  </p:slideViewPr>
  <p:outlineViewPr>
    <p:cViewPr>
      <p:scale>
        <a:sx n="33" d="100"/>
        <a:sy n="33" d="100"/>
      </p:scale>
      <p:origin x="0" y="-17412"/>
    </p:cViewPr>
  </p:outlineViewPr>
  <p:notesTextViewPr>
    <p:cViewPr>
      <p:scale>
        <a:sx n="66" d="100"/>
        <a:sy n="66" d="100"/>
      </p:scale>
      <p:origin x="0" y="0"/>
    </p:cViewPr>
  </p:notesTextViewPr>
  <p:sorterViewPr>
    <p:cViewPr varScale="1">
      <p:scale>
        <a:sx n="100" d="100"/>
        <a:sy n="100" d="100"/>
      </p:scale>
      <p:origin x="0" y="0"/>
    </p:cViewPr>
  </p:sorterViewPr>
  <p:notesViewPr>
    <p:cSldViewPr snapToGrid="0">
      <p:cViewPr varScale="1">
        <p:scale>
          <a:sx n="44" d="100"/>
          <a:sy n="44" d="100"/>
        </p:scale>
        <p:origin x="1916"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2536E048-A352-4BB6-BBCC-BD44E551F68E}" type="datetimeFigureOut">
              <a:rPr lang="en-ZA" smtClean="0"/>
              <a:t>2020-11-25</a:t>
            </a:fld>
            <a:endParaRPr lang="en-ZA"/>
          </a:p>
        </p:txBody>
      </p:sp>
      <p:sp>
        <p:nvSpPr>
          <p:cNvPr id="4" name="Slide Image Placeholder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DF9EFC38-92A7-4091-BBA3-9AC4DF771430}" type="slidenum">
              <a:rPr lang="en-ZA" smtClean="0"/>
              <a:t>‹#›</a:t>
            </a:fld>
            <a:endParaRPr lang="en-ZA"/>
          </a:p>
        </p:txBody>
      </p:sp>
    </p:spTree>
    <p:extLst>
      <p:ext uri="{BB962C8B-B14F-4D97-AF65-F5344CB8AC3E}">
        <p14:creationId xmlns:p14="http://schemas.microsoft.com/office/powerpoint/2010/main" val="195319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1</a:t>
            </a:fld>
            <a:endParaRPr lang="en-ZA"/>
          </a:p>
        </p:txBody>
      </p:sp>
    </p:spTree>
    <p:extLst>
      <p:ext uri="{BB962C8B-B14F-4D97-AF65-F5344CB8AC3E}">
        <p14:creationId xmlns:p14="http://schemas.microsoft.com/office/powerpoint/2010/main" val="1739460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Thanks for watching, stay strong and take courage.</a:t>
            </a:r>
          </a:p>
        </p:txBody>
      </p:sp>
      <p:sp>
        <p:nvSpPr>
          <p:cNvPr id="4" name="Slide Number Placeholder 3"/>
          <p:cNvSpPr>
            <a:spLocks noGrp="1"/>
          </p:cNvSpPr>
          <p:nvPr>
            <p:ph type="sldNum" sz="quarter" idx="5"/>
          </p:nvPr>
        </p:nvSpPr>
        <p:spPr/>
        <p:txBody>
          <a:bodyPr/>
          <a:lstStyle/>
          <a:p>
            <a:fld id="{DF9EFC38-92A7-4091-BBA3-9AC4DF771430}" type="slidenum">
              <a:rPr lang="en-ZA" smtClean="0"/>
              <a:t>19</a:t>
            </a:fld>
            <a:endParaRPr lang="en-ZA"/>
          </a:p>
        </p:txBody>
      </p:sp>
    </p:spTree>
    <p:extLst>
      <p:ext uri="{BB962C8B-B14F-4D97-AF65-F5344CB8AC3E}">
        <p14:creationId xmlns:p14="http://schemas.microsoft.com/office/powerpoint/2010/main" val="175378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Now that we understand the importance of child protection what can we do differently?</a:t>
            </a:r>
          </a:p>
        </p:txBody>
      </p:sp>
      <p:sp>
        <p:nvSpPr>
          <p:cNvPr id="4" name="Slide Number Placeholder 3"/>
          <p:cNvSpPr>
            <a:spLocks noGrp="1"/>
          </p:cNvSpPr>
          <p:nvPr>
            <p:ph type="sldNum" sz="quarter" idx="5"/>
          </p:nvPr>
        </p:nvSpPr>
        <p:spPr/>
        <p:txBody>
          <a:bodyPr/>
          <a:lstStyle/>
          <a:p>
            <a:fld id="{DF9EFC38-92A7-4091-BBA3-9AC4DF771430}" type="slidenum">
              <a:rPr lang="en-ZA" smtClean="0"/>
              <a:t>2</a:t>
            </a:fld>
            <a:endParaRPr lang="en-ZA"/>
          </a:p>
        </p:txBody>
      </p:sp>
    </p:spTree>
    <p:extLst>
      <p:ext uri="{BB962C8B-B14F-4D97-AF65-F5344CB8AC3E}">
        <p14:creationId xmlns:p14="http://schemas.microsoft.com/office/powerpoint/2010/main" val="4070489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Overview</a:t>
            </a:r>
          </a:p>
        </p:txBody>
      </p:sp>
      <p:sp>
        <p:nvSpPr>
          <p:cNvPr id="4" name="Slide Number Placeholder 3"/>
          <p:cNvSpPr>
            <a:spLocks noGrp="1"/>
          </p:cNvSpPr>
          <p:nvPr>
            <p:ph type="sldNum" sz="quarter" idx="5"/>
          </p:nvPr>
        </p:nvSpPr>
        <p:spPr/>
        <p:txBody>
          <a:bodyPr/>
          <a:lstStyle/>
          <a:p>
            <a:fld id="{DF9EFC38-92A7-4091-BBA3-9AC4DF771430}" type="slidenum">
              <a:rPr lang="en-ZA" smtClean="0"/>
              <a:t>3</a:t>
            </a:fld>
            <a:endParaRPr lang="en-ZA"/>
          </a:p>
        </p:txBody>
      </p:sp>
    </p:spTree>
    <p:extLst>
      <p:ext uri="{BB962C8B-B14F-4D97-AF65-F5344CB8AC3E}">
        <p14:creationId xmlns:p14="http://schemas.microsoft.com/office/powerpoint/2010/main" val="256403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This exercise relates to the empowerment driver of PRESENCE &amp; ACTION.</a:t>
            </a:r>
          </a:p>
        </p:txBody>
      </p:sp>
      <p:sp>
        <p:nvSpPr>
          <p:cNvPr id="4" name="Slide Number Placeholder 3"/>
          <p:cNvSpPr>
            <a:spLocks noGrp="1"/>
          </p:cNvSpPr>
          <p:nvPr>
            <p:ph type="sldNum" sz="quarter" idx="5"/>
          </p:nvPr>
        </p:nvSpPr>
        <p:spPr/>
        <p:txBody>
          <a:bodyPr/>
          <a:lstStyle/>
          <a:p>
            <a:fld id="{DF9EFC38-92A7-4091-BBA3-9AC4DF771430}" type="slidenum">
              <a:rPr lang="en-ZA" smtClean="0"/>
              <a:t>4</a:t>
            </a:fld>
            <a:endParaRPr lang="en-ZA"/>
          </a:p>
        </p:txBody>
      </p:sp>
    </p:spTree>
    <p:extLst>
      <p:ext uri="{BB962C8B-B14F-4D97-AF65-F5344CB8AC3E}">
        <p14:creationId xmlns:p14="http://schemas.microsoft.com/office/powerpoint/2010/main" val="126163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What should we ask?</a:t>
            </a:r>
          </a:p>
        </p:txBody>
      </p:sp>
      <p:sp>
        <p:nvSpPr>
          <p:cNvPr id="4" name="Slide Number Placeholder 3"/>
          <p:cNvSpPr>
            <a:spLocks noGrp="1"/>
          </p:cNvSpPr>
          <p:nvPr>
            <p:ph type="sldNum" sz="quarter" idx="5"/>
          </p:nvPr>
        </p:nvSpPr>
        <p:spPr/>
        <p:txBody>
          <a:bodyPr/>
          <a:lstStyle/>
          <a:p>
            <a:fld id="{DF9EFC38-92A7-4091-BBA3-9AC4DF771430}" type="slidenum">
              <a:rPr lang="en-ZA" smtClean="0"/>
              <a:t>5</a:t>
            </a:fld>
            <a:endParaRPr lang="en-ZA"/>
          </a:p>
        </p:txBody>
      </p:sp>
    </p:spTree>
    <p:extLst>
      <p:ext uri="{BB962C8B-B14F-4D97-AF65-F5344CB8AC3E}">
        <p14:creationId xmlns:p14="http://schemas.microsoft.com/office/powerpoint/2010/main" val="3379684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first question you should ask yourself and your team or community is what is going to change?  Ask yourselves, from today, what will I stop doing?  What will I start doing? And what am I/we already doing that we should continue doing?</a:t>
            </a:r>
          </a:p>
        </p:txBody>
      </p:sp>
      <p:sp>
        <p:nvSpPr>
          <p:cNvPr id="4" name="Slide Number Placeholder 3"/>
          <p:cNvSpPr>
            <a:spLocks noGrp="1"/>
          </p:cNvSpPr>
          <p:nvPr>
            <p:ph type="sldNum" sz="quarter" idx="5"/>
          </p:nvPr>
        </p:nvSpPr>
        <p:spPr/>
        <p:txBody>
          <a:bodyPr/>
          <a:lstStyle/>
          <a:p>
            <a:fld id="{DF9EFC38-92A7-4091-BBA3-9AC4DF771430}" type="slidenum">
              <a:rPr lang="en-ZA" smtClean="0"/>
              <a:t>6</a:t>
            </a:fld>
            <a:endParaRPr lang="en-ZA"/>
          </a:p>
        </p:txBody>
      </p:sp>
    </p:spTree>
    <p:extLst>
      <p:ext uri="{BB962C8B-B14F-4D97-AF65-F5344CB8AC3E}">
        <p14:creationId xmlns:p14="http://schemas.microsoft.com/office/powerpoint/2010/main" val="3268564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Turning our action plan into a personal vision statement, identity, crest and pledge that is signed and dated. </a:t>
            </a:r>
          </a:p>
        </p:txBody>
      </p:sp>
      <p:sp>
        <p:nvSpPr>
          <p:cNvPr id="4" name="Slide Number Placeholder 3"/>
          <p:cNvSpPr>
            <a:spLocks noGrp="1"/>
          </p:cNvSpPr>
          <p:nvPr>
            <p:ph type="sldNum" sz="quarter" idx="5"/>
          </p:nvPr>
        </p:nvSpPr>
        <p:spPr/>
        <p:txBody>
          <a:bodyPr/>
          <a:lstStyle/>
          <a:p>
            <a:fld id="{DF9EFC38-92A7-4091-BBA3-9AC4DF771430}" type="slidenum">
              <a:rPr lang="en-ZA" smtClean="0"/>
              <a:t>7</a:t>
            </a:fld>
            <a:endParaRPr lang="en-ZA"/>
          </a:p>
        </p:txBody>
      </p:sp>
    </p:spTree>
    <p:extLst>
      <p:ext uri="{BB962C8B-B14F-4D97-AF65-F5344CB8AC3E}">
        <p14:creationId xmlns:p14="http://schemas.microsoft.com/office/powerpoint/2010/main" val="2169860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Developing your child protection strategy.</a:t>
            </a:r>
          </a:p>
        </p:txBody>
      </p:sp>
      <p:sp>
        <p:nvSpPr>
          <p:cNvPr id="4" name="Slide Number Placeholder 3"/>
          <p:cNvSpPr>
            <a:spLocks noGrp="1"/>
          </p:cNvSpPr>
          <p:nvPr>
            <p:ph type="sldNum" sz="quarter" idx="5"/>
          </p:nvPr>
        </p:nvSpPr>
        <p:spPr/>
        <p:txBody>
          <a:bodyPr/>
          <a:lstStyle/>
          <a:p>
            <a:fld id="{DF9EFC38-92A7-4091-BBA3-9AC4DF771430}" type="slidenum">
              <a:rPr lang="en-ZA" smtClean="0"/>
              <a:t>8</a:t>
            </a:fld>
            <a:endParaRPr lang="en-ZA"/>
          </a:p>
        </p:txBody>
      </p:sp>
    </p:spTree>
    <p:extLst>
      <p:ext uri="{BB962C8B-B14F-4D97-AF65-F5344CB8AC3E}">
        <p14:creationId xmlns:p14="http://schemas.microsoft.com/office/powerpoint/2010/main" val="558745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9</a:t>
            </a:fld>
            <a:endParaRPr lang="en-ZA"/>
          </a:p>
        </p:txBody>
      </p:sp>
    </p:spTree>
    <p:extLst>
      <p:ext uri="{BB962C8B-B14F-4D97-AF65-F5344CB8AC3E}">
        <p14:creationId xmlns:p14="http://schemas.microsoft.com/office/powerpoint/2010/main" val="3561691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FE82F21-A57F-4E78-9F06-D9988EAD901A}" type="datetimeFigureOut">
              <a:rPr lang="en-ZA" smtClean="0"/>
              <a:t>2020-11-25</a:t>
            </a:fld>
            <a:endParaRPr lang="en-ZA"/>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2537593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FE82F21-A57F-4E78-9F06-D9988EAD901A}" type="datetimeFigureOut">
              <a:rPr lang="en-ZA" smtClean="0"/>
              <a:t>2020-11-25</a:t>
            </a:fld>
            <a:endParaRPr lang="en-ZA"/>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372209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FE82F21-A57F-4E78-9F06-D9988EAD901A}" type="datetimeFigureOut">
              <a:rPr lang="en-ZA" smtClean="0"/>
              <a:t>2020-11-25</a:t>
            </a:fld>
            <a:endParaRPr lang="en-ZA"/>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1007071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BBC07FE9-65EF-4C04-801F-4C3866242EA0}" type="datetimeFigureOut">
              <a:rPr lang="en-US" smtClean="0"/>
              <a:pPr/>
              <a:t>11/25/2020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0FBB9CC-0DFF-49EE-9DF3-20AD78CB0924}" type="slidenum">
              <a:rPr lang="en-ZA" smtClean="0"/>
              <a:pPr/>
              <a:t>‹#›</a:t>
            </a:fld>
            <a:endParaRPr lang="en-ZA" dirty="0"/>
          </a:p>
        </p:txBody>
      </p:sp>
    </p:spTree>
    <p:extLst>
      <p:ext uri="{BB962C8B-B14F-4D97-AF65-F5344CB8AC3E}">
        <p14:creationId xmlns:p14="http://schemas.microsoft.com/office/powerpoint/2010/main" val="1280283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3387" y="179698"/>
            <a:ext cx="8617226" cy="804275"/>
          </a:xfrm>
          <a:prstGeom prst="rect">
            <a:avLst/>
          </a:prstGeom>
        </p:spPr>
        <p:txBody>
          <a:bodyPr/>
          <a:lstStyle>
            <a:lvl1pPr>
              <a:defRPr sz="2800"/>
            </a:lvl1pPr>
          </a:lstStyle>
          <a:p>
            <a:r>
              <a:rPr lang="en-US" dirty="0"/>
              <a:t>Click to edit Master title style</a:t>
            </a:r>
          </a:p>
        </p:txBody>
      </p:sp>
      <p:sp>
        <p:nvSpPr>
          <p:cNvPr id="3" name="Content Placeholder 2"/>
          <p:cNvSpPr>
            <a:spLocks noGrp="1"/>
          </p:cNvSpPr>
          <p:nvPr>
            <p:ph idx="1"/>
          </p:nvPr>
        </p:nvSpPr>
        <p:spPr>
          <a:xfrm>
            <a:off x="628650" y="1093304"/>
            <a:ext cx="7886700" cy="5083659"/>
          </a:xfrm>
          <a:prstGeom prst="rect">
            <a:avLst/>
          </a:prstGeo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FE82F21-A57F-4E78-9F06-D9988EAD901A}" type="datetimeFigureOut">
              <a:rPr lang="en-ZA" smtClean="0"/>
              <a:t>2020-11-25</a:t>
            </a:fld>
            <a:endParaRPr lang="en-ZA"/>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87987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FE82F21-A57F-4E78-9F06-D9988EAD901A}" type="datetimeFigureOut">
              <a:rPr lang="en-ZA" smtClean="0"/>
              <a:t>2020-11-25</a:t>
            </a:fld>
            <a:endParaRPr lang="en-ZA"/>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402237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FE82F21-A57F-4E78-9F06-D9988EAD901A}" type="datetimeFigureOut">
              <a:rPr lang="en-ZA" smtClean="0"/>
              <a:t>2020-11-25</a:t>
            </a:fld>
            <a:endParaRPr lang="en-ZA"/>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ZA"/>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3617901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1FE82F21-A57F-4E78-9F06-D9988EAD901A}" type="datetimeFigureOut">
              <a:rPr lang="en-ZA" smtClean="0"/>
              <a:t>2020-11-25</a:t>
            </a:fld>
            <a:endParaRPr lang="en-ZA"/>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ZA"/>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167263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1FE82F21-A57F-4E78-9F06-D9988EAD901A}" type="datetimeFigureOut">
              <a:rPr lang="en-ZA" smtClean="0"/>
              <a:t>2020-11-25</a:t>
            </a:fld>
            <a:endParaRPr lang="en-ZA"/>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ZA"/>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950590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1FE82F21-A57F-4E78-9F06-D9988EAD901A}" type="datetimeFigureOut">
              <a:rPr lang="en-ZA" smtClean="0"/>
              <a:t>2020-11-25</a:t>
            </a:fld>
            <a:endParaRPr lang="en-ZA"/>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ZA"/>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3712454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FE82F21-A57F-4E78-9F06-D9988EAD901A}" type="datetimeFigureOut">
              <a:rPr lang="en-ZA" smtClean="0"/>
              <a:t>2020-11-25</a:t>
            </a:fld>
            <a:endParaRPr lang="en-ZA"/>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ZA"/>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2897073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FE82F21-A57F-4E78-9F06-D9988EAD901A}" type="datetimeFigureOut">
              <a:rPr lang="en-ZA" smtClean="0"/>
              <a:t>2020-11-25</a:t>
            </a:fld>
            <a:endParaRPr lang="en-ZA"/>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ZA"/>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2095963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727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p:cNvSpPr>
            <a:spLocks noGrp="1"/>
          </p:cNvSpPr>
          <p:nvPr>
            <p:ph type="body" idx="1"/>
          </p:nvPr>
        </p:nvSpPr>
        <p:spPr>
          <a:xfrm>
            <a:off x="457200" y="1196753"/>
            <a:ext cx="8229600" cy="49294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108">
                <a:solidFill>
                  <a:schemeClr val="tx1"/>
                </a:solidFill>
              </a:defRPr>
            </a:lvl1pPr>
          </a:lstStyle>
          <a:p>
            <a:fld id="{BBC07FE9-65EF-4C04-801F-4C3866242EA0}" type="datetimeFigureOut">
              <a:rPr lang="en-US" smtClean="0"/>
              <a:pPr/>
              <a:t>11/25/2020</a:t>
            </a:fld>
            <a:endParaRPr lang="en-ZA"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108">
                <a:solidFill>
                  <a:schemeClr val="tx1"/>
                </a:solidFill>
              </a:defRPr>
            </a:lvl1pPr>
          </a:lstStyle>
          <a:p>
            <a:endParaRPr lang="en-ZA"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108">
                <a:solidFill>
                  <a:schemeClr val="tx1"/>
                </a:solidFill>
              </a:defRPr>
            </a:lvl1pPr>
          </a:lstStyle>
          <a:p>
            <a:fld id="{40FBB9CC-0DFF-49EE-9DF3-20AD78CB0924}" type="slidenum">
              <a:rPr lang="en-ZA" smtClean="0"/>
              <a:pPr/>
              <a:t>‹#›</a:t>
            </a:fld>
            <a:endParaRPr lang="en-ZA" dirty="0"/>
          </a:p>
        </p:txBody>
      </p:sp>
    </p:spTree>
    <p:extLst>
      <p:ext uri="{BB962C8B-B14F-4D97-AF65-F5344CB8AC3E}">
        <p14:creationId xmlns:p14="http://schemas.microsoft.com/office/powerpoint/2010/main" val="1086148226"/>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844083" rtl="0" eaLnBrk="1" latinLnBrk="0" hangingPunct="1">
        <a:spcBef>
          <a:spcPct val="0"/>
        </a:spcBef>
        <a:buNone/>
        <a:defRPr sz="2492" kern="1200">
          <a:solidFill>
            <a:schemeClr val="tx1"/>
          </a:solidFill>
          <a:latin typeface="Arial" panose="020B0604020202020204" pitchFamily="34" charset="0"/>
          <a:ea typeface="+mj-ea"/>
          <a:cs typeface="Arial" panose="020B0604020202020204" pitchFamily="34" charset="0"/>
        </a:defRPr>
      </a:lvl1pPr>
    </p:titleStyle>
    <p:bodyStyle>
      <a:lvl1pPr marL="316531" indent="-316531" algn="l" defTabSz="844083" rtl="0" eaLnBrk="1" latinLnBrk="0" hangingPunct="1">
        <a:spcBef>
          <a:spcPct val="20000"/>
        </a:spcBef>
        <a:buFont typeface="Arial" pitchFamily="34" charset="0"/>
        <a:buChar char="•"/>
        <a:defRPr sz="1662" kern="1200">
          <a:solidFill>
            <a:schemeClr val="tx1"/>
          </a:solidFill>
          <a:latin typeface="Arial" panose="020B0604020202020204" pitchFamily="34" charset="0"/>
          <a:ea typeface="+mn-ea"/>
          <a:cs typeface="Arial" panose="020B0604020202020204" pitchFamily="34" charset="0"/>
        </a:defRPr>
      </a:lvl1pPr>
      <a:lvl2pPr marL="685817" indent="-263776"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2pPr>
      <a:lvl3pPr marL="1055103" indent="-211021"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3pPr>
      <a:lvl4pPr marL="1477145" indent="-211021"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4pPr>
      <a:lvl5pPr marL="1899186" indent="-211021"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grpSp>
        <p:nvGrpSpPr>
          <p:cNvPr id="2" name="Group 1">
            <a:extLst>
              <a:ext uri="{FF2B5EF4-FFF2-40B4-BE49-F238E27FC236}">
                <a16:creationId xmlns:a16="http://schemas.microsoft.com/office/drawing/2014/main" id="{E3854789-D507-4006-AC36-018E41E80839}"/>
              </a:ext>
            </a:extLst>
          </p:cNvPr>
          <p:cNvGrpSpPr/>
          <p:nvPr/>
        </p:nvGrpSpPr>
        <p:grpSpPr>
          <a:xfrm>
            <a:off x="1148890" y="1690369"/>
            <a:ext cx="5388546" cy="1086135"/>
            <a:chOff x="2673860" y="2685228"/>
            <a:chExt cx="5388546" cy="1086135"/>
          </a:xfrm>
        </p:grpSpPr>
        <p:pic>
          <p:nvPicPr>
            <p:cNvPr id="31" name="Picture 6">
              <a:extLst>
                <a:ext uri="{FF2B5EF4-FFF2-40B4-BE49-F238E27FC236}">
                  <a16:creationId xmlns:a16="http://schemas.microsoft.com/office/drawing/2014/main" id="{4F00AF8F-5F97-4FB0-9FD3-F684D7BFACC5}"/>
                </a:ext>
              </a:extLst>
            </p:cNvPr>
            <p:cNvPicPr>
              <a:picLocks noChangeAspect="1"/>
            </p:cNvPicPr>
            <p:nvPr/>
          </p:nvPicPr>
          <p:blipFill rotWithShape="1">
            <a:blip r:embed="rId3">
              <a:extLst>
                <a:ext uri="{28A0092B-C50C-407E-A947-70E740481C1C}">
                  <a14:useLocalDpi xmlns:a14="http://schemas.microsoft.com/office/drawing/2010/main" val="0"/>
                </a:ext>
              </a:extLst>
            </a:blip>
            <a:srcRect l="36425" t="59497" r="35907" b="26786"/>
            <a:stretch/>
          </p:blipFill>
          <p:spPr bwMode="auto">
            <a:xfrm>
              <a:off x="4131534" y="2868705"/>
              <a:ext cx="3930872" cy="902658"/>
            </a:xfrm>
            <a:prstGeom prst="rect">
              <a:avLst/>
            </a:prstGeom>
            <a:solidFill>
              <a:srgbClr val="FCC916"/>
            </a:solidFill>
            <a:ln>
              <a:noFill/>
            </a:ln>
          </p:spPr>
        </p:pic>
        <p:sp>
          <p:nvSpPr>
            <p:cNvPr id="32" name="TextBox 31">
              <a:extLst>
                <a:ext uri="{FF2B5EF4-FFF2-40B4-BE49-F238E27FC236}">
                  <a16:creationId xmlns:a16="http://schemas.microsoft.com/office/drawing/2014/main" id="{C72F3F9A-2F7A-4966-B509-45CFC12B7E78}"/>
                </a:ext>
              </a:extLst>
            </p:cNvPr>
            <p:cNvSpPr txBox="1"/>
            <p:nvPr/>
          </p:nvSpPr>
          <p:spPr>
            <a:xfrm>
              <a:off x="2673860" y="2685228"/>
              <a:ext cx="1861407" cy="1015663"/>
            </a:xfrm>
            <a:prstGeom prst="rect">
              <a:avLst/>
            </a:prstGeom>
            <a:noFill/>
          </p:spPr>
          <p:txBody>
            <a:bodyPr wrap="none">
              <a:spAutoFit/>
            </a:bodyPr>
            <a:lstStyle/>
            <a:p>
              <a:pPr>
                <a:defRPr/>
              </a:pPr>
              <a:r>
                <a:rPr lang="en-ZA" sz="6000" b="1" dirty="0">
                  <a:solidFill>
                    <a:schemeClr val="bg1"/>
                  </a:solidFill>
                  <a:latin typeface="Century Gothic" panose="020B0502020202020204" pitchFamily="34" charset="0"/>
                  <a:ea typeface="MS PGothic" panose="020B0600070205080204" pitchFamily="34" charset="-128"/>
                </a:rPr>
                <a:t>take</a:t>
              </a:r>
            </a:p>
          </p:txBody>
        </p:sp>
      </p:grpSp>
      <p:pic>
        <p:nvPicPr>
          <p:cNvPr id="33" name="Picture 6">
            <a:extLst>
              <a:ext uri="{FF2B5EF4-FFF2-40B4-BE49-F238E27FC236}">
                <a16:creationId xmlns:a16="http://schemas.microsoft.com/office/drawing/2014/main" id="{6AE385DF-8F5B-4329-9EBD-3CF4B8FC2F60}"/>
              </a:ext>
            </a:extLst>
          </p:cNvPr>
          <p:cNvPicPr>
            <a:picLocks noChangeAspect="1"/>
          </p:cNvPicPr>
          <p:nvPr/>
        </p:nvPicPr>
        <p:blipFill rotWithShape="1">
          <a:blip r:embed="rId3">
            <a:extLst>
              <a:ext uri="{28A0092B-C50C-407E-A947-70E740481C1C}">
                <a14:useLocalDpi xmlns:a14="http://schemas.microsoft.com/office/drawing/2010/main" val="0"/>
              </a:ext>
            </a:extLst>
          </a:blip>
          <a:srcRect l="36425" t="6282" r="35907" b="39623"/>
          <a:stretch/>
        </p:blipFill>
        <p:spPr bwMode="auto">
          <a:xfrm>
            <a:off x="3307079" y="2828378"/>
            <a:ext cx="2529841" cy="2290991"/>
          </a:xfrm>
          <a:prstGeom prst="rect">
            <a:avLst/>
          </a:prstGeom>
          <a:solidFill>
            <a:srgbClr val="FCC916"/>
          </a:solidFill>
          <a:ln>
            <a:noFill/>
          </a:ln>
        </p:spPr>
      </p:pic>
      <p:sp>
        <p:nvSpPr>
          <p:cNvPr id="4" name="TextBox 3">
            <a:extLst>
              <a:ext uri="{FF2B5EF4-FFF2-40B4-BE49-F238E27FC236}">
                <a16:creationId xmlns:a16="http://schemas.microsoft.com/office/drawing/2014/main" id="{555614C5-AAE4-4B0B-9DFE-BE046BCF0663}"/>
              </a:ext>
            </a:extLst>
          </p:cNvPr>
          <p:cNvSpPr txBox="1"/>
          <p:nvPr/>
        </p:nvSpPr>
        <p:spPr>
          <a:xfrm>
            <a:off x="1264042" y="5872071"/>
            <a:ext cx="6615914" cy="553998"/>
          </a:xfrm>
          <a:prstGeom prst="rect">
            <a:avLst/>
          </a:prstGeom>
          <a:noFill/>
        </p:spPr>
        <p:txBody>
          <a:bodyPr wrap="none">
            <a:spAutoFit/>
          </a:bodyPr>
          <a:lstStyle/>
          <a:p>
            <a:pPr>
              <a:defRPr/>
            </a:pPr>
            <a:r>
              <a:rPr lang="en-ZA" sz="3000" b="1" dirty="0">
                <a:solidFill>
                  <a:schemeClr val="bg1"/>
                </a:solidFill>
                <a:latin typeface="Century Gothic" panose="020B0502020202020204" pitchFamily="34" charset="0"/>
                <a:ea typeface="MS PGothic" panose="020B0600070205080204" pitchFamily="34" charset="-128"/>
              </a:rPr>
              <a:t>www.couragechildprotection.com</a:t>
            </a:r>
          </a:p>
        </p:txBody>
      </p:sp>
    </p:spTree>
    <p:extLst>
      <p:ext uri="{BB962C8B-B14F-4D97-AF65-F5344CB8AC3E}">
        <p14:creationId xmlns:p14="http://schemas.microsoft.com/office/powerpoint/2010/main" val="3809516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509"/>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3" name="Rectangle 2"/>
          <p:cNvSpPr/>
          <p:nvPr/>
        </p:nvSpPr>
        <p:spPr>
          <a:xfrm>
            <a:off x="0" y="0"/>
            <a:ext cx="9144000" cy="747252"/>
          </a:xfrm>
          <a:prstGeom prst="rect">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indent="-265113"/>
            <a:r>
              <a:rPr lang="en-ZA" sz="2000" b="1" dirty="0">
                <a:solidFill>
                  <a:schemeClr val="bg1"/>
                </a:solidFill>
                <a:latin typeface="Corbel" panose="020B0503020204020204" pitchFamily="34" charset="0"/>
              </a:rPr>
              <a:t>       RANKING OF CHILD PROTECTION CHALLENGES (MEASUREMENT)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4902" y="60374"/>
            <a:ext cx="543983" cy="60822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570752894"/>
              </p:ext>
            </p:extLst>
          </p:nvPr>
        </p:nvGraphicFramePr>
        <p:xfrm>
          <a:off x="90651" y="816895"/>
          <a:ext cx="8948404" cy="5951415"/>
        </p:xfrm>
        <a:graphic>
          <a:graphicData uri="http://schemas.openxmlformats.org/drawingml/2006/table">
            <a:tbl>
              <a:tblPr firstRow="1" bandRow="1">
                <a:tableStyleId>{5C22544A-7EE6-4342-B048-85BDC9FD1C3A}</a:tableStyleId>
              </a:tblPr>
              <a:tblGrid>
                <a:gridCol w="1395343">
                  <a:extLst>
                    <a:ext uri="{9D8B030D-6E8A-4147-A177-3AD203B41FA5}">
                      <a16:colId xmlns:a16="http://schemas.microsoft.com/office/drawing/2014/main" val="20000"/>
                    </a:ext>
                  </a:extLst>
                </a:gridCol>
                <a:gridCol w="394337">
                  <a:extLst>
                    <a:ext uri="{9D8B030D-6E8A-4147-A177-3AD203B41FA5}">
                      <a16:colId xmlns:a16="http://schemas.microsoft.com/office/drawing/2014/main" val="20001"/>
                    </a:ext>
                  </a:extLst>
                </a:gridCol>
                <a:gridCol w="1413477">
                  <a:extLst>
                    <a:ext uri="{9D8B030D-6E8A-4147-A177-3AD203B41FA5}">
                      <a16:colId xmlns:a16="http://schemas.microsoft.com/office/drawing/2014/main" val="20002"/>
                    </a:ext>
                  </a:extLst>
                </a:gridCol>
                <a:gridCol w="376204">
                  <a:extLst>
                    <a:ext uri="{9D8B030D-6E8A-4147-A177-3AD203B41FA5}">
                      <a16:colId xmlns:a16="http://schemas.microsoft.com/office/drawing/2014/main" val="20003"/>
                    </a:ext>
                  </a:extLst>
                </a:gridCol>
                <a:gridCol w="1413267">
                  <a:extLst>
                    <a:ext uri="{9D8B030D-6E8A-4147-A177-3AD203B41FA5}">
                      <a16:colId xmlns:a16="http://schemas.microsoft.com/office/drawing/2014/main" val="20004"/>
                    </a:ext>
                  </a:extLst>
                </a:gridCol>
                <a:gridCol w="376414">
                  <a:extLst>
                    <a:ext uri="{9D8B030D-6E8A-4147-A177-3AD203B41FA5}">
                      <a16:colId xmlns:a16="http://schemas.microsoft.com/office/drawing/2014/main" val="20005"/>
                    </a:ext>
                  </a:extLst>
                </a:gridCol>
                <a:gridCol w="1403224">
                  <a:extLst>
                    <a:ext uri="{9D8B030D-6E8A-4147-A177-3AD203B41FA5}">
                      <a16:colId xmlns:a16="http://schemas.microsoft.com/office/drawing/2014/main" val="20006"/>
                    </a:ext>
                  </a:extLst>
                </a:gridCol>
                <a:gridCol w="386457">
                  <a:extLst>
                    <a:ext uri="{9D8B030D-6E8A-4147-A177-3AD203B41FA5}">
                      <a16:colId xmlns:a16="http://schemas.microsoft.com/office/drawing/2014/main" val="20007"/>
                    </a:ext>
                  </a:extLst>
                </a:gridCol>
                <a:gridCol w="1405453">
                  <a:extLst>
                    <a:ext uri="{9D8B030D-6E8A-4147-A177-3AD203B41FA5}">
                      <a16:colId xmlns:a16="http://schemas.microsoft.com/office/drawing/2014/main" val="20008"/>
                    </a:ext>
                  </a:extLst>
                </a:gridCol>
                <a:gridCol w="384228">
                  <a:extLst>
                    <a:ext uri="{9D8B030D-6E8A-4147-A177-3AD203B41FA5}">
                      <a16:colId xmlns:a16="http://schemas.microsoft.com/office/drawing/2014/main" val="20009"/>
                    </a:ext>
                  </a:extLst>
                </a:gridCol>
              </a:tblGrid>
              <a:tr h="921479">
                <a:tc>
                  <a:txBody>
                    <a:bodyPr/>
                    <a:lstStyle/>
                    <a:p>
                      <a:pPr algn="ctr"/>
                      <a:r>
                        <a:rPr lang="en-ZA" sz="1200" b="1" dirty="0">
                          <a:solidFill>
                            <a:schemeClr val="bg1"/>
                          </a:solidFill>
                          <a:latin typeface="Arial" panose="020B0604020202020204" pitchFamily="34" charset="0"/>
                          <a:cs typeface="Arial" panose="020B0604020202020204" pitchFamily="34" charset="0"/>
                        </a:rPr>
                        <a:t>CHILD</a:t>
                      </a:r>
                      <a:r>
                        <a:rPr lang="en-ZA" sz="1200" b="1" baseline="0" dirty="0">
                          <a:solidFill>
                            <a:schemeClr val="bg1"/>
                          </a:solidFill>
                          <a:latin typeface="Arial" panose="020B0604020202020204" pitchFamily="34" charset="0"/>
                          <a:cs typeface="Arial" panose="020B0604020202020204" pitchFamily="34" charset="0"/>
                        </a:rPr>
                        <a:t> PROTECTION CHALLENGE</a:t>
                      </a:r>
                      <a:endParaRPr lang="en-ZA" sz="12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E0099"/>
                    </a:solidFill>
                  </a:tcPr>
                </a:tc>
                <a:tc>
                  <a:txBody>
                    <a:bodyPr/>
                    <a:lstStyle/>
                    <a:p>
                      <a:pPr algn="ctr"/>
                      <a:r>
                        <a:rPr lang="en-ZA" sz="1200" b="1" dirty="0">
                          <a:solidFill>
                            <a:schemeClr val="bg1"/>
                          </a:solidFill>
                          <a:latin typeface="Arial" panose="020B0604020202020204" pitchFamily="34" charset="0"/>
                          <a:cs typeface="Arial" panose="020B0604020202020204" pitchFamily="34" charset="0"/>
                        </a:rPr>
                        <a:t>R</a:t>
                      </a:r>
                    </a:p>
                    <a:p>
                      <a:pPr algn="ctr"/>
                      <a:r>
                        <a:rPr lang="en-ZA" sz="1200" b="1" dirty="0">
                          <a:solidFill>
                            <a:schemeClr val="bg1"/>
                          </a:solidFill>
                          <a:latin typeface="Arial" panose="020B0604020202020204" pitchFamily="34" charset="0"/>
                          <a:cs typeface="Arial" panose="020B0604020202020204" pitchFamily="34" charset="0"/>
                        </a:rPr>
                        <a:t>A N</a:t>
                      </a:r>
                    </a:p>
                    <a:p>
                      <a:pPr algn="ctr"/>
                      <a:r>
                        <a:rPr lang="en-ZA" sz="1200" b="1" dirty="0">
                          <a:solidFill>
                            <a:schemeClr val="bg1"/>
                          </a:solidFill>
                          <a:latin typeface="Arial" panose="020B0604020202020204" pitchFamily="34" charset="0"/>
                          <a:cs typeface="Arial" panose="020B0604020202020204" pitchFamily="34" charset="0"/>
                        </a:rPr>
                        <a:t>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E0099"/>
                    </a:solidFill>
                  </a:tcPr>
                </a:tc>
                <a:tc>
                  <a:txBody>
                    <a:bodyPr/>
                    <a:lstStyle/>
                    <a:p>
                      <a:pPr algn="ctr"/>
                      <a:r>
                        <a:rPr lang="en-ZA" sz="1200" b="1" dirty="0">
                          <a:solidFill>
                            <a:schemeClr val="bg1"/>
                          </a:solidFill>
                          <a:latin typeface="Arial" panose="020B0604020202020204" pitchFamily="34" charset="0"/>
                          <a:cs typeface="Arial" panose="020B0604020202020204" pitchFamily="34" charset="0"/>
                        </a:rPr>
                        <a:t>CHILD PROTECTION CHALLENEG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E0099"/>
                    </a:solidFill>
                  </a:tcPr>
                </a:tc>
                <a:tc>
                  <a:txBody>
                    <a:bodyPr/>
                    <a:lstStyle/>
                    <a:p>
                      <a:pPr algn="ctr"/>
                      <a:r>
                        <a:rPr lang="en-ZA" sz="1200" b="1" dirty="0">
                          <a:solidFill>
                            <a:schemeClr val="bg1"/>
                          </a:solidFill>
                          <a:latin typeface="Arial" panose="020B0604020202020204" pitchFamily="34" charset="0"/>
                          <a:cs typeface="Arial" panose="020B0604020202020204" pitchFamily="34" charset="0"/>
                        </a:rPr>
                        <a:t>R</a:t>
                      </a:r>
                    </a:p>
                    <a:p>
                      <a:pPr algn="ctr"/>
                      <a:r>
                        <a:rPr lang="en-ZA" sz="1200" b="1" dirty="0">
                          <a:solidFill>
                            <a:schemeClr val="bg1"/>
                          </a:solidFill>
                          <a:latin typeface="Arial" panose="020B0604020202020204" pitchFamily="34" charset="0"/>
                          <a:cs typeface="Arial" panose="020B0604020202020204" pitchFamily="34" charset="0"/>
                        </a:rPr>
                        <a:t>A N</a:t>
                      </a:r>
                    </a:p>
                    <a:p>
                      <a:pPr algn="ctr"/>
                      <a:r>
                        <a:rPr lang="en-ZA" sz="1200" b="1" dirty="0">
                          <a:solidFill>
                            <a:schemeClr val="bg1"/>
                          </a:solidFill>
                          <a:latin typeface="Arial" panose="020B0604020202020204" pitchFamily="34" charset="0"/>
                          <a:cs typeface="Arial" panose="020B0604020202020204" pitchFamily="34" charset="0"/>
                        </a:rPr>
                        <a:t>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E0099"/>
                    </a:solidFill>
                  </a:tcPr>
                </a:tc>
                <a:tc>
                  <a:txBody>
                    <a:bodyPr/>
                    <a:lstStyle/>
                    <a:p>
                      <a:pPr algn="ctr"/>
                      <a:r>
                        <a:rPr lang="en-ZA" sz="1200" b="1" dirty="0">
                          <a:solidFill>
                            <a:schemeClr val="bg1"/>
                          </a:solidFill>
                          <a:latin typeface="Arial" panose="020B0604020202020204" pitchFamily="34" charset="0"/>
                          <a:cs typeface="Arial" panose="020B0604020202020204" pitchFamily="34" charset="0"/>
                        </a:rPr>
                        <a:t>CHILD</a:t>
                      </a:r>
                      <a:r>
                        <a:rPr lang="en-ZA" sz="1200" b="1" baseline="0" dirty="0">
                          <a:solidFill>
                            <a:schemeClr val="bg1"/>
                          </a:solidFill>
                          <a:latin typeface="Arial" panose="020B0604020202020204" pitchFamily="34" charset="0"/>
                          <a:cs typeface="Arial" panose="020B0604020202020204" pitchFamily="34" charset="0"/>
                        </a:rPr>
                        <a:t> PROTECTION CHALLENGE</a:t>
                      </a:r>
                      <a:endParaRPr lang="en-ZA" sz="12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E0099"/>
                    </a:solidFill>
                  </a:tcPr>
                </a:tc>
                <a:tc>
                  <a:txBody>
                    <a:bodyPr/>
                    <a:lstStyle/>
                    <a:p>
                      <a:pPr algn="ctr"/>
                      <a:r>
                        <a:rPr lang="en-ZA" sz="1200" b="1" dirty="0">
                          <a:solidFill>
                            <a:schemeClr val="bg1"/>
                          </a:solidFill>
                          <a:latin typeface="Arial" panose="020B0604020202020204" pitchFamily="34" charset="0"/>
                          <a:cs typeface="Arial" panose="020B0604020202020204" pitchFamily="34" charset="0"/>
                        </a:rPr>
                        <a:t>R</a:t>
                      </a:r>
                    </a:p>
                    <a:p>
                      <a:pPr algn="ctr"/>
                      <a:r>
                        <a:rPr lang="en-ZA" sz="1200" b="1" dirty="0">
                          <a:solidFill>
                            <a:schemeClr val="bg1"/>
                          </a:solidFill>
                          <a:latin typeface="Arial" panose="020B0604020202020204" pitchFamily="34" charset="0"/>
                          <a:cs typeface="Arial" panose="020B0604020202020204" pitchFamily="34" charset="0"/>
                        </a:rPr>
                        <a:t>A N</a:t>
                      </a:r>
                    </a:p>
                    <a:p>
                      <a:pPr algn="ctr"/>
                      <a:r>
                        <a:rPr lang="en-ZA" sz="1200" b="1" dirty="0">
                          <a:solidFill>
                            <a:schemeClr val="bg1"/>
                          </a:solidFill>
                          <a:latin typeface="Arial" panose="020B0604020202020204" pitchFamily="34" charset="0"/>
                          <a:cs typeface="Arial" panose="020B0604020202020204" pitchFamily="34" charset="0"/>
                        </a:rPr>
                        <a:t>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E0099"/>
                    </a:solidFill>
                  </a:tcPr>
                </a:tc>
                <a:tc>
                  <a:txBody>
                    <a:bodyPr/>
                    <a:lstStyle/>
                    <a:p>
                      <a:pPr algn="ctr"/>
                      <a:r>
                        <a:rPr lang="en-ZA" sz="1200" b="1" dirty="0">
                          <a:solidFill>
                            <a:schemeClr val="bg1"/>
                          </a:solidFill>
                          <a:latin typeface="Arial" panose="020B0604020202020204" pitchFamily="34" charset="0"/>
                          <a:cs typeface="Arial" panose="020B0604020202020204" pitchFamily="34" charset="0"/>
                        </a:rPr>
                        <a:t>CHILD PROTECTION</a:t>
                      </a:r>
                      <a:r>
                        <a:rPr lang="en-ZA" sz="1200" b="1" baseline="0" dirty="0">
                          <a:solidFill>
                            <a:schemeClr val="bg1"/>
                          </a:solidFill>
                          <a:latin typeface="Arial" panose="020B0604020202020204" pitchFamily="34" charset="0"/>
                          <a:cs typeface="Arial" panose="020B0604020202020204" pitchFamily="34" charset="0"/>
                        </a:rPr>
                        <a:t> CHALLENGE</a:t>
                      </a:r>
                      <a:endParaRPr lang="en-ZA" sz="12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E0099"/>
                    </a:solidFill>
                  </a:tcPr>
                </a:tc>
                <a:tc>
                  <a:txBody>
                    <a:bodyPr/>
                    <a:lstStyle/>
                    <a:p>
                      <a:pPr algn="ctr"/>
                      <a:r>
                        <a:rPr lang="en-ZA" sz="1200" b="1" dirty="0">
                          <a:solidFill>
                            <a:schemeClr val="bg1"/>
                          </a:solidFill>
                          <a:latin typeface="Arial" panose="020B0604020202020204" pitchFamily="34" charset="0"/>
                          <a:cs typeface="Arial" panose="020B0604020202020204" pitchFamily="34" charset="0"/>
                        </a:rPr>
                        <a:t>R</a:t>
                      </a:r>
                    </a:p>
                    <a:p>
                      <a:pPr algn="ctr"/>
                      <a:r>
                        <a:rPr lang="en-ZA" sz="1200" b="1" dirty="0">
                          <a:solidFill>
                            <a:schemeClr val="bg1"/>
                          </a:solidFill>
                          <a:latin typeface="Arial" panose="020B0604020202020204" pitchFamily="34" charset="0"/>
                          <a:cs typeface="Arial" panose="020B0604020202020204" pitchFamily="34" charset="0"/>
                        </a:rPr>
                        <a:t>A N</a:t>
                      </a:r>
                    </a:p>
                    <a:p>
                      <a:pPr algn="ctr"/>
                      <a:r>
                        <a:rPr lang="en-ZA" sz="1200" b="1" dirty="0">
                          <a:solidFill>
                            <a:schemeClr val="bg1"/>
                          </a:solidFill>
                          <a:latin typeface="Arial" panose="020B0604020202020204" pitchFamily="34" charset="0"/>
                          <a:cs typeface="Arial" panose="020B0604020202020204" pitchFamily="34" charset="0"/>
                        </a:rPr>
                        <a:t>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E0099"/>
                    </a:solidFill>
                  </a:tcPr>
                </a:tc>
                <a:tc>
                  <a:txBody>
                    <a:bodyPr/>
                    <a:lstStyle/>
                    <a:p>
                      <a:pPr algn="ctr"/>
                      <a:r>
                        <a:rPr lang="en-ZA" sz="1200" b="1" dirty="0">
                          <a:solidFill>
                            <a:schemeClr val="bg1"/>
                          </a:solidFill>
                          <a:latin typeface="Arial" panose="020B0604020202020204" pitchFamily="34" charset="0"/>
                          <a:cs typeface="Arial" panose="020B0604020202020204" pitchFamily="34" charset="0"/>
                        </a:rPr>
                        <a:t>CHILD PROTECTION CHALLENGE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E0099"/>
                    </a:solidFill>
                  </a:tcPr>
                </a:tc>
                <a:tc>
                  <a:txBody>
                    <a:bodyPr/>
                    <a:lstStyle/>
                    <a:p>
                      <a:pPr algn="ctr"/>
                      <a:r>
                        <a:rPr lang="en-ZA" sz="1200" b="1" dirty="0">
                          <a:solidFill>
                            <a:schemeClr val="bg1"/>
                          </a:solidFill>
                          <a:latin typeface="Arial" panose="020B0604020202020204" pitchFamily="34" charset="0"/>
                          <a:cs typeface="Arial" panose="020B0604020202020204" pitchFamily="34" charset="0"/>
                        </a:rPr>
                        <a:t>R</a:t>
                      </a:r>
                    </a:p>
                    <a:p>
                      <a:pPr algn="ctr"/>
                      <a:r>
                        <a:rPr lang="en-ZA" sz="1200" b="1" dirty="0">
                          <a:solidFill>
                            <a:schemeClr val="bg1"/>
                          </a:solidFill>
                          <a:latin typeface="Arial" panose="020B0604020202020204" pitchFamily="34" charset="0"/>
                          <a:cs typeface="Arial" panose="020B0604020202020204" pitchFamily="34" charset="0"/>
                        </a:rPr>
                        <a:t>A N</a:t>
                      </a:r>
                    </a:p>
                    <a:p>
                      <a:pPr algn="ctr"/>
                      <a:r>
                        <a:rPr lang="en-ZA" sz="1200" b="1" dirty="0">
                          <a:solidFill>
                            <a:schemeClr val="bg1"/>
                          </a:solidFill>
                          <a:latin typeface="Arial" panose="020B0604020202020204" pitchFamily="34" charset="0"/>
                          <a:cs typeface="Arial" panose="020B0604020202020204" pitchFamily="34" charset="0"/>
                        </a:rPr>
                        <a:t>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E0099"/>
                    </a:solidFill>
                  </a:tcPr>
                </a:tc>
                <a:extLst>
                  <a:ext uri="{0D108BD9-81ED-4DB2-BD59-A6C34878D82A}">
                    <a16:rowId xmlns:a16="http://schemas.microsoft.com/office/drawing/2014/main" val="10000"/>
                  </a:ext>
                </a:extLst>
              </a:tr>
              <a:tr h="716706">
                <a:tc>
                  <a:txBody>
                    <a:bodyPr/>
                    <a:lstStyle/>
                    <a:p>
                      <a:r>
                        <a:rPr lang="en-ZA" sz="1200" dirty="0">
                          <a:solidFill>
                            <a:srgbClr val="3E0099"/>
                          </a:solidFill>
                          <a:latin typeface="Arial" panose="020B0604020202020204" pitchFamily="34" charset="0"/>
                          <a:cs typeface="Arial" panose="020B0604020202020204" pitchFamily="34" charset="0"/>
                        </a:rPr>
                        <a:t>Poverty &amp;</a:t>
                      </a:r>
                      <a:r>
                        <a:rPr lang="en-ZA" sz="1200" baseline="0" dirty="0">
                          <a:solidFill>
                            <a:srgbClr val="3E0099"/>
                          </a:solidFill>
                          <a:latin typeface="Arial" panose="020B0604020202020204" pitchFamily="34" charset="0"/>
                          <a:cs typeface="Arial" panose="020B0604020202020204" pitchFamily="34" charset="0"/>
                        </a:rPr>
                        <a:t> Inequality</a:t>
                      </a:r>
                      <a:endParaRPr lang="en-ZA" sz="1200" dirty="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endParaRPr lang="en-ZA" sz="1200" dirty="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200" dirty="0">
                          <a:solidFill>
                            <a:srgbClr val="3E0099"/>
                          </a:solidFill>
                          <a:latin typeface="Arial" panose="020B0604020202020204" pitchFamily="34" charset="0"/>
                          <a:cs typeface="Arial" panose="020B0604020202020204" pitchFamily="34" charset="0"/>
                        </a:rPr>
                        <a:t>Abandoned</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endParaRPr lang="en-ZA" sz="120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200" dirty="0">
                          <a:solidFill>
                            <a:srgbClr val="3E0099"/>
                          </a:solidFill>
                          <a:latin typeface="Arial" panose="020B0604020202020204" pitchFamily="34" charset="0"/>
                          <a:cs typeface="Arial" panose="020B0604020202020204" pitchFamily="34" charset="0"/>
                        </a:rPr>
                        <a:t>No Registration or Identity</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endParaRPr lang="en-ZA" sz="120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200" dirty="0">
                          <a:solidFill>
                            <a:srgbClr val="3E0099"/>
                          </a:solidFill>
                          <a:latin typeface="Arial" panose="020B0604020202020204" pitchFamily="34" charset="0"/>
                          <a:cs typeface="Arial" panose="020B0604020202020204" pitchFamily="34" charset="0"/>
                        </a:rPr>
                        <a:t>Child Trafficking </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endParaRPr lang="en-ZA" sz="1200" dirty="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200" dirty="0">
                          <a:solidFill>
                            <a:srgbClr val="3E0099"/>
                          </a:solidFill>
                          <a:latin typeface="Arial" panose="020B0604020202020204" pitchFamily="34" charset="0"/>
                          <a:cs typeface="Arial" panose="020B0604020202020204" pitchFamily="34" charset="0"/>
                        </a:rPr>
                        <a:t>Street Children,</a:t>
                      </a:r>
                      <a:r>
                        <a:rPr lang="en-ZA" sz="1200" baseline="0" dirty="0">
                          <a:solidFill>
                            <a:srgbClr val="3E0099"/>
                          </a:solidFill>
                          <a:latin typeface="Arial" panose="020B0604020202020204" pitchFamily="34" charset="0"/>
                          <a:cs typeface="Arial" panose="020B0604020202020204" pitchFamily="34" charset="0"/>
                        </a:rPr>
                        <a:t> Unaccompanied Minors &amp; Refugees</a:t>
                      </a:r>
                      <a:endParaRPr lang="en-ZA" sz="1200" dirty="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endParaRPr lang="en-ZA" sz="120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16706">
                <a:tc>
                  <a:txBody>
                    <a:bodyPr/>
                    <a:lstStyle/>
                    <a:p>
                      <a:r>
                        <a:rPr lang="en-ZA" sz="1200" dirty="0">
                          <a:solidFill>
                            <a:srgbClr val="3E0099"/>
                          </a:solidFill>
                          <a:latin typeface="Arial" panose="020B0604020202020204" pitchFamily="34" charset="0"/>
                          <a:cs typeface="Arial" panose="020B0604020202020204" pitchFamily="34" charset="0"/>
                        </a:rPr>
                        <a:t>Teenage Pregnancy</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endParaRPr lang="en-ZA" sz="1200" dirty="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200" dirty="0">
                          <a:solidFill>
                            <a:srgbClr val="3E0099"/>
                          </a:solidFill>
                          <a:latin typeface="Arial" panose="020B0604020202020204" pitchFamily="34" charset="0"/>
                          <a:cs typeface="Arial" panose="020B0604020202020204" pitchFamily="34" charset="0"/>
                        </a:rPr>
                        <a:t>Abuse in the Justice Care System</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endParaRPr lang="en-ZA" sz="1200" dirty="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200" dirty="0">
                          <a:solidFill>
                            <a:srgbClr val="3E0099"/>
                          </a:solidFill>
                          <a:latin typeface="Arial" panose="020B0604020202020204" pitchFamily="34" charset="0"/>
                          <a:cs typeface="Arial" panose="020B0604020202020204" pitchFamily="34" charset="0"/>
                        </a:rPr>
                        <a:t>Poor Nutrition</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endParaRPr lang="en-ZA" sz="120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200" dirty="0">
                          <a:solidFill>
                            <a:srgbClr val="3E0099"/>
                          </a:solidFill>
                          <a:latin typeface="Arial" panose="020B0604020202020204" pitchFamily="34" charset="0"/>
                          <a:cs typeface="Arial" panose="020B0604020202020204" pitchFamily="34" charset="0"/>
                        </a:rPr>
                        <a:t>Child Marriage</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endParaRPr lang="en-ZA" sz="120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200" dirty="0">
                          <a:solidFill>
                            <a:srgbClr val="3E0099"/>
                          </a:solidFill>
                          <a:latin typeface="Arial" panose="020B0604020202020204" pitchFamily="34" charset="0"/>
                          <a:cs typeface="Arial" panose="020B0604020202020204" pitchFamily="34" charset="0"/>
                        </a:rPr>
                        <a:t>Bullying</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endParaRPr lang="en-ZA" sz="120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70076">
                <a:tc>
                  <a:txBody>
                    <a:bodyPr/>
                    <a:lstStyle/>
                    <a:p>
                      <a:r>
                        <a:rPr lang="en-ZA" sz="1200" dirty="0">
                          <a:solidFill>
                            <a:srgbClr val="3E0099"/>
                          </a:solidFill>
                          <a:latin typeface="Arial" panose="020B0604020202020204" pitchFamily="34" charset="0"/>
                          <a:cs typeface="Arial" panose="020B0604020202020204" pitchFamily="34" charset="0"/>
                        </a:rPr>
                        <a:t>Late Termination</a:t>
                      </a:r>
                      <a:r>
                        <a:rPr lang="en-ZA" sz="1200" baseline="0" dirty="0">
                          <a:solidFill>
                            <a:srgbClr val="3E0099"/>
                          </a:solidFill>
                          <a:latin typeface="Arial" panose="020B0604020202020204" pitchFamily="34" charset="0"/>
                          <a:cs typeface="Arial" panose="020B0604020202020204" pitchFamily="34" charset="0"/>
                        </a:rPr>
                        <a:t> of Pregnancy</a:t>
                      </a:r>
                      <a:endParaRPr lang="en-ZA" sz="1200" dirty="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endParaRPr lang="en-ZA" sz="120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200" dirty="0">
                          <a:solidFill>
                            <a:srgbClr val="3E0099"/>
                          </a:solidFill>
                          <a:latin typeface="Arial" panose="020B0604020202020204" pitchFamily="34" charset="0"/>
                          <a:cs typeface="Arial" panose="020B0604020202020204" pitchFamily="34" charset="0"/>
                        </a:rPr>
                        <a:t>Physical Abuse</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endParaRPr lang="en-ZA" sz="1200" dirty="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200" dirty="0">
                          <a:solidFill>
                            <a:srgbClr val="3E0099"/>
                          </a:solidFill>
                          <a:latin typeface="Arial" panose="020B0604020202020204" pitchFamily="34" charset="0"/>
                          <a:cs typeface="Arial" panose="020B0604020202020204" pitchFamily="34" charset="0"/>
                        </a:rPr>
                        <a:t>No/Poor</a:t>
                      </a:r>
                      <a:r>
                        <a:rPr lang="en-ZA" sz="1200" baseline="0" dirty="0">
                          <a:solidFill>
                            <a:srgbClr val="3E0099"/>
                          </a:solidFill>
                          <a:latin typeface="Arial" panose="020B0604020202020204" pitchFamily="34" charset="0"/>
                          <a:cs typeface="Arial" panose="020B0604020202020204" pitchFamily="34" charset="0"/>
                        </a:rPr>
                        <a:t> Healthcare</a:t>
                      </a:r>
                      <a:endParaRPr lang="en-ZA" sz="1200" dirty="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endParaRPr lang="en-ZA" sz="120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200" dirty="0">
                          <a:solidFill>
                            <a:srgbClr val="3E0099"/>
                          </a:solidFill>
                          <a:latin typeface="Arial" panose="020B0604020202020204" pitchFamily="34" charset="0"/>
                          <a:cs typeface="Arial" panose="020B0604020202020204" pitchFamily="34" charset="0"/>
                        </a:rPr>
                        <a:t>Virginity Testing</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endParaRPr lang="en-ZA" sz="120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200" dirty="0">
                          <a:solidFill>
                            <a:srgbClr val="3E0099"/>
                          </a:solidFill>
                          <a:latin typeface="Arial" panose="020B0604020202020204" pitchFamily="34" charset="0"/>
                          <a:cs typeface="Arial" panose="020B0604020202020204" pitchFamily="34" charset="0"/>
                        </a:rPr>
                        <a:t>Abuse of children with disabilities</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endParaRPr lang="en-ZA" sz="120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16706">
                <a:tc>
                  <a:txBody>
                    <a:bodyPr/>
                    <a:lstStyle/>
                    <a:p>
                      <a:r>
                        <a:rPr lang="en-ZA" sz="1200" dirty="0">
                          <a:solidFill>
                            <a:srgbClr val="3E0099"/>
                          </a:solidFill>
                          <a:latin typeface="Arial" panose="020B0604020202020204" pitchFamily="34" charset="0"/>
                          <a:cs typeface="Arial" panose="020B0604020202020204" pitchFamily="34" charset="0"/>
                        </a:rPr>
                        <a:t>Stigma/Abuse</a:t>
                      </a:r>
                      <a:r>
                        <a:rPr lang="en-ZA" sz="1200" baseline="0" dirty="0">
                          <a:solidFill>
                            <a:srgbClr val="3E0099"/>
                          </a:solidFill>
                          <a:latin typeface="Arial" panose="020B0604020202020204" pitchFamily="34" charset="0"/>
                          <a:cs typeface="Arial" panose="020B0604020202020204" pitchFamily="34" charset="0"/>
                        </a:rPr>
                        <a:t> of Pregnant Mothers</a:t>
                      </a:r>
                      <a:endParaRPr lang="en-ZA" sz="1200" dirty="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endParaRPr lang="en-ZA" sz="120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200" dirty="0">
                          <a:solidFill>
                            <a:srgbClr val="3E0099"/>
                          </a:solidFill>
                          <a:latin typeface="Arial" panose="020B0604020202020204" pitchFamily="34" charset="0"/>
                          <a:cs typeface="Arial" panose="020B0604020202020204" pitchFamily="34" charset="0"/>
                        </a:rPr>
                        <a:t>Corporal Punishment</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endParaRPr lang="en-ZA" sz="120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200" dirty="0">
                          <a:solidFill>
                            <a:srgbClr val="3E0099"/>
                          </a:solidFill>
                          <a:latin typeface="Arial" panose="020B0604020202020204" pitchFamily="34" charset="0"/>
                          <a:cs typeface="Arial" panose="020B0604020202020204" pitchFamily="34" charset="0"/>
                        </a:rPr>
                        <a:t>No Education or Schooling</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endParaRPr lang="en-ZA" sz="120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200" dirty="0">
                          <a:solidFill>
                            <a:srgbClr val="3E0099"/>
                          </a:solidFill>
                          <a:latin typeface="Arial" panose="020B0604020202020204" pitchFamily="34" charset="0"/>
                          <a:cs typeface="Arial" panose="020B0604020202020204" pitchFamily="34" charset="0"/>
                        </a:rPr>
                        <a:t>Female Genital Mutilation &amp; Circumcision </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endParaRPr lang="en-ZA" sz="120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200" dirty="0">
                          <a:solidFill>
                            <a:srgbClr val="3E0099"/>
                          </a:solidFill>
                          <a:latin typeface="Arial" panose="020B0604020202020204" pitchFamily="34" charset="0"/>
                          <a:cs typeface="Arial" panose="020B0604020202020204" pitchFamily="34" charset="0"/>
                        </a:rPr>
                        <a:t>Violence against</a:t>
                      </a:r>
                      <a:r>
                        <a:rPr lang="en-ZA" sz="1200" baseline="0" dirty="0">
                          <a:solidFill>
                            <a:srgbClr val="3E0099"/>
                          </a:solidFill>
                          <a:latin typeface="Arial" panose="020B0604020202020204" pitchFamily="34" charset="0"/>
                          <a:cs typeface="Arial" panose="020B0604020202020204" pitchFamily="34" charset="0"/>
                        </a:rPr>
                        <a:t> Sexual Minorities</a:t>
                      </a:r>
                      <a:endParaRPr lang="en-ZA" sz="1200" dirty="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endParaRPr lang="en-ZA" sz="120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16706">
                <a:tc>
                  <a:txBody>
                    <a:bodyPr/>
                    <a:lstStyle/>
                    <a:p>
                      <a:r>
                        <a:rPr lang="en-ZA" sz="1200" dirty="0">
                          <a:solidFill>
                            <a:srgbClr val="3E0099"/>
                          </a:solidFill>
                          <a:latin typeface="Arial" panose="020B0604020202020204" pitchFamily="34" charset="0"/>
                          <a:cs typeface="Arial" panose="020B0604020202020204" pitchFamily="34" charset="0"/>
                        </a:rPr>
                        <a:t>Drug &amp;</a:t>
                      </a:r>
                      <a:r>
                        <a:rPr lang="en-ZA" sz="1200" baseline="0" dirty="0">
                          <a:solidFill>
                            <a:srgbClr val="3E0099"/>
                          </a:solidFill>
                          <a:latin typeface="Arial" panose="020B0604020202020204" pitchFamily="34" charset="0"/>
                          <a:cs typeface="Arial" panose="020B0604020202020204" pitchFamily="34" charset="0"/>
                        </a:rPr>
                        <a:t> Alcohol Abuse In-Utero (FASD)</a:t>
                      </a:r>
                      <a:endParaRPr lang="en-ZA" sz="1200" dirty="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endParaRPr lang="en-ZA" sz="120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200" dirty="0">
                          <a:solidFill>
                            <a:srgbClr val="3E0099"/>
                          </a:solidFill>
                          <a:latin typeface="Arial" panose="020B0604020202020204" pitchFamily="34" charset="0"/>
                          <a:cs typeface="Arial" panose="020B0604020202020204" pitchFamily="34" charset="0"/>
                        </a:rPr>
                        <a:t>Murder &amp; Attempted Murder</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endParaRPr lang="en-ZA" sz="120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200" dirty="0">
                          <a:solidFill>
                            <a:srgbClr val="3E0099"/>
                          </a:solidFill>
                          <a:latin typeface="Arial" panose="020B0604020202020204" pitchFamily="34" charset="0"/>
                          <a:cs typeface="Arial" panose="020B0604020202020204" pitchFamily="34" charset="0"/>
                        </a:rPr>
                        <a:t>Sexual Abuse &amp; Rape</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endParaRPr lang="en-ZA" sz="120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200" dirty="0">
                          <a:solidFill>
                            <a:srgbClr val="3E0099"/>
                          </a:solidFill>
                          <a:latin typeface="Arial" panose="020B0604020202020204" pitchFamily="34" charset="0"/>
                          <a:cs typeface="Arial" panose="020B0604020202020204" pitchFamily="34" charset="0"/>
                        </a:rPr>
                        <a:t>Harmful Male Circumcision</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endParaRPr lang="en-ZA" sz="1200" dirty="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200" dirty="0">
                          <a:solidFill>
                            <a:srgbClr val="3E0099"/>
                          </a:solidFill>
                          <a:latin typeface="Arial" panose="020B0604020202020204" pitchFamily="34" charset="0"/>
                          <a:cs typeface="Arial" panose="020B0604020202020204" pitchFamily="34" charset="0"/>
                        </a:rPr>
                        <a:t>Exposure to Gangsterism</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endParaRPr lang="en-ZA" sz="120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716706">
                <a:tc>
                  <a:txBody>
                    <a:bodyPr/>
                    <a:lstStyle/>
                    <a:p>
                      <a:r>
                        <a:rPr lang="en-ZA" sz="1200" dirty="0">
                          <a:solidFill>
                            <a:srgbClr val="3E0099"/>
                          </a:solidFill>
                          <a:latin typeface="Arial" panose="020B0604020202020204" pitchFamily="34" charset="0"/>
                          <a:cs typeface="Arial" panose="020B0604020202020204" pitchFamily="34" charset="0"/>
                        </a:rPr>
                        <a:t>Mother to Baby</a:t>
                      </a:r>
                      <a:r>
                        <a:rPr lang="en-ZA" sz="1200" baseline="0" dirty="0">
                          <a:solidFill>
                            <a:srgbClr val="3E0099"/>
                          </a:solidFill>
                          <a:latin typeface="Arial" panose="020B0604020202020204" pitchFamily="34" charset="0"/>
                          <a:cs typeface="Arial" panose="020B0604020202020204" pitchFamily="34" charset="0"/>
                        </a:rPr>
                        <a:t> HIV Transmission</a:t>
                      </a:r>
                      <a:endParaRPr lang="en-ZA" sz="1200" dirty="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endParaRPr lang="en-ZA" sz="120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200" dirty="0">
                          <a:solidFill>
                            <a:srgbClr val="3E0099"/>
                          </a:solidFill>
                          <a:latin typeface="Arial" panose="020B0604020202020204" pitchFamily="34" charset="0"/>
                          <a:cs typeface="Arial" panose="020B0604020202020204" pitchFamily="34" charset="0"/>
                        </a:rPr>
                        <a:t>Emotional</a:t>
                      </a:r>
                      <a:r>
                        <a:rPr lang="en-ZA" sz="1200" baseline="0" dirty="0">
                          <a:solidFill>
                            <a:srgbClr val="3E0099"/>
                          </a:solidFill>
                          <a:latin typeface="Arial" panose="020B0604020202020204" pitchFamily="34" charset="0"/>
                          <a:cs typeface="Arial" panose="020B0604020202020204" pitchFamily="34" charset="0"/>
                        </a:rPr>
                        <a:t> Abuse</a:t>
                      </a:r>
                      <a:endParaRPr lang="en-ZA" sz="1200" dirty="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endParaRPr lang="en-ZA" sz="120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200" dirty="0">
                          <a:solidFill>
                            <a:srgbClr val="3E0099"/>
                          </a:solidFill>
                          <a:latin typeface="Arial" panose="020B0604020202020204" pitchFamily="34" charset="0"/>
                          <a:cs typeface="Arial" panose="020B0604020202020204" pitchFamily="34" charset="0"/>
                        </a:rPr>
                        <a:t>Child Labour</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endParaRPr lang="en-ZA" sz="120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200" dirty="0">
                          <a:solidFill>
                            <a:srgbClr val="3E0099"/>
                          </a:solidFill>
                          <a:latin typeface="Arial" panose="020B0604020202020204" pitchFamily="34" charset="0"/>
                          <a:cs typeface="Arial" panose="020B0604020202020204" pitchFamily="34" charset="0"/>
                        </a:rPr>
                        <a:t>Body Parts</a:t>
                      </a:r>
                      <a:r>
                        <a:rPr lang="en-ZA" sz="1200" baseline="0" dirty="0">
                          <a:solidFill>
                            <a:srgbClr val="3E0099"/>
                          </a:solidFill>
                          <a:latin typeface="Arial" panose="020B0604020202020204" pitchFamily="34" charset="0"/>
                          <a:cs typeface="Arial" panose="020B0604020202020204" pitchFamily="34" charset="0"/>
                        </a:rPr>
                        <a:t> used for Traditional Medicine</a:t>
                      </a:r>
                      <a:endParaRPr lang="en-ZA" sz="1200" dirty="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endParaRPr lang="en-ZA" sz="120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200" dirty="0">
                          <a:solidFill>
                            <a:srgbClr val="3E0099"/>
                          </a:solidFill>
                          <a:latin typeface="Arial" panose="020B0604020202020204" pitchFamily="34" charset="0"/>
                          <a:cs typeface="Arial" panose="020B0604020202020204" pitchFamily="34" charset="0"/>
                        </a:rPr>
                        <a:t>Self Harming</a:t>
                      </a:r>
                      <a:r>
                        <a:rPr lang="en-ZA" sz="1200" baseline="0" dirty="0">
                          <a:solidFill>
                            <a:srgbClr val="3E0099"/>
                          </a:solidFill>
                          <a:latin typeface="Arial" panose="020B0604020202020204" pitchFamily="34" charset="0"/>
                          <a:cs typeface="Arial" panose="020B0604020202020204" pitchFamily="34" charset="0"/>
                        </a:rPr>
                        <a:t> &amp; Suicide</a:t>
                      </a:r>
                      <a:endParaRPr lang="en-ZA" sz="1200" dirty="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endParaRPr lang="en-ZA" sz="1200" dirty="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70076">
                <a:tc>
                  <a:txBody>
                    <a:bodyPr/>
                    <a:lstStyle/>
                    <a:p>
                      <a:r>
                        <a:rPr lang="en-ZA" sz="1200" dirty="0">
                          <a:solidFill>
                            <a:srgbClr val="3E0099"/>
                          </a:solidFill>
                          <a:latin typeface="Arial" panose="020B0604020202020204" pitchFamily="34" charset="0"/>
                          <a:cs typeface="Arial" panose="020B0604020202020204" pitchFamily="34" charset="0"/>
                        </a:rPr>
                        <a:t>Orphaned</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endParaRPr lang="en-ZA" sz="120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200" dirty="0">
                          <a:solidFill>
                            <a:srgbClr val="3E0099"/>
                          </a:solidFill>
                          <a:latin typeface="Arial" panose="020B0604020202020204" pitchFamily="34" charset="0"/>
                          <a:cs typeface="Arial" panose="020B0604020202020204" pitchFamily="34" charset="0"/>
                        </a:rPr>
                        <a:t>Neglect</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endParaRPr lang="en-ZA" sz="1200" dirty="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a:solidFill>
                            <a:srgbClr val="3E0099"/>
                          </a:solidFill>
                          <a:latin typeface="Arial" panose="020B0604020202020204" pitchFamily="34" charset="0"/>
                          <a:cs typeface="Arial" panose="020B0604020202020204" pitchFamily="34" charset="0"/>
                        </a:rPr>
                        <a:t>Commercial Sexual Exploitation</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endParaRPr lang="en-ZA" sz="1200" dirty="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a:solidFill>
                            <a:srgbClr val="3E0099"/>
                          </a:solidFill>
                          <a:latin typeface="Arial" panose="020B0604020202020204" pitchFamily="34" charset="0"/>
                          <a:cs typeface="Arial" panose="020B0604020202020204" pitchFamily="34" charset="0"/>
                        </a:rPr>
                        <a:t>Child Headed Households</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endParaRPr lang="en-ZA" sz="120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200" dirty="0">
                          <a:solidFill>
                            <a:srgbClr val="3E0099"/>
                          </a:solidFill>
                          <a:latin typeface="Arial" panose="020B0604020202020204" pitchFamily="34" charset="0"/>
                          <a:cs typeface="Arial" panose="020B0604020202020204" pitchFamily="34" charset="0"/>
                        </a:rPr>
                        <a:t>Addiction</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endParaRPr lang="en-ZA" sz="1200" dirty="0">
                        <a:solidFill>
                          <a:srgbClr val="3E0099"/>
                        </a:solidFill>
                        <a:latin typeface="Arial" panose="020B0604020202020204" pitchFamily="34" charset="0"/>
                        <a:cs typeface="Arial" panose="020B0604020202020204" pitchFamily="34" charset="0"/>
                      </a:endParaRP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4334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509"/>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latin typeface="Arial" panose="020B0604020202020204" pitchFamily="34" charset="0"/>
              <a:cs typeface="Arial" panose="020B0604020202020204" pitchFamily="34" charset="0"/>
            </a:endParaRPr>
          </a:p>
        </p:txBody>
      </p:sp>
      <p:sp>
        <p:nvSpPr>
          <p:cNvPr id="3" name="Rectangle 2"/>
          <p:cNvSpPr/>
          <p:nvPr/>
        </p:nvSpPr>
        <p:spPr>
          <a:xfrm>
            <a:off x="0" y="0"/>
            <a:ext cx="9144000" cy="747252"/>
          </a:xfrm>
          <a:prstGeom prst="rect">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indent="-265113"/>
            <a:r>
              <a:rPr lang="en-ZA" sz="2000" b="1" dirty="0">
                <a:solidFill>
                  <a:schemeClr val="bg1"/>
                </a:solidFill>
                <a:latin typeface="Arial" panose="020B0604020202020204" pitchFamily="34" charset="0"/>
                <a:cs typeface="Arial" panose="020B0604020202020204" pitchFamily="34" charset="0"/>
              </a:rPr>
              <a:t>       CHILD PROTECTION PRIORITIES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4902" y="60374"/>
            <a:ext cx="543983" cy="608220"/>
          </a:xfrm>
          <a:prstGeom prst="rect">
            <a:avLst/>
          </a:prstGeom>
        </p:spPr>
      </p:pic>
      <p:graphicFrame>
        <p:nvGraphicFramePr>
          <p:cNvPr id="31" name="Table 30"/>
          <p:cNvGraphicFramePr>
            <a:graphicFrameLocks noGrp="1"/>
          </p:cNvGraphicFramePr>
          <p:nvPr>
            <p:extLst>
              <p:ext uri="{D42A27DB-BD31-4B8C-83A1-F6EECF244321}">
                <p14:modId xmlns:p14="http://schemas.microsoft.com/office/powerpoint/2010/main" val="2402444841"/>
              </p:ext>
            </p:extLst>
          </p:nvPr>
        </p:nvGraphicFramePr>
        <p:xfrm>
          <a:off x="562035" y="951778"/>
          <a:ext cx="8019927" cy="5492567"/>
        </p:xfrm>
        <a:graphic>
          <a:graphicData uri="http://schemas.openxmlformats.org/drawingml/2006/table">
            <a:tbl>
              <a:tblPr firstRow="1" bandRow="1">
                <a:tableStyleId>{5C22544A-7EE6-4342-B048-85BDC9FD1C3A}</a:tableStyleId>
              </a:tblPr>
              <a:tblGrid>
                <a:gridCol w="2673309">
                  <a:extLst>
                    <a:ext uri="{9D8B030D-6E8A-4147-A177-3AD203B41FA5}">
                      <a16:colId xmlns:a16="http://schemas.microsoft.com/office/drawing/2014/main" val="20000"/>
                    </a:ext>
                  </a:extLst>
                </a:gridCol>
                <a:gridCol w="2673309">
                  <a:extLst>
                    <a:ext uri="{9D8B030D-6E8A-4147-A177-3AD203B41FA5}">
                      <a16:colId xmlns:a16="http://schemas.microsoft.com/office/drawing/2014/main" val="20001"/>
                    </a:ext>
                  </a:extLst>
                </a:gridCol>
                <a:gridCol w="2673309">
                  <a:extLst>
                    <a:ext uri="{9D8B030D-6E8A-4147-A177-3AD203B41FA5}">
                      <a16:colId xmlns:a16="http://schemas.microsoft.com/office/drawing/2014/main" val="2164615657"/>
                    </a:ext>
                  </a:extLst>
                </a:gridCol>
              </a:tblGrid>
              <a:tr h="611281">
                <a:tc>
                  <a:txBody>
                    <a:bodyPr/>
                    <a:lstStyle/>
                    <a:p>
                      <a:pPr marL="0" indent="0" algn="ctr">
                        <a:buNone/>
                      </a:pPr>
                      <a:r>
                        <a:rPr lang="en-ZA" sz="1600" b="0" baseline="0" dirty="0">
                          <a:solidFill>
                            <a:schemeClr val="bg1"/>
                          </a:solidFill>
                          <a:latin typeface="Arial" panose="020B0604020202020204" pitchFamily="34" charset="0"/>
                          <a:cs typeface="Arial" panose="020B0604020202020204" pitchFamily="34" charset="0"/>
                        </a:rPr>
                        <a:t>HIGH PRIORITY CHALLENGES?</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algn="ctr"/>
                      <a:r>
                        <a:rPr lang="en-ZA" sz="1600" b="0" dirty="0">
                          <a:solidFill>
                            <a:schemeClr val="bg1"/>
                          </a:solidFill>
                          <a:latin typeface="Arial" panose="020B0604020202020204" pitchFamily="34" charset="0"/>
                          <a:cs typeface="Arial" panose="020B0604020202020204" pitchFamily="34" charset="0"/>
                        </a:rPr>
                        <a:t>MEDIUM PRIORITY CHALLENGES?</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algn="ctr"/>
                      <a:r>
                        <a:rPr lang="en-ZA" sz="1600" b="0" dirty="0">
                          <a:solidFill>
                            <a:schemeClr val="bg1"/>
                          </a:solidFill>
                          <a:latin typeface="Arial" panose="020B0604020202020204" pitchFamily="34" charset="0"/>
                          <a:cs typeface="Arial" panose="020B0604020202020204" pitchFamily="34" charset="0"/>
                        </a:rPr>
                        <a:t>LOW PRIORITY CHALLENGES?</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extLst>
                  <a:ext uri="{0D108BD9-81ED-4DB2-BD59-A6C34878D82A}">
                    <a16:rowId xmlns:a16="http://schemas.microsoft.com/office/drawing/2014/main" val="10000"/>
                  </a:ext>
                </a:extLst>
              </a:tr>
              <a:tr h="506547">
                <a:tc>
                  <a:txBody>
                    <a:bodyPr/>
                    <a:lstStyle/>
                    <a:p>
                      <a:pPr algn="l"/>
                      <a:r>
                        <a:rPr lang="en-ZA" sz="1600" b="0" dirty="0">
                          <a:solidFill>
                            <a:srgbClr val="3E0099"/>
                          </a:solidFill>
                          <a:latin typeface="Arial" panose="020B0604020202020204" pitchFamily="34" charset="0"/>
                          <a:cs typeface="Arial" panose="020B0604020202020204" pitchFamily="34" charset="0"/>
                        </a:rPr>
                        <a:t>1.</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1.</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1.</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20211">
                <a:tc>
                  <a:txBody>
                    <a:bodyPr/>
                    <a:lstStyle/>
                    <a:p>
                      <a:pPr algn="l"/>
                      <a:r>
                        <a:rPr lang="en-ZA" sz="1600" b="0" dirty="0">
                          <a:solidFill>
                            <a:srgbClr val="3E0099"/>
                          </a:solidFill>
                          <a:latin typeface="Arial" panose="020B0604020202020204" pitchFamily="34" charset="0"/>
                          <a:cs typeface="Arial" panose="020B0604020202020204" pitchFamily="34" charset="0"/>
                        </a:rPr>
                        <a:t>2.</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2.</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2.</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81816">
                <a:tc>
                  <a:txBody>
                    <a:bodyPr/>
                    <a:lstStyle/>
                    <a:p>
                      <a:pPr algn="l"/>
                      <a:r>
                        <a:rPr lang="en-ZA" sz="1600" b="0" dirty="0">
                          <a:solidFill>
                            <a:srgbClr val="3E0099"/>
                          </a:solidFill>
                          <a:latin typeface="Arial" panose="020B0604020202020204" pitchFamily="34" charset="0"/>
                          <a:cs typeface="Arial" panose="020B0604020202020204" pitchFamily="34" charset="0"/>
                        </a:rPr>
                        <a:t>3.</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3.</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3.</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81816">
                <a:tc>
                  <a:txBody>
                    <a:bodyPr/>
                    <a:lstStyle/>
                    <a:p>
                      <a:pPr algn="l"/>
                      <a:r>
                        <a:rPr lang="en-ZA" sz="1600" b="0" dirty="0">
                          <a:solidFill>
                            <a:srgbClr val="3E0099"/>
                          </a:solidFill>
                          <a:latin typeface="Arial" panose="020B0604020202020204" pitchFamily="34" charset="0"/>
                          <a:cs typeface="Arial" panose="020B0604020202020204" pitchFamily="34" charset="0"/>
                        </a:rPr>
                        <a:t>4.</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4.</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4.</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81816">
                <a:tc>
                  <a:txBody>
                    <a:bodyPr/>
                    <a:lstStyle/>
                    <a:p>
                      <a:pPr algn="l"/>
                      <a:r>
                        <a:rPr lang="en-ZA" sz="1600" b="0" dirty="0">
                          <a:solidFill>
                            <a:srgbClr val="3E0099"/>
                          </a:solidFill>
                          <a:latin typeface="Arial" panose="020B0604020202020204" pitchFamily="34" charset="0"/>
                          <a:cs typeface="Arial" panose="020B0604020202020204" pitchFamily="34" charset="0"/>
                        </a:rPr>
                        <a:t>5.</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5.</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5.</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81816">
                <a:tc>
                  <a:txBody>
                    <a:bodyPr/>
                    <a:lstStyle/>
                    <a:p>
                      <a:pPr algn="l"/>
                      <a:r>
                        <a:rPr lang="en-ZA" sz="1600" b="0" dirty="0">
                          <a:solidFill>
                            <a:srgbClr val="3E0099"/>
                          </a:solidFill>
                          <a:latin typeface="Arial" panose="020B0604020202020204" pitchFamily="34" charset="0"/>
                          <a:cs typeface="Arial" panose="020B0604020202020204" pitchFamily="34" charset="0"/>
                        </a:rPr>
                        <a:t>6.</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6.</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6.</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2159058"/>
                  </a:ext>
                </a:extLst>
              </a:tr>
              <a:tr h="481816">
                <a:tc>
                  <a:txBody>
                    <a:bodyPr/>
                    <a:lstStyle/>
                    <a:p>
                      <a:pPr algn="l"/>
                      <a:r>
                        <a:rPr lang="en-ZA" sz="1600" b="0" dirty="0">
                          <a:solidFill>
                            <a:srgbClr val="3E0099"/>
                          </a:solidFill>
                          <a:latin typeface="Arial" panose="020B0604020202020204" pitchFamily="34" charset="0"/>
                          <a:cs typeface="Arial" panose="020B0604020202020204" pitchFamily="34" charset="0"/>
                        </a:rPr>
                        <a:t>7.</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7.</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7.</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36081194"/>
                  </a:ext>
                </a:extLst>
              </a:tr>
              <a:tr h="481816">
                <a:tc>
                  <a:txBody>
                    <a:bodyPr/>
                    <a:lstStyle/>
                    <a:p>
                      <a:pPr algn="l"/>
                      <a:r>
                        <a:rPr lang="en-ZA" sz="1600" b="0" dirty="0">
                          <a:solidFill>
                            <a:srgbClr val="3E0099"/>
                          </a:solidFill>
                          <a:latin typeface="Arial" panose="020B0604020202020204" pitchFamily="34" charset="0"/>
                          <a:cs typeface="Arial" panose="020B0604020202020204" pitchFamily="34" charset="0"/>
                        </a:rPr>
                        <a:t>8.</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8.</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8.</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0537873"/>
                  </a:ext>
                </a:extLst>
              </a:tr>
              <a:tr h="481816">
                <a:tc>
                  <a:txBody>
                    <a:bodyPr/>
                    <a:lstStyle/>
                    <a:p>
                      <a:pPr algn="l"/>
                      <a:r>
                        <a:rPr lang="en-ZA" sz="1600" b="0" dirty="0">
                          <a:solidFill>
                            <a:srgbClr val="3E0099"/>
                          </a:solidFill>
                          <a:latin typeface="Arial" panose="020B0604020202020204" pitchFamily="34" charset="0"/>
                          <a:cs typeface="Arial" panose="020B0604020202020204" pitchFamily="34" charset="0"/>
                        </a:rPr>
                        <a:t>9.</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9.</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9.</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45512456"/>
                  </a:ext>
                </a:extLst>
              </a:tr>
              <a:tr h="481816">
                <a:tc>
                  <a:txBody>
                    <a:bodyPr/>
                    <a:lstStyle/>
                    <a:p>
                      <a:pPr algn="l"/>
                      <a:r>
                        <a:rPr lang="en-ZA" sz="1600" b="0" dirty="0">
                          <a:solidFill>
                            <a:srgbClr val="3E0099"/>
                          </a:solidFill>
                          <a:latin typeface="Arial" panose="020B0604020202020204" pitchFamily="34" charset="0"/>
                          <a:cs typeface="Arial" panose="020B0604020202020204" pitchFamily="34" charset="0"/>
                        </a:rPr>
                        <a:t>10.</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10.</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10.</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18756650"/>
                  </a:ext>
                </a:extLst>
              </a:tr>
            </a:tbl>
          </a:graphicData>
        </a:graphic>
      </p:graphicFrame>
    </p:spTree>
    <p:extLst>
      <p:ext uri="{BB962C8B-B14F-4D97-AF65-F5344CB8AC3E}">
        <p14:creationId xmlns:p14="http://schemas.microsoft.com/office/powerpoint/2010/main" val="3850654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509"/>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3" name="Rectangle 2"/>
          <p:cNvSpPr/>
          <p:nvPr/>
        </p:nvSpPr>
        <p:spPr>
          <a:xfrm>
            <a:off x="0" y="0"/>
            <a:ext cx="9144000" cy="747252"/>
          </a:xfrm>
          <a:prstGeom prst="rect">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indent="-265113"/>
            <a:r>
              <a:rPr lang="en-ZA" sz="2000" b="1" dirty="0">
                <a:solidFill>
                  <a:schemeClr val="bg1"/>
                </a:solidFill>
                <a:latin typeface="Arial" panose="020B0604020202020204" pitchFamily="34" charset="0"/>
                <a:cs typeface="Arial" panose="020B0604020202020204" pitchFamily="34" charset="0"/>
              </a:rPr>
              <a:t>       IDENTIFYING STRATEGIC PRIORITIES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4902" y="60374"/>
            <a:ext cx="543983" cy="608220"/>
          </a:xfrm>
          <a:prstGeom prst="rect">
            <a:avLst/>
          </a:prstGeom>
        </p:spPr>
      </p:pic>
      <p:cxnSp>
        <p:nvCxnSpPr>
          <p:cNvPr id="9" name="Straight Arrow Connector 4"/>
          <p:cNvCxnSpPr>
            <a:cxnSpLocks noChangeShapeType="1"/>
          </p:cNvCxnSpPr>
          <p:nvPr/>
        </p:nvCxnSpPr>
        <p:spPr bwMode="auto">
          <a:xfrm flipV="1">
            <a:off x="1319083" y="1798293"/>
            <a:ext cx="0" cy="3744913"/>
          </a:xfrm>
          <a:prstGeom prst="straightConnector1">
            <a:avLst/>
          </a:prstGeom>
          <a:noFill/>
          <a:ln w="28575" algn="ctr">
            <a:solidFill>
              <a:srgbClr val="63459B"/>
            </a:solidFill>
            <a:round/>
            <a:headEnd/>
            <a:tailEnd type="triangle" w="med" len="med"/>
          </a:ln>
          <a:extLst>
            <a:ext uri="{909E8E84-426E-40DD-AFC4-6F175D3DCCD1}">
              <a14:hiddenFill xmlns:a14="http://schemas.microsoft.com/office/drawing/2010/main">
                <a:noFill/>
              </a14:hiddenFill>
            </a:ext>
          </a:extLst>
        </p:spPr>
      </p:cxnSp>
      <p:cxnSp>
        <p:nvCxnSpPr>
          <p:cNvPr id="11" name="Straight Arrow Connector 6"/>
          <p:cNvCxnSpPr>
            <a:cxnSpLocks noChangeShapeType="1"/>
          </p:cNvCxnSpPr>
          <p:nvPr/>
        </p:nvCxnSpPr>
        <p:spPr bwMode="auto">
          <a:xfrm>
            <a:off x="1319084" y="5543205"/>
            <a:ext cx="7342187" cy="0"/>
          </a:xfrm>
          <a:prstGeom prst="straightConnector1">
            <a:avLst/>
          </a:prstGeom>
          <a:noFill/>
          <a:ln w="28575" algn="ctr">
            <a:solidFill>
              <a:srgbClr val="63459B"/>
            </a:solidFill>
            <a:round/>
            <a:headEnd/>
            <a:tailEnd type="triangle" w="med" len="med"/>
          </a:ln>
          <a:extLst>
            <a:ext uri="{909E8E84-426E-40DD-AFC4-6F175D3DCCD1}">
              <a14:hiddenFill xmlns:a14="http://schemas.microsoft.com/office/drawing/2010/main">
                <a:noFill/>
              </a14:hiddenFill>
            </a:ext>
          </a:extLst>
        </p:spPr>
      </p:cxnSp>
      <p:sp>
        <p:nvSpPr>
          <p:cNvPr id="12" name="TextBox 7"/>
          <p:cNvSpPr txBox="1">
            <a:spLocks noChangeArrowheads="1"/>
          </p:cNvSpPr>
          <p:nvPr/>
        </p:nvSpPr>
        <p:spPr bwMode="auto">
          <a:xfrm>
            <a:off x="2339845" y="6147925"/>
            <a:ext cx="49023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400" dirty="0">
                <a:solidFill>
                  <a:srgbClr val="3E0099"/>
                </a:solidFill>
                <a:cs typeface="Arial" panose="020B0604020202020204" pitchFamily="34" charset="0"/>
              </a:rPr>
              <a:t>HOW DIFFICULT WILL THIS BE TO IMPLEMENT/SOLVE?</a:t>
            </a:r>
          </a:p>
        </p:txBody>
      </p:sp>
      <p:sp>
        <p:nvSpPr>
          <p:cNvPr id="13" name="TextBox 9"/>
          <p:cNvSpPr txBox="1">
            <a:spLocks noChangeArrowheads="1"/>
          </p:cNvSpPr>
          <p:nvPr/>
        </p:nvSpPr>
        <p:spPr bwMode="auto">
          <a:xfrm rot="16200000">
            <a:off x="-1796743" y="3516861"/>
            <a:ext cx="47415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400" dirty="0">
                <a:solidFill>
                  <a:srgbClr val="3E0099"/>
                </a:solidFill>
                <a:cs typeface="Arial" panose="020B0604020202020204" pitchFamily="34" charset="0"/>
              </a:rPr>
              <a:t>WHAT IMPACT WILL THIS HAVE ON MY COMMUNITY?</a:t>
            </a:r>
          </a:p>
        </p:txBody>
      </p:sp>
      <p:sp>
        <p:nvSpPr>
          <p:cNvPr id="14" name="TextBox 10"/>
          <p:cNvSpPr txBox="1">
            <a:spLocks noChangeArrowheads="1"/>
          </p:cNvSpPr>
          <p:nvPr/>
        </p:nvSpPr>
        <p:spPr bwMode="auto">
          <a:xfrm>
            <a:off x="2052368" y="5543206"/>
            <a:ext cx="6527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600">
                <a:solidFill>
                  <a:srgbClr val="3E0099"/>
                </a:solidFill>
                <a:cs typeface="Arial" panose="020B0604020202020204" pitchFamily="34" charset="0"/>
              </a:rPr>
              <a:t>LOW</a:t>
            </a:r>
          </a:p>
        </p:txBody>
      </p:sp>
      <p:sp>
        <p:nvSpPr>
          <p:cNvPr id="15" name="TextBox 11"/>
          <p:cNvSpPr txBox="1">
            <a:spLocks noChangeArrowheads="1"/>
          </p:cNvSpPr>
          <p:nvPr/>
        </p:nvSpPr>
        <p:spPr bwMode="auto">
          <a:xfrm>
            <a:off x="4229451" y="5549555"/>
            <a:ext cx="10166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600">
                <a:solidFill>
                  <a:srgbClr val="3E0099"/>
                </a:solidFill>
                <a:cs typeface="Arial" panose="020B0604020202020204" pitchFamily="34" charset="0"/>
              </a:rPr>
              <a:t>MEDIUM</a:t>
            </a:r>
          </a:p>
        </p:txBody>
      </p:sp>
      <p:sp>
        <p:nvSpPr>
          <p:cNvPr id="16" name="TextBox 12"/>
          <p:cNvSpPr txBox="1">
            <a:spLocks noChangeArrowheads="1"/>
          </p:cNvSpPr>
          <p:nvPr/>
        </p:nvSpPr>
        <p:spPr bwMode="auto">
          <a:xfrm>
            <a:off x="6884500" y="5560668"/>
            <a:ext cx="6976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600">
                <a:solidFill>
                  <a:srgbClr val="3E0099"/>
                </a:solidFill>
                <a:cs typeface="Arial" panose="020B0604020202020204" pitchFamily="34" charset="0"/>
              </a:rPr>
              <a:t>HIGH</a:t>
            </a:r>
          </a:p>
        </p:txBody>
      </p:sp>
      <p:sp>
        <p:nvSpPr>
          <p:cNvPr id="17" name="TextBox 13"/>
          <p:cNvSpPr txBox="1">
            <a:spLocks noChangeArrowheads="1"/>
          </p:cNvSpPr>
          <p:nvPr/>
        </p:nvSpPr>
        <p:spPr bwMode="auto">
          <a:xfrm rot="16200000">
            <a:off x="853806" y="4777029"/>
            <a:ext cx="6527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600">
                <a:solidFill>
                  <a:srgbClr val="3E0099"/>
                </a:solidFill>
                <a:cs typeface="Arial" panose="020B0604020202020204" pitchFamily="34" charset="0"/>
              </a:rPr>
              <a:t>LOW</a:t>
            </a:r>
          </a:p>
        </p:txBody>
      </p:sp>
      <p:sp>
        <p:nvSpPr>
          <p:cNvPr id="18" name="TextBox 14"/>
          <p:cNvSpPr txBox="1">
            <a:spLocks noChangeArrowheads="1"/>
          </p:cNvSpPr>
          <p:nvPr/>
        </p:nvSpPr>
        <p:spPr bwMode="auto">
          <a:xfrm rot="16200000">
            <a:off x="663926" y="3617359"/>
            <a:ext cx="10166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600">
                <a:solidFill>
                  <a:srgbClr val="3E0099"/>
                </a:solidFill>
                <a:cs typeface="Arial" panose="020B0604020202020204" pitchFamily="34" charset="0"/>
              </a:rPr>
              <a:t>MEDIUM</a:t>
            </a:r>
          </a:p>
        </p:txBody>
      </p:sp>
      <p:sp>
        <p:nvSpPr>
          <p:cNvPr id="19" name="TextBox 15"/>
          <p:cNvSpPr txBox="1">
            <a:spLocks noChangeArrowheads="1"/>
          </p:cNvSpPr>
          <p:nvPr/>
        </p:nvSpPr>
        <p:spPr bwMode="auto">
          <a:xfrm rot="16200000">
            <a:off x="848033" y="2352123"/>
            <a:ext cx="6976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600">
                <a:solidFill>
                  <a:srgbClr val="3E0099"/>
                </a:solidFill>
                <a:cs typeface="Arial" panose="020B0604020202020204" pitchFamily="34" charset="0"/>
              </a:rPr>
              <a:t>HIGH</a:t>
            </a:r>
          </a:p>
        </p:txBody>
      </p:sp>
      <p:sp>
        <p:nvSpPr>
          <p:cNvPr id="20" name="TextBox 16"/>
          <p:cNvSpPr txBox="1">
            <a:spLocks noChangeArrowheads="1"/>
          </p:cNvSpPr>
          <p:nvPr/>
        </p:nvSpPr>
        <p:spPr bwMode="auto">
          <a:xfrm>
            <a:off x="1575822" y="1718918"/>
            <a:ext cx="15280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600">
                <a:solidFill>
                  <a:srgbClr val="3E0099"/>
                </a:solidFill>
                <a:cs typeface="Arial" panose="020B0604020202020204" pitchFamily="34" charset="0"/>
              </a:rPr>
              <a:t>SHORT TERM</a:t>
            </a:r>
          </a:p>
        </p:txBody>
      </p:sp>
      <p:sp>
        <p:nvSpPr>
          <p:cNvPr id="21" name="TextBox 17"/>
          <p:cNvSpPr txBox="1">
            <a:spLocks noChangeArrowheads="1"/>
          </p:cNvSpPr>
          <p:nvPr/>
        </p:nvSpPr>
        <p:spPr bwMode="auto">
          <a:xfrm>
            <a:off x="3874214" y="1726856"/>
            <a:ext cx="16509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600">
                <a:solidFill>
                  <a:srgbClr val="3E0099"/>
                </a:solidFill>
                <a:cs typeface="Arial" panose="020B0604020202020204" pitchFamily="34" charset="0"/>
              </a:rPr>
              <a:t>MEDIUM TERM</a:t>
            </a:r>
          </a:p>
        </p:txBody>
      </p:sp>
      <p:sp>
        <p:nvSpPr>
          <p:cNvPr id="22" name="TextBox 18"/>
          <p:cNvSpPr txBox="1">
            <a:spLocks noChangeArrowheads="1"/>
          </p:cNvSpPr>
          <p:nvPr/>
        </p:nvSpPr>
        <p:spPr bwMode="auto">
          <a:xfrm>
            <a:off x="6494798" y="1737968"/>
            <a:ext cx="14008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600">
                <a:solidFill>
                  <a:srgbClr val="3E0099"/>
                </a:solidFill>
                <a:cs typeface="Arial" panose="020B0604020202020204" pitchFamily="34" charset="0"/>
              </a:rPr>
              <a:t>LONG TERM</a:t>
            </a:r>
          </a:p>
        </p:txBody>
      </p:sp>
      <p:sp>
        <p:nvSpPr>
          <p:cNvPr id="26" name="Oval 8"/>
          <p:cNvSpPr>
            <a:spLocks noChangeArrowheads="1"/>
          </p:cNvSpPr>
          <p:nvPr/>
        </p:nvSpPr>
        <p:spPr bwMode="auto">
          <a:xfrm>
            <a:off x="1773717" y="2152110"/>
            <a:ext cx="1512888" cy="914400"/>
          </a:xfrm>
          <a:prstGeom prst="ellipse">
            <a:avLst/>
          </a:prstGeom>
          <a:solidFill>
            <a:srgbClr val="3E0099"/>
          </a:solidFill>
          <a:ln w="9525" algn="ctr">
            <a:solidFill>
              <a:srgbClr val="3E0099"/>
            </a:solidFill>
            <a:round/>
            <a:headEnd/>
            <a:tailEnd/>
          </a:ln>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600" dirty="0">
                <a:solidFill>
                  <a:schemeClr val="bg1"/>
                </a:solidFill>
                <a:cs typeface="Arial" panose="020B0604020202020204" pitchFamily="34" charset="0"/>
              </a:rPr>
              <a:t>Priority 1</a:t>
            </a:r>
          </a:p>
        </p:txBody>
      </p:sp>
      <p:sp>
        <p:nvSpPr>
          <p:cNvPr id="27" name="Oval 20"/>
          <p:cNvSpPr>
            <a:spLocks noChangeArrowheads="1"/>
          </p:cNvSpPr>
          <p:nvPr/>
        </p:nvSpPr>
        <p:spPr bwMode="auto">
          <a:xfrm>
            <a:off x="3817852" y="3271298"/>
            <a:ext cx="1512887" cy="914400"/>
          </a:xfrm>
          <a:prstGeom prst="ellipse">
            <a:avLst/>
          </a:prstGeom>
          <a:solidFill>
            <a:srgbClr val="3E0099"/>
          </a:solidFill>
          <a:ln w="9525" algn="ctr">
            <a:solidFill>
              <a:srgbClr val="3E0099"/>
            </a:solidFill>
            <a:round/>
            <a:headEnd/>
            <a:tailEnd/>
          </a:ln>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600">
                <a:solidFill>
                  <a:schemeClr val="bg1"/>
                </a:solidFill>
                <a:cs typeface="Arial" panose="020B0604020202020204" pitchFamily="34" charset="0"/>
              </a:rPr>
              <a:t>Priority 2</a:t>
            </a:r>
          </a:p>
        </p:txBody>
      </p:sp>
      <p:sp>
        <p:nvSpPr>
          <p:cNvPr id="28" name="Oval 21"/>
          <p:cNvSpPr>
            <a:spLocks noChangeArrowheads="1"/>
          </p:cNvSpPr>
          <p:nvPr/>
        </p:nvSpPr>
        <p:spPr bwMode="auto">
          <a:xfrm>
            <a:off x="6402716" y="2101310"/>
            <a:ext cx="1511300" cy="914400"/>
          </a:xfrm>
          <a:prstGeom prst="ellipse">
            <a:avLst/>
          </a:prstGeom>
          <a:solidFill>
            <a:srgbClr val="3E0099"/>
          </a:solidFill>
          <a:ln w="9525" algn="ctr">
            <a:solidFill>
              <a:srgbClr val="3E0099"/>
            </a:solidFill>
            <a:round/>
            <a:headEnd/>
            <a:tailEnd/>
          </a:ln>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600">
                <a:solidFill>
                  <a:schemeClr val="bg1"/>
                </a:solidFill>
                <a:cs typeface="Arial" panose="020B0604020202020204" pitchFamily="34" charset="0"/>
              </a:rPr>
              <a:t>Priority 3</a:t>
            </a:r>
          </a:p>
        </p:txBody>
      </p:sp>
      <p:graphicFrame>
        <p:nvGraphicFramePr>
          <p:cNvPr id="8" name="Table 7"/>
          <p:cNvGraphicFramePr>
            <a:graphicFrameLocks noGrp="1"/>
          </p:cNvGraphicFramePr>
          <p:nvPr>
            <p:extLst>
              <p:ext uri="{D42A27DB-BD31-4B8C-83A1-F6EECF244321}">
                <p14:modId xmlns:p14="http://schemas.microsoft.com/office/powerpoint/2010/main" val="261189656"/>
              </p:ext>
            </p:extLst>
          </p:nvPr>
        </p:nvGraphicFramePr>
        <p:xfrm>
          <a:off x="1319083" y="2014193"/>
          <a:ext cx="6984999" cy="3529014"/>
        </p:xfrm>
        <a:graphic>
          <a:graphicData uri="http://schemas.openxmlformats.org/drawingml/2006/table">
            <a:tbl>
              <a:tblPr firstRow="1" bandRow="1">
                <a:tableStyleId>{5C22544A-7EE6-4342-B048-85BDC9FD1C3A}</a:tableStyleId>
              </a:tblPr>
              <a:tblGrid>
                <a:gridCol w="2328333">
                  <a:extLst>
                    <a:ext uri="{9D8B030D-6E8A-4147-A177-3AD203B41FA5}">
                      <a16:colId xmlns:a16="http://schemas.microsoft.com/office/drawing/2014/main" val="20000"/>
                    </a:ext>
                  </a:extLst>
                </a:gridCol>
                <a:gridCol w="2328333">
                  <a:extLst>
                    <a:ext uri="{9D8B030D-6E8A-4147-A177-3AD203B41FA5}">
                      <a16:colId xmlns:a16="http://schemas.microsoft.com/office/drawing/2014/main" val="20001"/>
                    </a:ext>
                  </a:extLst>
                </a:gridCol>
                <a:gridCol w="2328333">
                  <a:extLst>
                    <a:ext uri="{9D8B030D-6E8A-4147-A177-3AD203B41FA5}">
                      <a16:colId xmlns:a16="http://schemas.microsoft.com/office/drawing/2014/main" val="20002"/>
                    </a:ext>
                  </a:extLst>
                </a:gridCol>
              </a:tblGrid>
              <a:tr h="1176338">
                <a:tc>
                  <a:txBody>
                    <a:bodyPr/>
                    <a:lstStyle/>
                    <a:p>
                      <a:endParaRPr lang="en-ZA" sz="1800" dirty="0"/>
                    </a:p>
                  </a:txBody>
                  <a:tcPr marL="91443" marR="91443" marT="45728" marB="4572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1800"/>
                    </a:p>
                  </a:txBody>
                  <a:tcPr marL="91443" marR="91443" marT="45728" marB="4572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1800"/>
                    </a:p>
                  </a:txBody>
                  <a:tcPr marL="91443" marR="91443" marT="45728" marB="4572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176338">
                <a:tc>
                  <a:txBody>
                    <a:bodyPr/>
                    <a:lstStyle/>
                    <a:p>
                      <a:endParaRPr lang="en-ZA" sz="1800"/>
                    </a:p>
                  </a:txBody>
                  <a:tcPr marL="91443" marR="91443" marT="45728" marB="4572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1800" dirty="0"/>
                    </a:p>
                  </a:txBody>
                  <a:tcPr marL="91443" marR="91443" marT="45728" marB="4572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1800" dirty="0"/>
                    </a:p>
                  </a:txBody>
                  <a:tcPr marL="91443" marR="91443" marT="45728" marB="4572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76338">
                <a:tc>
                  <a:txBody>
                    <a:bodyPr/>
                    <a:lstStyle/>
                    <a:p>
                      <a:endParaRPr lang="en-ZA" sz="1800" dirty="0"/>
                    </a:p>
                  </a:txBody>
                  <a:tcPr marL="91443" marR="91443" marT="45728" marB="4572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1800" dirty="0"/>
                    </a:p>
                  </a:txBody>
                  <a:tcPr marL="91443" marR="91443" marT="45728" marB="4572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1800" dirty="0"/>
                    </a:p>
                  </a:txBody>
                  <a:tcPr marL="91443" marR="91443" marT="45728" marB="4572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9787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148771183"/>
              </p:ext>
            </p:extLst>
          </p:nvPr>
        </p:nvGraphicFramePr>
        <p:xfrm>
          <a:off x="0" y="3566640"/>
          <a:ext cx="9144002" cy="3291360"/>
        </p:xfrm>
        <a:graphic>
          <a:graphicData uri="http://schemas.openxmlformats.org/drawingml/2006/table">
            <a:tbl>
              <a:tblPr>
                <a:tableStyleId>{5C22544A-7EE6-4342-B048-85BDC9FD1C3A}</a:tableStyleId>
              </a:tblPr>
              <a:tblGrid>
                <a:gridCol w="1306286">
                  <a:extLst>
                    <a:ext uri="{9D8B030D-6E8A-4147-A177-3AD203B41FA5}">
                      <a16:colId xmlns:a16="http://schemas.microsoft.com/office/drawing/2014/main" val="20000"/>
                    </a:ext>
                  </a:extLst>
                </a:gridCol>
                <a:gridCol w="1306286">
                  <a:extLst>
                    <a:ext uri="{9D8B030D-6E8A-4147-A177-3AD203B41FA5}">
                      <a16:colId xmlns:a16="http://schemas.microsoft.com/office/drawing/2014/main" val="20001"/>
                    </a:ext>
                  </a:extLst>
                </a:gridCol>
                <a:gridCol w="1306286">
                  <a:extLst>
                    <a:ext uri="{9D8B030D-6E8A-4147-A177-3AD203B41FA5}">
                      <a16:colId xmlns:a16="http://schemas.microsoft.com/office/drawing/2014/main" val="20002"/>
                    </a:ext>
                  </a:extLst>
                </a:gridCol>
                <a:gridCol w="1306286">
                  <a:extLst>
                    <a:ext uri="{9D8B030D-6E8A-4147-A177-3AD203B41FA5}">
                      <a16:colId xmlns:a16="http://schemas.microsoft.com/office/drawing/2014/main" val="20003"/>
                    </a:ext>
                  </a:extLst>
                </a:gridCol>
                <a:gridCol w="1306286">
                  <a:extLst>
                    <a:ext uri="{9D8B030D-6E8A-4147-A177-3AD203B41FA5}">
                      <a16:colId xmlns:a16="http://schemas.microsoft.com/office/drawing/2014/main" val="20004"/>
                    </a:ext>
                  </a:extLst>
                </a:gridCol>
                <a:gridCol w="1306286">
                  <a:extLst>
                    <a:ext uri="{9D8B030D-6E8A-4147-A177-3AD203B41FA5}">
                      <a16:colId xmlns:a16="http://schemas.microsoft.com/office/drawing/2014/main" val="20005"/>
                    </a:ext>
                  </a:extLst>
                </a:gridCol>
                <a:gridCol w="1306286">
                  <a:extLst>
                    <a:ext uri="{9D8B030D-6E8A-4147-A177-3AD203B41FA5}">
                      <a16:colId xmlns:a16="http://schemas.microsoft.com/office/drawing/2014/main" val="20006"/>
                    </a:ext>
                  </a:extLst>
                </a:gridCol>
              </a:tblGrid>
              <a:tr h="658272">
                <a:tc>
                  <a:txBody>
                    <a:bodyPr/>
                    <a:lstStyle/>
                    <a:p>
                      <a:r>
                        <a:rPr lang="en-ZA" sz="1400" dirty="0">
                          <a:solidFill>
                            <a:srgbClr val="63459B"/>
                          </a:solidFill>
                          <a:latin typeface="Arial" panose="020B0604020202020204" pitchFamily="34" charset="0"/>
                          <a:cs typeface="Arial" panose="020B0604020202020204" pitchFamily="34" charset="0"/>
                        </a:rPr>
                        <a:t>1.</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400" dirty="0">
                          <a:solidFill>
                            <a:srgbClr val="63459B"/>
                          </a:solidFill>
                          <a:latin typeface="Arial" panose="020B0604020202020204" pitchFamily="34" charset="0"/>
                          <a:cs typeface="Arial" panose="020B0604020202020204" pitchFamily="34" charset="0"/>
                        </a:rPr>
                        <a:t>1.</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400" dirty="0">
                          <a:solidFill>
                            <a:srgbClr val="63459B"/>
                          </a:solidFill>
                          <a:latin typeface="Arial" panose="020B0604020202020204" pitchFamily="34" charset="0"/>
                          <a:cs typeface="Arial" panose="020B0604020202020204" pitchFamily="34" charset="0"/>
                        </a:rPr>
                        <a:t>1.</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400" dirty="0">
                          <a:solidFill>
                            <a:srgbClr val="63459B"/>
                          </a:solidFill>
                          <a:latin typeface="Arial" panose="020B0604020202020204" pitchFamily="34" charset="0"/>
                          <a:cs typeface="Arial" panose="020B0604020202020204" pitchFamily="34" charset="0"/>
                        </a:rPr>
                        <a:t>1.</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400" dirty="0">
                          <a:solidFill>
                            <a:srgbClr val="63459B"/>
                          </a:solidFill>
                          <a:latin typeface="Arial" panose="020B0604020202020204" pitchFamily="34" charset="0"/>
                          <a:cs typeface="Arial" panose="020B0604020202020204" pitchFamily="34" charset="0"/>
                        </a:rPr>
                        <a:t>1.</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400" dirty="0">
                          <a:solidFill>
                            <a:srgbClr val="63459B"/>
                          </a:solidFill>
                          <a:latin typeface="Arial" panose="020B0604020202020204" pitchFamily="34" charset="0"/>
                          <a:cs typeface="Arial" panose="020B0604020202020204" pitchFamily="34" charset="0"/>
                        </a:rPr>
                        <a:t>1.</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400" dirty="0">
                          <a:solidFill>
                            <a:srgbClr val="63459B"/>
                          </a:solidFill>
                          <a:latin typeface="Arial" panose="020B0604020202020204" pitchFamily="34" charset="0"/>
                          <a:cs typeface="Arial" panose="020B0604020202020204" pitchFamily="34" charset="0"/>
                        </a:rPr>
                        <a:t>1.</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58272">
                <a:tc>
                  <a:txBody>
                    <a:bodyPr/>
                    <a:lstStyle/>
                    <a:p>
                      <a:r>
                        <a:rPr lang="en-ZA" sz="1400" dirty="0">
                          <a:solidFill>
                            <a:srgbClr val="63459B"/>
                          </a:solidFill>
                          <a:latin typeface="Arial" panose="020B0604020202020204" pitchFamily="34" charset="0"/>
                          <a:cs typeface="Arial" panose="020B0604020202020204" pitchFamily="34" charset="0"/>
                        </a:rPr>
                        <a:t>2.</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400" dirty="0">
                          <a:solidFill>
                            <a:srgbClr val="63459B"/>
                          </a:solidFill>
                          <a:latin typeface="Arial" panose="020B0604020202020204" pitchFamily="34" charset="0"/>
                          <a:cs typeface="Arial" panose="020B0604020202020204" pitchFamily="34" charset="0"/>
                        </a:rPr>
                        <a:t>2.</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400" dirty="0">
                          <a:solidFill>
                            <a:srgbClr val="63459B"/>
                          </a:solidFill>
                          <a:latin typeface="Arial" panose="020B0604020202020204" pitchFamily="34" charset="0"/>
                          <a:cs typeface="Arial" panose="020B0604020202020204" pitchFamily="34" charset="0"/>
                        </a:rPr>
                        <a:t>2.</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400" dirty="0">
                          <a:solidFill>
                            <a:srgbClr val="63459B"/>
                          </a:solidFill>
                          <a:latin typeface="Arial" panose="020B0604020202020204" pitchFamily="34" charset="0"/>
                          <a:cs typeface="Arial" panose="020B0604020202020204" pitchFamily="34" charset="0"/>
                        </a:rPr>
                        <a:t>2.</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400" dirty="0">
                          <a:solidFill>
                            <a:srgbClr val="63459B"/>
                          </a:solidFill>
                          <a:latin typeface="Arial" panose="020B0604020202020204" pitchFamily="34" charset="0"/>
                          <a:cs typeface="Arial" panose="020B0604020202020204" pitchFamily="34" charset="0"/>
                        </a:rPr>
                        <a:t>2.</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400" dirty="0">
                          <a:solidFill>
                            <a:srgbClr val="63459B"/>
                          </a:solidFill>
                          <a:latin typeface="Arial" panose="020B0604020202020204" pitchFamily="34" charset="0"/>
                          <a:cs typeface="Arial" panose="020B0604020202020204" pitchFamily="34" charset="0"/>
                        </a:rPr>
                        <a:t>2.</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400" dirty="0">
                          <a:solidFill>
                            <a:srgbClr val="63459B"/>
                          </a:solidFill>
                          <a:latin typeface="Arial" panose="020B0604020202020204" pitchFamily="34" charset="0"/>
                          <a:cs typeface="Arial" panose="020B0604020202020204" pitchFamily="34" charset="0"/>
                        </a:rPr>
                        <a:t>2.</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58272">
                <a:tc>
                  <a:txBody>
                    <a:bodyPr/>
                    <a:lstStyle/>
                    <a:p>
                      <a:r>
                        <a:rPr lang="en-ZA" sz="1400" dirty="0">
                          <a:solidFill>
                            <a:srgbClr val="63459B"/>
                          </a:solidFill>
                          <a:latin typeface="Arial" panose="020B0604020202020204" pitchFamily="34" charset="0"/>
                          <a:cs typeface="Arial" panose="020B0604020202020204" pitchFamily="34" charset="0"/>
                        </a:rPr>
                        <a:t>3.</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400" dirty="0">
                          <a:solidFill>
                            <a:srgbClr val="63459B"/>
                          </a:solidFill>
                          <a:latin typeface="Arial" panose="020B0604020202020204" pitchFamily="34" charset="0"/>
                          <a:cs typeface="Arial" panose="020B0604020202020204" pitchFamily="34" charset="0"/>
                        </a:rPr>
                        <a:t>3.</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400" dirty="0">
                          <a:solidFill>
                            <a:srgbClr val="63459B"/>
                          </a:solidFill>
                          <a:latin typeface="Arial" panose="020B0604020202020204" pitchFamily="34" charset="0"/>
                          <a:cs typeface="Arial" panose="020B0604020202020204" pitchFamily="34" charset="0"/>
                        </a:rPr>
                        <a:t>3.</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400" dirty="0">
                          <a:solidFill>
                            <a:srgbClr val="63459B"/>
                          </a:solidFill>
                          <a:latin typeface="Arial" panose="020B0604020202020204" pitchFamily="34" charset="0"/>
                          <a:cs typeface="Arial" panose="020B0604020202020204" pitchFamily="34" charset="0"/>
                        </a:rPr>
                        <a:t>3.</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400" dirty="0">
                          <a:solidFill>
                            <a:srgbClr val="63459B"/>
                          </a:solidFill>
                          <a:latin typeface="Arial" panose="020B0604020202020204" pitchFamily="34" charset="0"/>
                          <a:cs typeface="Arial" panose="020B0604020202020204" pitchFamily="34" charset="0"/>
                        </a:rPr>
                        <a:t>3.</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400" dirty="0">
                          <a:solidFill>
                            <a:srgbClr val="63459B"/>
                          </a:solidFill>
                          <a:latin typeface="Arial" panose="020B0604020202020204" pitchFamily="34" charset="0"/>
                          <a:cs typeface="Arial" panose="020B0604020202020204" pitchFamily="34" charset="0"/>
                        </a:rPr>
                        <a:t>3.</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400" dirty="0">
                          <a:solidFill>
                            <a:srgbClr val="63459B"/>
                          </a:solidFill>
                          <a:latin typeface="Arial" panose="020B0604020202020204" pitchFamily="34" charset="0"/>
                          <a:cs typeface="Arial" panose="020B0604020202020204" pitchFamily="34" charset="0"/>
                        </a:rPr>
                        <a:t>3.</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58272">
                <a:tc>
                  <a:txBody>
                    <a:bodyPr/>
                    <a:lstStyle/>
                    <a:p>
                      <a:r>
                        <a:rPr lang="en-ZA" sz="1400" dirty="0">
                          <a:solidFill>
                            <a:srgbClr val="63459B"/>
                          </a:solidFill>
                          <a:latin typeface="Arial" panose="020B0604020202020204" pitchFamily="34" charset="0"/>
                          <a:cs typeface="Arial" panose="020B0604020202020204" pitchFamily="34" charset="0"/>
                        </a:rPr>
                        <a:t>4.</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400" dirty="0">
                          <a:solidFill>
                            <a:srgbClr val="63459B"/>
                          </a:solidFill>
                          <a:latin typeface="Arial" panose="020B0604020202020204" pitchFamily="34" charset="0"/>
                          <a:cs typeface="Arial" panose="020B0604020202020204" pitchFamily="34" charset="0"/>
                        </a:rPr>
                        <a:t>4.</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400" dirty="0">
                          <a:solidFill>
                            <a:srgbClr val="63459B"/>
                          </a:solidFill>
                          <a:latin typeface="Arial" panose="020B0604020202020204" pitchFamily="34" charset="0"/>
                          <a:cs typeface="Arial" panose="020B0604020202020204" pitchFamily="34" charset="0"/>
                        </a:rPr>
                        <a:t>4.</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400" dirty="0">
                          <a:solidFill>
                            <a:srgbClr val="63459B"/>
                          </a:solidFill>
                          <a:latin typeface="Arial" panose="020B0604020202020204" pitchFamily="34" charset="0"/>
                          <a:cs typeface="Arial" panose="020B0604020202020204" pitchFamily="34" charset="0"/>
                        </a:rPr>
                        <a:t>4.</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400" dirty="0">
                          <a:solidFill>
                            <a:srgbClr val="63459B"/>
                          </a:solidFill>
                          <a:latin typeface="Arial" panose="020B0604020202020204" pitchFamily="34" charset="0"/>
                          <a:cs typeface="Arial" panose="020B0604020202020204" pitchFamily="34" charset="0"/>
                        </a:rPr>
                        <a:t>4.</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400" dirty="0">
                          <a:solidFill>
                            <a:srgbClr val="63459B"/>
                          </a:solidFill>
                          <a:latin typeface="Arial" panose="020B0604020202020204" pitchFamily="34" charset="0"/>
                          <a:cs typeface="Arial" panose="020B0604020202020204" pitchFamily="34" charset="0"/>
                        </a:rPr>
                        <a:t>4.</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400" dirty="0">
                          <a:solidFill>
                            <a:srgbClr val="63459B"/>
                          </a:solidFill>
                          <a:latin typeface="Arial" panose="020B0604020202020204" pitchFamily="34" charset="0"/>
                          <a:cs typeface="Arial" panose="020B0604020202020204" pitchFamily="34" charset="0"/>
                        </a:rPr>
                        <a:t>4.</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58272">
                <a:tc>
                  <a:txBody>
                    <a:bodyPr/>
                    <a:lstStyle/>
                    <a:p>
                      <a:r>
                        <a:rPr lang="en-ZA" sz="1400" dirty="0">
                          <a:solidFill>
                            <a:srgbClr val="63459B"/>
                          </a:solidFill>
                          <a:latin typeface="Arial" panose="020B0604020202020204" pitchFamily="34" charset="0"/>
                          <a:cs typeface="Arial" panose="020B0604020202020204" pitchFamily="34" charset="0"/>
                        </a:rPr>
                        <a:t>5.</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400" dirty="0">
                          <a:solidFill>
                            <a:srgbClr val="63459B"/>
                          </a:solidFill>
                          <a:latin typeface="Arial" panose="020B0604020202020204" pitchFamily="34" charset="0"/>
                          <a:cs typeface="Arial" panose="020B0604020202020204" pitchFamily="34" charset="0"/>
                        </a:rPr>
                        <a:t>5.</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400" dirty="0">
                          <a:solidFill>
                            <a:srgbClr val="63459B"/>
                          </a:solidFill>
                          <a:latin typeface="Arial" panose="020B0604020202020204" pitchFamily="34" charset="0"/>
                          <a:cs typeface="Arial" panose="020B0604020202020204" pitchFamily="34" charset="0"/>
                        </a:rPr>
                        <a:t>5.</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400" dirty="0">
                          <a:solidFill>
                            <a:srgbClr val="63459B"/>
                          </a:solidFill>
                          <a:latin typeface="Arial" panose="020B0604020202020204" pitchFamily="34" charset="0"/>
                          <a:cs typeface="Arial" panose="020B0604020202020204" pitchFamily="34" charset="0"/>
                        </a:rPr>
                        <a:t>5.</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400" dirty="0">
                          <a:solidFill>
                            <a:srgbClr val="63459B"/>
                          </a:solidFill>
                          <a:latin typeface="Arial" panose="020B0604020202020204" pitchFamily="34" charset="0"/>
                          <a:cs typeface="Arial" panose="020B0604020202020204" pitchFamily="34" charset="0"/>
                        </a:rPr>
                        <a:t>5.</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400" dirty="0">
                          <a:solidFill>
                            <a:srgbClr val="63459B"/>
                          </a:solidFill>
                          <a:latin typeface="Arial" panose="020B0604020202020204" pitchFamily="34" charset="0"/>
                          <a:cs typeface="Arial" panose="020B0604020202020204" pitchFamily="34" charset="0"/>
                        </a:rPr>
                        <a:t>5.</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400" dirty="0">
                          <a:solidFill>
                            <a:srgbClr val="63459B"/>
                          </a:solidFill>
                          <a:latin typeface="Arial" panose="020B0604020202020204" pitchFamily="34" charset="0"/>
                          <a:cs typeface="Arial" panose="020B0604020202020204" pitchFamily="34" charset="0"/>
                        </a:rPr>
                        <a:t>5.</a:t>
                      </a:r>
                    </a:p>
                  </a:txBody>
                  <a:tcPr>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3" name="Rectangle 2"/>
          <p:cNvSpPr/>
          <p:nvPr/>
        </p:nvSpPr>
        <p:spPr>
          <a:xfrm>
            <a:off x="0" y="0"/>
            <a:ext cx="9144000" cy="747252"/>
          </a:xfrm>
          <a:prstGeom prst="rect">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indent="-265113"/>
            <a:r>
              <a:rPr lang="en-ZA" sz="2000" b="1" dirty="0">
                <a:solidFill>
                  <a:schemeClr val="bg1"/>
                </a:solidFill>
                <a:latin typeface="Corbel" panose="020B0503020204020204" pitchFamily="34" charset="0"/>
              </a:rPr>
              <a:t>       CHALLENGES, DISEMPOWERMENT &amp; EMPOWERMENT THEMES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4902" y="60374"/>
            <a:ext cx="543983" cy="608220"/>
          </a:xfrm>
          <a:prstGeom prst="rect">
            <a:avLst/>
          </a:prstGeom>
        </p:spPr>
      </p:pic>
      <p:sp>
        <p:nvSpPr>
          <p:cNvPr id="15" name="Rounded Rectangle 105">
            <a:extLst>
              <a:ext uri="{FF2B5EF4-FFF2-40B4-BE49-F238E27FC236}">
                <a16:creationId xmlns:a16="http://schemas.microsoft.com/office/drawing/2014/main" id="{DC266C65-3238-4F6B-82BE-CD29CD1E344D}"/>
              </a:ext>
            </a:extLst>
          </p:cNvPr>
          <p:cNvSpPr/>
          <p:nvPr/>
        </p:nvSpPr>
        <p:spPr>
          <a:xfrm>
            <a:off x="0" y="2358686"/>
            <a:ext cx="1228713" cy="1029587"/>
          </a:xfrm>
          <a:prstGeom prst="roundRect">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Rounded Rectangle 106">
            <a:extLst>
              <a:ext uri="{FF2B5EF4-FFF2-40B4-BE49-F238E27FC236}">
                <a16:creationId xmlns:a16="http://schemas.microsoft.com/office/drawing/2014/main" id="{76CC5877-E4DF-494A-8214-46DD4F7D703D}"/>
              </a:ext>
            </a:extLst>
          </p:cNvPr>
          <p:cNvSpPr/>
          <p:nvPr/>
        </p:nvSpPr>
        <p:spPr>
          <a:xfrm>
            <a:off x="1307787" y="2371456"/>
            <a:ext cx="1228713" cy="1029587"/>
          </a:xfrm>
          <a:prstGeom prst="roundRect">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ounded Rectangle 107">
            <a:extLst>
              <a:ext uri="{FF2B5EF4-FFF2-40B4-BE49-F238E27FC236}">
                <a16:creationId xmlns:a16="http://schemas.microsoft.com/office/drawing/2014/main" id="{8DB67E3A-D224-4712-BD83-62A5057ABBEA}"/>
              </a:ext>
            </a:extLst>
          </p:cNvPr>
          <p:cNvSpPr/>
          <p:nvPr/>
        </p:nvSpPr>
        <p:spPr>
          <a:xfrm>
            <a:off x="2619020" y="2371456"/>
            <a:ext cx="1228713" cy="1029587"/>
          </a:xfrm>
          <a:prstGeom prst="roundRect">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ounded Rectangle 108">
            <a:extLst>
              <a:ext uri="{FF2B5EF4-FFF2-40B4-BE49-F238E27FC236}">
                <a16:creationId xmlns:a16="http://schemas.microsoft.com/office/drawing/2014/main" id="{8035A47F-999E-479E-8832-EF9D0B7BD682}"/>
              </a:ext>
            </a:extLst>
          </p:cNvPr>
          <p:cNvSpPr/>
          <p:nvPr/>
        </p:nvSpPr>
        <p:spPr>
          <a:xfrm>
            <a:off x="3923976" y="2360801"/>
            <a:ext cx="1228713" cy="1029587"/>
          </a:xfrm>
          <a:prstGeom prst="roundRect">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ounded Rectangle 109">
            <a:extLst>
              <a:ext uri="{FF2B5EF4-FFF2-40B4-BE49-F238E27FC236}">
                <a16:creationId xmlns:a16="http://schemas.microsoft.com/office/drawing/2014/main" id="{E594BD6B-8A19-458C-AAD0-5B983B791743}"/>
              </a:ext>
            </a:extLst>
          </p:cNvPr>
          <p:cNvSpPr/>
          <p:nvPr/>
        </p:nvSpPr>
        <p:spPr>
          <a:xfrm>
            <a:off x="5228932" y="2351477"/>
            <a:ext cx="1228713" cy="1029587"/>
          </a:xfrm>
          <a:prstGeom prst="roundRect">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ounded Rectangle 110">
            <a:extLst>
              <a:ext uri="{FF2B5EF4-FFF2-40B4-BE49-F238E27FC236}">
                <a16:creationId xmlns:a16="http://schemas.microsoft.com/office/drawing/2014/main" id="{E8F72AD3-3D38-4316-ADCD-AAED62D90B6D}"/>
              </a:ext>
            </a:extLst>
          </p:cNvPr>
          <p:cNvSpPr/>
          <p:nvPr/>
        </p:nvSpPr>
        <p:spPr>
          <a:xfrm>
            <a:off x="6519392" y="2364438"/>
            <a:ext cx="1228713" cy="1029587"/>
          </a:xfrm>
          <a:prstGeom prst="roundRect">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Rounded Rectangle 111">
            <a:extLst>
              <a:ext uri="{FF2B5EF4-FFF2-40B4-BE49-F238E27FC236}">
                <a16:creationId xmlns:a16="http://schemas.microsoft.com/office/drawing/2014/main" id="{1F524960-1265-4A02-94E6-E3A84BF303D3}"/>
              </a:ext>
            </a:extLst>
          </p:cNvPr>
          <p:cNvSpPr/>
          <p:nvPr/>
        </p:nvSpPr>
        <p:spPr>
          <a:xfrm>
            <a:off x="7788960" y="2367833"/>
            <a:ext cx="1228713" cy="1029587"/>
          </a:xfrm>
          <a:prstGeom prst="roundRect">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2" name="Picture 21" descr="A close up of a sign&#10;&#10;Description generated with high confidence">
            <a:extLst>
              <a:ext uri="{FF2B5EF4-FFF2-40B4-BE49-F238E27FC236}">
                <a16:creationId xmlns:a16="http://schemas.microsoft.com/office/drawing/2014/main" id="{5CC4076C-872A-483B-98E6-DED16032745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67031" b="54955"/>
          <a:stretch/>
        </p:blipFill>
        <p:spPr>
          <a:xfrm>
            <a:off x="371386" y="2385794"/>
            <a:ext cx="553992" cy="585075"/>
          </a:xfrm>
          <a:prstGeom prst="roundRect">
            <a:avLst/>
          </a:prstGeom>
          <a:ln>
            <a:solidFill>
              <a:srgbClr val="3E0099"/>
            </a:solidFill>
          </a:ln>
        </p:spPr>
      </p:pic>
      <p:pic>
        <p:nvPicPr>
          <p:cNvPr id="23" name="Picture 22">
            <a:extLst>
              <a:ext uri="{FF2B5EF4-FFF2-40B4-BE49-F238E27FC236}">
                <a16:creationId xmlns:a16="http://schemas.microsoft.com/office/drawing/2014/main" id="{D0CB4525-8BFF-4802-B487-7D4D0169D9F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62719" r="28709" b="14796"/>
          <a:stretch/>
        </p:blipFill>
        <p:spPr>
          <a:xfrm>
            <a:off x="1374014" y="3021146"/>
            <a:ext cx="1101475" cy="232829"/>
          </a:xfrm>
          <a:prstGeom prst="rect">
            <a:avLst/>
          </a:prstGeom>
          <a:ln>
            <a:solidFill>
              <a:srgbClr val="3E0099"/>
            </a:solidFill>
          </a:ln>
        </p:spPr>
      </p:pic>
      <p:pic>
        <p:nvPicPr>
          <p:cNvPr id="24" name="Picture 23">
            <a:extLst>
              <a:ext uri="{FF2B5EF4-FFF2-40B4-BE49-F238E27FC236}">
                <a16:creationId xmlns:a16="http://schemas.microsoft.com/office/drawing/2014/main" id="{6496757F-BC8C-49A4-BCA0-A5B58618A58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5643" r="60140" b="45183"/>
          <a:stretch/>
        </p:blipFill>
        <p:spPr>
          <a:xfrm>
            <a:off x="1608142" y="2429220"/>
            <a:ext cx="602613" cy="498222"/>
          </a:xfrm>
          <a:prstGeom prst="rect">
            <a:avLst/>
          </a:prstGeom>
          <a:ln>
            <a:solidFill>
              <a:srgbClr val="3E0099"/>
            </a:solidFill>
          </a:ln>
        </p:spPr>
      </p:pic>
      <p:pic>
        <p:nvPicPr>
          <p:cNvPr id="25" name="Picture 24" descr="A close up of a sign&#10;&#10;Description generated with high confidence">
            <a:extLst>
              <a:ext uri="{FF2B5EF4-FFF2-40B4-BE49-F238E27FC236}">
                <a16:creationId xmlns:a16="http://schemas.microsoft.com/office/drawing/2014/main" id="{90D57EA1-3DAB-402D-9669-6447B31ED37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9464" r="34148" b="18816"/>
          <a:stretch/>
        </p:blipFill>
        <p:spPr>
          <a:xfrm>
            <a:off x="37452" y="2915504"/>
            <a:ext cx="1179666" cy="439240"/>
          </a:xfrm>
          <a:prstGeom prst="roundRect">
            <a:avLst/>
          </a:prstGeom>
          <a:ln>
            <a:solidFill>
              <a:srgbClr val="3E0099"/>
            </a:solidFill>
          </a:ln>
        </p:spPr>
      </p:pic>
      <p:pic>
        <p:nvPicPr>
          <p:cNvPr id="26" name="Picture 25">
            <a:extLst>
              <a:ext uri="{FF2B5EF4-FFF2-40B4-BE49-F238E27FC236}">
                <a16:creationId xmlns:a16="http://schemas.microsoft.com/office/drawing/2014/main" id="{3C0636AD-D3B6-4851-9803-A3BE95C2321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30754" t="59262" b="22293"/>
          <a:stretch/>
        </p:blipFill>
        <p:spPr>
          <a:xfrm>
            <a:off x="2749205" y="3133651"/>
            <a:ext cx="1026568" cy="202443"/>
          </a:xfrm>
          <a:prstGeom prst="rect">
            <a:avLst/>
          </a:prstGeom>
          <a:ln>
            <a:solidFill>
              <a:srgbClr val="3E0099"/>
            </a:solidFill>
          </a:ln>
        </p:spPr>
      </p:pic>
      <p:pic>
        <p:nvPicPr>
          <p:cNvPr id="27" name="Picture 26">
            <a:extLst>
              <a:ext uri="{FF2B5EF4-FFF2-40B4-BE49-F238E27FC236}">
                <a16:creationId xmlns:a16="http://schemas.microsoft.com/office/drawing/2014/main" id="{CCC94695-BA4F-4007-8C07-E6ED84734A1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63288" b="47035"/>
          <a:stretch/>
        </p:blipFill>
        <p:spPr>
          <a:xfrm>
            <a:off x="2749205" y="2451345"/>
            <a:ext cx="613052" cy="654782"/>
          </a:xfrm>
          <a:prstGeom prst="rect">
            <a:avLst/>
          </a:prstGeom>
          <a:ln>
            <a:solidFill>
              <a:srgbClr val="3E0099"/>
            </a:solidFill>
          </a:ln>
        </p:spPr>
      </p:pic>
      <p:pic>
        <p:nvPicPr>
          <p:cNvPr id="28" name="Picture 27">
            <a:extLst>
              <a:ext uri="{FF2B5EF4-FFF2-40B4-BE49-F238E27FC236}">
                <a16:creationId xmlns:a16="http://schemas.microsoft.com/office/drawing/2014/main" id="{6F1D72A4-B876-4FB0-BD5F-58953BD050E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52657" r="68284" b="24882"/>
          <a:stretch/>
        </p:blipFill>
        <p:spPr>
          <a:xfrm>
            <a:off x="3139745" y="2833771"/>
            <a:ext cx="466759" cy="244727"/>
          </a:xfrm>
          <a:prstGeom prst="rect">
            <a:avLst/>
          </a:prstGeom>
          <a:ln>
            <a:solidFill>
              <a:srgbClr val="3E0099"/>
            </a:solidFill>
          </a:ln>
        </p:spPr>
      </p:pic>
      <p:pic>
        <p:nvPicPr>
          <p:cNvPr id="29" name="Picture 28" descr="A close up of a sign&#10;&#10;Description generated with high confidence">
            <a:extLst>
              <a:ext uri="{FF2B5EF4-FFF2-40B4-BE49-F238E27FC236}">
                <a16:creationId xmlns:a16="http://schemas.microsoft.com/office/drawing/2014/main" id="{BCDB4E91-6057-48EF-96F1-CC42B1B235C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t="62103" r="52345" b="16161"/>
          <a:stretch/>
        </p:blipFill>
        <p:spPr>
          <a:xfrm>
            <a:off x="4191451" y="3043461"/>
            <a:ext cx="734128" cy="245414"/>
          </a:xfrm>
          <a:prstGeom prst="rect">
            <a:avLst/>
          </a:prstGeom>
          <a:ln>
            <a:solidFill>
              <a:srgbClr val="3E0099"/>
            </a:solidFill>
          </a:ln>
        </p:spPr>
      </p:pic>
      <p:pic>
        <p:nvPicPr>
          <p:cNvPr id="30" name="Picture 29" descr="A close up of a sign&#10;&#10;Description generated with high confidence">
            <a:extLst>
              <a:ext uri="{FF2B5EF4-FFF2-40B4-BE49-F238E27FC236}">
                <a16:creationId xmlns:a16="http://schemas.microsoft.com/office/drawing/2014/main" id="{C81FFF41-69DE-4FD7-9E95-94C3FC0B189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3152" t="3295" r="44290" b="47150"/>
          <a:stretch/>
        </p:blipFill>
        <p:spPr>
          <a:xfrm>
            <a:off x="4165519" y="2461188"/>
            <a:ext cx="780563" cy="539430"/>
          </a:xfrm>
          <a:prstGeom prst="rect">
            <a:avLst/>
          </a:prstGeom>
          <a:ln>
            <a:solidFill>
              <a:srgbClr val="3E0099"/>
            </a:solidFill>
          </a:ln>
        </p:spPr>
      </p:pic>
      <p:pic>
        <p:nvPicPr>
          <p:cNvPr id="31" name="Picture 30">
            <a:extLst>
              <a:ext uri="{FF2B5EF4-FFF2-40B4-BE49-F238E27FC236}">
                <a16:creationId xmlns:a16="http://schemas.microsoft.com/office/drawing/2014/main" id="{377E7738-F37F-42D7-8DCB-94C9A47234CF}"/>
              </a:ext>
            </a:extLst>
          </p:cNvPr>
          <p:cNvPicPr>
            <a:picLocks noChangeAspect="1"/>
          </p:cNvPicPr>
          <p:nvPr/>
        </p:nvPicPr>
        <p:blipFill rotWithShape="1">
          <a:blip r:embed="rId7">
            <a:extLst>
              <a:ext uri="{28A0092B-C50C-407E-A947-70E740481C1C}">
                <a14:useLocalDpi xmlns:a14="http://schemas.microsoft.com/office/drawing/2010/main"/>
              </a:ext>
            </a:extLst>
          </a:blip>
          <a:srcRect r="38293" b="42747"/>
          <a:stretch/>
        </p:blipFill>
        <p:spPr>
          <a:xfrm>
            <a:off x="5296466" y="2429220"/>
            <a:ext cx="1016319" cy="535370"/>
          </a:xfrm>
          <a:prstGeom prst="rect">
            <a:avLst/>
          </a:prstGeom>
          <a:ln>
            <a:solidFill>
              <a:srgbClr val="3E0099"/>
            </a:solidFill>
          </a:ln>
        </p:spPr>
      </p:pic>
      <p:pic>
        <p:nvPicPr>
          <p:cNvPr id="32" name="Picture 31">
            <a:extLst>
              <a:ext uri="{FF2B5EF4-FFF2-40B4-BE49-F238E27FC236}">
                <a16:creationId xmlns:a16="http://schemas.microsoft.com/office/drawing/2014/main" id="{24BA7197-2E0F-4A1C-A74F-461F61B7D206}"/>
              </a:ext>
            </a:extLst>
          </p:cNvPr>
          <p:cNvPicPr>
            <a:picLocks noChangeAspect="1"/>
          </p:cNvPicPr>
          <p:nvPr/>
        </p:nvPicPr>
        <p:blipFill rotWithShape="1">
          <a:blip r:embed="rId7">
            <a:extLst>
              <a:ext uri="{28A0092B-C50C-407E-A947-70E740481C1C}">
                <a14:useLocalDpi xmlns:a14="http://schemas.microsoft.com/office/drawing/2010/main"/>
              </a:ext>
            </a:extLst>
          </a:blip>
          <a:srcRect l="47433" t="69078" b="13437"/>
          <a:stretch/>
        </p:blipFill>
        <p:spPr>
          <a:xfrm>
            <a:off x="5440444" y="3165244"/>
            <a:ext cx="939758" cy="177465"/>
          </a:xfrm>
          <a:prstGeom prst="rect">
            <a:avLst/>
          </a:prstGeom>
          <a:ln>
            <a:solidFill>
              <a:srgbClr val="3E0099"/>
            </a:solidFill>
          </a:ln>
        </p:spPr>
      </p:pic>
      <p:pic>
        <p:nvPicPr>
          <p:cNvPr id="33" name="Picture 32">
            <a:extLst>
              <a:ext uri="{FF2B5EF4-FFF2-40B4-BE49-F238E27FC236}">
                <a16:creationId xmlns:a16="http://schemas.microsoft.com/office/drawing/2014/main" id="{74F1C9F4-ED43-4DB1-A8C3-710CC16A97B1}"/>
              </a:ext>
            </a:extLst>
          </p:cNvPr>
          <p:cNvPicPr>
            <a:picLocks noChangeAspect="1"/>
          </p:cNvPicPr>
          <p:nvPr/>
        </p:nvPicPr>
        <p:blipFill rotWithShape="1">
          <a:blip r:embed="rId7">
            <a:extLst>
              <a:ext uri="{28A0092B-C50C-407E-A947-70E740481C1C}">
                <a14:useLocalDpi xmlns:a14="http://schemas.microsoft.com/office/drawing/2010/main"/>
              </a:ext>
            </a:extLst>
          </a:blip>
          <a:srcRect t="65804" r="49636" b="12912"/>
          <a:stretch/>
        </p:blipFill>
        <p:spPr>
          <a:xfrm>
            <a:off x="5268901" y="2920075"/>
            <a:ext cx="955643" cy="229295"/>
          </a:xfrm>
          <a:prstGeom prst="rect">
            <a:avLst/>
          </a:prstGeom>
          <a:ln>
            <a:solidFill>
              <a:srgbClr val="3E0099"/>
            </a:solidFill>
          </a:ln>
        </p:spPr>
      </p:pic>
      <p:pic>
        <p:nvPicPr>
          <p:cNvPr id="34" name="Picture 33" descr="A close up of a sign&#10;&#10;Description generated with high confidence">
            <a:extLst>
              <a:ext uri="{FF2B5EF4-FFF2-40B4-BE49-F238E27FC236}">
                <a16:creationId xmlns:a16="http://schemas.microsoft.com/office/drawing/2014/main" id="{128E6E1A-980E-4B1A-80C4-2F12BC5E253D}"/>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t="59383" r="21142" b="21141"/>
          <a:stretch/>
        </p:blipFill>
        <p:spPr>
          <a:xfrm>
            <a:off x="6585778" y="3055086"/>
            <a:ext cx="1072230" cy="224069"/>
          </a:xfrm>
          <a:prstGeom prst="rect">
            <a:avLst/>
          </a:prstGeom>
          <a:ln>
            <a:solidFill>
              <a:srgbClr val="3E0099"/>
            </a:solidFill>
          </a:ln>
        </p:spPr>
      </p:pic>
      <p:pic>
        <p:nvPicPr>
          <p:cNvPr id="35" name="Picture 34" descr="A close up of a sign&#10;&#10;Description generated with high confidence">
            <a:extLst>
              <a:ext uri="{FF2B5EF4-FFF2-40B4-BE49-F238E27FC236}">
                <a16:creationId xmlns:a16="http://schemas.microsoft.com/office/drawing/2014/main" id="{23660437-0615-401E-89CF-CC8F1EE15EDA}"/>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r="50970" b="49308"/>
          <a:stretch/>
        </p:blipFill>
        <p:spPr>
          <a:xfrm>
            <a:off x="6767744" y="2429220"/>
            <a:ext cx="742178" cy="649278"/>
          </a:xfrm>
          <a:prstGeom prst="rect">
            <a:avLst/>
          </a:prstGeom>
          <a:ln>
            <a:solidFill>
              <a:srgbClr val="3E0099"/>
            </a:solidFill>
          </a:ln>
        </p:spPr>
      </p:pic>
      <p:pic>
        <p:nvPicPr>
          <p:cNvPr id="36" name="Picture 35" descr="A close up of a sign&#10;&#10;Description generated with high confidence">
            <a:extLst>
              <a:ext uri="{FF2B5EF4-FFF2-40B4-BE49-F238E27FC236}">
                <a16:creationId xmlns:a16="http://schemas.microsoft.com/office/drawing/2014/main" id="{3BE5B745-FD77-4F17-BA48-886FF640852C}"/>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l="7486" t="55952" r="36738" b="22515"/>
          <a:stretch/>
        </p:blipFill>
        <p:spPr>
          <a:xfrm>
            <a:off x="8062449" y="3022420"/>
            <a:ext cx="696091" cy="244440"/>
          </a:xfrm>
          <a:prstGeom prst="rect">
            <a:avLst/>
          </a:prstGeom>
          <a:ln>
            <a:solidFill>
              <a:srgbClr val="3E0099"/>
            </a:solidFill>
          </a:ln>
        </p:spPr>
      </p:pic>
      <p:pic>
        <p:nvPicPr>
          <p:cNvPr id="37" name="Picture 36" descr="A close up of a sign&#10;&#10;Description generated with high confidence">
            <a:extLst>
              <a:ext uri="{FF2B5EF4-FFF2-40B4-BE49-F238E27FC236}">
                <a16:creationId xmlns:a16="http://schemas.microsoft.com/office/drawing/2014/main" id="{FD216FCA-E5C9-481C-9DF1-8022B32BAB2E}"/>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r="51606" b="52849"/>
          <a:stretch/>
        </p:blipFill>
        <p:spPr>
          <a:xfrm>
            <a:off x="8050875" y="2383704"/>
            <a:ext cx="696091" cy="616914"/>
          </a:xfrm>
          <a:prstGeom prst="rect">
            <a:avLst/>
          </a:prstGeom>
          <a:ln>
            <a:solidFill>
              <a:srgbClr val="3E0099"/>
            </a:solidFill>
          </a:ln>
        </p:spPr>
      </p:pic>
      <p:sp>
        <p:nvSpPr>
          <p:cNvPr id="38" name="Rounded Rectangle 105">
            <a:extLst>
              <a:ext uri="{FF2B5EF4-FFF2-40B4-BE49-F238E27FC236}">
                <a16:creationId xmlns:a16="http://schemas.microsoft.com/office/drawing/2014/main" id="{B7161A78-E6B7-4B72-92D6-CF9217237CFC}"/>
              </a:ext>
            </a:extLst>
          </p:cNvPr>
          <p:cNvSpPr/>
          <p:nvPr/>
        </p:nvSpPr>
        <p:spPr>
          <a:xfrm>
            <a:off x="37452" y="943764"/>
            <a:ext cx="1228713" cy="10295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9" name="Rounded Rectangle 106">
            <a:extLst>
              <a:ext uri="{FF2B5EF4-FFF2-40B4-BE49-F238E27FC236}">
                <a16:creationId xmlns:a16="http://schemas.microsoft.com/office/drawing/2014/main" id="{E6FFE23B-EE41-4B0E-9FFE-EC64DCDAC810}"/>
              </a:ext>
            </a:extLst>
          </p:cNvPr>
          <p:cNvSpPr/>
          <p:nvPr/>
        </p:nvSpPr>
        <p:spPr>
          <a:xfrm>
            <a:off x="1345239" y="956534"/>
            <a:ext cx="1228713" cy="10295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0" name="Rounded Rectangle 107">
            <a:extLst>
              <a:ext uri="{FF2B5EF4-FFF2-40B4-BE49-F238E27FC236}">
                <a16:creationId xmlns:a16="http://schemas.microsoft.com/office/drawing/2014/main" id="{7997CBB4-B990-4AC1-9EE8-729BA2DB79A4}"/>
              </a:ext>
            </a:extLst>
          </p:cNvPr>
          <p:cNvSpPr/>
          <p:nvPr/>
        </p:nvSpPr>
        <p:spPr>
          <a:xfrm>
            <a:off x="2656472" y="956534"/>
            <a:ext cx="1228713" cy="10295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1" name="Rounded Rectangle 108">
            <a:extLst>
              <a:ext uri="{FF2B5EF4-FFF2-40B4-BE49-F238E27FC236}">
                <a16:creationId xmlns:a16="http://schemas.microsoft.com/office/drawing/2014/main" id="{A51F1ED8-E6B3-4554-8C27-5BE9C561687B}"/>
              </a:ext>
            </a:extLst>
          </p:cNvPr>
          <p:cNvSpPr/>
          <p:nvPr/>
        </p:nvSpPr>
        <p:spPr>
          <a:xfrm>
            <a:off x="3961428" y="945879"/>
            <a:ext cx="1228713" cy="10295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2" name="Rounded Rectangle 109">
            <a:extLst>
              <a:ext uri="{FF2B5EF4-FFF2-40B4-BE49-F238E27FC236}">
                <a16:creationId xmlns:a16="http://schemas.microsoft.com/office/drawing/2014/main" id="{3E4B7CDB-F477-40E1-A5E6-352844E5C5FD}"/>
              </a:ext>
            </a:extLst>
          </p:cNvPr>
          <p:cNvSpPr/>
          <p:nvPr/>
        </p:nvSpPr>
        <p:spPr>
          <a:xfrm>
            <a:off x="5266384" y="936555"/>
            <a:ext cx="1228713" cy="10295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3" name="Rounded Rectangle 110">
            <a:extLst>
              <a:ext uri="{FF2B5EF4-FFF2-40B4-BE49-F238E27FC236}">
                <a16:creationId xmlns:a16="http://schemas.microsoft.com/office/drawing/2014/main" id="{1714E24C-0BAE-4620-83FA-87CCF5ACC281}"/>
              </a:ext>
            </a:extLst>
          </p:cNvPr>
          <p:cNvSpPr/>
          <p:nvPr/>
        </p:nvSpPr>
        <p:spPr>
          <a:xfrm>
            <a:off x="6556844" y="949516"/>
            <a:ext cx="1228713" cy="10295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4" name="Rounded Rectangle 111">
            <a:extLst>
              <a:ext uri="{FF2B5EF4-FFF2-40B4-BE49-F238E27FC236}">
                <a16:creationId xmlns:a16="http://schemas.microsoft.com/office/drawing/2014/main" id="{85E655B9-BDD5-4157-AF15-E7963DC921C9}"/>
              </a:ext>
            </a:extLst>
          </p:cNvPr>
          <p:cNvSpPr/>
          <p:nvPr/>
        </p:nvSpPr>
        <p:spPr>
          <a:xfrm>
            <a:off x="7826412" y="952911"/>
            <a:ext cx="1228713" cy="10295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7" name="Arrow: Up 46">
            <a:extLst>
              <a:ext uri="{FF2B5EF4-FFF2-40B4-BE49-F238E27FC236}">
                <a16:creationId xmlns:a16="http://schemas.microsoft.com/office/drawing/2014/main" id="{1CD44D7F-C8F2-41FA-BC16-F8BC74D50EF8}"/>
              </a:ext>
            </a:extLst>
          </p:cNvPr>
          <p:cNvSpPr/>
          <p:nvPr/>
        </p:nvSpPr>
        <p:spPr>
          <a:xfrm>
            <a:off x="489109" y="2023130"/>
            <a:ext cx="318546" cy="306926"/>
          </a:xfrm>
          <a:prstGeom prst="up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9" name="Arrow: Up 48">
            <a:extLst>
              <a:ext uri="{FF2B5EF4-FFF2-40B4-BE49-F238E27FC236}">
                <a16:creationId xmlns:a16="http://schemas.microsoft.com/office/drawing/2014/main" id="{D6FF2653-3277-41B3-A973-B789839C9392}"/>
              </a:ext>
            </a:extLst>
          </p:cNvPr>
          <p:cNvSpPr/>
          <p:nvPr/>
        </p:nvSpPr>
        <p:spPr>
          <a:xfrm>
            <a:off x="1838754" y="2001502"/>
            <a:ext cx="318546" cy="306926"/>
          </a:xfrm>
          <a:prstGeom prst="up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1" name="Arrow: Up 50">
            <a:extLst>
              <a:ext uri="{FF2B5EF4-FFF2-40B4-BE49-F238E27FC236}">
                <a16:creationId xmlns:a16="http://schemas.microsoft.com/office/drawing/2014/main" id="{F0DCFC38-D1E8-4777-A416-8B2D2798E103}"/>
              </a:ext>
            </a:extLst>
          </p:cNvPr>
          <p:cNvSpPr/>
          <p:nvPr/>
        </p:nvSpPr>
        <p:spPr>
          <a:xfrm>
            <a:off x="3111555" y="1991902"/>
            <a:ext cx="318546" cy="306926"/>
          </a:xfrm>
          <a:prstGeom prst="up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3" name="Arrow: Up 52">
            <a:extLst>
              <a:ext uri="{FF2B5EF4-FFF2-40B4-BE49-F238E27FC236}">
                <a16:creationId xmlns:a16="http://schemas.microsoft.com/office/drawing/2014/main" id="{76836B52-4F42-4387-A858-AD84F8FF2406}"/>
              </a:ext>
            </a:extLst>
          </p:cNvPr>
          <p:cNvSpPr/>
          <p:nvPr/>
        </p:nvSpPr>
        <p:spPr>
          <a:xfrm>
            <a:off x="4459329" y="2023130"/>
            <a:ext cx="318546" cy="306926"/>
          </a:xfrm>
          <a:prstGeom prst="up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9" name="Arrow: Up 88">
            <a:extLst>
              <a:ext uri="{FF2B5EF4-FFF2-40B4-BE49-F238E27FC236}">
                <a16:creationId xmlns:a16="http://schemas.microsoft.com/office/drawing/2014/main" id="{387D0A70-5F9D-4C33-A4AA-DFC4A36926D0}"/>
              </a:ext>
            </a:extLst>
          </p:cNvPr>
          <p:cNvSpPr/>
          <p:nvPr/>
        </p:nvSpPr>
        <p:spPr>
          <a:xfrm>
            <a:off x="5684015" y="2001502"/>
            <a:ext cx="318546" cy="306926"/>
          </a:xfrm>
          <a:prstGeom prst="up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1" name="Arrow: Up 90">
            <a:extLst>
              <a:ext uri="{FF2B5EF4-FFF2-40B4-BE49-F238E27FC236}">
                <a16:creationId xmlns:a16="http://schemas.microsoft.com/office/drawing/2014/main" id="{342E6221-61CE-4265-98E5-8EF2F138974C}"/>
              </a:ext>
            </a:extLst>
          </p:cNvPr>
          <p:cNvSpPr/>
          <p:nvPr/>
        </p:nvSpPr>
        <p:spPr>
          <a:xfrm>
            <a:off x="7067200" y="2001502"/>
            <a:ext cx="318546" cy="306926"/>
          </a:xfrm>
          <a:prstGeom prst="up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3" name="Arrow: Up 92">
            <a:extLst>
              <a:ext uri="{FF2B5EF4-FFF2-40B4-BE49-F238E27FC236}">
                <a16:creationId xmlns:a16="http://schemas.microsoft.com/office/drawing/2014/main" id="{A5E2BADD-0DBB-4ED2-B091-B3290F4436DA}"/>
              </a:ext>
            </a:extLst>
          </p:cNvPr>
          <p:cNvSpPr/>
          <p:nvPr/>
        </p:nvSpPr>
        <p:spPr>
          <a:xfrm>
            <a:off x="8348700" y="2013753"/>
            <a:ext cx="318546" cy="306926"/>
          </a:xfrm>
          <a:prstGeom prst="up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5" name="Picture 94" descr="A screenshot of a cell phone&#10;&#10;Description generated with very high confidence">
            <a:extLst>
              <a:ext uri="{FF2B5EF4-FFF2-40B4-BE49-F238E27FC236}">
                <a16:creationId xmlns:a16="http://schemas.microsoft.com/office/drawing/2014/main" id="{C8A3EAE8-2243-437D-A5B6-09EFB428C249}"/>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l="5375" t="60588" r="47471" b="25620"/>
          <a:stretch/>
        </p:blipFill>
        <p:spPr>
          <a:xfrm>
            <a:off x="259131" y="1701332"/>
            <a:ext cx="708482" cy="182493"/>
          </a:xfrm>
          <a:prstGeom prst="rect">
            <a:avLst/>
          </a:prstGeom>
          <a:ln>
            <a:noFill/>
          </a:ln>
        </p:spPr>
      </p:pic>
      <p:pic>
        <p:nvPicPr>
          <p:cNvPr id="125" name="Picture 124" descr="A screenshot of a cell phone&#10;&#10;Description generated with very high confidence">
            <a:extLst>
              <a:ext uri="{FF2B5EF4-FFF2-40B4-BE49-F238E27FC236}">
                <a16:creationId xmlns:a16="http://schemas.microsoft.com/office/drawing/2014/main" id="{A71804EE-219C-4A65-BFD0-31A1A2C504F0}"/>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l="5967" t="-1" r="50884" b="51362"/>
          <a:stretch/>
        </p:blipFill>
        <p:spPr>
          <a:xfrm>
            <a:off x="307549" y="990919"/>
            <a:ext cx="608872" cy="604452"/>
          </a:xfrm>
          <a:prstGeom prst="rect">
            <a:avLst/>
          </a:prstGeom>
          <a:ln>
            <a:noFill/>
          </a:ln>
        </p:spPr>
      </p:pic>
      <p:pic>
        <p:nvPicPr>
          <p:cNvPr id="127" name="Picture 126" descr="A screenshot of a cell phone&#10;&#10;Description generated with very high confidence">
            <a:extLst>
              <a:ext uri="{FF2B5EF4-FFF2-40B4-BE49-F238E27FC236}">
                <a16:creationId xmlns:a16="http://schemas.microsoft.com/office/drawing/2014/main" id="{49F852B6-3340-469A-A73D-E3A2A8566A19}"/>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t="63499" r="21765" b="20829"/>
          <a:stretch/>
        </p:blipFill>
        <p:spPr>
          <a:xfrm>
            <a:off x="1467409" y="1730673"/>
            <a:ext cx="1061236" cy="191202"/>
          </a:xfrm>
          <a:prstGeom prst="rect">
            <a:avLst/>
          </a:prstGeom>
          <a:ln>
            <a:noFill/>
          </a:ln>
        </p:spPr>
      </p:pic>
      <p:pic>
        <p:nvPicPr>
          <p:cNvPr id="129" name="Picture 128" descr="A screenshot of a cell phone&#10;&#10;Description generated with very high confidence">
            <a:extLst>
              <a:ext uri="{FF2B5EF4-FFF2-40B4-BE49-F238E27FC236}">
                <a16:creationId xmlns:a16="http://schemas.microsoft.com/office/drawing/2014/main" id="{35D53A5E-B08A-49C6-B11E-0838E20583EF}"/>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r="45582" b="48971"/>
          <a:stretch/>
        </p:blipFill>
        <p:spPr>
          <a:xfrm>
            <a:off x="1608142" y="999557"/>
            <a:ext cx="726247" cy="612506"/>
          </a:xfrm>
          <a:prstGeom prst="rect">
            <a:avLst/>
          </a:prstGeom>
          <a:ln>
            <a:noFill/>
          </a:ln>
        </p:spPr>
      </p:pic>
      <p:pic>
        <p:nvPicPr>
          <p:cNvPr id="131" name="Picture 130" descr="A picture containing drawing&#10;&#10;Description automatically generated">
            <a:extLst>
              <a:ext uri="{FF2B5EF4-FFF2-40B4-BE49-F238E27FC236}">
                <a16:creationId xmlns:a16="http://schemas.microsoft.com/office/drawing/2014/main" id="{AF9B260A-5994-4F4F-9E1E-152BB5D87ADB}"/>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l="33755" t="65266" b="18925"/>
          <a:stretch/>
        </p:blipFill>
        <p:spPr>
          <a:xfrm>
            <a:off x="2728046" y="1741404"/>
            <a:ext cx="1123512" cy="193218"/>
          </a:xfrm>
          <a:prstGeom prst="rect">
            <a:avLst/>
          </a:prstGeom>
          <a:ln>
            <a:noFill/>
          </a:ln>
        </p:spPr>
      </p:pic>
      <p:pic>
        <p:nvPicPr>
          <p:cNvPr id="133" name="Picture 132" descr="A picture containing drawing&#10;&#10;Description automatically generated">
            <a:extLst>
              <a:ext uri="{FF2B5EF4-FFF2-40B4-BE49-F238E27FC236}">
                <a16:creationId xmlns:a16="http://schemas.microsoft.com/office/drawing/2014/main" id="{B623F83D-761D-40CE-B5A3-B3FA2F954657}"/>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r="62686" b="45562"/>
          <a:stretch/>
        </p:blipFill>
        <p:spPr>
          <a:xfrm>
            <a:off x="2728046" y="1045931"/>
            <a:ext cx="597221" cy="627909"/>
          </a:xfrm>
          <a:prstGeom prst="rect">
            <a:avLst/>
          </a:prstGeom>
          <a:ln>
            <a:noFill/>
          </a:ln>
        </p:spPr>
      </p:pic>
      <p:pic>
        <p:nvPicPr>
          <p:cNvPr id="135" name="Picture 134" descr="A picture containing drawing&#10;&#10;Description automatically generated">
            <a:extLst>
              <a:ext uri="{FF2B5EF4-FFF2-40B4-BE49-F238E27FC236}">
                <a16:creationId xmlns:a16="http://schemas.microsoft.com/office/drawing/2014/main" id="{9B243175-BEF8-405E-BF12-AA63E8BD4EF1}"/>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t="65000" r="67792" b="17597"/>
          <a:stretch/>
        </p:blipFill>
        <p:spPr>
          <a:xfrm>
            <a:off x="3236983" y="1519081"/>
            <a:ext cx="546251" cy="212712"/>
          </a:xfrm>
          <a:prstGeom prst="rect">
            <a:avLst/>
          </a:prstGeom>
          <a:ln>
            <a:noFill/>
          </a:ln>
        </p:spPr>
      </p:pic>
      <p:pic>
        <p:nvPicPr>
          <p:cNvPr id="137" name="Picture 136">
            <a:extLst>
              <a:ext uri="{FF2B5EF4-FFF2-40B4-BE49-F238E27FC236}">
                <a16:creationId xmlns:a16="http://schemas.microsoft.com/office/drawing/2014/main" id="{5BBB6081-7F7B-44C9-BA6C-C53D90FADCBC}"/>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l="5808" r="23771" b="44541"/>
          <a:stretch/>
        </p:blipFill>
        <p:spPr>
          <a:xfrm>
            <a:off x="4259182" y="990919"/>
            <a:ext cx="582670" cy="528162"/>
          </a:xfrm>
          <a:prstGeom prst="rect">
            <a:avLst/>
          </a:prstGeom>
          <a:ln>
            <a:noFill/>
          </a:ln>
        </p:spPr>
      </p:pic>
      <p:pic>
        <p:nvPicPr>
          <p:cNvPr id="139" name="Picture 138">
            <a:extLst>
              <a:ext uri="{FF2B5EF4-FFF2-40B4-BE49-F238E27FC236}">
                <a16:creationId xmlns:a16="http://schemas.microsoft.com/office/drawing/2014/main" id="{15132D34-1365-45C6-A8BE-58C5FA69A110}"/>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t="62546" r="47502" b="20123"/>
          <a:stretch/>
        </p:blipFill>
        <p:spPr>
          <a:xfrm>
            <a:off x="4216819" y="1648536"/>
            <a:ext cx="617013" cy="234458"/>
          </a:xfrm>
          <a:prstGeom prst="rect">
            <a:avLst/>
          </a:prstGeom>
          <a:ln>
            <a:noFill/>
          </a:ln>
        </p:spPr>
      </p:pic>
      <p:pic>
        <p:nvPicPr>
          <p:cNvPr id="141" name="Picture 140">
            <a:extLst>
              <a:ext uri="{FF2B5EF4-FFF2-40B4-BE49-F238E27FC236}">
                <a16:creationId xmlns:a16="http://schemas.microsoft.com/office/drawing/2014/main" id="{DC36B2DA-D6AC-4F01-A750-BA13DA8632D7}"/>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l="7931" r="27426" b="41767"/>
          <a:stretch/>
        </p:blipFill>
        <p:spPr>
          <a:xfrm>
            <a:off x="5518541" y="946748"/>
            <a:ext cx="703343" cy="655298"/>
          </a:xfrm>
          <a:prstGeom prst="rect">
            <a:avLst/>
          </a:prstGeom>
          <a:ln>
            <a:noFill/>
          </a:ln>
        </p:spPr>
      </p:pic>
      <p:pic>
        <p:nvPicPr>
          <p:cNvPr id="143" name="Picture 142">
            <a:extLst>
              <a:ext uri="{FF2B5EF4-FFF2-40B4-BE49-F238E27FC236}">
                <a16:creationId xmlns:a16="http://schemas.microsoft.com/office/drawing/2014/main" id="{C95AA166-EA54-417D-9E11-7ED2607BE533}"/>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t="64182" r="35569" b="15237"/>
          <a:stretch/>
        </p:blipFill>
        <p:spPr>
          <a:xfrm>
            <a:off x="5474502" y="1655851"/>
            <a:ext cx="760668" cy="251279"/>
          </a:xfrm>
          <a:prstGeom prst="rect">
            <a:avLst/>
          </a:prstGeom>
          <a:ln>
            <a:noFill/>
          </a:ln>
        </p:spPr>
      </p:pic>
      <p:pic>
        <p:nvPicPr>
          <p:cNvPr id="145" name="Picture 144">
            <a:extLst>
              <a:ext uri="{FF2B5EF4-FFF2-40B4-BE49-F238E27FC236}">
                <a16:creationId xmlns:a16="http://schemas.microsoft.com/office/drawing/2014/main" id="{5C1D9FDB-DAED-42AC-8A98-10E29901791E}"/>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l="6946" t="4316" r="30358" b="47246"/>
          <a:stretch/>
        </p:blipFill>
        <p:spPr>
          <a:xfrm>
            <a:off x="6813377" y="999557"/>
            <a:ext cx="645422" cy="521815"/>
          </a:xfrm>
          <a:prstGeom prst="rect">
            <a:avLst/>
          </a:prstGeom>
          <a:ln>
            <a:noFill/>
          </a:ln>
        </p:spPr>
      </p:pic>
      <p:pic>
        <p:nvPicPr>
          <p:cNvPr id="147" name="Picture 146">
            <a:extLst>
              <a:ext uri="{FF2B5EF4-FFF2-40B4-BE49-F238E27FC236}">
                <a16:creationId xmlns:a16="http://schemas.microsoft.com/office/drawing/2014/main" id="{5A6E6B06-E5EB-474D-9DC4-C44FED2ED752}"/>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t="62945" b="18337"/>
          <a:stretch/>
        </p:blipFill>
        <p:spPr>
          <a:xfrm>
            <a:off x="6565247" y="1668101"/>
            <a:ext cx="1220311" cy="239029"/>
          </a:xfrm>
          <a:prstGeom prst="rect">
            <a:avLst/>
          </a:prstGeom>
          <a:ln>
            <a:noFill/>
          </a:ln>
        </p:spPr>
      </p:pic>
      <p:pic>
        <p:nvPicPr>
          <p:cNvPr id="149" name="Picture 148" descr="A screenshot of a cell phone&#10;&#10;Description generated with very high confidence">
            <a:extLst>
              <a:ext uri="{FF2B5EF4-FFF2-40B4-BE49-F238E27FC236}">
                <a16:creationId xmlns:a16="http://schemas.microsoft.com/office/drawing/2014/main" id="{DFD63852-AA9A-4EE3-A37B-7E7650E50C29}"/>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l="5321" t="5928" r="54833" b="48658"/>
          <a:stretch/>
        </p:blipFill>
        <p:spPr>
          <a:xfrm>
            <a:off x="8090100" y="999557"/>
            <a:ext cx="643351" cy="604590"/>
          </a:xfrm>
          <a:prstGeom prst="rect">
            <a:avLst/>
          </a:prstGeom>
          <a:ln>
            <a:noFill/>
          </a:ln>
        </p:spPr>
      </p:pic>
      <p:pic>
        <p:nvPicPr>
          <p:cNvPr id="151" name="Picture 150" descr="A screenshot of a cell phone&#10;&#10;Description generated with very high confidence">
            <a:extLst>
              <a:ext uri="{FF2B5EF4-FFF2-40B4-BE49-F238E27FC236}">
                <a16:creationId xmlns:a16="http://schemas.microsoft.com/office/drawing/2014/main" id="{50A167F8-5BA5-4034-82A5-5A6FC1A970E9}"/>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l="5531" t="65492" r="53104" b="21773"/>
          <a:stretch/>
        </p:blipFill>
        <p:spPr>
          <a:xfrm>
            <a:off x="8050875" y="1707301"/>
            <a:ext cx="682576" cy="173272"/>
          </a:xfrm>
          <a:prstGeom prst="rect">
            <a:avLst/>
          </a:prstGeom>
          <a:ln>
            <a:noFill/>
          </a:ln>
        </p:spPr>
      </p:pic>
    </p:spTree>
    <p:extLst>
      <p:ext uri="{BB962C8B-B14F-4D97-AF65-F5344CB8AC3E}">
        <p14:creationId xmlns:p14="http://schemas.microsoft.com/office/powerpoint/2010/main" val="4161384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509"/>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latin typeface="Arial" panose="020B0604020202020204" pitchFamily="34" charset="0"/>
              <a:cs typeface="Arial" panose="020B0604020202020204" pitchFamily="34" charset="0"/>
            </a:endParaRPr>
          </a:p>
        </p:txBody>
      </p:sp>
      <p:sp>
        <p:nvSpPr>
          <p:cNvPr id="3" name="Rectangle 2"/>
          <p:cNvSpPr/>
          <p:nvPr/>
        </p:nvSpPr>
        <p:spPr>
          <a:xfrm>
            <a:off x="0" y="0"/>
            <a:ext cx="9144000" cy="747252"/>
          </a:xfrm>
          <a:prstGeom prst="rect">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indent="-265113"/>
            <a:r>
              <a:rPr lang="en-ZA" sz="2000" b="1" dirty="0">
                <a:solidFill>
                  <a:schemeClr val="bg1"/>
                </a:solidFill>
                <a:latin typeface="Arial" panose="020B0604020202020204" pitchFamily="34" charset="0"/>
                <a:cs typeface="Arial" panose="020B0604020202020204" pitchFamily="34" charset="0"/>
              </a:rPr>
              <a:t>CHILD PROTECTION EMPOWERMENT STRATEGIES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4902" y="60374"/>
            <a:ext cx="543983" cy="608220"/>
          </a:xfrm>
          <a:prstGeom prst="rect">
            <a:avLst/>
          </a:prstGeom>
        </p:spPr>
      </p:pic>
      <p:graphicFrame>
        <p:nvGraphicFramePr>
          <p:cNvPr id="31" name="Table 30"/>
          <p:cNvGraphicFramePr>
            <a:graphicFrameLocks noGrp="1"/>
          </p:cNvGraphicFramePr>
          <p:nvPr>
            <p:extLst>
              <p:ext uri="{D42A27DB-BD31-4B8C-83A1-F6EECF244321}">
                <p14:modId xmlns:p14="http://schemas.microsoft.com/office/powerpoint/2010/main" val="3783311047"/>
              </p:ext>
            </p:extLst>
          </p:nvPr>
        </p:nvGraphicFramePr>
        <p:xfrm>
          <a:off x="512014" y="1213076"/>
          <a:ext cx="7992888" cy="5253038"/>
        </p:xfrm>
        <a:graphic>
          <a:graphicData uri="http://schemas.openxmlformats.org/drawingml/2006/table">
            <a:tbl>
              <a:tblPr firstRow="1" bandRow="1">
                <a:tableStyleId>{5C22544A-7EE6-4342-B048-85BDC9FD1C3A}</a:tableStyleId>
              </a:tblPr>
              <a:tblGrid>
                <a:gridCol w="7992888">
                  <a:extLst>
                    <a:ext uri="{9D8B030D-6E8A-4147-A177-3AD203B41FA5}">
                      <a16:colId xmlns:a16="http://schemas.microsoft.com/office/drawing/2014/main" val="20000"/>
                    </a:ext>
                  </a:extLst>
                </a:gridCol>
              </a:tblGrid>
              <a:tr h="938880">
                <a:tc>
                  <a:txBody>
                    <a:bodyPr/>
                    <a:lstStyle/>
                    <a:p>
                      <a:pPr marL="0" indent="0"/>
                      <a:r>
                        <a:rPr lang="en-ZA" sz="1600" b="1" dirty="0">
                          <a:solidFill>
                            <a:schemeClr val="bg1"/>
                          </a:solidFill>
                          <a:latin typeface="Century Gothic" panose="020B0502020202020204" pitchFamily="34" charset="0"/>
                        </a:rPr>
                        <a:t>What is/are the empowerment driver/s that will ensure a meaningful change </a:t>
                      </a:r>
                      <a:r>
                        <a:rPr lang="en-ZA" sz="1600" b="1" dirty="0" err="1">
                          <a:solidFill>
                            <a:schemeClr val="bg1"/>
                          </a:solidFill>
                          <a:latin typeface="Century Gothic" panose="020B0502020202020204" pitchFamily="34" charset="0"/>
                        </a:rPr>
                        <a:t>inbehaviour</a:t>
                      </a:r>
                      <a:r>
                        <a:rPr lang="en-ZA" sz="1600" b="1" dirty="0">
                          <a:solidFill>
                            <a:schemeClr val="bg1"/>
                          </a:solidFill>
                          <a:latin typeface="Century Gothic" panose="020B0502020202020204" pitchFamily="34" charset="0"/>
                        </a:rPr>
                        <a:t>/s? </a:t>
                      </a:r>
                      <a:r>
                        <a:rPr lang="en-ZA" sz="1600" b="0" dirty="0">
                          <a:solidFill>
                            <a:schemeClr val="bg1"/>
                          </a:solidFill>
                          <a:latin typeface="Century Gothic" panose="020B0502020202020204" pitchFamily="34" charset="0"/>
                        </a:rPr>
                        <a:t>(Describe as a tangible programme, campaign or specific actions you can take in your community)</a:t>
                      </a:r>
                    </a:p>
                  </a:txBody>
                  <a:tcPr marL="91437" marR="91437" marT="45719" marB="4571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extLst>
                  <a:ext uri="{0D108BD9-81ED-4DB2-BD59-A6C34878D82A}">
                    <a16:rowId xmlns:a16="http://schemas.microsoft.com/office/drawing/2014/main" val="10000"/>
                  </a:ext>
                </a:extLst>
              </a:tr>
              <a:tr h="1031152">
                <a:tc>
                  <a:txBody>
                    <a:bodyPr/>
                    <a:lstStyle/>
                    <a:p>
                      <a:pPr algn="l"/>
                      <a:r>
                        <a:rPr lang="en-ZA" sz="1600" b="0" dirty="0">
                          <a:solidFill>
                            <a:schemeClr val="bg1"/>
                          </a:solidFill>
                          <a:latin typeface="Arial" panose="020B0604020202020204" pitchFamily="34" charset="0"/>
                          <a:cs typeface="Arial" panose="020B0604020202020204" pitchFamily="34" charset="0"/>
                        </a:rPr>
                        <a:t>1.</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60693">
                <a:tc>
                  <a:txBody>
                    <a:bodyPr/>
                    <a:lstStyle/>
                    <a:p>
                      <a:r>
                        <a:rPr lang="en-ZA" sz="1600" b="1" dirty="0">
                          <a:solidFill>
                            <a:schemeClr val="bg1"/>
                          </a:solidFill>
                          <a:latin typeface="Century Gothic" panose="020B0502020202020204" pitchFamily="34" charset="0"/>
                        </a:rPr>
                        <a:t>What is/are the disempowerment driver/s? </a:t>
                      </a:r>
                      <a:r>
                        <a:rPr lang="en-ZA" sz="1600" dirty="0">
                          <a:solidFill>
                            <a:schemeClr val="bg1"/>
                          </a:solidFill>
                          <a:latin typeface="Century Gothic" panose="020B0502020202020204" pitchFamily="34" charset="0"/>
                        </a:rPr>
                        <a:t>(Describe these in the context of your community)</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rgbClr val="3E0099"/>
                    </a:solidFill>
                  </a:tcPr>
                </a:tc>
                <a:extLst>
                  <a:ext uri="{0D108BD9-81ED-4DB2-BD59-A6C34878D82A}">
                    <a16:rowId xmlns:a16="http://schemas.microsoft.com/office/drawing/2014/main" val="10002"/>
                  </a:ext>
                </a:extLst>
              </a:tr>
              <a:tr h="980810">
                <a:tc>
                  <a:txBody>
                    <a:bodyPr/>
                    <a:lstStyle/>
                    <a:p>
                      <a:pPr algn="l"/>
                      <a:r>
                        <a:rPr lang="en-ZA" sz="1600" b="0" dirty="0">
                          <a:solidFill>
                            <a:schemeClr val="bg1"/>
                          </a:solidFill>
                          <a:latin typeface="Arial" panose="020B0604020202020204" pitchFamily="34" charset="0"/>
                          <a:cs typeface="Arial" panose="020B0604020202020204" pitchFamily="34" charset="0"/>
                        </a:rPr>
                        <a:t>3.</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60693">
                <a:tc>
                  <a:txBody>
                    <a:bodyPr/>
                    <a:lstStyle/>
                    <a:p>
                      <a:r>
                        <a:rPr lang="en-ZA" sz="1600" b="1" dirty="0">
                          <a:solidFill>
                            <a:schemeClr val="bg1"/>
                          </a:solidFill>
                          <a:latin typeface="Century Gothic" panose="020B0502020202020204" pitchFamily="34" charset="0"/>
                        </a:rPr>
                        <a:t>What is/are my child protection challenge/s? </a:t>
                      </a:r>
                      <a:r>
                        <a:rPr lang="en-ZA" sz="1600" dirty="0">
                          <a:solidFill>
                            <a:schemeClr val="bg1"/>
                          </a:solidFill>
                          <a:latin typeface="Century Gothic" panose="020B0502020202020204" pitchFamily="34" charset="0"/>
                        </a:rPr>
                        <a:t>(Describe how the challenge/s shows up in your community)</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rgbClr val="3E0099"/>
                    </a:solidFill>
                  </a:tcPr>
                </a:tc>
                <a:extLst>
                  <a:ext uri="{0D108BD9-81ED-4DB2-BD59-A6C34878D82A}">
                    <a16:rowId xmlns:a16="http://schemas.microsoft.com/office/drawing/2014/main" val="10004"/>
                  </a:ext>
                </a:extLst>
              </a:tr>
              <a:tr h="980810">
                <a:tc>
                  <a:txBody>
                    <a:bodyPr/>
                    <a:lstStyle/>
                    <a:p>
                      <a:pPr algn="l"/>
                      <a:r>
                        <a:rPr lang="en-ZA" sz="1600" b="0" dirty="0">
                          <a:solidFill>
                            <a:schemeClr val="bg1"/>
                          </a:solidFill>
                          <a:latin typeface="Arial" panose="020B0604020202020204" pitchFamily="34" charset="0"/>
                          <a:cs typeface="Arial" panose="020B0604020202020204" pitchFamily="34" charset="0"/>
                        </a:rPr>
                        <a:t>5.</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46515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509"/>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3" name="Rectangle 2"/>
          <p:cNvSpPr/>
          <p:nvPr/>
        </p:nvSpPr>
        <p:spPr>
          <a:xfrm>
            <a:off x="0" y="0"/>
            <a:ext cx="9144000" cy="747252"/>
          </a:xfrm>
          <a:prstGeom prst="rect">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indent="-265113"/>
            <a:r>
              <a:rPr lang="en-ZA" sz="2000" b="1" dirty="0">
                <a:solidFill>
                  <a:schemeClr val="bg1"/>
                </a:solidFill>
                <a:latin typeface="Corbel" panose="020B0503020204020204" pitchFamily="34" charset="0"/>
              </a:rPr>
              <a:t>       STRATEGIC CHILD PROTECTION PARTNERSHIPS OVERVIEW</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4902" y="60374"/>
            <a:ext cx="543983" cy="608220"/>
          </a:xfrm>
          <a:prstGeom prst="rect">
            <a:avLst/>
          </a:prstGeom>
        </p:spPr>
      </p:pic>
      <p:grpSp>
        <p:nvGrpSpPr>
          <p:cNvPr id="45" name="Group 54"/>
          <p:cNvGrpSpPr/>
          <p:nvPr/>
        </p:nvGrpSpPr>
        <p:grpSpPr>
          <a:xfrm>
            <a:off x="1071623" y="1249671"/>
            <a:ext cx="6705600" cy="5105400"/>
            <a:chOff x="1676400" y="1447800"/>
            <a:chExt cx="5638800" cy="5105400"/>
          </a:xfrm>
          <a:solidFill>
            <a:schemeClr val="bg1"/>
          </a:solidFill>
        </p:grpSpPr>
        <p:sp>
          <p:nvSpPr>
            <p:cNvPr id="46" name="Oval 45"/>
            <p:cNvSpPr/>
            <p:nvPr/>
          </p:nvSpPr>
          <p:spPr>
            <a:xfrm>
              <a:off x="3581400" y="2895600"/>
              <a:ext cx="1981200" cy="2286000"/>
            </a:xfrm>
            <a:prstGeom prst="ellipse">
              <a:avLst/>
            </a:prstGeom>
            <a:grpFill/>
            <a:ln w="9525">
              <a:solidFill>
                <a:srgbClr val="63459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600" dirty="0">
                <a:solidFill>
                  <a:srgbClr val="63459B"/>
                </a:solidFill>
                <a:latin typeface="Corbel" panose="020B0503020204020204" pitchFamily="34" charset="0"/>
                <a:cs typeface="Arial" panose="020B0604020202020204" pitchFamily="34" charset="0"/>
              </a:endParaRPr>
            </a:p>
          </p:txBody>
        </p:sp>
        <p:sp>
          <p:nvSpPr>
            <p:cNvPr id="47" name="Oval 46"/>
            <p:cNvSpPr/>
            <p:nvPr/>
          </p:nvSpPr>
          <p:spPr>
            <a:xfrm>
              <a:off x="2589213" y="1752600"/>
              <a:ext cx="914400" cy="990600"/>
            </a:xfrm>
            <a:prstGeom prst="ellipse">
              <a:avLst/>
            </a:prstGeom>
            <a:grpFill/>
            <a:ln w="9525">
              <a:solidFill>
                <a:srgbClr val="63459B"/>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Corbel" panose="020B0503020204020204" pitchFamily="34" charset="0"/>
                <a:cs typeface="Arial" panose="020B0604020202020204" pitchFamily="34" charset="0"/>
              </a:endParaRPr>
            </a:p>
          </p:txBody>
        </p:sp>
        <p:sp>
          <p:nvSpPr>
            <p:cNvPr id="48" name="Oval 47"/>
            <p:cNvSpPr/>
            <p:nvPr/>
          </p:nvSpPr>
          <p:spPr>
            <a:xfrm>
              <a:off x="4113212" y="1447800"/>
              <a:ext cx="914400" cy="990600"/>
            </a:xfrm>
            <a:prstGeom prst="ellipse">
              <a:avLst/>
            </a:prstGeom>
            <a:grpFill/>
            <a:ln w="9525">
              <a:solidFill>
                <a:srgbClr val="63459B"/>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Corbel" panose="020B0503020204020204" pitchFamily="34" charset="0"/>
                <a:cs typeface="Arial" panose="020B0604020202020204" pitchFamily="34" charset="0"/>
              </a:endParaRPr>
            </a:p>
          </p:txBody>
        </p:sp>
        <p:sp>
          <p:nvSpPr>
            <p:cNvPr id="49" name="Oval 48"/>
            <p:cNvSpPr/>
            <p:nvPr/>
          </p:nvSpPr>
          <p:spPr>
            <a:xfrm>
              <a:off x="1676400" y="2819400"/>
              <a:ext cx="914400" cy="990600"/>
            </a:xfrm>
            <a:prstGeom prst="ellipse">
              <a:avLst/>
            </a:prstGeom>
            <a:grpFill/>
            <a:ln w="9525">
              <a:solidFill>
                <a:srgbClr val="63459B"/>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Corbel" panose="020B0503020204020204" pitchFamily="34" charset="0"/>
                <a:cs typeface="Arial" panose="020B0604020202020204" pitchFamily="34" charset="0"/>
              </a:endParaRPr>
            </a:p>
          </p:txBody>
        </p:sp>
        <p:sp>
          <p:nvSpPr>
            <p:cNvPr id="50" name="Oval 49"/>
            <p:cNvSpPr/>
            <p:nvPr/>
          </p:nvSpPr>
          <p:spPr>
            <a:xfrm>
              <a:off x="1676400" y="4191000"/>
              <a:ext cx="914400" cy="990600"/>
            </a:xfrm>
            <a:prstGeom prst="ellipse">
              <a:avLst/>
            </a:prstGeom>
            <a:grpFill/>
            <a:ln w="9525">
              <a:solidFill>
                <a:srgbClr val="63459B"/>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Corbel" panose="020B0503020204020204" pitchFamily="34" charset="0"/>
                <a:cs typeface="Arial" panose="020B0604020202020204" pitchFamily="34" charset="0"/>
              </a:endParaRPr>
            </a:p>
          </p:txBody>
        </p:sp>
        <p:sp>
          <p:nvSpPr>
            <p:cNvPr id="51" name="Oval 50"/>
            <p:cNvSpPr/>
            <p:nvPr/>
          </p:nvSpPr>
          <p:spPr>
            <a:xfrm>
              <a:off x="2590800" y="5410200"/>
              <a:ext cx="914400" cy="990600"/>
            </a:xfrm>
            <a:prstGeom prst="ellipse">
              <a:avLst/>
            </a:prstGeom>
            <a:grpFill/>
            <a:ln w="9525">
              <a:solidFill>
                <a:srgbClr val="63459B"/>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Corbel" panose="020B0503020204020204" pitchFamily="34" charset="0"/>
                <a:cs typeface="Arial" panose="020B0604020202020204" pitchFamily="34" charset="0"/>
              </a:endParaRPr>
            </a:p>
          </p:txBody>
        </p:sp>
        <p:sp>
          <p:nvSpPr>
            <p:cNvPr id="52" name="Oval 51"/>
            <p:cNvSpPr/>
            <p:nvPr/>
          </p:nvSpPr>
          <p:spPr>
            <a:xfrm>
              <a:off x="4114800" y="5562600"/>
              <a:ext cx="914400" cy="990600"/>
            </a:xfrm>
            <a:prstGeom prst="ellipse">
              <a:avLst/>
            </a:prstGeom>
            <a:grpFill/>
            <a:ln w="9525">
              <a:solidFill>
                <a:srgbClr val="63459B"/>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Corbel" panose="020B0503020204020204" pitchFamily="34" charset="0"/>
                <a:cs typeface="Arial" panose="020B0604020202020204" pitchFamily="34" charset="0"/>
              </a:endParaRPr>
            </a:p>
          </p:txBody>
        </p:sp>
        <p:sp>
          <p:nvSpPr>
            <p:cNvPr id="53" name="Oval 52"/>
            <p:cNvSpPr/>
            <p:nvPr/>
          </p:nvSpPr>
          <p:spPr>
            <a:xfrm>
              <a:off x="5715000" y="5410200"/>
              <a:ext cx="914400" cy="990600"/>
            </a:xfrm>
            <a:prstGeom prst="ellipse">
              <a:avLst/>
            </a:prstGeom>
            <a:grpFill/>
            <a:ln w="9525">
              <a:solidFill>
                <a:srgbClr val="63459B"/>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Corbel" panose="020B0503020204020204" pitchFamily="34" charset="0"/>
                <a:cs typeface="Arial" panose="020B0604020202020204" pitchFamily="34" charset="0"/>
              </a:endParaRPr>
            </a:p>
          </p:txBody>
        </p:sp>
        <p:sp>
          <p:nvSpPr>
            <p:cNvPr id="54" name="Oval 53"/>
            <p:cNvSpPr/>
            <p:nvPr/>
          </p:nvSpPr>
          <p:spPr>
            <a:xfrm>
              <a:off x="6400800" y="4191000"/>
              <a:ext cx="914400" cy="990600"/>
            </a:xfrm>
            <a:prstGeom prst="ellipse">
              <a:avLst/>
            </a:prstGeom>
            <a:grpFill/>
            <a:ln w="9525">
              <a:solidFill>
                <a:srgbClr val="63459B"/>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Corbel" panose="020B0503020204020204" pitchFamily="34" charset="0"/>
                <a:cs typeface="Arial" panose="020B0604020202020204" pitchFamily="34" charset="0"/>
              </a:endParaRPr>
            </a:p>
          </p:txBody>
        </p:sp>
        <p:sp>
          <p:nvSpPr>
            <p:cNvPr id="55" name="Oval 54"/>
            <p:cNvSpPr/>
            <p:nvPr/>
          </p:nvSpPr>
          <p:spPr>
            <a:xfrm>
              <a:off x="6248400" y="2819400"/>
              <a:ext cx="914400" cy="990600"/>
            </a:xfrm>
            <a:prstGeom prst="ellipse">
              <a:avLst/>
            </a:prstGeom>
            <a:grpFill/>
            <a:ln w="9525">
              <a:solidFill>
                <a:srgbClr val="63459B"/>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Corbel" panose="020B0503020204020204" pitchFamily="34" charset="0"/>
                <a:cs typeface="Arial" panose="020B0604020202020204" pitchFamily="34" charset="0"/>
              </a:endParaRPr>
            </a:p>
          </p:txBody>
        </p:sp>
        <p:sp>
          <p:nvSpPr>
            <p:cNvPr id="56" name="Oval 55"/>
            <p:cNvSpPr/>
            <p:nvPr/>
          </p:nvSpPr>
          <p:spPr>
            <a:xfrm>
              <a:off x="5486400" y="1676400"/>
              <a:ext cx="914400" cy="990600"/>
            </a:xfrm>
            <a:prstGeom prst="ellipse">
              <a:avLst/>
            </a:prstGeom>
            <a:grpFill/>
            <a:ln w="9525">
              <a:solidFill>
                <a:srgbClr val="63459B"/>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Corbel" panose="020B0503020204020204" pitchFamily="34" charset="0"/>
                <a:cs typeface="Arial" panose="020B0604020202020204" pitchFamily="34" charset="0"/>
              </a:endParaRPr>
            </a:p>
          </p:txBody>
        </p:sp>
        <p:cxnSp>
          <p:nvCxnSpPr>
            <p:cNvPr id="57" name="Straight Arrow Connector 56"/>
            <p:cNvCxnSpPr/>
            <p:nvPr/>
          </p:nvCxnSpPr>
          <p:spPr>
            <a:xfrm flipH="1">
              <a:off x="2600045" y="4248944"/>
              <a:ext cx="981354" cy="304006"/>
            </a:xfrm>
            <a:prstGeom prst="straightConnector1">
              <a:avLst/>
            </a:prstGeom>
            <a:grpFill/>
            <a:ln w="38100">
              <a:solidFill>
                <a:srgbClr val="63459B"/>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58" name="Straight Arrow Connector 57"/>
          <p:cNvCxnSpPr/>
          <p:nvPr/>
        </p:nvCxnSpPr>
        <p:spPr>
          <a:xfrm flipH="1" flipV="1">
            <a:off x="2164516" y="3222141"/>
            <a:ext cx="1211363" cy="223837"/>
          </a:xfrm>
          <a:prstGeom prst="straightConnector1">
            <a:avLst/>
          </a:prstGeom>
          <a:solidFill>
            <a:schemeClr val="bg1"/>
          </a:solidFill>
          <a:ln w="38100">
            <a:solidFill>
              <a:srgbClr val="63459B"/>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46" idx="1"/>
            <a:endCxn id="47" idx="5"/>
          </p:cNvCxnSpPr>
          <p:nvPr/>
        </p:nvCxnSpPr>
        <p:spPr>
          <a:xfrm flipH="1" flipV="1">
            <a:off x="3085280" y="2400001"/>
            <a:ext cx="596779" cy="632247"/>
          </a:xfrm>
          <a:prstGeom prst="straightConnector1">
            <a:avLst/>
          </a:prstGeom>
          <a:solidFill>
            <a:schemeClr val="bg1"/>
          </a:solidFill>
          <a:ln w="38100">
            <a:solidFill>
              <a:srgbClr val="63459B"/>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46" idx="0"/>
            <a:endCxn id="48" idx="4"/>
          </p:cNvCxnSpPr>
          <p:nvPr/>
        </p:nvCxnSpPr>
        <p:spPr>
          <a:xfrm flipH="1" flipV="1">
            <a:off x="4513151" y="2240271"/>
            <a:ext cx="1888" cy="457200"/>
          </a:xfrm>
          <a:prstGeom prst="straightConnector1">
            <a:avLst/>
          </a:prstGeom>
          <a:solidFill>
            <a:schemeClr val="bg1"/>
          </a:solidFill>
          <a:ln w="38100">
            <a:solidFill>
              <a:srgbClr val="63459B"/>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46" idx="7"/>
          </p:cNvCxnSpPr>
          <p:nvPr/>
        </p:nvCxnSpPr>
        <p:spPr>
          <a:xfrm flipV="1">
            <a:off x="5348019" y="2397755"/>
            <a:ext cx="526263" cy="634493"/>
          </a:xfrm>
          <a:prstGeom prst="straightConnector1">
            <a:avLst/>
          </a:prstGeom>
          <a:solidFill>
            <a:schemeClr val="bg1"/>
          </a:solidFill>
          <a:ln w="38100">
            <a:solidFill>
              <a:srgbClr val="63459B"/>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5693050" y="3329718"/>
            <a:ext cx="815547" cy="259741"/>
          </a:xfrm>
          <a:prstGeom prst="straightConnector1">
            <a:avLst/>
          </a:prstGeom>
          <a:solidFill>
            <a:schemeClr val="bg1"/>
          </a:solidFill>
          <a:ln w="38100">
            <a:solidFill>
              <a:srgbClr val="63459B"/>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flipV="1">
            <a:off x="5693050" y="4167683"/>
            <a:ext cx="996779" cy="187139"/>
          </a:xfrm>
          <a:prstGeom prst="straightConnector1">
            <a:avLst/>
          </a:prstGeom>
          <a:solidFill>
            <a:schemeClr val="bg1"/>
          </a:solidFill>
          <a:ln w="38100">
            <a:solidFill>
              <a:srgbClr val="63459B"/>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3" idx="1"/>
          </p:cNvCxnSpPr>
          <p:nvPr/>
        </p:nvCxnSpPr>
        <p:spPr>
          <a:xfrm flipH="1" flipV="1">
            <a:off x="5248087" y="4725622"/>
            <a:ext cx="785440" cy="631519"/>
          </a:xfrm>
          <a:prstGeom prst="straightConnector1">
            <a:avLst/>
          </a:prstGeom>
          <a:solidFill>
            <a:schemeClr val="bg1"/>
          </a:solidFill>
          <a:ln w="38100">
            <a:solidFill>
              <a:srgbClr val="63459B"/>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46" idx="4"/>
            <a:endCxn id="52" idx="0"/>
          </p:cNvCxnSpPr>
          <p:nvPr/>
        </p:nvCxnSpPr>
        <p:spPr>
          <a:xfrm>
            <a:off x="4515039" y="4983471"/>
            <a:ext cx="1" cy="381000"/>
          </a:xfrm>
          <a:prstGeom prst="straightConnector1">
            <a:avLst/>
          </a:prstGeom>
          <a:solidFill>
            <a:schemeClr val="bg1"/>
          </a:solidFill>
          <a:ln w="38100">
            <a:solidFill>
              <a:srgbClr val="63459B"/>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46" idx="3"/>
            <a:endCxn id="51" idx="7"/>
          </p:cNvCxnSpPr>
          <p:nvPr/>
        </p:nvCxnSpPr>
        <p:spPr>
          <a:xfrm flipH="1">
            <a:off x="3087168" y="4648694"/>
            <a:ext cx="594891" cy="708447"/>
          </a:xfrm>
          <a:prstGeom prst="straightConnector1">
            <a:avLst/>
          </a:prstGeom>
          <a:solidFill>
            <a:schemeClr val="bg1"/>
          </a:solidFill>
          <a:ln w="38100">
            <a:solidFill>
              <a:srgbClr val="63459B"/>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856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509"/>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3" name="Rectangle 2"/>
          <p:cNvSpPr/>
          <p:nvPr/>
        </p:nvSpPr>
        <p:spPr>
          <a:xfrm>
            <a:off x="0" y="0"/>
            <a:ext cx="9144000" cy="747252"/>
          </a:xfrm>
          <a:prstGeom prst="rect">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indent="-265113"/>
            <a:r>
              <a:rPr lang="en-ZA" sz="2000" b="1" dirty="0">
                <a:solidFill>
                  <a:schemeClr val="bg1"/>
                </a:solidFill>
                <a:latin typeface="Corbel" panose="020B0503020204020204" pitchFamily="34" charset="0"/>
              </a:rPr>
              <a:t>       CHILD PROTECTION WIN/WIN PARTNERSHIP PLANS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4902" y="60374"/>
            <a:ext cx="543983" cy="608220"/>
          </a:xfrm>
          <a:prstGeom prst="rect">
            <a:avLst/>
          </a:prstGeom>
        </p:spPr>
      </p:pic>
      <p:graphicFrame>
        <p:nvGraphicFramePr>
          <p:cNvPr id="45" name="Table 44"/>
          <p:cNvGraphicFramePr>
            <a:graphicFrameLocks noGrp="1"/>
          </p:cNvGraphicFramePr>
          <p:nvPr>
            <p:extLst>
              <p:ext uri="{D42A27DB-BD31-4B8C-83A1-F6EECF244321}">
                <p14:modId xmlns:p14="http://schemas.microsoft.com/office/powerpoint/2010/main" val="3014140362"/>
              </p:ext>
            </p:extLst>
          </p:nvPr>
        </p:nvGraphicFramePr>
        <p:xfrm>
          <a:off x="186532" y="1222413"/>
          <a:ext cx="8770936" cy="2395363"/>
        </p:xfrm>
        <a:graphic>
          <a:graphicData uri="http://schemas.openxmlformats.org/drawingml/2006/table">
            <a:tbl>
              <a:tblPr firstRow="1" bandRow="1">
                <a:tableStyleId>{5C22544A-7EE6-4342-B048-85BDC9FD1C3A}</a:tableStyleId>
              </a:tblPr>
              <a:tblGrid>
                <a:gridCol w="1833275">
                  <a:extLst>
                    <a:ext uri="{9D8B030D-6E8A-4147-A177-3AD203B41FA5}">
                      <a16:colId xmlns:a16="http://schemas.microsoft.com/office/drawing/2014/main" val="20000"/>
                    </a:ext>
                  </a:extLst>
                </a:gridCol>
                <a:gridCol w="674336">
                  <a:extLst>
                    <a:ext uri="{9D8B030D-6E8A-4147-A177-3AD203B41FA5}">
                      <a16:colId xmlns:a16="http://schemas.microsoft.com/office/drawing/2014/main" val="20001"/>
                    </a:ext>
                  </a:extLst>
                </a:gridCol>
                <a:gridCol w="1877857">
                  <a:extLst>
                    <a:ext uri="{9D8B030D-6E8A-4147-A177-3AD203B41FA5}">
                      <a16:colId xmlns:a16="http://schemas.microsoft.com/office/drawing/2014/main" val="20002"/>
                    </a:ext>
                  </a:extLst>
                </a:gridCol>
                <a:gridCol w="1848136">
                  <a:extLst>
                    <a:ext uri="{9D8B030D-6E8A-4147-A177-3AD203B41FA5}">
                      <a16:colId xmlns:a16="http://schemas.microsoft.com/office/drawing/2014/main" val="20003"/>
                    </a:ext>
                  </a:extLst>
                </a:gridCol>
                <a:gridCol w="674336">
                  <a:extLst>
                    <a:ext uri="{9D8B030D-6E8A-4147-A177-3AD203B41FA5}">
                      <a16:colId xmlns:a16="http://schemas.microsoft.com/office/drawing/2014/main" val="20004"/>
                    </a:ext>
                  </a:extLst>
                </a:gridCol>
                <a:gridCol w="1862996">
                  <a:extLst>
                    <a:ext uri="{9D8B030D-6E8A-4147-A177-3AD203B41FA5}">
                      <a16:colId xmlns:a16="http://schemas.microsoft.com/office/drawing/2014/main" val="20005"/>
                    </a:ext>
                  </a:extLst>
                </a:gridCol>
              </a:tblGrid>
              <a:tr h="515472">
                <a:tc>
                  <a:txBody>
                    <a:bodyPr/>
                    <a:lstStyle/>
                    <a:p>
                      <a:pPr marL="0" indent="0" algn="ctr">
                        <a:buNone/>
                      </a:pPr>
                      <a:r>
                        <a:rPr lang="en-ZA" sz="1600" b="0" dirty="0">
                          <a:solidFill>
                            <a:schemeClr val="bg1"/>
                          </a:solidFill>
                          <a:latin typeface="Arial" panose="020B0604020202020204" pitchFamily="34" charset="0"/>
                          <a:cs typeface="Arial" panose="020B0604020202020204" pitchFamily="34" charset="0"/>
                        </a:rPr>
                        <a:t>What do I/we</a:t>
                      </a:r>
                      <a:r>
                        <a:rPr lang="en-ZA" sz="1600" b="0" baseline="0" dirty="0">
                          <a:solidFill>
                            <a:schemeClr val="bg1"/>
                          </a:solidFill>
                          <a:latin typeface="Arial" panose="020B0604020202020204" pitchFamily="34" charset="0"/>
                          <a:cs typeface="Arial" panose="020B0604020202020204" pitchFamily="34" charset="0"/>
                        </a:rPr>
                        <a:t> </a:t>
                      </a:r>
                    </a:p>
                    <a:p>
                      <a:pPr marL="0" indent="0" algn="ctr">
                        <a:buNone/>
                      </a:pPr>
                      <a:r>
                        <a:rPr lang="en-ZA" sz="1600" b="0" dirty="0">
                          <a:solidFill>
                            <a:schemeClr val="bg1"/>
                          </a:solidFill>
                          <a:latin typeface="Arial" panose="020B0604020202020204" pitchFamily="34" charset="0"/>
                          <a:cs typeface="Arial" panose="020B0604020202020204" pitchFamily="34" charset="0"/>
                        </a:rPr>
                        <a:t>need </a:t>
                      </a:r>
                      <a:r>
                        <a:rPr lang="en-ZA" sz="1600" b="0" baseline="0" dirty="0">
                          <a:solidFill>
                            <a:schemeClr val="bg1"/>
                          </a:solidFill>
                          <a:latin typeface="Arial" panose="020B0604020202020204" pitchFamily="34" charset="0"/>
                          <a:cs typeface="Arial" panose="020B0604020202020204" pitchFamily="34" charset="0"/>
                        </a:rPr>
                        <a:t>to get</a:t>
                      </a:r>
                      <a:r>
                        <a:rPr lang="en-ZA" sz="1600" b="0" dirty="0">
                          <a:solidFill>
                            <a:schemeClr val="bg1"/>
                          </a:solidFill>
                          <a:latin typeface="Arial" panose="020B0604020202020204" pitchFamily="34" charset="0"/>
                          <a:cs typeface="Arial" panose="020B0604020202020204" pitchFamily="34" charset="0"/>
                        </a:rPr>
                        <a:t>?</a:t>
                      </a: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marL="0" indent="0" algn="ctr">
                        <a:buNone/>
                      </a:pPr>
                      <a:endParaRPr lang="en-ZA" sz="1600" b="0"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marL="0" indent="0" algn="ctr">
                        <a:buNone/>
                      </a:pPr>
                      <a:endParaRPr lang="en-ZA" sz="1600" b="0"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algn="ctr"/>
                      <a:r>
                        <a:rPr lang="en-ZA" sz="1600" b="0" dirty="0">
                          <a:solidFill>
                            <a:schemeClr val="bg1"/>
                          </a:solidFill>
                          <a:latin typeface="Arial" panose="020B0604020202020204" pitchFamily="34" charset="0"/>
                          <a:cs typeface="Arial" panose="020B0604020202020204" pitchFamily="34" charset="0"/>
                        </a:rPr>
                        <a:t>What do</a:t>
                      </a:r>
                      <a:r>
                        <a:rPr lang="en-ZA" sz="1600" b="0" baseline="0" dirty="0">
                          <a:solidFill>
                            <a:schemeClr val="bg1"/>
                          </a:solidFill>
                          <a:latin typeface="Arial" panose="020B0604020202020204" pitchFamily="34" charset="0"/>
                          <a:cs typeface="Arial" panose="020B0604020202020204" pitchFamily="34" charset="0"/>
                        </a:rPr>
                        <a:t> I/we </a:t>
                      </a:r>
                    </a:p>
                    <a:p>
                      <a:pPr algn="ctr"/>
                      <a:r>
                        <a:rPr lang="en-ZA" sz="1600" b="0" baseline="0" dirty="0">
                          <a:solidFill>
                            <a:schemeClr val="bg1"/>
                          </a:solidFill>
                          <a:latin typeface="Arial" panose="020B0604020202020204" pitchFamily="34" charset="0"/>
                          <a:cs typeface="Arial" panose="020B0604020202020204" pitchFamily="34" charset="0"/>
                        </a:rPr>
                        <a:t>need to get?</a:t>
                      </a:r>
                      <a:endParaRPr lang="en-ZA" sz="1600" b="0"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algn="ctr"/>
                      <a:endParaRPr lang="en-ZA" sz="1600" b="0"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algn="ctr"/>
                      <a:endParaRPr lang="en-ZA" sz="1600" b="0"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extLst>
                  <a:ext uri="{0D108BD9-81ED-4DB2-BD59-A6C34878D82A}">
                    <a16:rowId xmlns:a16="http://schemas.microsoft.com/office/drawing/2014/main" val="10000"/>
                  </a:ext>
                </a:extLst>
              </a:tr>
              <a:tr h="412377">
                <a:tc>
                  <a:txBody>
                    <a:bodyPr/>
                    <a:lstStyle/>
                    <a:p>
                      <a:r>
                        <a:rPr lang="en-ZA" sz="1200" b="1" dirty="0">
                          <a:solidFill>
                            <a:srgbClr val="63459B"/>
                          </a:solidFill>
                          <a:latin typeface="Arial" pitchFamily="34" charset="0"/>
                          <a:cs typeface="Arial" pitchFamily="34" charset="0"/>
                        </a:rPr>
                        <a:t>1.</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endParaRPr lang="en-ZA" sz="1200" b="1" dirty="0">
                        <a:solidFill>
                          <a:srgbClr val="63459B"/>
                        </a:solidFill>
                        <a:latin typeface="Arial" pitchFamily="34" charset="0"/>
                        <a:cs typeface="Arial" pitchFamily="34" charset="0"/>
                      </a:endParaRP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dirty="0">
                          <a:solidFill>
                            <a:srgbClr val="63459B"/>
                          </a:solidFill>
                          <a:latin typeface="Arial" pitchFamily="34" charset="0"/>
                          <a:cs typeface="Arial" pitchFamily="34" charset="0"/>
                        </a:rPr>
                        <a:t>3.</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i="0" dirty="0">
                          <a:solidFill>
                            <a:srgbClr val="63459B"/>
                          </a:solidFill>
                          <a:latin typeface="Arial" pitchFamily="34" charset="0"/>
                          <a:cs typeface="Arial" pitchFamily="34" charset="0"/>
                        </a:rPr>
                        <a:t>1.</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endParaRPr lang="en-ZA" sz="1200" b="1" i="0" dirty="0">
                        <a:solidFill>
                          <a:srgbClr val="63459B"/>
                        </a:solidFill>
                        <a:latin typeface="Arial" pitchFamily="34" charset="0"/>
                        <a:cs typeface="Arial" pitchFamily="34" charset="0"/>
                      </a:endParaRP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i="0" dirty="0">
                          <a:solidFill>
                            <a:srgbClr val="63459B"/>
                          </a:solidFill>
                          <a:latin typeface="Arial" pitchFamily="34" charset="0"/>
                          <a:cs typeface="Arial" pitchFamily="34" charset="0"/>
                        </a:rPr>
                        <a:t>3.</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2377">
                <a:tc>
                  <a:txBody>
                    <a:bodyPr/>
                    <a:lstStyle/>
                    <a:p>
                      <a:r>
                        <a:rPr lang="en-ZA" sz="1200" b="1" dirty="0">
                          <a:solidFill>
                            <a:srgbClr val="63459B"/>
                          </a:solidFill>
                          <a:latin typeface="Arial" pitchFamily="34" charset="0"/>
                          <a:cs typeface="Arial" pitchFamily="34" charset="0"/>
                        </a:rPr>
                        <a:t>2.</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ZA" sz="1200" b="1" dirty="0">
                        <a:solidFill>
                          <a:srgbClr val="63459B"/>
                        </a:solidFill>
                        <a:latin typeface="Arial" pitchFamily="34" charset="0"/>
                        <a:cs typeface="Arial" pitchFamily="34" charset="0"/>
                      </a:endParaRP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dirty="0">
                          <a:solidFill>
                            <a:srgbClr val="63459B"/>
                          </a:solidFill>
                          <a:latin typeface="Arial" pitchFamily="34" charset="0"/>
                          <a:cs typeface="Arial" pitchFamily="34" charset="0"/>
                        </a:rPr>
                        <a:t>2.</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dirty="0">
                          <a:solidFill>
                            <a:srgbClr val="63459B"/>
                          </a:solidFill>
                          <a:latin typeface="Arial" pitchFamily="34" charset="0"/>
                          <a:cs typeface="Arial" pitchFamily="34" charset="0"/>
                        </a:rPr>
                        <a:t>2.</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ZA" sz="1200" b="1" dirty="0">
                        <a:solidFill>
                          <a:srgbClr val="63459B"/>
                        </a:solidFill>
                        <a:latin typeface="Arial" pitchFamily="34" charset="0"/>
                        <a:cs typeface="Arial" pitchFamily="34" charset="0"/>
                      </a:endParaRP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dirty="0">
                          <a:solidFill>
                            <a:srgbClr val="63459B"/>
                          </a:solidFill>
                          <a:latin typeface="Arial" pitchFamily="34" charset="0"/>
                          <a:cs typeface="Arial" pitchFamily="34" charset="0"/>
                        </a:rPr>
                        <a:t>2.</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12377">
                <a:tc>
                  <a:txBody>
                    <a:bodyPr/>
                    <a:lstStyle/>
                    <a:p>
                      <a:r>
                        <a:rPr lang="en-ZA" sz="1200" b="1" dirty="0">
                          <a:solidFill>
                            <a:srgbClr val="63459B"/>
                          </a:solidFill>
                          <a:latin typeface="Arial" pitchFamily="34" charset="0"/>
                          <a:cs typeface="Arial" pitchFamily="34" charset="0"/>
                        </a:rPr>
                        <a:t>3.</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ZA" sz="1200" b="1" dirty="0">
                        <a:solidFill>
                          <a:srgbClr val="63459B"/>
                        </a:solidFill>
                        <a:latin typeface="Arial" pitchFamily="34" charset="0"/>
                        <a:cs typeface="Arial" pitchFamily="34" charset="0"/>
                      </a:endParaRP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dirty="0">
                          <a:solidFill>
                            <a:srgbClr val="63459B"/>
                          </a:solidFill>
                          <a:latin typeface="Arial" pitchFamily="34" charset="0"/>
                          <a:cs typeface="Arial" pitchFamily="34" charset="0"/>
                        </a:rPr>
                        <a:t>1.</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dirty="0">
                          <a:solidFill>
                            <a:srgbClr val="63459B"/>
                          </a:solidFill>
                          <a:latin typeface="Arial" pitchFamily="34" charset="0"/>
                          <a:cs typeface="Arial" pitchFamily="34" charset="0"/>
                        </a:rPr>
                        <a:t>3.</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200" b="1" dirty="0">
                        <a:solidFill>
                          <a:srgbClr val="63459B"/>
                        </a:solidFill>
                        <a:latin typeface="Arial" pitchFamily="34" charset="0"/>
                        <a:cs typeface="Arial" pitchFamily="34" charset="0"/>
                      </a:endParaRP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dirty="0">
                          <a:solidFill>
                            <a:srgbClr val="63459B"/>
                          </a:solidFill>
                          <a:latin typeface="Arial" pitchFamily="34" charset="0"/>
                          <a:cs typeface="Arial" pitchFamily="34" charset="0"/>
                        </a:rPr>
                        <a:t>1.</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57196">
                <a:tc>
                  <a:txBody>
                    <a:bodyPr/>
                    <a:lstStyle/>
                    <a:p>
                      <a:pPr algn="ctr"/>
                      <a:endParaRPr lang="en-ZA" sz="1600" b="1"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algn="ctr"/>
                      <a:endParaRPr lang="en-ZA" sz="1600" b="1"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600" b="0" dirty="0">
                          <a:solidFill>
                            <a:schemeClr val="bg1"/>
                          </a:solidFill>
                          <a:latin typeface="Arial" panose="020B0604020202020204" pitchFamily="34" charset="0"/>
                          <a:cs typeface="Arial" panose="020B0604020202020204" pitchFamily="34" charset="0"/>
                        </a:rPr>
                        <a:t>What do I/we</a:t>
                      </a:r>
                      <a:r>
                        <a:rPr lang="en-ZA" sz="1600" b="0" baseline="0" dirty="0">
                          <a:solidFill>
                            <a:schemeClr val="bg1"/>
                          </a:solidFill>
                          <a:latin typeface="Arial" panose="020B0604020202020204" pitchFamily="34" charset="0"/>
                          <a:cs typeface="Arial" panose="020B0604020202020204" pitchFamily="34" charset="0"/>
                        </a:rPr>
                        <a:t> </a:t>
                      </a:r>
                      <a:r>
                        <a:rPr lang="en-ZA" sz="1600" b="0" dirty="0">
                          <a:solidFill>
                            <a:schemeClr val="bg1"/>
                          </a:solidFill>
                          <a:latin typeface="Arial" panose="020B0604020202020204" pitchFamily="34" charset="0"/>
                          <a:cs typeface="Arial" panose="020B0604020202020204" pitchFamily="34" charset="0"/>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n-ZA" sz="1600" b="0" dirty="0">
                          <a:solidFill>
                            <a:schemeClr val="bg1"/>
                          </a:solidFill>
                          <a:latin typeface="Arial" panose="020B0604020202020204" pitchFamily="34" charset="0"/>
                          <a:cs typeface="Arial" panose="020B0604020202020204" pitchFamily="34" charset="0"/>
                        </a:rPr>
                        <a:t>need to give</a:t>
                      </a:r>
                      <a:r>
                        <a:rPr lang="en-ZA" sz="1600" b="0" baseline="0" dirty="0">
                          <a:solidFill>
                            <a:schemeClr val="bg1"/>
                          </a:solidFill>
                          <a:latin typeface="Arial" panose="020B0604020202020204" pitchFamily="34" charset="0"/>
                          <a:cs typeface="Arial" panose="020B0604020202020204" pitchFamily="34" charset="0"/>
                        </a:rPr>
                        <a:t>?</a:t>
                      </a:r>
                      <a:endParaRPr lang="en-ZA" sz="1600" b="0"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algn="ctr"/>
                      <a:endParaRPr lang="en-ZA" sz="1600" b="1"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algn="ctr"/>
                      <a:endParaRPr lang="en-ZA" sz="1600" b="1"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600" b="0" dirty="0">
                          <a:solidFill>
                            <a:schemeClr val="bg1"/>
                          </a:solidFill>
                          <a:latin typeface="Arial" panose="020B0604020202020204" pitchFamily="34" charset="0"/>
                          <a:cs typeface="Arial" panose="020B0604020202020204" pitchFamily="34" charset="0"/>
                        </a:rPr>
                        <a:t>What do I/we</a:t>
                      </a:r>
                      <a:r>
                        <a:rPr lang="en-ZA" sz="1600" b="0" baseline="0" dirty="0">
                          <a:solidFill>
                            <a:schemeClr val="bg1"/>
                          </a:solidFill>
                          <a:latin typeface="Arial" panose="020B0604020202020204" pitchFamily="34" charset="0"/>
                          <a:cs typeface="Arial" panose="020B0604020202020204" pitchFamily="34" charset="0"/>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n-ZA" sz="1600" b="0" baseline="0" dirty="0">
                          <a:solidFill>
                            <a:schemeClr val="bg1"/>
                          </a:solidFill>
                          <a:latin typeface="Arial" panose="020B0604020202020204" pitchFamily="34" charset="0"/>
                          <a:cs typeface="Arial" panose="020B0604020202020204" pitchFamily="34" charset="0"/>
                        </a:rPr>
                        <a:t>need to give?</a:t>
                      </a:r>
                      <a:endParaRPr lang="en-ZA" sz="1600" b="0"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extLst>
                  <a:ext uri="{0D108BD9-81ED-4DB2-BD59-A6C34878D82A}">
                    <a16:rowId xmlns:a16="http://schemas.microsoft.com/office/drawing/2014/main" val="10004"/>
                  </a:ext>
                </a:extLst>
              </a:tr>
            </a:tbl>
          </a:graphicData>
        </a:graphic>
      </p:graphicFrame>
      <p:graphicFrame>
        <p:nvGraphicFramePr>
          <p:cNvPr id="72" name="Table 71"/>
          <p:cNvGraphicFramePr>
            <a:graphicFrameLocks noGrp="1"/>
          </p:cNvGraphicFramePr>
          <p:nvPr>
            <p:extLst>
              <p:ext uri="{D42A27DB-BD31-4B8C-83A1-F6EECF244321}">
                <p14:modId xmlns:p14="http://schemas.microsoft.com/office/powerpoint/2010/main" val="48812097"/>
              </p:ext>
            </p:extLst>
          </p:nvPr>
        </p:nvGraphicFramePr>
        <p:xfrm>
          <a:off x="186532" y="4102769"/>
          <a:ext cx="8770936" cy="2395363"/>
        </p:xfrm>
        <a:graphic>
          <a:graphicData uri="http://schemas.openxmlformats.org/drawingml/2006/table">
            <a:tbl>
              <a:tblPr firstRow="1" bandRow="1">
                <a:tableStyleId>{5C22544A-7EE6-4342-B048-85BDC9FD1C3A}</a:tableStyleId>
              </a:tblPr>
              <a:tblGrid>
                <a:gridCol w="1833275">
                  <a:extLst>
                    <a:ext uri="{9D8B030D-6E8A-4147-A177-3AD203B41FA5}">
                      <a16:colId xmlns:a16="http://schemas.microsoft.com/office/drawing/2014/main" val="20000"/>
                    </a:ext>
                  </a:extLst>
                </a:gridCol>
                <a:gridCol w="674336">
                  <a:extLst>
                    <a:ext uri="{9D8B030D-6E8A-4147-A177-3AD203B41FA5}">
                      <a16:colId xmlns:a16="http://schemas.microsoft.com/office/drawing/2014/main" val="20001"/>
                    </a:ext>
                  </a:extLst>
                </a:gridCol>
                <a:gridCol w="1877857">
                  <a:extLst>
                    <a:ext uri="{9D8B030D-6E8A-4147-A177-3AD203B41FA5}">
                      <a16:colId xmlns:a16="http://schemas.microsoft.com/office/drawing/2014/main" val="20002"/>
                    </a:ext>
                  </a:extLst>
                </a:gridCol>
                <a:gridCol w="1848136">
                  <a:extLst>
                    <a:ext uri="{9D8B030D-6E8A-4147-A177-3AD203B41FA5}">
                      <a16:colId xmlns:a16="http://schemas.microsoft.com/office/drawing/2014/main" val="20003"/>
                    </a:ext>
                  </a:extLst>
                </a:gridCol>
                <a:gridCol w="674336">
                  <a:extLst>
                    <a:ext uri="{9D8B030D-6E8A-4147-A177-3AD203B41FA5}">
                      <a16:colId xmlns:a16="http://schemas.microsoft.com/office/drawing/2014/main" val="20004"/>
                    </a:ext>
                  </a:extLst>
                </a:gridCol>
                <a:gridCol w="1862996">
                  <a:extLst>
                    <a:ext uri="{9D8B030D-6E8A-4147-A177-3AD203B41FA5}">
                      <a16:colId xmlns:a16="http://schemas.microsoft.com/office/drawing/2014/main" val="20005"/>
                    </a:ext>
                  </a:extLst>
                </a:gridCol>
              </a:tblGrid>
              <a:tr h="515472">
                <a:tc>
                  <a:txBody>
                    <a:bodyPr/>
                    <a:lstStyle/>
                    <a:p>
                      <a:pPr marL="0" indent="0" algn="ctr">
                        <a:buNone/>
                      </a:pPr>
                      <a:r>
                        <a:rPr lang="en-ZA" sz="1600" b="0" dirty="0">
                          <a:solidFill>
                            <a:schemeClr val="bg1"/>
                          </a:solidFill>
                          <a:latin typeface="Arial" panose="020B0604020202020204" pitchFamily="34" charset="0"/>
                          <a:cs typeface="Arial" panose="020B0604020202020204" pitchFamily="34" charset="0"/>
                        </a:rPr>
                        <a:t>What do I/we</a:t>
                      </a:r>
                      <a:r>
                        <a:rPr lang="en-ZA" sz="1600" b="0" baseline="0" dirty="0">
                          <a:solidFill>
                            <a:schemeClr val="bg1"/>
                          </a:solidFill>
                          <a:latin typeface="Arial" panose="020B0604020202020204" pitchFamily="34" charset="0"/>
                          <a:cs typeface="Arial" panose="020B0604020202020204" pitchFamily="34" charset="0"/>
                        </a:rPr>
                        <a:t> </a:t>
                      </a:r>
                    </a:p>
                    <a:p>
                      <a:pPr marL="0" indent="0" algn="ctr">
                        <a:buNone/>
                      </a:pPr>
                      <a:r>
                        <a:rPr lang="en-ZA" sz="1600" b="0" dirty="0">
                          <a:solidFill>
                            <a:schemeClr val="bg1"/>
                          </a:solidFill>
                          <a:latin typeface="Arial" panose="020B0604020202020204" pitchFamily="34" charset="0"/>
                          <a:cs typeface="Arial" panose="020B0604020202020204" pitchFamily="34" charset="0"/>
                        </a:rPr>
                        <a:t>need </a:t>
                      </a:r>
                      <a:r>
                        <a:rPr lang="en-ZA" sz="1600" b="0" baseline="0" dirty="0">
                          <a:solidFill>
                            <a:schemeClr val="bg1"/>
                          </a:solidFill>
                          <a:latin typeface="Arial" panose="020B0604020202020204" pitchFamily="34" charset="0"/>
                          <a:cs typeface="Arial" panose="020B0604020202020204" pitchFamily="34" charset="0"/>
                        </a:rPr>
                        <a:t>to get</a:t>
                      </a:r>
                      <a:r>
                        <a:rPr lang="en-ZA" sz="1600" b="0" dirty="0">
                          <a:solidFill>
                            <a:schemeClr val="bg1"/>
                          </a:solidFill>
                          <a:latin typeface="Arial" panose="020B0604020202020204" pitchFamily="34" charset="0"/>
                          <a:cs typeface="Arial" panose="020B0604020202020204" pitchFamily="34" charset="0"/>
                        </a:rPr>
                        <a:t>?</a:t>
                      </a: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marL="0" indent="0" algn="ctr">
                        <a:buNone/>
                      </a:pPr>
                      <a:endParaRPr lang="en-ZA" sz="1600" b="0"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marL="0" indent="0" algn="ctr">
                        <a:buNone/>
                      </a:pPr>
                      <a:endParaRPr lang="en-ZA" sz="1600" b="0"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algn="ctr"/>
                      <a:r>
                        <a:rPr lang="en-ZA" sz="1600" b="0" dirty="0">
                          <a:solidFill>
                            <a:schemeClr val="bg1"/>
                          </a:solidFill>
                          <a:latin typeface="Arial" panose="020B0604020202020204" pitchFamily="34" charset="0"/>
                          <a:cs typeface="Arial" panose="020B0604020202020204" pitchFamily="34" charset="0"/>
                        </a:rPr>
                        <a:t>What do</a:t>
                      </a:r>
                      <a:r>
                        <a:rPr lang="en-ZA" sz="1600" b="0" baseline="0" dirty="0">
                          <a:solidFill>
                            <a:schemeClr val="bg1"/>
                          </a:solidFill>
                          <a:latin typeface="Arial" panose="020B0604020202020204" pitchFamily="34" charset="0"/>
                          <a:cs typeface="Arial" panose="020B0604020202020204" pitchFamily="34" charset="0"/>
                        </a:rPr>
                        <a:t> I/we </a:t>
                      </a:r>
                    </a:p>
                    <a:p>
                      <a:pPr algn="ctr"/>
                      <a:r>
                        <a:rPr lang="en-ZA" sz="1600" b="0" baseline="0" dirty="0">
                          <a:solidFill>
                            <a:schemeClr val="bg1"/>
                          </a:solidFill>
                          <a:latin typeface="Arial" panose="020B0604020202020204" pitchFamily="34" charset="0"/>
                          <a:cs typeface="Arial" panose="020B0604020202020204" pitchFamily="34" charset="0"/>
                        </a:rPr>
                        <a:t>need to get?</a:t>
                      </a:r>
                      <a:endParaRPr lang="en-ZA" sz="1600" b="0"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algn="ctr"/>
                      <a:endParaRPr lang="en-ZA" sz="1600" b="0"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algn="ctr"/>
                      <a:endParaRPr lang="en-ZA" sz="1600" b="0"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extLst>
                  <a:ext uri="{0D108BD9-81ED-4DB2-BD59-A6C34878D82A}">
                    <a16:rowId xmlns:a16="http://schemas.microsoft.com/office/drawing/2014/main" val="10000"/>
                  </a:ext>
                </a:extLst>
              </a:tr>
              <a:tr h="412377">
                <a:tc>
                  <a:txBody>
                    <a:bodyPr/>
                    <a:lstStyle/>
                    <a:p>
                      <a:r>
                        <a:rPr lang="en-ZA" sz="1200" b="1" dirty="0">
                          <a:solidFill>
                            <a:srgbClr val="63459B"/>
                          </a:solidFill>
                          <a:latin typeface="Arial" pitchFamily="34" charset="0"/>
                          <a:cs typeface="Arial" pitchFamily="34" charset="0"/>
                        </a:rPr>
                        <a:t>1.</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endParaRPr lang="en-ZA" sz="1200" b="1" dirty="0">
                        <a:solidFill>
                          <a:srgbClr val="63459B"/>
                        </a:solidFill>
                        <a:latin typeface="Arial" pitchFamily="34" charset="0"/>
                        <a:cs typeface="Arial" pitchFamily="34" charset="0"/>
                      </a:endParaRP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dirty="0">
                          <a:solidFill>
                            <a:srgbClr val="63459B"/>
                          </a:solidFill>
                          <a:latin typeface="Arial" pitchFamily="34" charset="0"/>
                          <a:cs typeface="Arial" pitchFamily="34" charset="0"/>
                        </a:rPr>
                        <a:t>3.</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i="0" dirty="0">
                          <a:solidFill>
                            <a:srgbClr val="63459B"/>
                          </a:solidFill>
                          <a:latin typeface="Arial" pitchFamily="34" charset="0"/>
                          <a:cs typeface="Arial" pitchFamily="34" charset="0"/>
                        </a:rPr>
                        <a:t>1.</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endParaRPr lang="en-ZA" sz="1200" b="1" i="0" dirty="0">
                        <a:solidFill>
                          <a:srgbClr val="63459B"/>
                        </a:solidFill>
                        <a:latin typeface="Arial" pitchFamily="34" charset="0"/>
                        <a:cs typeface="Arial" pitchFamily="34" charset="0"/>
                      </a:endParaRP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i="0" dirty="0">
                          <a:solidFill>
                            <a:srgbClr val="63459B"/>
                          </a:solidFill>
                          <a:latin typeface="Arial" pitchFamily="34" charset="0"/>
                          <a:cs typeface="Arial" pitchFamily="34" charset="0"/>
                        </a:rPr>
                        <a:t>3.</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2377">
                <a:tc>
                  <a:txBody>
                    <a:bodyPr/>
                    <a:lstStyle/>
                    <a:p>
                      <a:r>
                        <a:rPr lang="en-ZA" sz="1200" b="1" dirty="0">
                          <a:solidFill>
                            <a:srgbClr val="63459B"/>
                          </a:solidFill>
                          <a:latin typeface="Arial" pitchFamily="34" charset="0"/>
                          <a:cs typeface="Arial" pitchFamily="34" charset="0"/>
                        </a:rPr>
                        <a:t>2.</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ZA" sz="1200" b="1" dirty="0">
                        <a:solidFill>
                          <a:srgbClr val="63459B"/>
                        </a:solidFill>
                        <a:latin typeface="Arial" pitchFamily="34" charset="0"/>
                        <a:cs typeface="Arial" pitchFamily="34" charset="0"/>
                      </a:endParaRP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dirty="0">
                          <a:solidFill>
                            <a:srgbClr val="63459B"/>
                          </a:solidFill>
                          <a:latin typeface="Arial" pitchFamily="34" charset="0"/>
                          <a:cs typeface="Arial" pitchFamily="34" charset="0"/>
                        </a:rPr>
                        <a:t>2.</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dirty="0">
                          <a:solidFill>
                            <a:srgbClr val="63459B"/>
                          </a:solidFill>
                          <a:latin typeface="Arial" pitchFamily="34" charset="0"/>
                          <a:cs typeface="Arial" pitchFamily="34" charset="0"/>
                        </a:rPr>
                        <a:t>2.</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ZA" sz="1200" b="1" dirty="0">
                        <a:solidFill>
                          <a:srgbClr val="63459B"/>
                        </a:solidFill>
                        <a:latin typeface="Arial" pitchFamily="34" charset="0"/>
                        <a:cs typeface="Arial" pitchFamily="34" charset="0"/>
                      </a:endParaRP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dirty="0">
                          <a:solidFill>
                            <a:srgbClr val="63459B"/>
                          </a:solidFill>
                          <a:latin typeface="Arial" pitchFamily="34" charset="0"/>
                          <a:cs typeface="Arial" pitchFamily="34" charset="0"/>
                        </a:rPr>
                        <a:t>2.</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12377">
                <a:tc>
                  <a:txBody>
                    <a:bodyPr/>
                    <a:lstStyle/>
                    <a:p>
                      <a:r>
                        <a:rPr lang="en-ZA" sz="1200" b="1" dirty="0">
                          <a:solidFill>
                            <a:srgbClr val="63459B"/>
                          </a:solidFill>
                          <a:latin typeface="Arial" pitchFamily="34" charset="0"/>
                          <a:cs typeface="Arial" pitchFamily="34" charset="0"/>
                        </a:rPr>
                        <a:t>3.</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ZA" sz="1200" b="1" dirty="0">
                        <a:solidFill>
                          <a:srgbClr val="63459B"/>
                        </a:solidFill>
                        <a:latin typeface="Arial" pitchFamily="34" charset="0"/>
                        <a:cs typeface="Arial" pitchFamily="34" charset="0"/>
                      </a:endParaRP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dirty="0">
                          <a:solidFill>
                            <a:srgbClr val="63459B"/>
                          </a:solidFill>
                          <a:latin typeface="Arial" pitchFamily="34" charset="0"/>
                          <a:cs typeface="Arial" pitchFamily="34" charset="0"/>
                        </a:rPr>
                        <a:t>1.</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dirty="0">
                          <a:solidFill>
                            <a:srgbClr val="63459B"/>
                          </a:solidFill>
                          <a:latin typeface="Arial" pitchFamily="34" charset="0"/>
                          <a:cs typeface="Arial" pitchFamily="34" charset="0"/>
                        </a:rPr>
                        <a:t>3.</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200" b="1" dirty="0">
                        <a:solidFill>
                          <a:srgbClr val="63459B"/>
                        </a:solidFill>
                        <a:latin typeface="Arial" pitchFamily="34" charset="0"/>
                        <a:cs typeface="Arial" pitchFamily="34" charset="0"/>
                      </a:endParaRP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dirty="0">
                          <a:solidFill>
                            <a:srgbClr val="63459B"/>
                          </a:solidFill>
                          <a:latin typeface="Arial" pitchFamily="34" charset="0"/>
                          <a:cs typeface="Arial" pitchFamily="34" charset="0"/>
                        </a:rPr>
                        <a:t>1.</a:t>
                      </a:r>
                    </a:p>
                  </a:txBody>
                  <a:tcPr marL="91435" marR="91435" marT="45718" marB="45718">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57196">
                <a:tc>
                  <a:txBody>
                    <a:bodyPr/>
                    <a:lstStyle/>
                    <a:p>
                      <a:pPr algn="ctr"/>
                      <a:endParaRPr lang="en-ZA" sz="1600" b="1"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algn="ctr"/>
                      <a:endParaRPr lang="en-ZA" sz="1600" b="1"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600" b="0" dirty="0">
                          <a:solidFill>
                            <a:schemeClr val="bg1"/>
                          </a:solidFill>
                          <a:latin typeface="Arial" panose="020B0604020202020204" pitchFamily="34" charset="0"/>
                          <a:cs typeface="Arial" panose="020B0604020202020204" pitchFamily="34" charset="0"/>
                        </a:rPr>
                        <a:t>What do I/we</a:t>
                      </a:r>
                      <a:r>
                        <a:rPr lang="en-ZA" sz="1600" b="0" baseline="0" dirty="0">
                          <a:solidFill>
                            <a:schemeClr val="bg1"/>
                          </a:solidFill>
                          <a:latin typeface="Arial" panose="020B0604020202020204" pitchFamily="34" charset="0"/>
                          <a:cs typeface="Arial" panose="020B0604020202020204" pitchFamily="34" charset="0"/>
                        </a:rPr>
                        <a:t> </a:t>
                      </a:r>
                      <a:r>
                        <a:rPr lang="en-ZA" sz="1600" b="0" dirty="0">
                          <a:solidFill>
                            <a:schemeClr val="bg1"/>
                          </a:solidFill>
                          <a:latin typeface="Arial" panose="020B0604020202020204" pitchFamily="34" charset="0"/>
                          <a:cs typeface="Arial" panose="020B0604020202020204" pitchFamily="34" charset="0"/>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n-ZA" sz="1600" b="0" dirty="0">
                          <a:solidFill>
                            <a:schemeClr val="bg1"/>
                          </a:solidFill>
                          <a:latin typeface="Arial" panose="020B0604020202020204" pitchFamily="34" charset="0"/>
                          <a:cs typeface="Arial" panose="020B0604020202020204" pitchFamily="34" charset="0"/>
                        </a:rPr>
                        <a:t>need to give</a:t>
                      </a:r>
                      <a:r>
                        <a:rPr lang="en-ZA" sz="1600" b="0" baseline="0" dirty="0">
                          <a:solidFill>
                            <a:schemeClr val="bg1"/>
                          </a:solidFill>
                          <a:latin typeface="Arial" panose="020B0604020202020204" pitchFamily="34" charset="0"/>
                          <a:cs typeface="Arial" panose="020B0604020202020204" pitchFamily="34" charset="0"/>
                        </a:rPr>
                        <a:t>?</a:t>
                      </a:r>
                      <a:endParaRPr lang="en-ZA" sz="1600" b="0"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algn="ctr"/>
                      <a:endParaRPr lang="en-ZA" sz="1600" b="1"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algn="ctr"/>
                      <a:endParaRPr lang="en-ZA" sz="1600" b="1"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600" b="0" dirty="0">
                          <a:solidFill>
                            <a:schemeClr val="bg1"/>
                          </a:solidFill>
                          <a:latin typeface="Arial" panose="020B0604020202020204" pitchFamily="34" charset="0"/>
                          <a:cs typeface="Arial" panose="020B0604020202020204" pitchFamily="34" charset="0"/>
                        </a:rPr>
                        <a:t>What do I/we</a:t>
                      </a:r>
                      <a:r>
                        <a:rPr lang="en-ZA" sz="1600" b="0" baseline="0" dirty="0">
                          <a:solidFill>
                            <a:schemeClr val="bg1"/>
                          </a:solidFill>
                          <a:latin typeface="Arial" panose="020B0604020202020204" pitchFamily="34" charset="0"/>
                          <a:cs typeface="Arial" panose="020B0604020202020204" pitchFamily="34" charset="0"/>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n-ZA" sz="1600" b="0" baseline="0" dirty="0">
                          <a:solidFill>
                            <a:schemeClr val="bg1"/>
                          </a:solidFill>
                          <a:latin typeface="Arial" panose="020B0604020202020204" pitchFamily="34" charset="0"/>
                          <a:cs typeface="Arial" panose="020B0604020202020204" pitchFamily="34" charset="0"/>
                        </a:rPr>
                        <a:t>need to give?</a:t>
                      </a:r>
                      <a:endParaRPr lang="en-ZA" sz="1600" b="0" dirty="0">
                        <a:solidFill>
                          <a:schemeClr val="bg1"/>
                        </a:solidFill>
                        <a:latin typeface="Arial" panose="020B0604020202020204" pitchFamily="34" charset="0"/>
                        <a:cs typeface="Arial" panose="020B0604020202020204" pitchFamily="34" charset="0"/>
                      </a:endParaRPr>
                    </a:p>
                  </a:txBody>
                  <a:tcPr marL="91435" marR="91435" marT="45718" marB="4571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extLst>
                  <a:ext uri="{0D108BD9-81ED-4DB2-BD59-A6C34878D82A}">
                    <a16:rowId xmlns:a16="http://schemas.microsoft.com/office/drawing/2014/main" val="10004"/>
                  </a:ext>
                </a:extLst>
              </a:tr>
            </a:tbl>
          </a:graphicData>
        </a:graphic>
      </p:graphicFrame>
      <p:sp>
        <p:nvSpPr>
          <p:cNvPr id="47" name="Oval 46"/>
          <p:cNvSpPr/>
          <p:nvPr/>
        </p:nvSpPr>
        <p:spPr>
          <a:xfrm>
            <a:off x="1894614" y="1134209"/>
            <a:ext cx="904206" cy="847972"/>
          </a:xfrm>
          <a:prstGeom prst="ellipse">
            <a:avLst/>
          </a:prstGeom>
          <a:solidFill>
            <a:schemeClr val="bg1"/>
          </a:solidFill>
          <a:ln w="9525">
            <a:solidFill>
              <a:srgbClr val="63459B"/>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Arial" panose="020B0604020202020204" pitchFamily="34" charset="0"/>
              <a:cs typeface="Arial" panose="020B0604020202020204" pitchFamily="34" charset="0"/>
            </a:endParaRPr>
          </a:p>
        </p:txBody>
      </p:sp>
      <p:sp>
        <p:nvSpPr>
          <p:cNvPr id="48" name="Oval 47"/>
          <p:cNvSpPr/>
          <p:nvPr/>
        </p:nvSpPr>
        <p:spPr>
          <a:xfrm>
            <a:off x="1894614" y="2851067"/>
            <a:ext cx="904206" cy="847971"/>
          </a:xfrm>
          <a:prstGeom prst="ellipse">
            <a:avLst/>
          </a:prstGeom>
          <a:solidFill>
            <a:schemeClr val="bg1"/>
          </a:solidFill>
          <a:ln w="9525">
            <a:solidFill>
              <a:srgbClr val="63459B"/>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ts val="1800"/>
              </a:lnSpc>
              <a:defRPr/>
            </a:pPr>
            <a:endParaRPr lang="en-ZA" sz="1600" dirty="0">
              <a:solidFill>
                <a:srgbClr val="63459B"/>
              </a:solidFill>
              <a:latin typeface="Arial" panose="020B0604020202020204" pitchFamily="34" charset="0"/>
              <a:cs typeface="Arial" panose="020B0604020202020204" pitchFamily="34" charset="0"/>
            </a:endParaRPr>
          </a:p>
        </p:txBody>
      </p:sp>
      <p:cxnSp>
        <p:nvCxnSpPr>
          <p:cNvPr id="49" name="Straight Arrow Connector 48"/>
          <p:cNvCxnSpPr>
            <a:stCxn id="48" idx="1"/>
          </p:cNvCxnSpPr>
          <p:nvPr/>
        </p:nvCxnSpPr>
        <p:spPr>
          <a:xfrm flipV="1">
            <a:off x="2027032" y="1857998"/>
            <a:ext cx="0" cy="1117251"/>
          </a:xfrm>
          <a:prstGeom prst="straightConnector1">
            <a:avLst/>
          </a:prstGeom>
          <a:solidFill>
            <a:schemeClr val="bg1"/>
          </a:solidFill>
          <a:ln w="57150">
            <a:solidFill>
              <a:srgbClr val="63459B"/>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8" idx="7"/>
          </p:cNvCxnSpPr>
          <p:nvPr/>
        </p:nvCxnSpPr>
        <p:spPr>
          <a:xfrm flipV="1">
            <a:off x="2666402" y="1857998"/>
            <a:ext cx="0" cy="1117251"/>
          </a:xfrm>
          <a:prstGeom prst="straightConnector1">
            <a:avLst/>
          </a:prstGeom>
          <a:solidFill>
            <a:schemeClr val="bg1"/>
          </a:solidFill>
          <a:ln w="57150">
            <a:solidFill>
              <a:srgbClr val="63459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307212" y="1134209"/>
            <a:ext cx="904206" cy="847972"/>
          </a:xfrm>
          <a:prstGeom prst="ellipse">
            <a:avLst/>
          </a:prstGeom>
          <a:solidFill>
            <a:schemeClr val="bg1"/>
          </a:solidFill>
          <a:ln w="9525">
            <a:solidFill>
              <a:srgbClr val="63459B"/>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Arial" panose="020B0604020202020204" pitchFamily="34" charset="0"/>
              <a:cs typeface="Arial" panose="020B0604020202020204" pitchFamily="34" charset="0"/>
            </a:endParaRPr>
          </a:p>
        </p:txBody>
      </p:sp>
      <p:sp>
        <p:nvSpPr>
          <p:cNvPr id="52" name="Oval 51"/>
          <p:cNvSpPr/>
          <p:nvPr/>
        </p:nvSpPr>
        <p:spPr>
          <a:xfrm>
            <a:off x="6307212" y="2851067"/>
            <a:ext cx="904206" cy="847971"/>
          </a:xfrm>
          <a:prstGeom prst="ellipse">
            <a:avLst/>
          </a:prstGeom>
          <a:solidFill>
            <a:schemeClr val="bg1"/>
          </a:solidFill>
          <a:ln w="9525">
            <a:solidFill>
              <a:srgbClr val="63459B"/>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ts val="1800"/>
              </a:lnSpc>
              <a:defRPr/>
            </a:pPr>
            <a:endParaRPr lang="en-ZA" sz="1600" dirty="0">
              <a:solidFill>
                <a:srgbClr val="63459B"/>
              </a:solidFill>
              <a:latin typeface="Arial" panose="020B0604020202020204" pitchFamily="34" charset="0"/>
              <a:cs typeface="Arial" panose="020B0604020202020204" pitchFamily="34" charset="0"/>
            </a:endParaRPr>
          </a:p>
        </p:txBody>
      </p:sp>
      <p:cxnSp>
        <p:nvCxnSpPr>
          <p:cNvPr id="53" name="Straight Arrow Connector 52"/>
          <p:cNvCxnSpPr>
            <a:stCxn id="52" idx="1"/>
          </p:cNvCxnSpPr>
          <p:nvPr/>
        </p:nvCxnSpPr>
        <p:spPr>
          <a:xfrm flipV="1">
            <a:off x="6439630" y="1857998"/>
            <a:ext cx="0" cy="1117251"/>
          </a:xfrm>
          <a:prstGeom prst="straightConnector1">
            <a:avLst/>
          </a:prstGeom>
          <a:solidFill>
            <a:schemeClr val="bg1"/>
          </a:solidFill>
          <a:ln w="57150">
            <a:solidFill>
              <a:srgbClr val="63459B"/>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52" idx="7"/>
          </p:cNvCxnSpPr>
          <p:nvPr/>
        </p:nvCxnSpPr>
        <p:spPr>
          <a:xfrm flipV="1">
            <a:off x="7079000" y="1857998"/>
            <a:ext cx="0" cy="1117251"/>
          </a:xfrm>
          <a:prstGeom prst="straightConnector1">
            <a:avLst/>
          </a:prstGeom>
          <a:solidFill>
            <a:schemeClr val="bg1"/>
          </a:solidFill>
          <a:ln w="57150">
            <a:solidFill>
              <a:srgbClr val="63459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1894614" y="4014565"/>
            <a:ext cx="904206" cy="847972"/>
          </a:xfrm>
          <a:prstGeom prst="ellipse">
            <a:avLst/>
          </a:prstGeom>
          <a:solidFill>
            <a:schemeClr val="bg1"/>
          </a:solidFill>
          <a:ln w="9525">
            <a:solidFill>
              <a:srgbClr val="63459B"/>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Arial" panose="020B0604020202020204" pitchFamily="34" charset="0"/>
              <a:cs typeface="Arial" panose="020B0604020202020204" pitchFamily="34" charset="0"/>
            </a:endParaRPr>
          </a:p>
        </p:txBody>
      </p:sp>
      <p:sp>
        <p:nvSpPr>
          <p:cNvPr id="74" name="Oval 73"/>
          <p:cNvSpPr/>
          <p:nvPr/>
        </p:nvSpPr>
        <p:spPr>
          <a:xfrm>
            <a:off x="1894614" y="5731423"/>
            <a:ext cx="904206" cy="847971"/>
          </a:xfrm>
          <a:prstGeom prst="ellipse">
            <a:avLst/>
          </a:prstGeom>
          <a:solidFill>
            <a:schemeClr val="bg1"/>
          </a:solidFill>
          <a:ln w="9525">
            <a:solidFill>
              <a:srgbClr val="63459B"/>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ts val="1800"/>
              </a:lnSpc>
              <a:defRPr/>
            </a:pPr>
            <a:endParaRPr lang="en-ZA" sz="1600" dirty="0">
              <a:solidFill>
                <a:srgbClr val="63459B"/>
              </a:solidFill>
              <a:latin typeface="Arial" panose="020B0604020202020204" pitchFamily="34" charset="0"/>
              <a:cs typeface="Arial" panose="020B0604020202020204" pitchFamily="34" charset="0"/>
            </a:endParaRPr>
          </a:p>
        </p:txBody>
      </p:sp>
      <p:cxnSp>
        <p:nvCxnSpPr>
          <p:cNvPr id="75" name="Straight Arrow Connector 74"/>
          <p:cNvCxnSpPr>
            <a:stCxn id="74" idx="1"/>
          </p:cNvCxnSpPr>
          <p:nvPr/>
        </p:nvCxnSpPr>
        <p:spPr>
          <a:xfrm flipV="1">
            <a:off x="2027032" y="4738354"/>
            <a:ext cx="0" cy="1117251"/>
          </a:xfrm>
          <a:prstGeom prst="straightConnector1">
            <a:avLst/>
          </a:prstGeom>
          <a:solidFill>
            <a:schemeClr val="bg1"/>
          </a:solidFill>
          <a:ln w="57150">
            <a:solidFill>
              <a:srgbClr val="63459B"/>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74" idx="7"/>
          </p:cNvCxnSpPr>
          <p:nvPr/>
        </p:nvCxnSpPr>
        <p:spPr>
          <a:xfrm flipV="1">
            <a:off x="2666402" y="4738354"/>
            <a:ext cx="0" cy="1117251"/>
          </a:xfrm>
          <a:prstGeom prst="straightConnector1">
            <a:avLst/>
          </a:prstGeom>
          <a:solidFill>
            <a:schemeClr val="bg1"/>
          </a:solidFill>
          <a:ln w="57150">
            <a:solidFill>
              <a:srgbClr val="63459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6307212" y="4014565"/>
            <a:ext cx="904206" cy="847972"/>
          </a:xfrm>
          <a:prstGeom prst="ellipse">
            <a:avLst/>
          </a:prstGeom>
          <a:solidFill>
            <a:schemeClr val="bg1"/>
          </a:solidFill>
          <a:ln w="9525">
            <a:solidFill>
              <a:srgbClr val="63459B"/>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Arial" panose="020B0604020202020204" pitchFamily="34" charset="0"/>
              <a:cs typeface="Arial" panose="020B0604020202020204" pitchFamily="34" charset="0"/>
            </a:endParaRPr>
          </a:p>
        </p:txBody>
      </p:sp>
      <p:sp>
        <p:nvSpPr>
          <p:cNvPr id="78" name="Oval 77"/>
          <p:cNvSpPr/>
          <p:nvPr/>
        </p:nvSpPr>
        <p:spPr>
          <a:xfrm>
            <a:off x="6307212" y="5731423"/>
            <a:ext cx="904206" cy="847971"/>
          </a:xfrm>
          <a:prstGeom prst="ellipse">
            <a:avLst/>
          </a:prstGeom>
          <a:solidFill>
            <a:schemeClr val="bg1"/>
          </a:solidFill>
          <a:ln w="9525">
            <a:solidFill>
              <a:srgbClr val="63459B"/>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ts val="1800"/>
              </a:lnSpc>
              <a:defRPr/>
            </a:pPr>
            <a:endParaRPr lang="en-ZA" sz="1600" dirty="0">
              <a:solidFill>
                <a:srgbClr val="63459B"/>
              </a:solidFill>
              <a:latin typeface="Arial" panose="020B0604020202020204" pitchFamily="34" charset="0"/>
              <a:cs typeface="Arial" panose="020B0604020202020204" pitchFamily="34" charset="0"/>
            </a:endParaRPr>
          </a:p>
        </p:txBody>
      </p:sp>
      <p:cxnSp>
        <p:nvCxnSpPr>
          <p:cNvPr id="79" name="Straight Arrow Connector 78"/>
          <p:cNvCxnSpPr>
            <a:stCxn id="78" idx="1"/>
          </p:cNvCxnSpPr>
          <p:nvPr/>
        </p:nvCxnSpPr>
        <p:spPr>
          <a:xfrm flipV="1">
            <a:off x="6439630" y="4738354"/>
            <a:ext cx="0" cy="1117251"/>
          </a:xfrm>
          <a:prstGeom prst="straightConnector1">
            <a:avLst/>
          </a:prstGeom>
          <a:solidFill>
            <a:schemeClr val="bg1"/>
          </a:solidFill>
          <a:ln w="57150">
            <a:solidFill>
              <a:srgbClr val="63459B"/>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8" idx="7"/>
          </p:cNvCxnSpPr>
          <p:nvPr/>
        </p:nvCxnSpPr>
        <p:spPr>
          <a:xfrm flipV="1">
            <a:off x="7079000" y="4738354"/>
            <a:ext cx="0" cy="1117251"/>
          </a:xfrm>
          <a:prstGeom prst="straightConnector1">
            <a:avLst/>
          </a:prstGeom>
          <a:solidFill>
            <a:schemeClr val="bg1"/>
          </a:solidFill>
          <a:ln w="57150">
            <a:solidFill>
              <a:srgbClr val="63459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1633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509"/>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3" name="Rectangle 2"/>
          <p:cNvSpPr/>
          <p:nvPr/>
        </p:nvSpPr>
        <p:spPr>
          <a:xfrm>
            <a:off x="0" y="0"/>
            <a:ext cx="9144000" cy="747252"/>
          </a:xfrm>
          <a:prstGeom prst="rect">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indent="-265113"/>
            <a:r>
              <a:rPr lang="en-ZA" sz="2000" b="1" dirty="0">
                <a:solidFill>
                  <a:schemeClr val="bg1"/>
                </a:solidFill>
                <a:latin typeface="Corbel" panose="020B0503020204020204" pitchFamily="34" charset="0"/>
              </a:rPr>
              <a:t>       CHILD PROTECTION STRATEGIC ACTION PLANS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4902" y="60374"/>
            <a:ext cx="543983" cy="608220"/>
          </a:xfrm>
          <a:prstGeom prst="rect">
            <a:avLst/>
          </a:prstGeom>
        </p:spPr>
      </p:pic>
      <p:graphicFrame>
        <p:nvGraphicFramePr>
          <p:cNvPr id="23" name="Table 22"/>
          <p:cNvGraphicFramePr>
            <a:graphicFrameLocks noGrp="1"/>
          </p:cNvGraphicFramePr>
          <p:nvPr>
            <p:extLst>
              <p:ext uri="{D42A27DB-BD31-4B8C-83A1-F6EECF244321}">
                <p14:modId xmlns:p14="http://schemas.microsoft.com/office/powerpoint/2010/main" val="155172100"/>
              </p:ext>
            </p:extLst>
          </p:nvPr>
        </p:nvGraphicFramePr>
        <p:xfrm>
          <a:off x="435429" y="976689"/>
          <a:ext cx="8315280" cy="5630940"/>
        </p:xfrm>
        <a:graphic>
          <a:graphicData uri="http://schemas.openxmlformats.org/drawingml/2006/table">
            <a:tbl>
              <a:tblPr firstRow="1" bandRow="1">
                <a:tableStyleId>{5C22544A-7EE6-4342-B048-85BDC9FD1C3A}</a:tableStyleId>
              </a:tblPr>
              <a:tblGrid>
                <a:gridCol w="4157639">
                  <a:extLst>
                    <a:ext uri="{9D8B030D-6E8A-4147-A177-3AD203B41FA5}">
                      <a16:colId xmlns:a16="http://schemas.microsoft.com/office/drawing/2014/main" val="20000"/>
                    </a:ext>
                  </a:extLst>
                </a:gridCol>
                <a:gridCol w="2182761">
                  <a:extLst>
                    <a:ext uri="{9D8B030D-6E8A-4147-A177-3AD203B41FA5}">
                      <a16:colId xmlns:a16="http://schemas.microsoft.com/office/drawing/2014/main" val="20001"/>
                    </a:ext>
                  </a:extLst>
                </a:gridCol>
                <a:gridCol w="1974880">
                  <a:extLst>
                    <a:ext uri="{9D8B030D-6E8A-4147-A177-3AD203B41FA5}">
                      <a16:colId xmlns:a16="http://schemas.microsoft.com/office/drawing/2014/main" val="20002"/>
                    </a:ext>
                  </a:extLst>
                </a:gridCol>
              </a:tblGrid>
              <a:tr h="405902">
                <a:tc gridSpan="3">
                  <a:txBody>
                    <a:bodyPr/>
                    <a:lstStyle/>
                    <a:p>
                      <a:pPr algn="l"/>
                      <a:r>
                        <a:rPr lang="en-ZA" sz="1600" b="1" dirty="0">
                          <a:solidFill>
                            <a:srgbClr val="3E0099"/>
                          </a:solidFill>
                          <a:latin typeface="Arial" panose="020B0604020202020204" pitchFamily="34" charset="0"/>
                          <a:cs typeface="Arial" panose="020B0604020202020204" pitchFamily="34" charset="0"/>
                        </a:rPr>
                        <a:t>CHILD</a:t>
                      </a:r>
                      <a:r>
                        <a:rPr lang="en-ZA" sz="1600" b="1" baseline="0" dirty="0">
                          <a:solidFill>
                            <a:srgbClr val="3E0099"/>
                          </a:solidFill>
                          <a:latin typeface="Arial" panose="020B0604020202020204" pitchFamily="34" charset="0"/>
                          <a:cs typeface="Arial" panose="020B0604020202020204" pitchFamily="34" charset="0"/>
                        </a:rPr>
                        <a:t> PROTECTION PRIORITY:</a:t>
                      </a:r>
                      <a:endParaRPr lang="en-ZA" sz="1600" b="1" dirty="0">
                        <a:solidFill>
                          <a:srgbClr val="3E0099"/>
                        </a:solidFill>
                        <a:latin typeface="Arial" panose="020B0604020202020204" pitchFamily="34" charset="0"/>
                        <a:cs typeface="Arial" panose="020B0604020202020204" pitchFamily="34" charset="0"/>
                      </a:endParaRPr>
                    </a:p>
                  </a:txBody>
                  <a:tcPr marL="91439" marR="91439" marT="45703" marB="45703">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pPr algn="ctr"/>
                      <a:endParaRPr lang="en-ZA" sz="1600" dirty="0"/>
                    </a:p>
                  </a:txBody>
                  <a:tcPr marL="91439" marR="91439" marT="45703" marB="45703">
                    <a:solidFill>
                      <a:srgbClr val="FCC918"/>
                    </a:solidFill>
                  </a:tcPr>
                </a:tc>
                <a:tc hMerge="1">
                  <a:txBody>
                    <a:bodyPr/>
                    <a:lstStyle/>
                    <a:p>
                      <a:endParaRPr lang="en-ZA" dirty="0"/>
                    </a:p>
                  </a:txBody>
                  <a:tcPr>
                    <a:solidFill>
                      <a:srgbClr val="C00000"/>
                    </a:solidFill>
                  </a:tcPr>
                </a:tc>
                <a:extLst>
                  <a:ext uri="{0D108BD9-81ED-4DB2-BD59-A6C34878D82A}">
                    <a16:rowId xmlns:a16="http://schemas.microsoft.com/office/drawing/2014/main" val="10000"/>
                  </a:ext>
                </a:extLst>
              </a:tr>
              <a:tr h="405902">
                <a:tc>
                  <a:txBody>
                    <a:bodyPr/>
                    <a:lstStyle/>
                    <a:p>
                      <a:pPr algn="ctr"/>
                      <a:r>
                        <a:rPr lang="en-ZA" sz="1600" b="0" dirty="0">
                          <a:solidFill>
                            <a:schemeClr val="bg1"/>
                          </a:solidFill>
                          <a:latin typeface="Arial" panose="020B0604020202020204" pitchFamily="34" charset="0"/>
                          <a:cs typeface="Arial" panose="020B0604020202020204" pitchFamily="34" charset="0"/>
                        </a:rPr>
                        <a:t>WHAT &amp;</a:t>
                      </a:r>
                      <a:r>
                        <a:rPr lang="en-ZA" sz="1600" b="0" baseline="0" dirty="0">
                          <a:solidFill>
                            <a:schemeClr val="bg1"/>
                          </a:solidFill>
                          <a:latin typeface="Arial" panose="020B0604020202020204" pitchFamily="34" charset="0"/>
                          <a:cs typeface="Arial" panose="020B0604020202020204" pitchFamily="34" charset="0"/>
                        </a:rPr>
                        <a:t> WHY</a:t>
                      </a:r>
                      <a:endParaRPr lang="en-ZA" sz="1600" b="0" dirty="0">
                        <a:solidFill>
                          <a:schemeClr val="bg1"/>
                        </a:solidFill>
                        <a:latin typeface="Arial" panose="020B0604020202020204" pitchFamily="34" charset="0"/>
                        <a:cs typeface="Arial" panose="020B0604020202020204" pitchFamily="34" charset="0"/>
                      </a:endParaRPr>
                    </a:p>
                  </a:txBody>
                  <a:tcPr marL="91439" marR="91439" marT="45703" marB="457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E0099"/>
                    </a:solidFill>
                  </a:tcPr>
                </a:tc>
                <a:tc gridSpan="2">
                  <a:txBody>
                    <a:bodyPr/>
                    <a:lstStyle/>
                    <a:p>
                      <a:pPr algn="ctr"/>
                      <a:r>
                        <a:rPr lang="en-ZA" sz="1600" b="0" dirty="0">
                          <a:solidFill>
                            <a:schemeClr val="bg1"/>
                          </a:solidFill>
                          <a:latin typeface="Arial" panose="020B0604020202020204" pitchFamily="34" charset="0"/>
                          <a:cs typeface="Arial" panose="020B0604020202020204" pitchFamily="34" charset="0"/>
                        </a:rPr>
                        <a:t>MEASUREMENT</a:t>
                      </a:r>
                      <a:r>
                        <a:rPr lang="en-ZA" sz="1600" b="0" baseline="0" dirty="0">
                          <a:solidFill>
                            <a:schemeClr val="bg1"/>
                          </a:solidFill>
                          <a:latin typeface="Arial" panose="020B0604020202020204" pitchFamily="34" charset="0"/>
                          <a:cs typeface="Arial" panose="020B0604020202020204" pitchFamily="34" charset="0"/>
                        </a:rPr>
                        <a:t> &amp; EVALUATION</a:t>
                      </a:r>
                      <a:endParaRPr lang="en-ZA" sz="1600" b="0" dirty="0">
                        <a:solidFill>
                          <a:schemeClr val="bg1"/>
                        </a:solidFill>
                        <a:latin typeface="Arial" panose="020B0604020202020204" pitchFamily="34" charset="0"/>
                        <a:cs typeface="Arial" panose="020B0604020202020204" pitchFamily="34" charset="0"/>
                      </a:endParaRPr>
                    </a:p>
                  </a:txBody>
                  <a:tcPr marL="91439" marR="91439" marT="45703" marB="457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E0099"/>
                    </a:solidFill>
                  </a:tcPr>
                </a:tc>
                <a:tc hMerge="1">
                  <a:txBody>
                    <a:bodyPr/>
                    <a:lstStyle/>
                    <a:p>
                      <a:endParaRPr lang="en-ZA"/>
                    </a:p>
                  </a:txBody>
                  <a:tcPr/>
                </a:tc>
                <a:extLst>
                  <a:ext uri="{0D108BD9-81ED-4DB2-BD59-A6C34878D82A}">
                    <a16:rowId xmlns:a16="http://schemas.microsoft.com/office/drawing/2014/main" val="10001"/>
                  </a:ext>
                </a:extLst>
              </a:tr>
              <a:tr h="2267470">
                <a:tc>
                  <a:txBody>
                    <a:bodyPr/>
                    <a:lstStyle/>
                    <a:p>
                      <a:pPr marL="365125" indent="-365125">
                        <a:buFont typeface="Arial" pitchFamily="34" charset="0"/>
                        <a:buChar char="•"/>
                      </a:pPr>
                      <a:r>
                        <a:rPr lang="en-ZA" sz="1400" b="0" baseline="0" dirty="0">
                          <a:solidFill>
                            <a:srgbClr val="3E0099"/>
                          </a:solidFill>
                          <a:latin typeface="Arial" panose="020B0604020202020204" pitchFamily="34" charset="0"/>
                          <a:cs typeface="Arial" panose="020B0604020202020204" pitchFamily="34" charset="0"/>
                        </a:rPr>
                        <a:t>Define what you want to achieve with this goal or priority?</a:t>
                      </a:r>
                    </a:p>
                    <a:p>
                      <a:pPr marL="365125" indent="-365125">
                        <a:buFont typeface="Arial" pitchFamily="34" charset="0"/>
                        <a:buChar char="•"/>
                      </a:pPr>
                      <a:r>
                        <a:rPr lang="en-ZA" sz="1400" b="0" baseline="0" dirty="0">
                          <a:solidFill>
                            <a:srgbClr val="3E0099"/>
                          </a:solidFill>
                          <a:latin typeface="Arial" panose="020B0604020202020204" pitchFamily="34" charset="0"/>
                          <a:cs typeface="Arial" panose="020B0604020202020204" pitchFamily="34" charset="0"/>
                        </a:rPr>
                        <a:t>Define why you are doing it, in relation to achieving your child protection vision?</a:t>
                      </a:r>
                    </a:p>
                    <a:p>
                      <a:pPr marL="365125" indent="-365125">
                        <a:buFont typeface="Arial" pitchFamily="34" charset="0"/>
                        <a:buChar char="•"/>
                      </a:pPr>
                      <a:r>
                        <a:rPr lang="en-ZA" sz="1400" b="0" baseline="0" dirty="0">
                          <a:solidFill>
                            <a:srgbClr val="3E0099"/>
                          </a:solidFill>
                          <a:latin typeface="Arial" panose="020B0604020202020204" pitchFamily="34" charset="0"/>
                          <a:cs typeface="Arial" panose="020B0604020202020204" pitchFamily="34" charset="0"/>
                        </a:rPr>
                        <a:t>Remember your empowerment drivers to ensure that you are using an empowered mindset to solve this challenge.</a:t>
                      </a:r>
                    </a:p>
                  </a:txBody>
                  <a:tcPr marL="91439" marR="91439" marT="45703" marB="45703">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gridSpan="2">
                  <a:txBody>
                    <a:bodyPr/>
                    <a:lstStyle/>
                    <a:p>
                      <a:pPr marL="365125" indent="-365125">
                        <a:buFont typeface="Arial" pitchFamily="34" charset="0"/>
                        <a:buChar char="•"/>
                      </a:pPr>
                      <a:r>
                        <a:rPr lang="en-ZA" sz="1400" b="0" baseline="0" dirty="0">
                          <a:solidFill>
                            <a:srgbClr val="3E0099"/>
                          </a:solidFill>
                          <a:latin typeface="Arial" panose="020B0604020202020204" pitchFamily="34" charset="0"/>
                          <a:cs typeface="Arial" panose="020B0604020202020204" pitchFamily="34" charset="0"/>
                        </a:rPr>
                        <a:t>Identity they key measures of success for this priority? (Ask yourself, ‘what would success look like if we achieved this?’)</a:t>
                      </a:r>
                    </a:p>
                    <a:p>
                      <a:pPr marL="365125" indent="-365125">
                        <a:buFont typeface="Arial" pitchFamily="34" charset="0"/>
                        <a:buChar char="•"/>
                      </a:pPr>
                      <a:r>
                        <a:rPr lang="en-ZA" sz="1400" b="0" baseline="0" dirty="0">
                          <a:solidFill>
                            <a:srgbClr val="3E0099"/>
                          </a:solidFill>
                          <a:latin typeface="Arial" panose="020B0604020202020204" pitchFamily="34" charset="0"/>
                          <a:cs typeface="Arial" panose="020B0604020202020204" pitchFamily="34" charset="0"/>
                        </a:rPr>
                        <a:t>How would you measure whether you have achieved this priority or not?</a:t>
                      </a:r>
                    </a:p>
                    <a:p>
                      <a:pPr marL="365125" indent="-365125">
                        <a:buFont typeface="Arial" pitchFamily="34" charset="0"/>
                        <a:buChar char="•"/>
                      </a:pPr>
                      <a:r>
                        <a:rPr lang="en-ZA" sz="1400" b="0" baseline="0" dirty="0">
                          <a:solidFill>
                            <a:srgbClr val="3E0099"/>
                          </a:solidFill>
                          <a:latin typeface="Arial" panose="020B0604020202020204" pitchFamily="34" charset="0"/>
                          <a:cs typeface="Arial" panose="020B0604020202020204" pitchFamily="34" charset="0"/>
                        </a:rPr>
                        <a:t>How often and when would you measure whether you have achieved this priority?</a:t>
                      </a:r>
                    </a:p>
                  </a:txBody>
                  <a:tcPr marL="91439" marR="91439" marT="45703" marB="45703">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lang="en-ZA" dirty="0">
                        <a:solidFill>
                          <a:schemeClr val="tx1"/>
                        </a:solidFill>
                      </a:endParaRPr>
                    </a:p>
                  </a:txBody>
                  <a:tcPr>
                    <a:solidFill>
                      <a:schemeClr val="bg1">
                        <a:lumMod val="75000"/>
                      </a:schemeClr>
                    </a:solidFill>
                  </a:tcPr>
                </a:tc>
                <a:extLst>
                  <a:ext uri="{0D108BD9-81ED-4DB2-BD59-A6C34878D82A}">
                    <a16:rowId xmlns:a16="http://schemas.microsoft.com/office/drawing/2014/main" val="10002"/>
                  </a:ext>
                </a:extLst>
              </a:tr>
              <a:tr h="405902">
                <a:tc>
                  <a:txBody>
                    <a:bodyPr/>
                    <a:lstStyle/>
                    <a:p>
                      <a:pPr algn="ctr"/>
                      <a:r>
                        <a:rPr lang="en-ZA" sz="1600" b="0" dirty="0">
                          <a:solidFill>
                            <a:schemeClr val="bg1"/>
                          </a:solidFill>
                          <a:latin typeface="Arial" panose="020B0604020202020204" pitchFamily="34" charset="0"/>
                          <a:cs typeface="Arial" panose="020B0604020202020204" pitchFamily="34" charset="0"/>
                        </a:rPr>
                        <a:t>HOW</a:t>
                      </a:r>
                    </a:p>
                  </a:txBody>
                  <a:tcPr marL="91439" marR="91439" marT="45703" marB="457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E0099"/>
                    </a:solidFill>
                  </a:tcPr>
                </a:tc>
                <a:tc>
                  <a:txBody>
                    <a:bodyPr/>
                    <a:lstStyle/>
                    <a:p>
                      <a:pPr algn="ctr"/>
                      <a:r>
                        <a:rPr lang="en-ZA" sz="1600" b="0" dirty="0">
                          <a:solidFill>
                            <a:schemeClr val="bg1"/>
                          </a:solidFill>
                          <a:latin typeface="Arial" panose="020B0604020202020204" pitchFamily="34" charset="0"/>
                          <a:cs typeface="Arial" panose="020B0604020202020204" pitchFamily="34" charset="0"/>
                        </a:rPr>
                        <a:t>WHO</a:t>
                      </a:r>
                    </a:p>
                  </a:txBody>
                  <a:tcPr marL="91439" marR="91439" marT="45703" marB="457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E0099"/>
                    </a:solidFill>
                  </a:tcPr>
                </a:tc>
                <a:tc>
                  <a:txBody>
                    <a:bodyPr/>
                    <a:lstStyle/>
                    <a:p>
                      <a:pPr algn="ctr"/>
                      <a:r>
                        <a:rPr lang="en-ZA" sz="1600" b="0" dirty="0">
                          <a:solidFill>
                            <a:schemeClr val="bg1"/>
                          </a:solidFill>
                          <a:latin typeface="Arial" panose="020B0604020202020204" pitchFamily="34" charset="0"/>
                          <a:cs typeface="Arial" panose="020B0604020202020204" pitchFamily="34" charset="0"/>
                        </a:rPr>
                        <a:t>WHEN</a:t>
                      </a:r>
                    </a:p>
                  </a:txBody>
                  <a:tcPr marL="91439" marR="91439" marT="45703" marB="457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E0099"/>
                    </a:solidFill>
                  </a:tcPr>
                </a:tc>
                <a:extLst>
                  <a:ext uri="{0D108BD9-81ED-4DB2-BD59-A6C34878D82A}">
                    <a16:rowId xmlns:a16="http://schemas.microsoft.com/office/drawing/2014/main" val="10003"/>
                  </a:ext>
                </a:extLst>
              </a:tr>
              <a:tr h="2145764">
                <a:tc>
                  <a:txBody>
                    <a:bodyPr/>
                    <a:lstStyle/>
                    <a:p>
                      <a:pPr marL="365125" indent="-365125">
                        <a:buFont typeface="Arial" pitchFamily="34" charset="0"/>
                        <a:buChar char="•"/>
                      </a:pPr>
                      <a:r>
                        <a:rPr lang="en-ZA" sz="1400" b="0" dirty="0">
                          <a:solidFill>
                            <a:srgbClr val="3E0099"/>
                          </a:solidFill>
                          <a:latin typeface="Arial" panose="020B0604020202020204" pitchFamily="34" charset="0"/>
                          <a:cs typeface="Arial" panose="020B0604020202020204" pitchFamily="34" charset="0"/>
                        </a:rPr>
                        <a:t>How</a:t>
                      </a:r>
                      <a:r>
                        <a:rPr lang="en-ZA" sz="1400" b="0" baseline="0" dirty="0">
                          <a:solidFill>
                            <a:srgbClr val="3E0099"/>
                          </a:solidFill>
                          <a:latin typeface="Arial" panose="020B0604020202020204" pitchFamily="34" charset="0"/>
                          <a:cs typeface="Arial" panose="020B0604020202020204" pitchFamily="34" charset="0"/>
                        </a:rPr>
                        <a:t> are you going to achieve this priority? (Use the Child Protection Strategy Maps to help you answer this question)</a:t>
                      </a:r>
                      <a:endParaRPr lang="en-ZA" sz="1400" b="0" dirty="0">
                        <a:solidFill>
                          <a:srgbClr val="3E0099"/>
                        </a:solidFill>
                        <a:latin typeface="Arial" panose="020B0604020202020204" pitchFamily="34" charset="0"/>
                        <a:cs typeface="Arial" panose="020B0604020202020204" pitchFamily="34" charset="0"/>
                      </a:endParaRPr>
                    </a:p>
                  </a:txBody>
                  <a:tcPr marL="91439" marR="91439" marT="45703" marB="45703">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400" b="0" dirty="0">
                          <a:solidFill>
                            <a:srgbClr val="3E0099"/>
                          </a:solidFill>
                          <a:latin typeface="Arial" panose="020B0604020202020204" pitchFamily="34" charset="0"/>
                          <a:cs typeface="Arial" panose="020B0604020202020204" pitchFamily="34" charset="0"/>
                        </a:rPr>
                        <a:t>Who is responsible for delivery? Remember to include your child protection partners.</a:t>
                      </a:r>
                    </a:p>
                  </a:txBody>
                  <a:tcPr marL="91439" marR="91439" marT="45703" marB="45703">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tc>
                  <a:txBody>
                    <a:bodyPr/>
                    <a:lstStyle/>
                    <a:p>
                      <a:r>
                        <a:rPr lang="en-ZA" sz="1400" b="0" dirty="0">
                          <a:solidFill>
                            <a:srgbClr val="3E0099"/>
                          </a:solidFill>
                          <a:latin typeface="Arial" panose="020B0604020202020204" pitchFamily="34" charset="0"/>
                          <a:cs typeface="Arial" panose="020B0604020202020204" pitchFamily="34" charset="0"/>
                        </a:rPr>
                        <a:t>When must it be delivered by?</a:t>
                      </a:r>
                    </a:p>
                  </a:txBody>
                  <a:tcPr marL="91439" marR="91439" marT="45703" marB="45703">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75661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509"/>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latin typeface="Arial" panose="020B0604020202020204" pitchFamily="34" charset="0"/>
              <a:cs typeface="Arial" panose="020B0604020202020204" pitchFamily="34" charset="0"/>
            </a:endParaRPr>
          </a:p>
        </p:txBody>
      </p:sp>
      <p:sp>
        <p:nvSpPr>
          <p:cNvPr id="3" name="Rectangle 2"/>
          <p:cNvSpPr/>
          <p:nvPr/>
        </p:nvSpPr>
        <p:spPr>
          <a:xfrm>
            <a:off x="0" y="0"/>
            <a:ext cx="9144000" cy="747252"/>
          </a:xfrm>
          <a:prstGeom prst="rect">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indent="-265113"/>
            <a:r>
              <a:rPr lang="en-ZA" sz="2000" b="1" dirty="0">
                <a:solidFill>
                  <a:schemeClr val="bg1"/>
                </a:solidFill>
                <a:latin typeface="Arial" panose="020B0604020202020204" pitchFamily="34" charset="0"/>
                <a:cs typeface="Arial" panose="020B0604020202020204" pitchFamily="34" charset="0"/>
              </a:rPr>
              <a:t>       CHILD PROTECTION BEHAVIOUR CHANGE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4902" y="60374"/>
            <a:ext cx="543983" cy="608220"/>
          </a:xfrm>
          <a:prstGeom prst="rect">
            <a:avLst/>
          </a:prstGeom>
        </p:spPr>
      </p:pic>
      <p:graphicFrame>
        <p:nvGraphicFramePr>
          <p:cNvPr id="31" name="Table 30"/>
          <p:cNvGraphicFramePr>
            <a:graphicFrameLocks noGrp="1"/>
          </p:cNvGraphicFramePr>
          <p:nvPr>
            <p:extLst>
              <p:ext uri="{D42A27DB-BD31-4B8C-83A1-F6EECF244321}">
                <p14:modId xmlns:p14="http://schemas.microsoft.com/office/powerpoint/2010/main" val="1107682235"/>
              </p:ext>
            </p:extLst>
          </p:nvPr>
        </p:nvGraphicFramePr>
        <p:xfrm>
          <a:off x="655987" y="1365435"/>
          <a:ext cx="8019927" cy="4721392"/>
        </p:xfrm>
        <a:graphic>
          <a:graphicData uri="http://schemas.openxmlformats.org/drawingml/2006/table">
            <a:tbl>
              <a:tblPr firstRow="1" bandRow="1">
                <a:tableStyleId>{5C22544A-7EE6-4342-B048-85BDC9FD1C3A}</a:tableStyleId>
              </a:tblPr>
              <a:tblGrid>
                <a:gridCol w="2673309">
                  <a:extLst>
                    <a:ext uri="{9D8B030D-6E8A-4147-A177-3AD203B41FA5}">
                      <a16:colId xmlns:a16="http://schemas.microsoft.com/office/drawing/2014/main" val="20000"/>
                    </a:ext>
                  </a:extLst>
                </a:gridCol>
                <a:gridCol w="2673309">
                  <a:extLst>
                    <a:ext uri="{9D8B030D-6E8A-4147-A177-3AD203B41FA5}">
                      <a16:colId xmlns:a16="http://schemas.microsoft.com/office/drawing/2014/main" val="20001"/>
                    </a:ext>
                  </a:extLst>
                </a:gridCol>
                <a:gridCol w="2673309">
                  <a:extLst>
                    <a:ext uri="{9D8B030D-6E8A-4147-A177-3AD203B41FA5}">
                      <a16:colId xmlns:a16="http://schemas.microsoft.com/office/drawing/2014/main" val="2164615657"/>
                    </a:ext>
                  </a:extLst>
                </a:gridCol>
              </a:tblGrid>
              <a:tr h="724622">
                <a:tc>
                  <a:txBody>
                    <a:bodyPr/>
                    <a:lstStyle/>
                    <a:p>
                      <a:pPr marL="0" indent="0" algn="ctr">
                        <a:buNone/>
                      </a:pPr>
                      <a:r>
                        <a:rPr lang="en-ZA" sz="1600" b="0" baseline="0" dirty="0">
                          <a:solidFill>
                            <a:schemeClr val="bg1"/>
                          </a:solidFill>
                          <a:latin typeface="Arial" panose="020B0604020202020204" pitchFamily="34" charset="0"/>
                          <a:cs typeface="Arial" panose="020B0604020202020204" pitchFamily="34" charset="0"/>
                        </a:rPr>
                        <a:t>FROM TODAY I WILL STOP?</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algn="ctr"/>
                      <a:r>
                        <a:rPr lang="en-ZA" sz="1600" b="0" dirty="0">
                          <a:solidFill>
                            <a:schemeClr val="bg1"/>
                          </a:solidFill>
                          <a:latin typeface="Arial" panose="020B0604020202020204" pitchFamily="34" charset="0"/>
                          <a:cs typeface="Arial" panose="020B0604020202020204" pitchFamily="34" charset="0"/>
                        </a:rPr>
                        <a:t>FROM TODAY I WILL START?</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algn="ctr"/>
                      <a:r>
                        <a:rPr lang="en-ZA" sz="1600" b="0" dirty="0">
                          <a:solidFill>
                            <a:schemeClr val="bg1"/>
                          </a:solidFill>
                          <a:latin typeface="Arial" panose="020B0604020202020204" pitchFamily="34" charset="0"/>
                          <a:cs typeface="Arial" panose="020B0604020202020204" pitchFamily="34" charset="0"/>
                        </a:rPr>
                        <a:t>FROM TODAY I WILL CONTINUE?</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extLst>
                  <a:ext uri="{0D108BD9-81ED-4DB2-BD59-A6C34878D82A}">
                    <a16:rowId xmlns:a16="http://schemas.microsoft.com/office/drawing/2014/main" val="10000"/>
                  </a:ext>
                </a:extLst>
              </a:tr>
              <a:tr h="818924">
                <a:tc>
                  <a:txBody>
                    <a:bodyPr/>
                    <a:lstStyle/>
                    <a:p>
                      <a:pPr algn="l"/>
                      <a:r>
                        <a:rPr lang="en-ZA" sz="1600" b="0" dirty="0">
                          <a:solidFill>
                            <a:srgbClr val="3E0099"/>
                          </a:solidFill>
                          <a:latin typeface="Arial" panose="020B0604020202020204" pitchFamily="34" charset="0"/>
                          <a:cs typeface="Arial" panose="020B0604020202020204" pitchFamily="34" charset="0"/>
                        </a:rPr>
                        <a:t>1.</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1.</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1.</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841017">
                <a:tc>
                  <a:txBody>
                    <a:bodyPr/>
                    <a:lstStyle/>
                    <a:p>
                      <a:pPr algn="l"/>
                      <a:r>
                        <a:rPr lang="en-ZA" sz="1600" b="0" dirty="0">
                          <a:solidFill>
                            <a:srgbClr val="3E0099"/>
                          </a:solidFill>
                          <a:latin typeface="Arial" panose="020B0604020202020204" pitchFamily="34" charset="0"/>
                          <a:cs typeface="Arial" panose="020B0604020202020204" pitchFamily="34" charset="0"/>
                        </a:rPr>
                        <a:t>2.</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2.</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2.</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778943">
                <a:tc>
                  <a:txBody>
                    <a:bodyPr/>
                    <a:lstStyle/>
                    <a:p>
                      <a:pPr algn="l"/>
                      <a:r>
                        <a:rPr lang="en-ZA" sz="1600" b="0" dirty="0">
                          <a:solidFill>
                            <a:srgbClr val="3E0099"/>
                          </a:solidFill>
                          <a:latin typeface="Arial" panose="020B0604020202020204" pitchFamily="34" charset="0"/>
                          <a:cs typeface="Arial" panose="020B0604020202020204" pitchFamily="34" charset="0"/>
                        </a:rPr>
                        <a:t>3.</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3.</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3.</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778943">
                <a:tc>
                  <a:txBody>
                    <a:bodyPr/>
                    <a:lstStyle/>
                    <a:p>
                      <a:pPr algn="l"/>
                      <a:r>
                        <a:rPr lang="en-ZA" sz="1600" b="0" dirty="0">
                          <a:solidFill>
                            <a:srgbClr val="3E0099"/>
                          </a:solidFill>
                          <a:latin typeface="Arial" panose="020B0604020202020204" pitchFamily="34" charset="0"/>
                          <a:cs typeface="Arial" panose="020B0604020202020204" pitchFamily="34" charset="0"/>
                        </a:rPr>
                        <a:t>4.</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4.</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4.</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778943">
                <a:tc>
                  <a:txBody>
                    <a:bodyPr/>
                    <a:lstStyle/>
                    <a:p>
                      <a:pPr algn="l"/>
                      <a:r>
                        <a:rPr lang="en-ZA" sz="1600" b="0" dirty="0">
                          <a:solidFill>
                            <a:srgbClr val="3E0099"/>
                          </a:solidFill>
                          <a:latin typeface="Arial" panose="020B0604020202020204" pitchFamily="34" charset="0"/>
                          <a:cs typeface="Arial" panose="020B0604020202020204" pitchFamily="34" charset="0"/>
                        </a:rPr>
                        <a:t>5.</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5.</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5.</a:t>
                      </a:r>
                    </a:p>
                  </a:txBody>
                  <a:tcPr marL="91437" marR="9143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35260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31" name="Picture 6">
            <a:extLst>
              <a:ext uri="{FF2B5EF4-FFF2-40B4-BE49-F238E27FC236}">
                <a16:creationId xmlns:a16="http://schemas.microsoft.com/office/drawing/2014/main" id="{4F00AF8F-5F97-4FB0-9FD3-F684D7BFACC5}"/>
              </a:ext>
            </a:extLst>
          </p:cNvPr>
          <p:cNvPicPr>
            <a:picLocks noChangeAspect="1"/>
          </p:cNvPicPr>
          <p:nvPr/>
        </p:nvPicPr>
        <p:blipFill rotWithShape="1">
          <a:blip r:embed="rId3">
            <a:extLst>
              <a:ext uri="{28A0092B-C50C-407E-A947-70E740481C1C}">
                <a14:useLocalDpi xmlns:a14="http://schemas.microsoft.com/office/drawing/2010/main" val="0"/>
              </a:ext>
            </a:extLst>
          </a:blip>
          <a:srcRect l="36425" t="59497" r="35907" b="26786"/>
          <a:stretch/>
        </p:blipFill>
        <p:spPr bwMode="auto">
          <a:xfrm>
            <a:off x="4858616" y="2520494"/>
            <a:ext cx="3930872" cy="902658"/>
          </a:xfrm>
          <a:prstGeom prst="rect">
            <a:avLst/>
          </a:prstGeom>
          <a:solidFill>
            <a:srgbClr val="FCC916"/>
          </a:solidFill>
          <a:ln>
            <a:noFill/>
          </a:ln>
        </p:spPr>
      </p:pic>
      <p:sp>
        <p:nvSpPr>
          <p:cNvPr id="32" name="TextBox 31">
            <a:extLst>
              <a:ext uri="{FF2B5EF4-FFF2-40B4-BE49-F238E27FC236}">
                <a16:creationId xmlns:a16="http://schemas.microsoft.com/office/drawing/2014/main" id="{C72F3F9A-2F7A-4966-B509-45CFC12B7E78}"/>
              </a:ext>
            </a:extLst>
          </p:cNvPr>
          <p:cNvSpPr txBox="1"/>
          <p:nvPr/>
        </p:nvSpPr>
        <p:spPr>
          <a:xfrm>
            <a:off x="532194" y="1111999"/>
            <a:ext cx="4200189" cy="1015663"/>
          </a:xfrm>
          <a:prstGeom prst="rect">
            <a:avLst/>
          </a:prstGeom>
          <a:noFill/>
        </p:spPr>
        <p:txBody>
          <a:bodyPr wrap="none">
            <a:spAutoFit/>
          </a:bodyPr>
          <a:lstStyle/>
          <a:p>
            <a:pPr>
              <a:defRPr/>
            </a:pPr>
            <a:r>
              <a:rPr lang="en-ZA" sz="6000" b="1" dirty="0">
                <a:solidFill>
                  <a:schemeClr val="bg1"/>
                </a:solidFill>
                <a:latin typeface="Century Gothic" panose="020B0502020202020204" pitchFamily="34" charset="0"/>
                <a:ea typeface="MS PGothic" panose="020B0600070205080204" pitchFamily="34" charset="-128"/>
              </a:rPr>
              <a:t>stay </a:t>
            </a:r>
            <a:r>
              <a:rPr lang="en-ZA" sz="6000" b="1" dirty="0">
                <a:solidFill>
                  <a:srgbClr val="6B08A5"/>
                </a:solidFill>
                <a:latin typeface="Century Gothic" panose="020B0502020202020204" pitchFamily="34" charset="0"/>
                <a:ea typeface="MS PGothic" panose="020B0600070205080204" pitchFamily="34" charset="-128"/>
              </a:rPr>
              <a:t>strong</a:t>
            </a:r>
          </a:p>
        </p:txBody>
      </p:sp>
      <p:pic>
        <p:nvPicPr>
          <p:cNvPr id="33" name="Picture 6">
            <a:extLst>
              <a:ext uri="{FF2B5EF4-FFF2-40B4-BE49-F238E27FC236}">
                <a16:creationId xmlns:a16="http://schemas.microsoft.com/office/drawing/2014/main" id="{6AE385DF-8F5B-4329-9EBD-3CF4B8FC2F60}"/>
              </a:ext>
            </a:extLst>
          </p:cNvPr>
          <p:cNvPicPr>
            <a:picLocks noChangeAspect="1"/>
          </p:cNvPicPr>
          <p:nvPr/>
        </p:nvPicPr>
        <p:blipFill rotWithShape="1">
          <a:blip r:embed="rId3">
            <a:extLst>
              <a:ext uri="{28A0092B-C50C-407E-A947-70E740481C1C}">
                <a14:useLocalDpi xmlns:a14="http://schemas.microsoft.com/office/drawing/2010/main" val="0"/>
              </a:ext>
            </a:extLst>
          </a:blip>
          <a:srcRect l="36425" t="6282" r="35907" b="39623"/>
          <a:stretch/>
        </p:blipFill>
        <p:spPr bwMode="auto">
          <a:xfrm>
            <a:off x="5539558" y="3423152"/>
            <a:ext cx="2529841" cy="2290991"/>
          </a:xfrm>
          <a:prstGeom prst="rect">
            <a:avLst/>
          </a:prstGeom>
          <a:solidFill>
            <a:srgbClr val="FCC916"/>
          </a:solidFill>
          <a:ln>
            <a:noFill/>
          </a:ln>
        </p:spPr>
      </p:pic>
      <p:sp>
        <p:nvSpPr>
          <p:cNvPr id="6" name="TextBox 5">
            <a:extLst>
              <a:ext uri="{FF2B5EF4-FFF2-40B4-BE49-F238E27FC236}">
                <a16:creationId xmlns:a16="http://schemas.microsoft.com/office/drawing/2014/main" id="{472F5887-D9BB-4997-8725-D1400E98589B}"/>
              </a:ext>
            </a:extLst>
          </p:cNvPr>
          <p:cNvSpPr txBox="1"/>
          <p:nvPr/>
        </p:nvSpPr>
        <p:spPr>
          <a:xfrm>
            <a:off x="3372099" y="2321751"/>
            <a:ext cx="1861407" cy="1015663"/>
          </a:xfrm>
          <a:prstGeom prst="rect">
            <a:avLst/>
          </a:prstGeom>
          <a:noFill/>
        </p:spPr>
        <p:txBody>
          <a:bodyPr wrap="none">
            <a:spAutoFit/>
          </a:bodyPr>
          <a:lstStyle/>
          <a:p>
            <a:pPr>
              <a:defRPr/>
            </a:pPr>
            <a:r>
              <a:rPr lang="en-ZA" sz="6000" b="1" dirty="0">
                <a:solidFill>
                  <a:schemeClr val="bg1"/>
                </a:solidFill>
                <a:latin typeface="Century Gothic" panose="020B0502020202020204" pitchFamily="34" charset="0"/>
                <a:ea typeface="MS PGothic" panose="020B0600070205080204" pitchFamily="34" charset="-128"/>
              </a:rPr>
              <a:t>take</a:t>
            </a:r>
          </a:p>
        </p:txBody>
      </p:sp>
      <p:sp>
        <p:nvSpPr>
          <p:cNvPr id="7" name="TextBox 6">
            <a:extLst>
              <a:ext uri="{FF2B5EF4-FFF2-40B4-BE49-F238E27FC236}">
                <a16:creationId xmlns:a16="http://schemas.microsoft.com/office/drawing/2014/main" id="{A9532BF5-687E-4AD2-843B-ADD237225734}"/>
              </a:ext>
            </a:extLst>
          </p:cNvPr>
          <p:cNvSpPr txBox="1"/>
          <p:nvPr/>
        </p:nvSpPr>
        <p:spPr>
          <a:xfrm>
            <a:off x="0" y="5714143"/>
            <a:ext cx="9144000" cy="696794"/>
          </a:xfrm>
          <a:prstGeom prst="rect">
            <a:avLst/>
          </a:prstGeom>
          <a:noFill/>
        </p:spPr>
        <p:txBody>
          <a:bodyPr wrap="square">
            <a:spAutoFit/>
          </a:bodyPr>
          <a:lstStyle/>
          <a:p>
            <a:pPr algn="ctr">
              <a:lnSpc>
                <a:spcPct val="150000"/>
              </a:lnSpc>
              <a:defRPr/>
            </a:pPr>
            <a:r>
              <a:rPr lang="en-ZA" sz="3000" b="1" dirty="0">
                <a:solidFill>
                  <a:srgbClr val="482C89"/>
                </a:solidFill>
                <a:latin typeface="Century Gothic" panose="020B0502020202020204" pitchFamily="34" charset="0"/>
                <a:ea typeface="MS PGothic" panose="020B0600070205080204" pitchFamily="34" charset="-128"/>
              </a:rPr>
              <a:t>www.couragechildprotection.com</a:t>
            </a:r>
            <a:endParaRPr lang="en-ZA" sz="3000" dirty="0">
              <a:solidFill>
                <a:srgbClr val="482C89"/>
              </a:solidFill>
              <a:latin typeface="Century Gothic" panose="020B0502020202020204" pitchFamily="34" charset="0"/>
            </a:endParaRPr>
          </a:p>
        </p:txBody>
      </p:sp>
      <p:sp>
        <p:nvSpPr>
          <p:cNvPr id="2" name="TextBox 1">
            <a:extLst>
              <a:ext uri="{FF2B5EF4-FFF2-40B4-BE49-F238E27FC236}">
                <a16:creationId xmlns:a16="http://schemas.microsoft.com/office/drawing/2014/main" id="{2F6BEAF6-72A3-4680-9105-8E21B5DD0573}"/>
              </a:ext>
            </a:extLst>
          </p:cNvPr>
          <p:cNvSpPr txBox="1"/>
          <p:nvPr/>
        </p:nvSpPr>
        <p:spPr>
          <a:xfrm>
            <a:off x="0" y="183338"/>
            <a:ext cx="9144000" cy="696794"/>
          </a:xfrm>
          <a:prstGeom prst="rect">
            <a:avLst/>
          </a:prstGeom>
          <a:noFill/>
        </p:spPr>
        <p:txBody>
          <a:bodyPr wrap="square">
            <a:spAutoFit/>
          </a:bodyPr>
          <a:lstStyle/>
          <a:p>
            <a:pPr algn="ctr">
              <a:lnSpc>
                <a:spcPct val="150000"/>
              </a:lnSpc>
              <a:defRPr/>
            </a:pPr>
            <a:r>
              <a:rPr lang="en-ZA" sz="3000" b="1" dirty="0">
                <a:solidFill>
                  <a:srgbClr val="482C89"/>
                </a:solidFill>
                <a:latin typeface="Century Gothic" panose="020B0502020202020204" pitchFamily="34" charset="0"/>
                <a:ea typeface="MS PGothic" panose="020B0600070205080204" pitchFamily="34" charset="-128"/>
              </a:rPr>
              <a:t>dee@bobi.co.za</a:t>
            </a:r>
            <a:endParaRPr lang="en-ZA" sz="3000" dirty="0">
              <a:solidFill>
                <a:srgbClr val="482C89"/>
              </a:solidFill>
              <a:latin typeface="Century Gothic" panose="020B0502020202020204" pitchFamily="34" charset="0"/>
            </a:endParaRPr>
          </a:p>
        </p:txBody>
      </p:sp>
    </p:spTree>
    <p:extLst>
      <p:ext uri="{BB962C8B-B14F-4D97-AF65-F5344CB8AC3E}">
        <p14:creationId xmlns:p14="http://schemas.microsoft.com/office/powerpoint/2010/main" val="3911707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32" name="TextBox 31">
            <a:extLst>
              <a:ext uri="{FF2B5EF4-FFF2-40B4-BE49-F238E27FC236}">
                <a16:creationId xmlns:a16="http://schemas.microsoft.com/office/drawing/2014/main" id="{C72F3F9A-2F7A-4966-B509-45CFC12B7E78}"/>
              </a:ext>
            </a:extLst>
          </p:cNvPr>
          <p:cNvSpPr txBox="1"/>
          <p:nvPr/>
        </p:nvSpPr>
        <p:spPr>
          <a:xfrm>
            <a:off x="446313" y="612844"/>
            <a:ext cx="8251373" cy="4708981"/>
          </a:xfrm>
          <a:prstGeom prst="rect">
            <a:avLst/>
          </a:prstGeom>
          <a:noFill/>
        </p:spPr>
        <p:txBody>
          <a:bodyPr wrap="square">
            <a:spAutoFit/>
          </a:bodyPr>
          <a:lstStyle/>
          <a:p>
            <a:pPr>
              <a:defRPr/>
            </a:pPr>
            <a:r>
              <a:rPr lang="en-ZA" sz="6000" b="1" dirty="0">
                <a:solidFill>
                  <a:schemeClr val="bg1"/>
                </a:solidFill>
                <a:latin typeface="Century Gothic" panose="020B0502020202020204" pitchFamily="34" charset="0"/>
                <a:ea typeface="MS PGothic" panose="020B0600070205080204" pitchFamily="34" charset="-128"/>
              </a:rPr>
              <a:t>Now that we understand the importance of child protection what can we do to differently?</a:t>
            </a:r>
          </a:p>
        </p:txBody>
      </p:sp>
    </p:spTree>
    <p:extLst>
      <p:ext uri="{BB962C8B-B14F-4D97-AF65-F5344CB8AC3E}">
        <p14:creationId xmlns:p14="http://schemas.microsoft.com/office/powerpoint/2010/main" val="4215882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F81043-5B88-45DD-8077-9BBF1E71D518}"/>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6" name="Picture 5">
            <a:extLst>
              <a:ext uri="{FF2B5EF4-FFF2-40B4-BE49-F238E27FC236}">
                <a16:creationId xmlns:a16="http://schemas.microsoft.com/office/drawing/2014/main" id="{7AC623AD-AF6B-43D6-9A9F-33FD15A108C1}"/>
              </a:ext>
            </a:extLst>
          </p:cNvPr>
          <p:cNvPicPr>
            <a:picLocks noChangeAspect="1"/>
          </p:cNvPicPr>
          <p:nvPr/>
        </p:nvPicPr>
        <p:blipFill rotWithShape="1">
          <a:blip r:embed="rId3">
            <a:extLst>
              <a:ext uri="{28A0092B-C50C-407E-A947-70E740481C1C}">
                <a14:useLocalDpi xmlns:a14="http://schemas.microsoft.com/office/drawing/2010/main"/>
              </a:ext>
            </a:extLst>
          </a:blip>
          <a:srcRect l="3792" t="4838" r="3805" b="5112"/>
          <a:stretch/>
        </p:blipFill>
        <p:spPr>
          <a:xfrm>
            <a:off x="-1" y="0"/>
            <a:ext cx="9148497" cy="6193972"/>
          </a:xfrm>
          <a:prstGeom prst="rect">
            <a:avLst/>
          </a:prstGeom>
        </p:spPr>
      </p:pic>
    </p:spTree>
    <p:extLst>
      <p:ext uri="{BB962C8B-B14F-4D97-AF65-F5344CB8AC3E}">
        <p14:creationId xmlns:p14="http://schemas.microsoft.com/office/powerpoint/2010/main" val="4041075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8" y="330577"/>
            <a:ext cx="8508124"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Presence &amp; action</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9" name="Picture 8">
            <a:extLst>
              <a:ext uri="{FF2B5EF4-FFF2-40B4-BE49-F238E27FC236}">
                <a16:creationId xmlns:a16="http://schemas.microsoft.com/office/drawing/2014/main" id="{575068C8-B907-4854-AA1B-59CD93FBCB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380190" y="112217"/>
            <a:ext cx="605415" cy="542948"/>
          </a:xfrm>
          <a:prstGeom prst="rect">
            <a:avLst/>
          </a:prstGeom>
          <a:solidFill>
            <a:srgbClr val="FCC916"/>
          </a:solidFill>
          <a:ln>
            <a:noFill/>
          </a:ln>
        </p:spPr>
      </p:pic>
      <p:sp>
        <p:nvSpPr>
          <p:cNvPr id="3" name="Speech Bubble: Rectangle with Corners Rounded 2">
            <a:extLst>
              <a:ext uri="{FF2B5EF4-FFF2-40B4-BE49-F238E27FC236}">
                <a16:creationId xmlns:a16="http://schemas.microsoft.com/office/drawing/2014/main" id="{51399B52-584E-4881-8179-9C7ED1E34C0C}"/>
              </a:ext>
            </a:extLst>
          </p:cNvPr>
          <p:cNvSpPr/>
          <p:nvPr/>
        </p:nvSpPr>
        <p:spPr>
          <a:xfrm>
            <a:off x="617731" y="1652819"/>
            <a:ext cx="1432560" cy="955040"/>
          </a:xfrm>
          <a:prstGeom prst="wedgeRoundRectCallout">
            <a:avLst>
              <a:gd name="adj1" fmla="val 43966"/>
              <a:gd name="adj2" fmla="val 8302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Speech Bubble: Rectangle with Corners Rounded 14">
            <a:extLst>
              <a:ext uri="{FF2B5EF4-FFF2-40B4-BE49-F238E27FC236}">
                <a16:creationId xmlns:a16="http://schemas.microsoft.com/office/drawing/2014/main" id="{C2332884-7158-416E-812F-9B2575C6C310}"/>
              </a:ext>
            </a:extLst>
          </p:cNvPr>
          <p:cNvSpPr/>
          <p:nvPr/>
        </p:nvSpPr>
        <p:spPr>
          <a:xfrm>
            <a:off x="617731" y="3456219"/>
            <a:ext cx="1432560" cy="955040"/>
          </a:xfrm>
          <a:prstGeom prst="wedgeRoundRectCallout">
            <a:avLst>
              <a:gd name="adj1" fmla="val 82264"/>
              <a:gd name="adj2" fmla="val 16006"/>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Speech Bubble: Rectangle with Corners Rounded 17">
            <a:extLst>
              <a:ext uri="{FF2B5EF4-FFF2-40B4-BE49-F238E27FC236}">
                <a16:creationId xmlns:a16="http://schemas.microsoft.com/office/drawing/2014/main" id="{67712D59-71C2-4714-B600-2C5A481433A4}"/>
              </a:ext>
            </a:extLst>
          </p:cNvPr>
          <p:cNvSpPr/>
          <p:nvPr/>
        </p:nvSpPr>
        <p:spPr>
          <a:xfrm>
            <a:off x="617731" y="5157109"/>
            <a:ext cx="1432560" cy="955040"/>
          </a:xfrm>
          <a:prstGeom prst="wedgeRoundRectCallout">
            <a:avLst>
              <a:gd name="adj1" fmla="val 47512"/>
              <a:gd name="adj2" fmla="val -87186"/>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Speech Bubble: Rectangle with Corners Rounded 20">
            <a:extLst>
              <a:ext uri="{FF2B5EF4-FFF2-40B4-BE49-F238E27FC236}">
                <a16:creationId xmlns:a16="http://schemas.microsoft.com/office/drawing/2014/main" id="{B39B49EA-8E21-4486-956E-CD8F37A3A5DB}"/>
              </a:ext>
            </a:extLst>
          </p:cNvPr>
          <p:cNvSpPr/>
          <p:nvPr/>
        </p:nvSpPr>
        <p:spPr>
          <a:xfrm>
            <a:off x="7123643" y="1652819"/>
            <a:ext cx="1432560" cy="955040"/>
          </a:xfrm>
          <a:prstGeom prst="wedgeRoundRectCallout">
            <a:avLst>
              <a:gd name="adj1" fmla="val -51779"/>
              <a:gd name="adj2" fmla="val 89410"/>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Speech Bubble: Rectangle with Corners Rounded 21">
            <a:extLst>
              <a:ext uri="{FF2B5EF4-FFF2-40B4-BE49-F238E27FC236}">
                <a16:creationId xmlns:a16="http://schemas.microsoft.com/office/drawing/2014/main" id="{313BC0A2-0B87-4645-AF4B-976E138587F7}"/>
              </a:ext>
            </a:extLst>
          </p:cNvPr>
          <p:cNvSpPr/>
          <p:nvPr/>
        </p:nvSpPr>
        <p:spPr>
          <a:xfrm>
            <a:off x="7123643" y="3456219"/>
            <a:ext cx="1432560" cy="955040"/>
          </a:xfrm>
          <a:prstGeom prst="wedgeRoundRectCallout">
            <a:avLst>
              <a:gd name="adj1" fmla="val -84403"/>
              <a:gd name="adj2" fmla="val 26644"/>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Speech Bubble: Rectangle with Corners Rounded 22">
            <a:extLst>
              <a:ext uri="{FF2B5EF4-FFF2-40B4-BE49-F238E27FC236}">
                <a16:creationId xmlns:a16="http://schemas.microsoft.com/office/drawing/2014/main" id="{2D8A9813-830A-43B3-99E6-6CC9DF2DB7B1}"/>
              </a:ext>
            </a:extLst>
          </p:cNvPr>
          <p:cNvSpPr/>
          <p:nvPr/>
        </p:nvSpPr>
        <p:spPr>
          <a:xfrm>
            <a:off x="7123643" y="5157109"/>
            <a:ext cx="1432560" cy="955040"/>
          </a:xfrm>
          <a:prstGeom prst="wedgeRoundRectCallout">
            <a:avLst>
              <a:gd name="adj1" fmla="val -51070"/>
              <a:gd name="adj2" fmla="val -9037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2" name="Picture 2" descr="07">
            <a:extLst>
              <a:ext uri="{FF2B5EF4-FFF2-40B4-BE49-F238E27FC236}">
                <a16:creationId xmlns:a16="http://schemas.microsoft.com/office/drawing/2014/main" id="{FAC780E8-2D9E-468A-A371-666248E40B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717" t="6584" r="20389" b="4651"/>
          <a:stretch>
            <a:fillRect/>
          </a:stretch>
        </p:blipFill>
        <p:spPr bwMode="auto">
          <a:xfrm>
            <a:off x="2511061" y="1910015"/>
            <a:ext cx="4151812" cy="461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screenshot of a cell phone&#10;&#10;Description generated with very high confidence">
            <a:extLst>
              <a:ext uri="{FF2B5EF4-FFF2-40B4-BE49-F238E27FC236}">
                <a16:creationId xmlns:a16="http://schemas.microsoft.com/office/drawing/2014/main" id="{4021F2F4-D765-4954-AB0B-128063E7744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561" t="15395" r="54491" b="73323"/>
          <a:stretch/>
        </p:blipFill>
        <p:spPr>
          <a:xfrm>
            <a:off x="823987" y="1827991"/>
            <a:ext cx="1020048" cy="768529"/>
          </a:xfrm>
          <a:prstGeom prst="rect">
            <a:avLst/>
          </a:prstGeom>
          <a:ln>
            <a:noFill/>
          </a:ln>
        </p:spPr>
      </p:pic>
      <p:pic>
        <p:nvPicPr>
          <p:cNvPr id="14" name="Picture 13" descr="A screenshot of a cell phone&#10;&#10;Description generated with very high confidence">
            <a:extLst>
              <a:ext uri="{FF2B5EF4-FFF2-40B4-BE49-F238E27FC236}">
                <a16:creationId xmlns:a16="http://schemas.microsoft.com/office/drawing/2014/main" id="{B6DD442B-CCD3-4DFC-AE48-C753130FB24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432" t="37278" r="60234" b="50348"/>
          <a:stretch/>
        </p:blipFill>
        <p:spPr>
          <a:xfrm>
            <a:off x="922363" y="3456219"/>
            <a:ext cx="823295" cy="955039"/>
          </a:xfrm>
          <a:prstGeom prst="rect">
            <a:avLst/>
          </a:prstGeom>
          <a:ln>
            <a:noFill/>
          </a:ln>
        </p:spPr>
      </p:pic>
      <p:pic>
        <p:nvPicPr>
          <p:cNvPr id="16" name="Picture 15" descr="A screenshot of a cell phone&#10;&#10;Description generated with very high confidence">
            <a:extLst>
              <a:ext uri="{FF2B5EF4-FFF2-40B4-BE49-F238E27FC236}">
                <a16:creationId xmlns:a16="http://schemas.microsoft.com/office/drawing/2014/main" id="{9AD5A92A-0E0F-4885-8E58-897BB2659C6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201" t="66490" r="60686" b="21015"/>
          <a:stretch/>
        </p:blipFill>
        <p:spPr>
          <a:xfrm>
            <a:off x="823987" y="5205181"/>
            <a:ext cx="802566" cy="906968"/>
          </a:xfrm>
          <a:prstGeom prst="rect">
            <a:avLst/>
          </a:prstGeom>
          <a:ln>
            <a:noFill/>
          </a:ln>
        </p:spPr>
      </p:pic>
      <p:pic>
        <p:nvPicPr>
          <p:cNvPr id="17" name="Picture 16" descr="A screenshot of a cell phone&#10;&#10;Description generated with very high confidence">
            <a:extLst>
              <a:ext uri="{FF2B5EF4-FFF2-40B4-BE49-F238E27FC236}">
                <a16:creationId xmlns:a16="http://schemas.microsoft.com/office/drawing/2014/main" id="{104F96A0-A5CA-44FC-9E21-A7767A82B29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9047" t="15395" r="14020" b="73733"/>
          <a:stretch/>
        </p:blipFill>
        <p:spPr>
          <a:xfrm>
            <a:off x="7379545" y="1711927"/>
            <a:ext cx="1047783" cy="845905"/>
          </a:xfrm>
          <a:prstGeom prst="rect">
            <a:avLst/>
          </a:prstGeom>
          <a:ln>
            <a:noFill/>
          </a:ln>
        </p:spPr>
      </p:pic>
      <p:pic>
        <p:nvPicPr>
          <p:cNvPr id="19" name="Picture 18" descr="A screenshot of a cell phone&#10;&#10;Description generated with very high confidence">
            <a:extLst>
              <a:ext uri="{FF2B5EF4-FFF2-40B4-BE49-F238E27FC236}">
                <a16:creationId xmlns:a16="http://schemas.microsoft.com/office/drawing/2014/main" id="{C1055CBD-CCD9-4E50-809B-287530599EE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509" t="36268" r="14020" b="54923"/>
          <a:stretch/>
        </p:blipFill>
        <p:spPr>
          <a:xfrm>
            <a:off x="7455159" y="3501641"/>
            <a:ext cx="900733" cy="648421"/>
          </a:xfrm>
          <a:prstGeom prst="rect">
            <a:avLst/>
          </a:prstGeom>
          <a:ln>
            <a:noFill/>
          </a:ln>
        </p:spPr>
      </p:pic>
      <p:pic>
        <p:nvPicPr>
          <p:cNvPr id="20" name="Picture 19" descr="A screenshot of a cell phone&#10;&#10;Description generated with very high confidence">
            <a:extLst>
              <a:ext uri="{FF2B5EF4-FFF2-40B4-BE49-F238E27FC236}">
                <a16:creationId xmlns:a16="http://schemas.microsoft.com/office/drawing/2014/main" id="{C5B628F2-F6BB-43DD-BF4E-9565FDCE44B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7406" t="66883" r="14020" b="22245"/>
          <a:stretch/>
        </p:blipFill>
        <p:spPr>
          <a:xfrm>
            <a:off x="7314582" y="5259618"/>
            <a:ext cx="1050682" cy="799530"/>
          </a:xfrm>
          <a:prstGeom prst="rect">
            <a:avLst/>
          </a:prstGeom>
          <a:ln>
            <a:noFill/>
          </a:ln>
        </p:spPr>
      </p:pic>
      <p:pic>
        <p:nvPicPr>
          <p:cNvPr id="24" name="Picture 23" descr="A screenshot of a cell phone&#10;&#10;Description generated with very high confidence">
            <a:extLst>
              <a:ext uri="{FF2B5EF4-FFF2-40B4-BE49-F238E27FC236}">
                <a16:creationId xmlns:a16="http://schemas.microsoft.com/office/drawing/2014/main" id="{98199171-6ADD-4E86-92E9-D1EC2431045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509" t="46312" r="14020" b="50758"/>
          <a:stretch/>
        </p:blipFill>
        <p:spPr>
          <a:xfrm>
            <a:off x="7428276" y="4184011"/>
            <a:ext cx="900733" cy="215679"/>
          </a:xfrm>
          <a:prstGeom prst="rect">
            <a:avLst/>
          </a:prstGeom>
          <a:ln>
            <a:noFill/>
          </a:ln>
        </p:spPr>
      </p:pic>
    </p:spTree>
    <p:extLst>
      <p:ext uri="{BB962C8B-B14F-4D97-AF65-F5344CB8AC3E}">
        <p14:creationId xmlns:p14="http://schemas.microsoft.com/office/powerpoint/2010/main" val="902539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What should we ask?</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pic>
        <p:nvPicPr>
          <p:cNvPr id="4" name="Picture 3">
            <a:extLst>
              <a:ext uri="{FF2B5EF4-FFF2-40B4-BE49-F238E27FC236}">
                <a16:creationId xmlns:a16="http://schemas.microsoft.com/office/drawing/2014/main" id="{C181346B-E0A5-4AB6-8F1D-17ECF745E2AF}"/>
              </a:ext>
            </a:extLst>
          </p:cNvPr>
          <p:cNvPicPr>
            <a:picLocks noChangeAspect="1"/>
          </p:cNvPicPr>
          <p:nvPr/>
        </p:nvPicPr>
        <p:blipFill rotWithShape="1">
          <a:blip r:embed="rId4">
            <a:extLst>
              <a:ext uri="{28A0092B-C50C-407E-A947-70E740481C1C}">
                <a14:useLocalDpi xmlns:a14="http://schemas.microsoft.com/office/drawing/2010/main"/>
              </a:ext>
            </a:extLst>
          </a:blip>
          <a:srcRect l="3792" t="22172" r="3805" b="5112"/>
          <a:stretch/>
        </p:blipFill>
        <p:spPr>
          <a:xfrm>
            <a:off x="0" y="1525802"/>
            <a:ext cx="9148497" cy="5001621"/>
          </a:xfrm>
          <a:prstGeom prst="rect">
            <a:avLst/>
          </a:prstGeom>
        </p:spPr>
      </p:pic>
    </p:spTree>
    <p:extLst>
      <p:ext uri="{BB962C8B-B14F-4D97-AF65-F5344CB8AC3E}">
        <p14:creationId xmlns:p14="http://schemas.microsoft.com/office/powerpoint/2010/main" val="3326749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How should we answer?</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pic>
        <p:nvPicPr>
          <p:cNvPr id="3" name="Picture 2">
            <a:extLst>
              <a:ext uri="{FF2B5EF4-FFF2-40B4-BE49-F238E27FC236}">
                <a16:creationId xmlns:a16="http://schemas.microsoft.com/office/drawing/2014/main" id="{D604A79F-19AB-4DD4-9AA4-96576F20392E}"/>
              </a:ext>
            </a:extLst>
          </p:cNvPr>
          <p:cNvPicPr>
            <a:picLocks noChangeAspect="1"/>
          </p:cNvPicPr>
          <p:nvPr/>
        </p:nvPicPr>
        <p:blipFill rotWithShape="1">
          <a:blip r:embed="rId4"/>
          <a:srcRect l="6006" t="50656" r="71662"/>
          <a:stretch/>
        </p:blipFill>
        <p:spPr>
          <a:xfrm>
            <a:off x="1323228" y="3254769"/>
            <a:ext cx="1967391" cy="2657577"/>
          </a:xfrm>
          <a:prstGeom prst="rect">
            <a:avLst/>
          </a:prstGeom>
        </p:spPr>
      </p:pic>
      <p:sp>
        <p:nvSpPr>
          <p:cNvPr id="7" name="Speech Bubble: Rectangle with Corners Rounded 6">
            <a:extLst>
              <a:ext uri="{FF2B5EF4-FFF2-40B4-BE49-F238E27FC236}">
                <a16:creationId xmlns:a16="http://schemas.microsoft.com/office/drawing/2014/main" id="{0558CB25-84B5-4664-B0AF-E6591512F750}"/>
              </a:ext>
            </a:extLst>
          </p:cNvPr>
          <p:cNvSpPr/>
          <p:nvPr/>
        </p:nvSpPr>
        <p:spPr>
          <a:xfrm>
            <a:off x="2068286" y="1534894"/>
            <a:ext cx="4348343" cy="1659706"/>
          </a:xfrm>
          <a:prstGeom prst="wedgeRoundRectCallout">
            <a:avLst>
              <a:gd name="adj1" fmla="val -32669"/>
              <a:gd name="adj2" fmla="val 74380"/>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rgbClr val="482C89"/>
                </a:solidFill>
                <a:latin typeface="Arial" panose="020B0604020202020204" pitchFamily="34" charset="0"/>
                <a:cs typeface="Arial" panose="020B0604020202020204" pitchFamily="34" charset="0"/>
              </a:rPr>
              <a:t>From today what will can we stop doing? What can we start doing? What can we continue doing?  In the protection of our children and achievement of our child protection vision? </a:t>
            </a:r>
          </a:p>
        </p:txBody>
      </p:sp>
      <p:grpSp>
        <p:nvGrpSpPr>
          <p:cNvPr id="9" name="Group 8">
            <a:extLst>
              <a:ext uri="{FF2B5EF4-FFF2-40B4-BE49-F238E27FC236}">
                <a16:creationId xmlns:a16="http://schemas.microsoft.com/office/drawing/2014/main" id="{8885880F-A7A1-457A-9178-60C52C2EA3DF}"/>
              </a:ext>
            </a:extLst>
          </p:cNvPr>
          <p:cNvGrpSpPr/>
          <p:nvPr/>
        </p:nvGrpSpPr>
        <p:grpSpPr>
          <a:xfrm>
            <a:off x="3844599" y="3429000"/>
            <a:ext cx="1454801" cy="2662731"/>
            <a:chOff x="1435024" y="3177348"/>
            <a:chExt cx="1454801" cy="2662731"/>
          </a:xfrm>
        </p:grpSpPr>
        <p:sp>
          <p:nvSpPr>
            <p:cNvPr id="10" name="Rectangle 9">
              <a:extLst>
                <a:ext uri="{FF2B5EF4-FFF2-40B4-BE49-F238E27FC236}">
                  <a16:creationId xmlns:a16="http://schemas.microsoft.com/office/drawing/2014/main" id="{0A877307-3E85-4827-9473-F6022951F654}"/>
                </a:ext>
              </a:extLst>
            </p:cNvPr>
            <p:cNvSpPr/>
            <p:nvPr/>
          </p:nvSpPr>
          <p:spPr>
            <a:xfrm>
              <a:off x="1506274" y="3177348"/>
              <a:ext cx="1318161" cy="16361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a:extLst>
                <a:ext uri="{FF2B5EF4-FFF2-40B4-BE49-F238E27FC236}">
                  <a16:creationId xmlns:a16="http://schemas.microsoft.com/office/drawing/2014/main" id="{8342C614-F8D1-40EE-B0C5-DDFE2100591E}"/>
                </a:ext>
              </a:extLst>
            </p:cNvPr>
            <p:cNvSpPr/>
            <p:nvPr/>
          </p:nvSpPr>
          <p:spPr>
            <a:xfrm>
              <a:off x="1435024" y="4813526"/>
              <a:ext cx="1454801" cy="79496"/>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3" name="Straight Connector 12">
              <a:extLst>
                <a:ext uri="{FF2B5EF4-FFF2-40B4-BE49-F238E27FC236}">
                  <a16:creationId xmlns:a16="http://schemas.microsoft.com/office/drawing/2014/main" id="{318DCB6F-E7E9-4C59-BA7A-2305AEF3D598}"/>
                </a:ext>
              </a:extLst>
            </p:cNvPr>
            <p:cNvCxnSpPr>
              <a:cxnSpLocks/>
            </p:cNvCxnSpPr>
            <p:nvPr/>
          </p:nvCxnSpPr>
          <p:spPr>
            <a:xfrm flipH="1">
              <a:off x="1614966" y="4893022"/>
              <a:ext cx="200066" cy="9470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4F96C9-4C60-4F80-A9FF-0E5B15102383}"/>
                </a:ext>
              </a:extLst>
            </p:cNvPr>
            <p:cNvCxnSpPr>
              <a:cxnSpLocks/>
            </p:cNvCxnSpPr>
            <p:nvPr/>
          </p:nvCxnSpPr>
          <p:spPr>
            <a:xfrm>
              <a:off x="2551301" y="4902589"/>
              <a:ext cx="203848" cy="927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EA727CE-6C59-47EA-B927-C02F400AA05B}"/>
                </a:ext>
              </a:extLst>
            </p:cNvPr>
            <p:cNvCxnSpPr>
              <a:cxnSpLocks/>
            </p:cNvCxnSpPr>
            <p:nvPr/>
          </p:nvCxnSpPr>
          <p:spPr>
            <a:xfrm>
              <a:off x="2221780" y="4899127"/>
              <a:ext cx="0" cy="599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E4563F0E-87B2-442C-A81D-5BB9A661F9FE}"/>
              </a:ext>
            </a:extLst>
          </p:cNvPr>
          <p:cNvSpPr txBox="1"/>
          <p:nvPr/>
        </p:nvSpPr>
        <p:spPr>
          <a:xfrm>
            <a:off x="3956956" y="3552439"/>
            <a:ext cx="1230086" cy="246221"/>
          </a:xfrm>
          <a:prstGeom prst="rect">
            <a:avLst/>
          </a:prstGeom>
          <a:noFill/>
        </p:spPr>
        <p:txBody>
          <a:bodyPr wrap="square" rtlCol="0">
            <a:spAutoFit/>
          </a:bodyPr>
          <a:lstStyle/>
          <a:p>
            <a:pPr algn="ctr"/>
            <a:r>
              <a:rPr lang="en-ZA" sz="1000" dirty="0">
                <a:solidFill>
                  <a:srgbClr val="482C89"/>
                </a:solidFill>
              </a:rPr>
              <a:t>ACTION PLANNING</a:t>
            </a:r>
          </a:p>
        </p:txBody>
      </p:sp>
      <p:pic>
        <p:nvPicPr>
          <p:cNvPr id="8" name="Picture 7">
            <a:extLst>
              <a:ext uri="{FF2B5EF4-FFF2-40B4-BE49-F238E27FC236}">
                <a16:creationId xmlns:a16="http://schemas.microsoft.com/office/drawing/2014/main" id="{04899025-F7AF-4975-A34B-9F58036983D5}"/>
              </a:ext>
            </a:extLst>
          </p:cNvPr>
          <p:cNvPicPr>
            <a:picLocks noChangeAspect="1"/>
          </p:cNvPicPr>
          <p:nvPr/>
        </p:nvPicPr>
        <p:blipFill rotWithShape="1">
          <a:blip r:embed="rId5"/>
          <a:srcRect l="17023" t="18254" r="15357" b="8942"/>
          <a:stretch/>
        </p:blipFill>
        <p:spPr>
          <a:xfrm>
            <a:off x="3930904" y="3877586"/>
            <a:ext cx="1303106" cy="953192"/>
          </a:xfrm>
          <a:prstGeom prst="rect">
            <a:avLst/>
          </a:prstGeom>
        </p:spPr>
      </p:pic>
    </p:spTree>
    <p:extLst>
      <p:ext uri="{BB962C8B-B14F-4D97-AF65-F5344CB8AC3E}">
        <p14:creationId xmlns:p14="http://schemas.microsoft.com/office/powerpoint/2010/main" val="3600913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735235B-389A-4953-B6F2-AC9A73C001D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1975" y="361740"/>
            <a:ext cx="8940049" cy="6330462"/>
          </a:xfrm>
          <a:prstGeom prst="rect">
            <a:avLst/>
          </a:prstGeom>
        </p:spPr>
      </p:pic>
    </p:spTree>
    <p:extLst>
      <p:ext uri="{BB962C8B-B14F-4D97-AF65-F5344CB8AC3E}">
        <p14:creationId xmlns:p14="http://schemas.microsoft.com/office/powerpoint/2010/main" val="2511935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5AAA2E-A821-465B-9390-06AF10286BFF}"/>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747252"/>
          </a:xfrm>
          <a:prstGeom prst="rect">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indent="-265113"/>
            <a:r>
              <a:rPr lang="en-ZA" sz="2000" b="1" dirty="0">
                <a:solidFill>
                  <a:schemeClr val="bg1"/>
                </a:solidFill>
                <a:latin typeface="Corbel" panose="020B0503020204020204" pitchFamily="34" charset="0"/>
              </a:rPr>
              <a:t>       CHILD PROTECTION STRATEGY OVERVIEW</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4902" y="60374"/>
            <a:ext cx="543983" cy="608220"/>
          </a:xfrm>
          <a:prstGeom prst="rect">
            <a:avLst/>
          </a:prstGeom>
        </p:spPr>
      </p:pic>
      <p:sp>
        <p:nvSpPr>
          <p:cNvPr id="9" name="Rectangle 3"/>
          <p:cNvSpPr>
            <a:spLocks noChangeArrowheads="1"/>
          </p:cNvSpPr>
          <p:nvPr/>
        </p:nvSpPr>
        <p:spPr bwMode="auto">
          <a:xfrm>
            <a:off x="3634991" y="1206544"/>
            <a:ext cx="2040490" cy="696749"/>
          </a:xfrm>
          <a:prstGeom prst="rect">
            <a:avLst/>
          </a:prstGeom>
          <a:solidFill>
            <a:srgbClr val="3E0099"/>
          </a:solidFill>
          <a:ln w="9525" algn="ctr">
            <a:solidFill>
              <a:srgbClr val="3E0099"/>
            </a:solidFill>
            <a:round/>
            <a:headEnd/>
            <a:tailEnd/>
          </a:ln>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200" dirty="0">
                <a:solidFill>
                  <a:schemeClr val="bg1"/>
                </a:solidFill>
                <a:cs typeface="Arial" panose="020B0604020202020204" pitchFamily="34" charset="0"/>
              </a:rPr>
              <a:t>Overarching</a:t>
            </a:r>
          </a:p>
          <a:p>
            <a:pPr algn="ctr">
              <a:spcBef>
                <a:spcPct val="0"/>
              </a:spcBef>
              <a:buFontTx/>
              <a:buNone/>
            </a:pPr>
            <a:r>
              <a:rPr lang="en-ZA" altLang="en-US" sz="1200" dirty="0">
                <a:solidFill>
                  <a:schemeClr val="bg1"/>
                </a:solidFill>
                <a:cs typeface="Arial" panose="020B0604020202020204" pitchFamily="34" charset="0"/>
              </a:rPr>
              <a:t>Vision &amp; Values for your</a:t>
            </a:r>
          </a:p>
          <a:p>
            <a:pPr algn="ctr">
              <a:spcBef>
                <a:spcPct val="0"/>
              </a:spcBef>
              <a:buFontTx/>
              <a:buNone/>
            </a:pPr>
            <a:r>
              <a:rPr lang="en-ZA" altLang="en-US" sz="1200" dirty="0">
                <a:solidFill>
                  <a:schemeClr val="bg1"/>
                </a:solidFill>
                <a:cs typeface="Arial" panose="020B0604020202020204" pitchFamily="34" charset="0"/>
              </a:rPr>
              <a:t>Child Protection Plan</a:t>
            </a:r>
          </a:p>
        </p:txBody>
      </p:sp>
      <p:sp>
        <p:nvSpPr>
          <p:cNvPr id="11" name="Rectangle 4"/>
          <p:cNvSpPr>
            <a:spLocks noChangeArrowheads="1"/>
          </p:cNvSpPr>
          <p:nvPr/>
        </p:nvSpPr>
        <p:spPr bwMode="auto">
          <a:xfrm>
            <a:off x="2361816" y="2358672"/>
            <a:ext cx="2040490" cy="696749"/>
          </a:xfrm>
          <a:prstGeom prst="rect">
            <a:avLst/>
          </a:prstGeom>
          <a:solidFill>
            <a:srgbClr val="3E0099"/>
          </a:solidFill>
          <a:ln w="9525" algn="ctr">
            <a:solidFill>
              <a:srgbClr val="3E0099"/>
            </a:solidFill>
            <a:round/>
            <a:headEnd/>
            <a:tailEnd/>
          </a:ln>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200" dirty="0">
                <a:solidFill>
                  <a:schemeClr val="bg1"/>
                </a:solidFill>
                <a:cs typeface="Arial" panose="020B0604020202020204" pitchFamily="34" charset="0"/>
              </a:rPr>
              <a:t>What do we want to achieve?</a:t>
            </a:r>
          </a:p>
          <a:p>
            <a:pPr algn="ctr">
              <a:spcBef>
                <a:spcPct val="0"/>
              </a:spcBef>
              <a:buFontTx/>
              <a:buNone/>
            </a:pPr>
            <a:r>
              <a:rPr lang="en-ZA" altLang="en-US" sz="1200" dirty="0">
                <a:solidFill>
                  <a:schemeClr val="bg1"/>
                </a:solidFill>
                <a:cs typeface="Arial" panose="020B0604020202020204" pitchFamily="34" charset="0"/>
              </a:rPr>
              <a:t>(Child Rights &amp; Needs)</a:t>
            </a:r>
          </a:p>
        </p:txBody>
      </p:sp>
      <p:sp>
        <p:nvSpPr>
          <p:cNvPr id="12" name="Rectangle 5"/>
          <p:cNvSpPr>
            <a:spLocks noChangeArrowheads="1"/>
          </p:cNvSpPr>
          <p:nvPr/>
        </p:nvSpPr>
        <p:spPr bwMode="auto">
          <a:xfrm>
            <a:off x="5025806" y="2358672"/>
            <a:ext cx="2041869" cy="696749"/>
          </a:xfrm>
          <a:prstGeom prst="rect">
            <a:avLst/>
          </a:prstGeom>
          <a:solidFill>
            <a:srgbClr val="3E0099"/>
          </a:solidFill>
          <a:ln w="9525" algn="ctr">
            <a:solidFill>
              <a:srgbClr val="3E0099"/>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200">
                <a:solidFill>
                  <a:schemeClr val="bg1"/>
                </a:solidFill>
                <a:cs typeface="Arial" panose="020B0604020202020204" pitchFamily="34" charset="0"/>
              </a:rPr>
              <a:t>What is the reality </a:t>
            </a:r>
          </a:p>
          <a:p>
            <a:pPr algn="ctr">
              <a:spcBef>
                <a:spcPct val="0"/>
              </a:spcBef>
              <a:buFontTx/>
              <a:buNone/>
            </a:pPr>
            <a:r>
              <a:rPr lang="en-ZA" altLang="en-US" sz="1200">
                <a:solidFill>
                  <a:schemeClr val="bg1"/>
                </a:solidFill>
                <a:cs typeface="Arial" panose="020B0604020202020204" pitchFamily="34" charset="0"/>
              </a:rPr>
              <a:t>of our children?</a:t>
            </a:r>
          </a:p>
          <a:p>
            <a:pPr algn="ctr">
              <a:spcBef>
                <a:spcPct val="0"/>
              </a:spcBef>
              <a:buFontTx/>
              <a:buNone/>
            </a:pPr>
            <a:r>
              <a:rPr lang="en-ZA" altLang="en-US" sz="1200">
                <a:solidFill>
                  <a:schemeClr val="bg1"/>
                </a:solidFill>
                <a:cs typeface="Arial" panose="020B0604020202020204" pitchFamily="34" charset="0"/>
              </a:rPr>
              <a:t>(Child Protection Challenges)</a:t>
            </a:r>
          </a:p>
        </p:txBody>
      </p:sp>
      <p:sp>
        <p:nvSpPr>
          <p:cNvPr id="13" name="Rectangle 6"/>
          <p:cNvSpPr>
            <a:spLocks noChangeArrowheads="1"/>
          </p:cNvSpPr>
          <p:nvPr/>
        </p:nvSpPr>
        <p:spPr bwMode="auto">
          <a:xfrm>
            <a:off x="3634991" y="3510874"/>
            <a:ext cx="2040490" cy="696749"/>
          </a:xfrm>
          <a:prstGeom prst="rect">
            <a:avLst/>
          </a:prstGeom>
          <a:solidFill>
            <a:srgbClr val="3E0099"/>
          </a:solidFill>
          <a:ln w="9525" algn="ctr">
            <a:solidFill>
              <a:srgbClr val="3E0099"/>
            </a:solidFill>
            <a:round/>
            <a:headEnd/>
            <a:tailEnd/>
          </a:ln>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200" dirty="0">
                <a:solidFill>
                  <a:schemeClr val="bg1"/>
                </a:solidFill>
                <a:cs typeface="Arial" panose="020B0604020202020204" pitchFamily="34" charset="0"/>
              </a:rPr>
              <a:t>Identify &amp; Prioritise</a:t>
            </a:r>
          </a:p>
          <a:p>
            <a:pPr algn="ctr">
              <a:spcBef>
                <a:spcPct val="0"/>
              </a:spcBef>
              <a:buFontTx/>
              <a:buNone/>
            </a:pPr>
            <a:r>
              <a:rPr lang="en-ZA" altLang="en-US" sz="1200" dirty="0">
                <a:solidFill>
                  <a:schemeClr val="bg1"/>
                </a:solidFill>
                <a:cs typeface="Arial" panose="020B0604020202020204" pitchFamily="34" charset="0"/>
              </a:rPr>
              <a:t>Strategy Objectives</a:t>
            </a:r>
          </a:p>
        </p:txBody>
      </p:sp>
      <p:sp>
        <p:nvSpPr>
          <p:cNvPr id="14" name="Rectangle 7"/>
          <p:cNvSpPr>
            <a:spLocks noChangeArrowheads="1"/>
          </p:cNvSpPr>
          <p:nvPr/>
        </p:nvSpPr>
        <p:spPr bwMode="auto">
          <a:xfrm>
            <a:off x="5025806" y="4582015"/>
            <a:ext cx="2041869" cy="696749"/>
          </a:xfrm>
          <a:prstGeom prst="rect">
            <a:avLst/>
          </a:prstGeom>
          <a:solidFill>
            <a:srgbClr val="3E0099"/>
          </a:solidFill>
          <a:ln w="9525" algn="ctr">
            <a:solidFill>
              <a:srgbClr val="3E0099"/>
            </a:solidFill>
            <a:round/>
            <a:headEnd/>
            <a:tailEnd/>
          </a:ln>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200">
                <a:solidFill>
                  <a:schemeClr val="bg1"/>
                </a:solidFill>
                <a:cs typeface="Arial" panose="020B0604020202020204" pitchFamily="34" charset="0"/>
              </a:rPr>
              <a:t>Partnership Plan</a:t>
            </a:r>
          </a:p>
          <a:p>
            <a:pPr algn="ctr">
              <a:spcBef>
                <a:spcPct val="0"/>
              </a:spcBef>
              <a:buFontTx/>
              <a:buNone/>
            </a:pPr>
            <a:r>
              <a:rPr lang="en-ZA" altLang="en-US" sz="1200">
                <a:solidFill>
                  <a:schemeClr val="bg1"/>
                </a:solidFill>
                <a:cs typeface="Arial" panose="020B0604020202020204" pitchFamily="34" charset="0"/>
              </a:rPr>
              <a:t>(Roles &amp; Responsibilities)</a:t>
            </a:r>
          </a:p>
        </p:txBody>
      </p:sp>
      <p:sp>
        <p:nvSpPr>
          <p:cNvPr id="15" name="Rectangle 8"/>
          <p:cNvSpPr>
            <a:spLocks noChangeArrowheads="1"/>
          </p:cNvSpPr>
          <p:nvPr/>
        </p:nvSpPr>
        <p:spPr bwMode="auto">
          <a:xfrm>
            <a:off x="2361816" y="4588365"/>
            <a:ext cx="2040490" cy="696749"/>
          </a:xfrm>
          <a:prstGeom prst="rect">
            <a:avLst/>
          </a:prstGeom>
          <a:solidFill>
            <a:srgbClr val="3E0099"/>
          </a:solidFill>
          <a:ln w="9525" algn="ctr">
            <a:solidFill>
              <a:srgbClr val="3E0099"/>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200" dirty="0">
                <a:solidFill>
                  <a:schemeClr val="bg1"/>
                </a:solidFill>
                <a:cs typeface="Arial" panose="020B0604020202020204" pitchFamily="34" charset="0"/>
              </a:rPr>
              <a:t>Action Plan</a:t>
            </a:r>
          </a:p>
          <a:p>
            <a:pPr algn="ctr">
              <a:spcBef>
                <a:spcPct val="0"/>
              </a:spcBef>
              <a:buFontTx/>
              <a:buNone/>
            </a:pPr>
            <a:r>
              <a:rPr lang="en-ZA" altLang="en-US" sz="1200" dirty="0">
                <a:solidFill>
                  <a:schemeClr val="bg1"/>
                </a:solidFill>
                <a:cs typeface="Arial" panose="020B0604020202020204" pitchFamily="34" charset="0"/>
              </a:rPr>
              <a:t>(What, Who, When, </a:t>
            </a:r>
          </a:p>
          <a:p>
            <a:pPr algn="ctr">
              <a:spcBef>
                <a:spcPct val="0"/>
              </a:spcBef>
              <a:buFontTx/>
              <a:buNone/>
            </a:pPr>
            <a:r>
              <a:rPr lang="en-ZA" altLang="en-US" sz="1200" dirty="0">
                <a:solidFill>
                  <a:schemeClr val="bg1"/>
                </a:solidFill>
                <a:cs typeface="Arial" panose="020B0604020202020204" pitchFamily="34" charset="0"/>
              </a:rPr>
              <a:t>Where, Why &amp; How)</a:t>
            </a:r>
          </a:p>
        </p:txBody>
      </p:sp>
      <p:sp>
        <p:nvSpPr>
          <p:cNvPr id="16" name="Rectangle 10"/>
          <p:cNvSpPr>
            <a:spLocks noChangeArrowheads="1"/>
          </p:cNvSpPr>
          <p:nvPr/>
        </p:nvSpPr>
        <p:spPr bwMode="auto">
          <a:xfrm>
            <a:off x="3676266" y="5671040"/>
            <a:ext cx="2040490" cy="696749"/>
          </a:xfrm>
          <a:prstGeom prst="rect">
            <a:avLst/>
          </a:prstGeom>
          <a:solidFill>
            <a:srgbClr val="3E0099"/>
          </a:solidFill>
          <a:ln w="9525" algn="ctr">
            <a:solidFill>
              <a:srgbClr val="3E0099"/>
            </a:solidFill>
            <a:round/>
            <a:headEnd/>
            <a:tailEnd/>
          </a:ln>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200" dirty="0">
                <a:solidFill>
                  <a:schemeClr val="bg1"/>
                </a:solidFill>
                <a:cs typeface="Arial" panose="020B0604020202020204" pitchFamily="34" charset="0"/>
              </a:rPr>
              <a:t>Implementation &amp;</a:t>
            </a:r>
          </a:p>
          <a:p>
            <a:pPr algn="ctr">
              <a:spcBef>
                <a:spcPct val="0"/>
              </a:spcBef>
              <a:buFontTx/>
              <a:buNone/>
            </a:pPr>
            <a:r>
              <a:rPr lang="en-ZA" altLang="en-US" sz="1200" dirty="0">
                <a:solidFill>
                  <a:schemeClr val="bg1"/>
                </a:solidFill>
                <a:cs typeface="Arial" panose="020B0604020202020204" pitchFamily="34" charset="0"/>
              </a:rPr>
              <a:t>Measurement/Evaluation</a:t>
            </a:r>
          </a:p>
        </p:txBody>
      </p:sp>
      <p:cxnSp>
        <p:nvCxnSpPr>
          <p:cNvPr id="17" name="Straight Arrow Connector 52226"/>
          <p:cNvCxnSpPr>
            <a:cxnSpLocks noChangeShapeType="1"/>
            <a:stCxn id="11" idx="3"/>
            <a:endCxn id="12" idx="1"/>
          </p:cNvCxnSpPr>
          <p:nvPr/>
        </p:nvCxnSpPr>
        <p:spPr bwMode="auto">
          <a:xfrm>
            <a:off x="4402306" y="2707047"/>
            <a:ext cx="623500" cy="0"/>
          </a:xfrm>
          <a:prstGeom prst="straightConnector1">
            <a:avLst/>
          </a:prstGeom>
          <a:noFill/>
          <a:ln w="38100" algn="ctr">
            <a:solidFill>
              <a:srgbClr val="3E0099"/>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8" name="Curved Connector 11"/>
          <p:cNvCxnSpPr>
            <a:cxnSpLocks noChangeShapeType="1"/>
            <a:stCxn id="9" idx="2"/>
            <a:endCxn id="11" idx="0"/>
          </p:cNvCxnSpPr>
          <p:nvPr/>
        </p:nvCxnSpPr>
        <p:spPr bwMode="auto">
          <a:xfrm rot="5400000">
            <a:off x="3790960" y="1494395"/>
            <a:ext cx="455379" cy="1273175"/>
          </a:xfrm>
          <a:prstGeom prst="curvedConnector3">
            <a:avLst>
              <a:gd name="adj1" fmla="val 50000"/>
            </a:avLst>
          </a:prstGeom>
          <a:noFill/>
          <a:ln w="38100" algn="ctr">
            <a:solidFill>
              <a:srgbClr val="3E0099"/>
            </a:solidFill>
            <a:round/>
            <a:headEnd/>
            <a:tailEnd type="triangle" w="med" len="med"/>
          </a:ln>
          <a:extLst>
            <a:ext uri="{909E8E84-426E-40DD-AFC4-6F175D3DCCD1}">
              <a14:hiddenFill xmlns:a14="http://schemas.microsoft.com/office/drawing/2010/main">
                <a:noFill/>
              </a14:hiddenFill>
            </a:ext>
          </a:extLst>
        </p:spPr>
      </p:cxnSp>
      <p:cxnSp>
        <p:nvCxnSpPr>
          <p:cNvPr id="19" name="Curved Connector 11"/>
          <p:cNvCxnSpPr>
            <a:cxnSpLocks noChangeShapeType="1"/>
            <a:stCxn id="9" idx="2"/>
            <a:endCxn id="12" idx="0"/>
          </p:cNvCxnSpPr>
          <p:nvPr/>
        </p:nvCxnSpPr>
        <p:spPr bwMode="auto">
          <a:xfrm rot="16200000" flipH="1">
            <a:off x="5123299" y="1435229"/>
            <a:ext cx="455379" cy="1391505"/>
          </a:xfrm>
          <a:prstGeom prst="curvedConnector3">
            <a:avLst>
              <a:gd name="adj1" fmla="val 50000"/>
            </a:avLst>
          </a:prstGeom>
          <a:noFill/>
          <a:ln w="38100" algn="ctr">
            <a:solidFill>
              <a:srgbClr val="3E0099"/>
            </a:solidFill>
            <a:round/>
            <a:headEnd/>
            <a:tailEnd type="triangle" w="med" len="med"/>
          </a:ln>
          <a:extLst>
            <a:ext uri="{909E8E84-426E-40DD-AFC4-6F175D3DCCD1}">
              <a14:hiddenFill xmlns:a14="http://schemas.microsoft.com/office/drawing/2010/main">
                <a:noFill/>
              </a14:hiddenFill>
            </a:ext>
          </a:extLst>
        </p:spPr>
      </p:cxnSp>
      <p:cxnSp>
        <p:nvCxnSpPr>
          <p:cNvPr id="20" name="Curved Connector 11"/>
          <p:cNvCxnSpPr>
            <a:cxnSpLocks noChangeShapeType="1"/>
            <a:stCxn id="11" idx="2"/>
            <a:endCxn id="13" idx="0"/>
          </p:cNvCxnSpPr>
          <p:nvPr/>
        </p:nvCxnSpPr>
        <p:spPr bwMode="auto">
          <a:xfrm rot="16200000" flipH="1">
            <a:off x="3790922" y="2646559"/>
            <a:ext cx="455453" cy="1273175"/>
          </a:xfrm>
          <a:prstGeom prst="curvedConnector3">
            <a:avLst>
              <a:gd name="adj1" fmla="val 50000"/>
            </a:avLst>
          </a:prstGeom>
          <a:noFill/>
          <a:ln w="38100" algn="ctr">
            <a:solidFill>
              <a:srgbClr val="3E0099"/>
            </a:solidFill>
            <a:round/>
            <a:headEnd/>
            <a:tailEnd type="triangle" w="med" len="med"/>
          </a:ln>
          <a:extLst>
            <a:ext uri="{909E8E84-426E-40DD-AFC4-6F175D3DCCD1}">
              <a14:hiddenFill xmlns:a14="http://schemas.microsoft.com/office/drawing/2010/main">
                <a:noFill/>
              </a14:hiddenFill>
            </a:ext>
          </a:extLst>
        </p:spPr>
      </p:cxnSp>
      <p:cxnSp>
        <p:nvCxnSpPr>
          <p:cNvPr id="21" name="Curved Connector 11"/>
          <p:cNvCxnSpPr>
            <a:cxnSpLocks noChangeShapeType="1"/>
            <a:stCxn id="12" idx="2"/>
            <a:endCxn id="13" idx="0"/>
          </p:cNvCxnSpPr>
          <p:nvPr/>
        </p:nvCxnSpPr>
        <p:spPr bwMode="auto">
          <a:xfrm rot="5400000">
            <a:off x="5123263" y="2587395"/>
            <a:ext cx="455453" cy="1391505"/>
          </a:xfrm>
          <a:prstGeom prst="curvedConnector3">
            <a:avLst>
              <a:gd name="adj1" fmla="val 50000"/>
            </a:avLst>
          </a:prstGeom>
          <a:noFill/>
          <a:ln w="38100" algn="ctr">
            <a:solidFill>
              <a:srgbClr val="3E0099"/>
            </a:solidFill>
            <a:round/>
            <a:headEnd/>
            <a:tailEnd type="triangle" w="med" len="med"/>
          </a:ln>
          <a:extLst>
            <a:ext uri="{909E8E84-426E-40DD-AFC4-6F175D3DCCD1}">
              <a14:hiddenFill xmlns:a14="http://schemas.microsoft.com/office/drawing/2010/main">
                <a:noFill/>
              </a14:hiddenFill>
            </a:ext>
          </a:extLst>
        </p:spPr>
      </p:cxnSp>
      <p:cxnSp>
        <p:nvCxnSpPr>
          <p:cNvPr id="22" name="Curved Connector 11"/>
          <p:cNvCxnSpPr>
            <a:cxnSpLocks noChangeShapeType="1"/>
            <a:stCxn id="13" idx="2"/>
            <a:endCxn id="15" idx="0"/>
          </p:cNvCxnSpPr>
          <p:nvPr/>
        </p:nvCxnSpPr>
        <p:spPr bwMode="auto">
          <a:xfrm rot="5400000">
            <a:off x="3828278" y="3761407"/>
            <a:ext cx="380742" cy="1273175"/>
          </a:xfrm>
          <a:prstGeom prst="curvedConnector3">
            <a:avLst>
              <a:gd name="adj1" fmla="val 50000"/>
            </a:avLst>
          </a:prstGeom>
          <a:noFill/>
          <a:ln w="38100" algn="ctr">
            <a:solidFill>
              <a:srgbClr val="3E0099"/>
            </a:solidFill>
            <a:round/>
            <a:headEnd/>
            <a:tailEnd type="triangle" w="med" len="med"/>
          </a:ln>
          <a:extLst>
            <a:ext uri="{909E8E84-426E-40DD-AFC4-6F175D3DCCD1}">
              <a14:hiddenFill xmlns:a14="http://schemas.microsoft.com/office/drawing/2010/main">
                <a:noFill/>
              </a14:hiddenFill>
            </a:ext>
          </a:extLst>
        </p:spPr>
      </p:cxnSp>
      <p:cxnSp>
        <p:nvCxnSpPr>
          <p:cNvPr id="23" name="Curved Connector 11"/>
          <p:cNvCxnSpPr>
            <a:cxnSpLocks noChangeShapeType="1"/>
            <a:stCxn id="13" idx="2"/>
            <a:endCxn id="14" idx="0"/>
          </p:cNvCxnSpPr>
          <p:nvPr/>
        </p:nvCxnSpPr>
        <p:spPr bwMode="auto">
          <a:xfrm rot="16200000" flipH="1">
            <a:off x="5163792" y="3699066"/>
            <a:ext cx="374392" cy="1391505"/>
          </a:xfrm>
          <a:prstGeom prst="curvedConnector3">
            <a:avLst>
              <a:gd name="adj1" fmla="val 50000"/>
            </a:avLst>
          </a:prstGeom>
          <a:noFill/>
          <a:ln w="38100" algn="ctr">
            <a:solidFill>
              <a:srgbClr val="3E0099"/>
            </a:solidFill>
            <a:round/>
            <a:headEnd/>
            <a:tailEnd type="triangle" w="med" len="med"/>
          </a:ln>
          <a:extLst>
            <a:ext uri="{909E8E84-426E-40DD-AFC4-6F175D3DCCD1}">
              <a14:hiddenFill xmlns:a14="http://schemas.microsoft.com/office/drawing/2010/main">
                <a:noFill/>
              </a14:hiddenFill>
            </a:ext>
          </a:extLst>
        </p:spPr>
      </p:cxnSp>
      <p:cxnSp>
        <p:nvCxnSpPr>
          <p:cNvPr id="24" name="Straight Arrow Connector 52226"/>
          <p:cNvCxnSpPr>
            <a:cxnSpLocks noChangeShapeType="1"/>
            <a:stCxn id="15" idx="3"/>
            <a:endCxn id="14" idx="1"/>
          </p:cNvCxnSpPr>
          <p:nvPr/>
        </p:nvCxnSpPr>
        <p:spPr bwMode="auto">
          <a:xfrm flipV="1">
            <a:off x="4402306" y="4930390"/>
            <a:ext cx="623500" cy="6350"/>
          </a:xfrm>
          <a:prstGeom prst="straightConnector1">
            <a:avLst/>
          </a:prstGeom>
          <a:noFill/>
          <a:ln w="38100" algn="ctr">
            <a:solidFill>
              <a:srgbClr val="3E0099"/>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5" name="Curved Connector 11"/>
          <p:cNvCxnSpPr>
            <a:cxnSpLocks noChangeShapeType="1"/>
            <a:stCxn id="15" idx="2"/>
            <a:endCxn id="16" idx="0"/>
          </p:cNvCxnSpPr>
          <p:nvPr/>
        </p:nvCxnSpPr>
        <p:spPr bwMode="auto">
          <a:xfrm rot="16200000" flipH="1">
            <a:off x="3846323" y="4820852"/>
            <a:ext cx="385926" cy="1314450"/>
          </a:xfrm>
          <a:prstGeom prst="curvedConnector3">
            <a:avLst>
              <a:gd name="adj1" fmla="val 50000"/>
            </a:avLst>
          </a:prstGeom>
          <a:noFill/>
          <a:ln w="38100" algn="ctr">
            <a:solidFill>
              <a:srgbClr val="3E0099"/>
            </a:solidFill>
            <a:round/>
            <a:headEnd/>
            <a:tailEnd type="triangle" w="med" len="med"/>
          </a:ln>
          <a:extLst>
            <a:ext uri="{909E8E84-426E-40DD-AFC4-6F175D3DCCD1}">
              <a14:hiddenFill xmlns:a14="http://schemas.microsoft.com/office/drawing/2010/main">
                <a:noFill/>
              </a14:hiddenFill>
            </a:ext>
          </a:extLst>
        </p:spPr>
      </p:cxnSp>
      <p:cxnSp>
        <p:nvCxnSpPr>
          <p:cNvPr id="26" name="Curved Connector 11"/>
          <p:cNvCxnSpPr>
            <a:cxnSpLocks noChangeShapeType="1"/>
            <a:stCxn id="14" idx="2"/>
            <a:endCxn id="16" idx="0"/>
          </p:cNvCxnSpPr>
          <p:nvPr/>
        </p:nvCxnSpPr>
        <p:spPr bwMode="auto">
          <a:xfrm rot="5400000">
            <a:off x="5175488" y="4799787"/>
            <a:ext cx="392276" cy="1350230"/>
          </a:xfrm>
          <a:prstGeom prst="curvedConnector3">
            <a:avLst>
              <a:gd name="adj1" fmla="val 50000"/>
            </a:avLst>
          </a:prstGeom>
          <a:noFill/>
          <a:ln w="38100" algn="ctr">
            <a:solidFill>
              <a:srgbClr val="3E0099"/>
            </a:solidFill>
            <a:round/>
            <a:headEnd/>
            <a:tailEnd type="triangle" w="med" len="med"/>
          </a:ln>
          <a:extLst>
            <a:ext uri="{909E8E84-426E-40DD-AFC4-6F175D3DCCD1}">
              <a14:hiddenFill xmlns:a14="http://schemas.microsoft.com/office/drawing/2010/main">
                <a:noFill/>
              </a14:hiddenFill>
            </a:ext>
          </a:extLst>
        </p:spPr>
      </p:cxnSp>
      <p:cxnSp>
        <p:nvCxnSpPr>
          <p:cNvPr id="27" name="Curved Connector 11"/>
          <p:cNvCxnSpPr>
            <a:cxnSpLocks noChangeShapeType="1"/>
            <a:stCxn id="16" idx="1"/>
            <a:endCxn id="29" idx="2"/>
          </p:cNvCxnSpPr>
          <p:nvPr/>
        </p:nvCxnSpPr>
        <p:spPr bwMode="auto">
          <a:xfrm rot="10800000">
            <a:off x="1250602" y="4133195"/>
            <a:ext cx="2425665" cy="1886220"/>
          </a:xfrm>
          <a:prstGeom prst="curvedConnector2">
            <a:avLst/>
          </a:prstGeom>
          <a:noFill/>
          <a:ln w="38100" algn="ctr">
            <a:solidFill>
              <a:srgbClr val="3E0099"/>
            </a:solidFill>
            <a:round/>
            <a:headEnd/>
            <a:tailEnd type="triangle" w="med" len="med"/>
          </a:ln>
          <a:extLst>
            <a:ext uri="{909E8E84-426E-40DD-AFC4-6F175D3DCCD1}">
              <a14:hiddenFill xmlns:a14="http://schemas.microsoft.com/office/drawing/2010/main">
                <a:noFill/>
              </a14:hiddenFill>
            </a:ext>
          </a:extLst>
        </p:spPr>
      </p:cxnSp>
      <p:cxnSp>
        <p:nvCxnSpPr>
          <p:cNvPr id="28" name="Curved Connector 11"/>
          <p:cNvCxnSpPr>
            <a:cxnSpLocks noChangeShapeType="1"/>
            <a:stCxn id="9" idx="3"/>
            <a:endCxn id="30" idx="0"/>
          </p:cNvCxnSpPr>
          <p:nvPr/>
        </p:nvCxnSpPr>
        <p:spPr bwMode="auto">
          <a:xfrm>
            <a:off x="5675481" y="1554919"/>
            <a:ext cx="2274518" cy="1928009"/>
          </a:xfrm>
          <a:prstGeom prst="curvedConnector2">
            <a:avLst/>
          </a:prstGeom>
          <a:noFill/>
          <a:ln w="38100" algn="ctr">
            <a:solidFill>
              <a:srgbClr val="3E0099"/>
            </a:solidFill>
            <a:round/>
            <a:headEnd/>
            <a:tailEnd type="triangle" w="med" len="med"/>
          </a:ln>
          <a:extLst>
            <a:ext uri="{909E8E84-426E-40DD-AFC4-6F175D3DCCD1}">
              <a14:hiddenFill xmlns:a14="http://schemas.microsoft.com/office/drawing/2010/main">
                <a:noFill/>
              </a14:hiddenFill>
            </a:ext>
          </a:extLst>
        </p:spPr>
      </p:cxnSp>
      <p:sp>
        <p:nvSpPr>
          <p:cNvPr id="29" name="Rectangle 8"/>
          <p:cNvSpPr>
            <a:spLocks noChangeArrowheads="1"/>
          </p:cNvSpPr>
          <p:nvPr/>
        </p:nvSpPr>
        <p:spPr bwMode="auto">
          <a:xfrm>
            <a:off x="230356" y="3436446"/>
            <a:ext cx="2040490" cy="696749"/>
          </a:xfrm>
          <a:prstGeom prst="rect">
            <a:avLst/>
          </a:prstGeom>
          <a:solidFill>
            <a:srgbClr val="3E0099"/>
          </a:solidFill>
          <a:ln w="9525" algn="ctr">
            <a:solidFill>
              <a:srgbClr val="3E0099"/>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200" dirty="0">
                <a:solidFill>
                  <a:schemeClr val="bg1"/>
                </a:solidFill>
                <a:cs typeface="Arial" panose="020B0604020202020204" pitchFamily="34" charset="0"/>
              </a:rPr>
              <a:t>Quarterly Review</a:t>
            </a:r>
          </a:p>
        </p:txBody>
      </p:sp>
      <p:sp>
        <p:nvSpPr>
          <p:cNvPr id="30" name="Rectangle 8"/>
          <p:cNvSpPr>
            <a:spLocks noChangeArrowheads="1"/>
          </p:cNvSpPr>
          <p:nvPr/>
        </p:nvSpPr>
        <p:spPr bwMode="auto">
          <a:xfrm>
            <a:off x="6929754" y="3482928"/>
            <a:ext cx="2040490" cy="696749"/>
          </a:xfrm>
          <a:prstGeom prst="rect">
            <a:avLst/>
          </a:prstGeom>
          <a:solidFill>
            <a:srgbClr val="3E0099"/>
          </a:solidFill>
          <a:ln w="9525" algn="ctr">
            <a:solidFill>
              <a:srgbClr val="3E0099"/>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200" dirty="0">
                <a:solidFill>
                  <a:schemeClr val="bg1"/>
                </a:solidFill>
                <a:cs typeface="Arial" panose="020B0604020202020204" pitchFamily="34" charset="0"/>
              </a:rPr>
              <a:t>Annual </a:t>
            </a:r>
          </a:p>
          <a:p>
            <a:pPr algn="ctr">
              <a:spcBef>
                <a:spcPct val="0"/>
              </a:spcBef>
              <a:buFontTx/>
              <a:buNone/>
            </a:pPr>
            <a:r>
              <a:rPr lang="en-ZA" altLang="en-US" sz="1200" dirty="0">
                <a:solidFill>
                  <a:schemeClr val="bg1"/>
                </a:solidFill>
                <a:cs typeface="Arial" panose="020B0604020202020204" pitchFamily="34" charset="0"/>
              </a:rPr>
              <a:t>Strategic Planning</a:t>
            </a:r>
          </a:p>
          <a:p>
            <a:pPr algn="ctr">
              <a:spcBef>
                <a:spcPct val="0"/>
              </a:spcBef>
              <a:buFontTx/>
              <a:buNone/>
            </a:pPr>
            <a:r>
              <a:rPr lang="en-ZA" altLang="en-US" sz="1200" dirty="0">
                <a:solidFill>
                  <a:schemeClr val="bg1"/>
                </a:solidFill>
                <a:cs typeface="Arial" panose="020B0604020202020204" pitchFamily="34" charset="0"/>
              </a:rPr>
              <a:t>Process</a:t>
            </a:r>
          </a:p>
        </p:txBody>
      </p:sp>
      <p:cxnSp>
        <p:nvCxnSpPr>
          <p:cNvPr id="32" name="Curved Connector 11"/>
          <p:cNvCxnSpPr>
            <a:cxnSpLocks noChangeShapeType="1"/>
            <a:stCxn id="29" idx="0"/>
            <a:endCxn id="9" idx="1"/>
          </p:cNvCxnSpPr>
          <p:nvPr/>
        </p:nvCxnSpPr>
        <p:spPr bwMode="auto">
          <a:xfrm rot="5400000" flipH="1" flipV="1">
            <a:off x="1502033" y="1303488"/>
            <a:ext cx="1881527" cy="2384390"/>
          </a:xfrm>
          <a:prstGeom prst="curvedConnector2">
            <a:avLst/>
          </a:prstGeom>
          <a:noFill/>
          <a:ln w="38100" algn="ctr">
            <a:solidFill>
              <a:srgbClr val="3E0099"/>
            </a:solidFill>
            <a:round/>
            <a:headEnd/>
            <a:tailEnd type="triangle" w="med" len="med"/>
          </a:ln>
          <a:extLst>
            <a:ext uri="{909E8E84-426E-40DD-AFC4-6F175D3DCCD1}">
              <a14:hiddenFill xmlns:a14="http://schemas.microsoft.com/office/drawing/2010/main">
                <a:noFill/>
              </a14:hiddenFill>
            </a:ext>
          </a:extLst>
        </p:spPr>
      </p:cxnSp>
      <p:cxnSp>
        <p:nvCxnSpPr>
          <p:cNvPr id="36" name="Curved Connector 11"/>
          <p:cNvCxnSpPr>
            <a:cxnSpLocks noChangeShapeType="1"/>
            <a:stCxn id="30" idx="2"/>
            <a:endCxn id="16" idx="3"/>
          </p:cNvCxnSpPr>
          <p:nvPr/>
        </p:nvCxnSpPr>
        <p:spPr bwMode="auto">
          <a:xfrm rot="5400000">
            <a:off x="5913509" y="3982925"/>
            <a:ext cx="1839738" cy="2233243"/>
          </a:xfrm>
          <a:prstGeom prst="curvedConnector2">
            <a:avLst/>
          </a:prstGeom>
          <a:noFill/>
          <a:ln w="38100" algn="ctr">
            <a:solidFill>
              <a:srgbClr val="3E0099"/>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32975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509"/>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latin typeface="Arial" panose="020B0604020202020204" pitchFamily="34" charset="0"/>
              <a:cs typeface="Arial" panose="020B0604020202020204" pitchFamily="34" charset="0"/>
            </a:endParaRPr>
          </a:p>
        </p:txBody>
      </p:sp>
      <p:sp>
        <p:nvSpPr>
          <p:cNvPr id="3" name="Rectangle 2"/>
          <p:cNvSpPr/>
          <p:nvPr/>
        </p:nvSpPr>
        <p:spPr>
          <a:xfrm>
            <a:off x="0" y="0"/>
            <a:ext cx="9144000" cy="747252"/>
          </a:xfrm>
          <a:prstGeom prst="rect">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indent="-265113"/>
            <a:r>
              <a:rPr lang="en-ZA" sz="2000" b="1" dirty="0">
                <a:solidFill>
                  <a:schemeClr val="bg1"/>
                </a:solidFill>
                <a:latin typeface="Arial" panose="020B0604020202020204" pitchFamily="34" charset="0"/>
                <a:cs typeface="Arial" panose="020B0604020202020204" pitchFamily="34" charset="0"/>
              </a:rPr>
              <a:t>       CHILD PROTECTION VISION &amp; VALUES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4902" y="60374"/>
            <a:ext cx="543983" cy="608220"/>
          </a:xfrm>
          <a:prstGeom prst="rect">
            <a:avLst/>
          </a:prstGeom>
        </p:spPr>
      </p:pic>
      <p:graphicFrame>
        <p:nvGraphicFramePr>
          <p:cNvPr id="31" name="Table 30"/>
          <p:cNvGraphicFramePr>
            <a:graphicFrameLocks noGrp="1"/>
          </p:cNvGraphicFramePr>
          <p:nvPr>
            <p:extLst>
              <p:ext uri="{D42A27DB-BD31-4B8C-83A1-F6EECF244321}">
                <p14:modId xmlns:p14="http://schemas.microsoft.com/office/powerpoint/2010/main" val="1759351732"/>
              </p:ext>
            </p:extLst>
          </p:nvPr>
        </p:nvGraphicFramePr>
        <p:xfrm>
          <a:off x="512014" y="1343704"/>
          <a:ext cx="7992888" cy="4991782"/>
        </p:xfrm>
        <a:graphic>
          <a:graphicData uri="http://schemas.openxmlformats.org/drawingml/2006/table">
            <a:tbl>
              <a:tblPr firstRow="1" bandRow="1">
                <a:tableStyleId>{5C22544A-7EE6-4342-B048-85BDC9FD1C3A}</a:tableStyleId>
              </a:tblPr>
              <a:tblGrid>
                <a:gridCol w="3996444">
                  <a:extLst>
                    <a:ext uri="{9D8B030D-6E8A-4147-A177-3AD203B41FA5}">
                      <a16:colId xmlns:a16="http://schemas.microsoft.com/office/drawing/2014/main" val="20000"/>
                    </a:ext>
                  </a:extLst>
                </a:gridCol>
                <a:gridCol w="3996444">
                  <a:extLst>
                    <a:ext uri="{9D8B030D-6E8A-4147-A177-3AD203B41FA5}">
                      <a16:colId xmlns:a16="http://schemas.microsoft.com/office/drawing/2014/main" val="20001"/>
                    </a:ext>
                  </a:extLst>
                </a:gridCol>
              </a:tblGrid>
              <a:tr h="934502">
                <a:tc>
                  <a:txBody>
                    <a:bodyPr/>
                    <a:lstStyle/>
                    <a:p>
                      <a:pPr marL="0" indent="0" algn="ctr">
                        <a:buNone/>
                      </a:pPr>
                      <a:r>
                        <a:rPr lang="en-ZA" sz="1600" b="0" dirty="0">
                          <a:solidFill>
                            <a:schemeClr val="bg1"/>
                          </a:solidFill>
                          <a:latin typeface="Arial" panose="020B0604020202020204" pitchFamily="34" charset="0"/>
                          <a:cs typeface="Arial" panose="020B0604020202020204" pitchFamily="34" charset="0"/>
                        </a:rPr>
                        <a:t>OUR CHILD PROTECTION VISION</a:t>
                      </a:r>
                    </a:p>
                    <a:p>
                      <a:pPr marL="0" indent="0" algn="ctr">
                        <a:buNone/>
                      </a:pPr>
                      <a:r>
                        <a:rPr lang="en-ZA" sz="1600" b="0" baseline="0" dirty="0">
                          <a:solidFill>
                            <a:schemeClr val="bg1"/>
                          </a:solidFill>
                          <a:latin typeface="Arial" panose="020B0604020202020204" pitchFamily="34" charset="0"/>
                          <a:cs typeface="Arial" panose="020B0604020202020204" pitchFamily="34" charset="0"/>
                        </a:rPr>
                        <a:t>(The world we would like to create for the children in our community)</a:t>
                      </a:r>
                    </a:p>
                  </a:txBody>
                  <a:tcPr marL="91437" marR="91437" marT="45719" marB="4571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tc>
                  <a:txBody>
                    <a:bodyPr/>
                    <a:lstStyle/>
                    <a:p>
                      <a:pPr algn="ctr"/>
                      <a:r>
                        <a:rPr lang="en-ZA" sz="1600" b="0" dirty="0">
                          <a:solidFill>
                            <a:schemeClr val="bg1"/>
                          </a:solidFill>
                          <a:latin typeface="Arial" panose="020B0604020202020204" pitchFamily="34" charset="0"/>
                          <a:cs typeface="Arial" panose="020B0604020202020204" pitchFamily="34" charset="0"/>
                        </a:rPr>
                        <a:t>CHILD PROTECTION VALUSE</a:t>
                      </a:r>
                    </a:p>
                    <a:p>
                      <a:pPr algn="ctr"/>
                      <a:r>
                        <a:rPr lang="en-ZA" sz="1600" b="0" dirty="0">
                          <a:solidFill>
                            <a:schemeClr val="bg1"/>
                          </a:solidFill>
                          <a:latin typeface="Arial" panose="020B0604020202020204" pitchFamily="34" charset="0"/>
                          <a:cs typeface="Arial" panose="020B0604020202020204" pitchFamily="34" charset="0"/>
                        </a:rPr>
                        <a:t>(The values we believe in that will help us achieve our vision</a:t>
                      </a:r>
                    </a:p>
                  </a:txBody>
                  <a:tcPr marL="91437" marR="91437" marT="45719" marB="4571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E0099"/>
                    </a:solidFill>
                  </a:tcPr>
                </a:tc>
                <a:extLst>
                  <a:ext uri="{0D108BD9-81ED-4DB2-BD59-A6C34878D82A}">
                    <a16:rowId xmlns:a16="http://schemas.microsoft.com/office/drawing/2014/main" val="10000"/>
                  </a:ext>
                </a:extLst>
              </a:tr>
              <a:tr h="831322">
                <a:tc>
                  <a:txBody>
                    <a:bodyPr/>
                    <a:lstStyle/>
                    <a:p>
                      <a:pPr algn="l"/>
                      <a:r>
                        <a:rPr lang="en-ZA" sz="1600" b="0" dirty="0">
                          <a:solidFill>
                            <a:srgbClr val="3E0099"/>
                          </a:solidFill>
                          <a:latin typeface="Arial" panose="020B0604020202020204" pitchFamily="34" charset="0"/>
                          <a:cs typeface="Arial" panose="020B0604020202020204" pitchFamily="34" charset="0"/>
                        </a:rPr>
                        <a:t>1.</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1.</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853750">
                <a:tc>
                  <a:txBody>
                    <a:bodyPr/>
                    <a:lstStyle/>
                    <a:p>
                      <a:pPr algn="l"/>
                      <a:r>
                        <a:rPr lang="en-ZA" sz="1600" b="0" dirty="0">
                          <a:solidFill>
                            <a:srgbClr val="3E0099"/>
                          </a:solidFill>
                          <a:latin typeface="Arial" panose="020B0604020202020204" pitchFamily="34" charset="0"/>
                          <a:cs typeface="Arial" panose="020B0604020202020204" pitchFamily="34" charset="0"/>
                        </a:rPr>
                        <a:t>2.</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2.</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790736">
                <a:tc>
                  <a:txBody>
                    <a:bodyPr/>
                    <a:lstStyle/>
                    <a:p>
                      <a:pPr algn="l"/>
                      <a:r>
                        <a:rPr lang="en-ZA" sz="1600" b="0" dirty="0">
                          <a:solidFill>
                            <a:srgbClr val="3E0099"/>
                          </a:solidFill>
                          <a:latin typeface="Arial" panose="020B0604020202020204" pitchFamily="34" charset="0"/>
                          <a:cs typeface="Arial" panose="020B0604020202020204" pitchFamily="34" charset="0"/>
                        </a:rPr>
                        <a:t>3.</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3.</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790736">
                <a:tc>
                  <a:txBody>
                    <a:bodyPr/>
                    <a:lstStyle/>
                    <a:p>
                      <a:pPr algn="l"/>
                      <a:r>
                        <a:rPr lang="en-ZA" sz="1600" b="0" dirty="0">
                          <a:solidFill>
                            <a:srgbClr val="3E0099"/>
                          </a:solidFill>
                          <a:latin typeface="Arial" panose="020B0604020202020204" pitchFamily="34" charset="0"/>
                          <a:cs typeface="Arial" panose="020B0604020202020204" pitchFamily="34" charset="0"/>
                        </a:rPr>
                        <a:t>4.</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4.</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790736">
                <a:tc>
                  <a:txBody>
                    <a:bodyPr/>
                    <a:lstStyle/>
                    <a:p>
                      <a:pPr algn="l"/>
                      <a:r>
                        <a:rPr lang="en-ZA" sz="1600" b="0" dirty="0">
                          <a:solidFill>
                            <a:srgbClr val="3E0099"/>
                          </a:solidFill>
                          <a:latin typeface="Arial" panose="020B0604020202020204" pitchFamily="34" charset="0"/>
                          <a:cs typeface="Arial" panose="020B0604020202020204" pitchFamily="34" charset="0"/>
                        </a:rPr>
                        <a:t>5.</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ZA" sz="1600" b="0" dirty="0">
                          <a:solidFill>
                            <a:srgbClr val="3E0099"/>
                          </a:solidFill>
                          <a:latin typeface="Arial" panose="020B0604020202020204" pitchFamily="34" charset="0"/>
                          <a:cs typeface="Arial" panose="020B0604020202020204" pitchFamily="34" charset="0"/>
                        </a:rPr>
                        <a:t>5.</a:t>
                      </a:r>
                    </a:p>
                  </a:txBody>
                  <a:tcPr marL="91437" marR="91437" marT="45719" marB="45719">
                    <a:lnL w="12700" cap="flat" cmpd="sng" algn="ctr">
                      <a:solidFill>
                        <a:srgbClr val="63459B"/>
                      </a:solidFill>
                      <a:prstDash val="solid"/>
                      <a:round/>
                      <a:headEnd type="none" w="med" len="med"/>
                      <a:tailEnd type="none" w="med" len="med"/>
                    </a:lnL>
                    <a:lnR w="12700" cap="flat" cmpd="sng" algn="ctr">
                      <a:solidFill>
                        <a:srgbClr val="63459B"/>
                      </a:solidFill>
                      <a:prstDash val="solid"/>
                      <a:round/>
                      <a:headEnd type="none" w="med" len="med"/>
                      <a:tailEnd type="none" w="med" len="med"/>
                    </a:lnR>
                    <a:lnT w="12700" cap="flat" cmpd="sng" algn="ctr">
                      <a:solidFill>
                        <a:srgbClr val="63459B"/>
                      </a:solidFill>
                      <a:prstDash val="solid"/>
                      <a:round/>
                      <a:headEnd type="none" w="med" len="med"/>
                      <a:tailEnd type="none" w="med" len="med"/>
                    </a:lnT>
                    <a:lnB w="12700" cap="flat" cmpd="sng" algn="ctr">
                      <a:solidFill>
                        <a:srgbClr val="6345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901505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19220</TotalTime>
  <Words>1152</Words>
  <Application>Microsoft Office PowerPoint</Application>
  <PresentationFormat>On-screen Show (4:3)</PresentationFormat>
  <Paragraphs>292</Paragraphs>
  <Slides>19</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Century Gothic</vt:lpstr>
      <vt:lpstr>Corbel</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 Blackie</dc:creator>
  <cp:lastModifiedBy>Dee Blackie</cp:lastModifiedBy>
  <cp:revision>757</cp:revision>
  <cp:lastPrinted>2020-11-10T18:22:51Z</cp:lastPrinted>
  <dcterms:created xsi:type="dcterms:W3CDTF">2015-05-17T14:23:03Z</dcterms:created>
  <dcterms:modified xsi:type="dcterms:W3CDTF">2020-11-25T14:09:27Z</dcterms:modified>
</cp:coreProperties>
</file>