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Lst>
  <p:notesMasterIdLst>
    <p:notesMasterId r:id="rId29"/>
  </p:notesMasterIdLst>
  <p:sldIdLst>
    <p:sldId id="1761" r:id="rId3"/>
    <p:sldId id="2025" r:id="rId4"/>
    <p:sldId id="2026" r:id="rId5"/>
    <p:sldId id="2265" r:id="rId6"/>
    <p:sldId id="497" r:id="rId7"/>
    <p:sldId id="2029" r:id="rId8"/>
    <p:sldId id="2028" r:id="rId9"/>
    <p:sldId id="2260" r:id="rId10"/>
    <p:sldId id="2245" r:id="rId11"/>
    <p:sldId id="2246" r:id="rId12"/>
    <p:sldId id="2247" r:id="rId13"/>
    <p:sldId id="2248" r:id="rId14"/>
    <p:sldId id="2250" r:id="rId15"/>
    <p:sldId id="2251" r:id="rId16"/>
    <p:sldId id="2252" r:id="rId17"/>
    <p:sldId id="2253" r:id="rId18"/>
    <p:sldId id="2254" r:id="rId19"/>
    <p:sldId id="2264" r:id="rId20"/>
    <p:sldId id="2255" r:id="rId21"/>
    <p:sldId id="334" r:id="rId22"/>
    <p:sldId id="2256" r:id="rId23"/>
    <p:sldId id="2257" r:id="rId24"/>
    <p:sldId id="2258" r:id="rId25"/>
    <p:sldId id="2259" r:id="rId26"/>
    <p:sldId id="2080" r:id="rId27"/>
    <p:sldId id="2076" r:id="rId28"/>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D2E90"/>
    <a:srgbClr val="3E0099"/>
    <a:srgbClr val="482C89"/>
    <a:srgbClr val="FCC618"/>
    <a:srgbClr val="462A88"/>
    <a:srgbClr val="FFD888"/>
    <a:srgbClr val="956D6A"/>
    <a:srgbClr val="7589C4"/>
    <a:srgbClr val="946C6D"/>
    <a:srgbClr val="CA9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6" autoAdjust="0"/>
    <p:restoredTop sz="96327" autoAdjust="0"/>
  </p:normalViewPr>
  <p:slideViewPr>
    <p:cSldViewPr snapToGrid="0">
      <p:cViewPr varScale="1">
        <p:scale>
          <a:sx n="123" d="100"/>
          <a:sy n="123" d="100"/>
        </p:scale>
        <p:origin x="1184" y="192"/>
      </p:cViewPr>
      <p:guideLst/>
    </p:cSldViewPr>
  </p:slideViewPr>
  <p:outlineViewPr>
    <p:cViewPr>
      <p:scale>
        <a:sx n="33" d="100"/>
        <a:sy n="33" d="100"/>
      </p:scale>
      <p:origin x="0" y="-17412"/>
    </p:cViewPr>
  </p:outlineViewPr>
  <p:notesTextViewPr>
    <p:cViewPr>
      <p:scale>
        <a:sx n="66" d="100"/>
        <a:sy n="66" d="100"/>
      </p:scale>
      <p:origin x="0" y="0"/>
    </p:cViewPr>
  </p:notesTextViewPr>
  <p:sorterViewPr>
    <p:cViewPr varScale="1">
      <p:scale>
        <a:sx n="1" d="1"/>
        <a:sy n="1" d="1"/>
      </p:scale>
      <p:origin x="0" y="0"/>
    </p:cViewPr>
  </p:sorterViewPr>
  <p:notesViewPr>
    <p:cSldViewPr snapToGrid="0">
      <p:cViewPr varScale="1">
        <p:scale>
          <a:sx n="89" d="100"/>
          <a:sy n="89" d="100"/>
        </p:scale>
        <p:origin x="44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10:31:02.186"/>
    </inkml:context>
    <inkml:brush xml:id="br0">
      <inkml:brushProperty name="width" value="0.1" units="cm"/>
      <inkml:brushProperty name="height" value="0.1" units="cm"/>
      <inkml:brushProperty name="ignorePressure" value="1"/>
    </inkml:brush>
  </inkml:definitions>
  <inkml:trace contextRef="#ctx0" brushRef="#br0">1558 0,'-1'2,"0"-1,-1 1,1-1,0 0,0 1,-1-1,1 0,-1 0,1 0,-1 0,0 0,1 0,-1 0,-3 0,-11 8,-13 15,-1-2,0-1,-2-2,-42 20,63-33,-1 2,-15 12,19-14,0 0,0 0,-1 0,1-1,-1-1,-11 5,-1-1,0 2,1 0,-32 23,41-26,1-1,-1 0,-1-1,1 0,-1-1,1 0,-1-1,0 0,-16 1,-4 2,0 2,-53 19,5-1,64-22,2 1,0-2,0 0,0 0,-21 0,17-1,-1 0,1 2,-1 0,-30 11,31-9,0-1,0 0,-1-1,-32 2,-39-7,-49 2,33 15,78-8,17-4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2021/12/01</a:t>
            </a:fld>
            <a:endParaRPr lang="en-Z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This Courage presentation will help you to understand the formal legal child protection and safeguarding process.</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33840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Abused, which includes physical, mental, emotional and sexual abuse, bullying, corporal punishment or subjected to harmful cultural practices.</a:t>
            </a:r>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96320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Or exploited, which includes child trafficking, prostitution, pornography, child marriage or child labour.</a:t>
            </a:r>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283853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first step is to report this problem to a child protection officer, who could be a social worker, the police, a doctor or nurse, a teacher, a sports coach, a counsellor, or a community or religious leader.</a:t>
            </a:r>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146239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child protection officer must report the neglect, abuse or exploitation to the police and a social worker, who must then conduct a full investigation, which includes visiting the child’s home, school or where the abuse is reported to be taking place.</a:t>
            </a:r>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401113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safety of the child must be ensured.</a:t>
            </a:r>
          </a:p>
          <a:p>
            <a:r>
              <a:rPr lang="en-ZA" dirty="0"/>
              <a:t>If there is any risk to the child, they must be removed from their home, place of residence, or risky environment, and placed in temporary care such as a baby or children’s home, in foster care or a registered place of safety. This removal will require formal legal intervention.</a:t>
            </a:r>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355758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social worker will then need to assess if the issue reported can be dealt with through counselling and family support, or if statutory intervention is required through the Children’s Court, in which case, the parents, child and relevant perpetrators must be prepared.  If the abuse, neglect or exploitation took place in a formal school, cultural or sporting environment or event, it must be reported to the relevant oversight or professional body for investigation as well.</a:t>
            </a:r>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3680165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the formal decision is that counselling and support is sufficient to solve the problem, this can be undertaken by a social worker or family support organisation, who can also assist parents in getting the correct documentation for their child, and financial or social support if needed.</a:t>
            </a:r>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91615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a statutory intervention is required, the child, parents or relevant perpetrator will be taken to court and a legal finding will be made.</a:t>
            </a:r>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1055349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In this legal finding, the court may rule that the child be reunified with their parents, with appropriate support, or they could decide to remove the child form their parents’ or guardian’s care.</a:t>
            </a:r>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1840902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there was no criminal intent, the child will be removed from the parent's care, however, if the parents or other relevant perpetrator  INTENTIONALLY abused, neglected or exploited the child, they will be referred to the criminal justice system for prosecution.</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42258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algn="l">
              <a:defRPr/>
            </a:pPr>
            <a:r>
              <a:rPr lang="en-ZA" sz="1200" b="0" dirty="0">
                <a:solidFill>
                  <a:schemeClr val="bg1"/>
                </a:solidFill>
                <a:latin typeface="Century Gothic" panose="020B0502020202020204" pitchFamily="34" charset="0"/>
                <a:ea typeface="MS PGothic" panose="020B0600070205080204" pitchFamily="34" charset="-128"/>
              </a:rPr>
              <a:t>This is a step by step explanation of what you should do if you observe or have knowledge of a child who is being abused, neglected or exploited.</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2706995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a child is removed from their parent’s care, an alternative care plan will be needed.  These can include placing the child with other family members in a kinship care arrangement, placing the child into foster care, institutional care or placing the child up for adoption.</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20</a:t>
            </a:fld>
            <a:endParaRPr lang="en-ZA"/>
          </a:p>
        </p:txBody>
      </p:sp>
    </p:spTree>
    <p:extLst>
      <p:ext uri="{BB962C8B-B14F-4D97-AF65-F5344CB8AC3E}">
        <p14:creationId xmlns:p14="http://schemas.microsoft.com/office/powerpoint/2010/main" val="230886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Kinship care refers to placing a child into the care of another family member, such as the child’s grandparents or a close relative. </a:t>
            </a:r>
          </a:p>
          <a:p>
            <a:r>
              <a:rPr lang="en-ZA" sz="1200" kern="1200" dirty="0">
                <a:solidFill>
                  <a:schemeClr val="tx1"/>
                </a:solidFill>
                <a:effectLst/>
                <a:latin typeface="+mn-lt"/>
                <a:ea typeface="+mn-ea"/>
                <a:cs typeface="+mn-cs"/>
              </a:rPr>
              <a:t>The courts and child protection officers must ensure that these family members are fit to care for the child in question.</a:t>
            </a:r>
          </a:p>
          <a:p>
            <a:r>
              <a:rPr lang="en-ZA" sz="1200" kern="1200" dirty="0">
                <a:solidFill>
                  <a:schemeClr val="tx1"/>
                </a:solidFill>
                <a:effectLst/>
                <a:latin typeface="+mn-lt"/>
                <a:ea typeface="+mn-ea"/>
                <a:cs typeface="+mn-cs"/>
              </a:rPr>
              <a:t>This can be done through a formal foster care placement or adoption, or through an informal arrangement between family members. </a:t>
            </a:r>
          </a:p>
          <a:p>
            <a:r>
              <a:rPr lang="en-ZA" sz="1200" kern="1200" dirty="0">
                <a:solidFill>
                  <a:schemeClr val="tx1"/>
                </a:solidFill>
                <a:effectLst/>
                <a:latin typeface="+mn-lt"/>
                <a:ea typeface="+mn-ea"/>
                <a:cs typeface="+mn-cs"/>
              </a:rPr>
              <a:t>It is important to note that Kinship care can have a negative impact on older family members as they are expected to take care of young children, well into old age, which can lead to high levels of stress and anxiety. </a:t>
            </a:r>
          </a:p>
          <a:p>
            <a:r>
              <a:rPr lang="en-ZA" sz="1200" kern="1200" dirty="0">
                <a:solidFill>
                  <a:schemeClr val="tx1"/>
                </a:solidFill>
                <a:effectLst/>
                <a:latin typeface="+mn-lt"/>
                <a:ea typeface="+mn-ea"/>
                <a:cs typeface="+mn-cs"/>
              </a:rPr>
              <a:t>Financial considerations also need to be taken into account and whether the family member is in a financial position to take on another dependent.</a:t>
            </a:r>
            <a:endParaRPr lang="en-US" dirty="0"/>
          </a:p>
          <a:p>
            <a:r>
              <a:rPr lang="en-ZA" sz="1200" kern="1200" dirty="0">
                <a:solidFill>
                  <a:schemeClr val="tx1"/>
                </a:solidFill>
                <a:effectLst/>
                <a:latin typeface="+mn-lt"/>
                <a:ea typeface="+mn-ea"/>
                <a:cs typeface="+mn-cs"/>
              </a:rPr>
              <a:t>This option does ensure that the child is still connected to their biological family which can support the cultural needs of the child. </a:t>
            </a:r>
          </a:p>
        </p:txBody>
      </p:sp>
      <p:sp>
        <p:nvSpPr>
          <p:cNvPr id="4" name="Slide Number Placeholder 3"/>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3949039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Foster care is a temporary child protection solution to give parents or guardians an opportunity to remediate the challenges that led to their child’s removal in the first place.</a:t>
            </a:r>
          </a:p>
          <a:p>
            <a:r>
              <a:rPr lang="en-ZA" sz="1200" kern="1200" dirty="0">
                <a:solidFill>
                  <a:schemeClr val="tx1"/>
                </a:solidFill>
                <a:effectLst/>
                <a:latin typeface="+mn-lt"/>
                <a:ea typeface="+mn-ea"/>
                <a:cs typeface="+mn-cs"/>
              </a:rPr>
              <a:t>Foster care is legal, when conducted in accordance with the Children’s Act, and is a good temporary solution for keeping a child safe and secure. </a:t>
            </a:r>
          </a:p>
          <a:p>
            <a:r>
              <a:rPr lang="en-ZA" sz="1200" kern="1200" dirty="0">
                <a:solidFill>
                  <a:schemeClr val="tx1"/>
                </a:solidFill>
                <a:effectLst/>
                <a:latin typeface="+mn-lt"/>
                <a:ea typeface="+mn-ea"/>
                <a:cs typeface="+mn-cs"/>
              </a:rPr>
              <a:t>The child can remain in contact with their parents if they desire this, usually under supervision. </a:t>
            </a:r>
          </a:p>
          <a:p>
            <a:r>
              <a:rPr lang="en-ZA" sz="1200" kern="1200" dirty="0">
                <a:solidFill>
                  <a:schemeClr val="tx1"/>
                </a:solidFill>
                <a:effectLst/>
                <a:latin typeface="+mn-lt"/>
                <a:ea typeface="+mn-ea"/>
                <a:cs typeface="+mn-cs"/>
              </a:rPr>
              <a:t>Foster parents are entitled to a foster care grant which they can apply for at their local Department of Social Development.  </a:t>
            </a:r>
          </a:p>
          <a:p>
            <a:r>
              <a:rPr lang="en-ZA" sz="1200" kern="1200" dirty="0">
                <a:solidFill>
                  <a:schemeClr val="tx1"/>
                </a:solidFill>
                <a:effectLst/>
                <a:latin typeface="+mn-lt"/>
                <a:ea typeface="+mn-ea"/>
                <a:cs typeface="+mn-cs"/>
              </a:rPr>
              <a:t>As it is a temporary solution, however, there are some concerns that need to be raised.</a:t>
            </a:r>
          </a:p>
          <a:p>
            <a:r>
              <a:rPr lang="en-ZA" sz="1200" kern="1200" dirty="0">
                <a:solidFill>
                  <a:schemeClr val="tx1"/>
                </a:solidFill>
                <a:effectLst/>
                <a:latin typeface="+mn-lt"/>
                <a:ea typeface="+mn-ea"/>
                <a:cs typeface="+mn-cs"/>
              </a:rPr>
              <a:t>Foster care can never replace a family environment where a child has a sense of permanence and feels like they belong. </a:t>
            </a:r>
          </a:p>
          <a:p>
            <a:r>
              <a:rPr lang="en-ZA" sz="1200" kern="1200" dirty="0">
                <a:solidFill>
                  <a:schemeClr val="tx1"/>
                </a:solidFill>
                <a:effectLst/>
                <a:latin typeface="+mn-lt"/>
                <a:ea typeface="+mn-ea"/>
                <a:cs typeface="+mn-cs"/>
              </a:rPr>
              <a:t>The child may struggle with the issue of having an inconsistent carer, they may not be able to bond with a primary care giver and as a result they could feel insecure and struggle with their sense of identity as they grow up.</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1716387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Institutional or residential care is when a child is placed in a children’s home, or a group foster care home after going through the necessary process in court. </a:t>
            </a:r>
          </a:p>
          <a:p>
            <a:r>
              <a:rPr lang="en-ZA" sz="1200" kern="1200" dirty="0">
                <a:solidFill>
                  <a:schemeClr val="tx1"/>
                </a:solidFill>
                <a:effectLst/>
                <a:latin typeface="+mn-lt"/>
                <a:ea typeface="+mn-ea"/>
                <a:cs typeface="+mn-cs"/>
              </a:rPr>
              <a:t>As with foster care, this option is a temporary child protection solution to give parents or guardians an opportunity to remediate the challenges that led to their child’s removal in the first place.</a:t>
            </a:r>
          </a:p>
          <a:p>
            <a:r>
              <a:rPr lang="en-ZA" sz="1200" kern="1200" dirty="0">
                <a:solidFill>
                  <a:schemeClr val="tx1"/>
                </a:solidFill>
                <a:effectLst/>
                <a:latin typeface="+mn-lt"/>
                <a:ea typeface="+mn-ea"/>
                <a:cs typeface="+mn-cs"/>
              </a:rPr>
              <a:t>The child can remain in contact with their parents if they desire this, usually under supervision.</a:t>
            </a:r>
          </a:p>
          <a:p>
            <a:r>
              <a:rPr lang="en-ZA" sz="1200" kern="1200" dirty="0">
                <a:solidFill>
                  <a:schemeClr val="tx1"/>
                </a:solidFill>
                <a:effectLst/>
                <a:latin typeface="+mn-lt"/>
                <a:ea typeface="+mn-ea"/>
                <a:cs typeface="+mn-cs"/>
              </a:rPr>
              <a:t>The home will take full responsibility for the care and education of the child whilst he or she is in their care.  </a:t>
            </a:r>
          </a:p>
          <a:p>
            <a:r>
              <a:rPr lang="en-ZA" sz="1200" kern="1200" dirty="0">
                <a:solidFill>
                  <a:schemeClr val="tx1"/>
                </a:solidFill>
                <a:effectLst/>
                <a:latin typeface="+mn-lt"/>
                <a:ea typeface="+mn-ea"/>
                <a:cs typeface="+mn-cs"/>
              </a:rPr>
              <a:t>As it is a temporary solution, however, there are some concerns that need to be raised.</a:t>
            </a:r>
          </a:p>
          <a:p>
            <a:r>
              <a:rPr lang="en-ZA" sz="1200" kern="1200" dirty="0">
                <a:solidFill>
                  <a:schemeClr val="tx1"/>
                </a:solidFill>
                <a:effectLst/>
                <a:latin typeface="+mn-lt"/>
                <a:ea typeface="+mn-ea"/>
                <a:cs typeface="+mn-cs"/>
              </a:rPr>
              <a:t>As with Foster Care, a children’s home can never replace a family environment where a child has a sense of permanence and feels like they belong. </a:t>
            </a:r>
          </a:p>
          <a:p>
            <a:r>
              <a:rPr lang="en-ZA" sz="1200" kern="1200" dirty="0">
                <a:solidFill>
                  <a:schemeClr val="tx1"/>
                </a:solidFill>
                <a:effectLst/>
                <a:latin typeface="+mn-lt"/>
                <a:ea typeface="+mn-ea"/>
                <a:cs typeface="+mn-cs"/>
              </a:rPr>
              <a:t>The child may struggle with the issue of having an inconsistent carer as children’s homes rely on shift workers. </a:t>
            </a:r>
          </a:p>
          <a:p>
            <a:r>
              <a:rPr lang="en-ZA" sz="1200" kern="1200" dirty="0">
                <a:solidFill>
                  <a:schemeClr val="tx1"/>
                </a:solidFill>
                <a:effectLst/>
                <a:latin typeface="+mn-lt"/>
                <a:ea typeface="+mn-ea"/>
                <a:cs typeface="+mn-cs"/>
              </a:rPr>
              <a:t>They may not be able to bond with a primary care giver and as a result they could feel insecure and once again struggle with their sense of identity as they grow up.</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23</a:t>
            </a:fld>
            <a:endParaRPr lang="en-ZA"/>
          </a:p>
        </p:txBody>
      </p:sp>
    </p:spTree>
    <p:extLst>
      <p:ext uri="{BB962C8B-B14F-4D97-AF65-F5344CB8AC3E}">
        <p14:creationId xmlns:p14="http://schemas.microsoft.com/office/powerpoint/2010/main" val="1693930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Adoption is believed to be the best long-term solution for a child outside of being cared for by their own family. </a:t>
            </a:r>
          </a:p>
          <a:p>
            <a:r>
              <a:rPr lang="en-ZA" sz="1200" kern="1200" dirty="0">
                <a:solidFill>
                  <a:schemeClr val="tx1"/>
                </a:solidFill>
                <a:effectLst/>
                <a:latin typeface="+mn-lt"/>
                <a:ea typeface="+mn-ea"/>
                <a:cs typeface="+mn-cs"/>
              </a:rPr>
              <a:t>It is a legal process that is conducted in accordance with the Children’s Act. </a:t>
            </a:r>
          </a:p>
          <a:p>
            <a:r>
              <a:rPr lang="en-ZA" sz="1200" kern="1200" dirty="0">
                <a:solidFill>
                  <a:schemeClr val="tx1"/>
                </a:solidFill>
                <a:effectLst/>
                <a:latin typeface="+mn-lt"/>
                <a:ea typeface="+mn-ea"/>
                <a:cs typeface="+mn-cs"/>
              </a:rPr>
              <a:t>The child would get a new family that has been carefully selected to meet their needs in a stable, permanent and loving home. </a:t>
            </a:r>
          </a:p>
          <a:p>
            <a:r>
              <a:rPr lang="en-ZA" sz="1200" kern="1200" dirty="0">
                <a:solidFill>
                  <a:schemeClr val="tx1"/>
                </a:solidFill>
                <a:effectLst/>
                <a:latin typeface="+mn-lt"/>
                <a:ea typeface="+mn-ea"/>
                <a:cs typeface="+mn-cs"/>
              </a:rPr>
              <a:t>Some adoptees struggle with their identity formation due to living with an adopted family, rather than their biological family. </a:t>
            </a:r>
          </a:p>
          <a:p>
            <a:r>
              <a:rPr lang="en-ZA" sz="1200" kern="1200" dirty="0">
                <a:solidFill>
                  <a:schemeClr val="tx1"/>
                </a:solidFill>
                <a:effectLst/>
                <a:latin typeface="+mn-lt"/>
                <a:ea typeface="+mn-ea"/>
                <a:cs typeface="+mn-cs"/>
              </a:rPr>
              <a:t>The child may choose to meet their biological parents when they become an adult, but this is at their discretion.</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367804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algn="l"/>
            <a:r>
              <a:rPr lang="en-ZA" sz="1200" b="0" dirty="0">
                <a:solidFill>
                  <a:srgbClr val="482C89"/>
                </a:solidFill>
                <a:latin typeface="Arial" panose="020B0604020202020204" pitchFamily="34" charset="0"/>
                <a:cs typeface="Arial" panose="020B0604020202020204" pitchFamily="34" charset="0"/>
              </a:rPr>
              <a:t>The most important thing you can do to prevent or stop child neglect, abuse or exploitation is to take action by speaking up! If you are a child protection officer, such as a </a:t>
            </a:r>
            <a:r>
              <a:rPr lang="en-ZA" dirty="0"/>
              <a:t>social worker, a police officers, a doctor or nurse, a teacher, a sports coach, a counsellor, or a community or religious leader, </a:t>
            </a:r>
            <a:r>
              <a:rPr lang="en-ZA" sz="1200" b="0" dirty="0">
                <a:solidFill>
                  <a:srgbClr val="482C89"/>
                </a:solidFill>
                <a:latin typeface="Arial" panose="020B0604020202020204" pitchFamily="34" charset="0"/>
                <a:cs typeface="Arial" panose="020B0604020202020204" pitchFamily="34" charset="0"/>
              </a:rPr>
              <a:t>you have a legal duty to report any suspicions of child neglect, abuse or exploitation to the relevant authorities.  If you do not report your suspicions, you can be prosecuted for your lack of action. </a:t>
            </a:r>
          </a:p>
        </p:txBody>
      </p:sp>
      <p:sp>
        <p:nvSpPr>
          <p:cNvPr id="4" name="Slide Number Placeholder 3"/>
          <p:cNvSpPr>
            <a:spLocks noGrp="1"/>
          </p:cNvSpPr>
          <p:nvPr>
            <p:ph type="sldNum" sz="quarter" idx="5"/>
          </p:nvPr>
        </p:nvSpPr>
        <p:spPr/>
        <p:txBody>
          <a:bodyPr/>
          <a:lstStyle/>
          <a:p>
            <a:fld id="{DF9EFC38-92A7-4091-BBA3-9AC4DF771430}" type="slidenum">
              <a:rPr lang="en-ZA" smtClean="0"/>
              <a:t>25</a:t>
            </a:fld>
            <a:endParaRPr lang="en-ZA"/>
          </a:p>
        </p:txBody>
      </p:sp>
    </p:spTree>
    <p:extLst>
      <p:ext uri="{BB962C8B-B14F-4D97-AF65-F5344CB8AC3E}">
        <p14:creationId xmlns:p14="http://schemas.microsoft.com/office/powerpoint/2010/main" val="395817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Child Protection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p:txBody>
      </p:sp>
      <p:sp>
        <p:nvSpPr>
          <p:cNvPr id="4" name="Slide Number Placeholder 3"/>
          <p:cNvSpPr>
            <a:spLocks noGrp="1"/>
          </p:cNvSpPr>
          <p:nvPr>
            <p:ph type="sldNum" sz="quarter" idx="5"/>
          </p:nvPr>
        </p:nvSpPr>
        <p:spPr/>
        <p:txBody>
          <a:bodyPr/>
          <a:lstStyle/>
          <a:p>
            <a:fld id="{DF9EFC38-92A7-4091-BBA3-9AC4DF771430}" type="slidenum">
              <a:rPr lang="en-ZA" smtClean="0"/>
              <a:t>26</a:t>
            </a:fld>
            <a:endParaRPr lang="en-ZA"/>
          </a:p>
        </p:txBody>
      </p:sp>
    </p:spTree>
    <p:extLst>
      <p:ext uri="{BB962C8B-B14F-4D97-AF65-F5344CB8AC3E}">
        <p14:creationId xmlns:p14="http://schemas.microsoft.com/office/powerpoint/2010/main" val="404118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Some useful tools to help you to understand and follow the child protection and safeguarding process in your community include:</a:t>
            </a:r>
          </a:p>
          <a:p>
            <a:r>
              <a:rPr lang="en-ZA" dirty="0"/>
              <a:t>The Courage Child Protection and Safeguarding A1  Poster and the Courage Community Map, or</a:t>
            </a:r>
          </a:p>
          <a:p>
            <a:r>
              <a:rPr lang="en-ZA" dirty="0"/>
              <a:t>Watching this Courage movie or presentation all of which you can download from the Courage website.</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297560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 why is it so important to stand up for children and safeguard them?</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296636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When we stand up for children, we are not only ensuring their protection and wellbeing, we are also teaching them that we think they are important,  how to stand up for themselves, how to be assertive and to advocate for their own rights as human beings. Most importantly, when we stand up for children, we help to build their self esteem and self worth. Building a strong sense of self worth and self esteem is about developing a strong personal identity.  Its about teaching children to care for themselves and for others.  Self esteem can be about personal achievement, but it is also about simply making good choices or decisions that are in your, your family or your communities' best interest. Its about having a focus and direction and taking personal responsibility for your life and how you live it.</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364127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Now let’s understand the process you should follow…</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242926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Your child protection and safeguarding process will be set out by your country’s Children’s Act and should detail the different steps you should take if you have seen or have knowledge of a child or children who are being abused, neglected or exploited.  Whilst following the process, try to identify the different stakeholders on the Courage Community map so that you can connect the formal process to real people and places in your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65264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Let’s understand this process in more detail.</a:t>
            </a:r>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125658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a child has been abandoned or neglected, which includes not being fed, given access to healthcare, schooling or adequate personal identity documentation.</a:t>
            </a:r>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328482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12/1/21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89691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87439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41501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07321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89968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71686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30359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82F21-A57F-4E78-9F06-D9988EAD901A}" type="datetimeFigureOut">
              <a:rPr lang="en-ZA" smtClean="0"/>
              <a:t>2021/12/01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05630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82F21-A57F-4E78-9F06-D9988EAD901A}" type="datetimeFigureOut">
              <a:rPr lang="en-ZA" smtClean="0"/>
              <a:t>2021/12/01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50826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82F21-A57F-4E78-9F06-D9988EAD901A}" type="datetimeFigureOut">
              <a:rPr lang="en-ZA" smtClean="0"/>
              <a:t>2021/12/01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79594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0861203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196754"/>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12/1/21</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224440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customXml" Target="../ink/ink1.xml"/><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6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 name="TextBox 6">
            <a:extLst>
              <a:ext uri="{FF2B5EF4-FFF2-40B4-BE49-F238E27FC236}">
                <a16:creationId xmlns:a16="http://schemas.microsoft.com/office/drawing/2014/main" id="{04E5ABD4-2C93-0845-8DBF-2E380060D084}"/>
              </a:ext>
            </a:extLst>
          </p:cNvPr>
          <p:cNvSpPr txBox="1"/>
          <p:nvPr/>
        </p:nvSpPr>
        <p:spPr>
          <a:xfrm>
            <a:off x="4512365" y="1209232"/>
            <a:ext cx="7156174" cy="378565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Understanding the child protection and safeguarding process</a:t>
            </a:r>
          </a:p>
        </p:txBody>
      </p:sp>
      <p:sp>
        <p:nvSpPr>
          <p:cNvPr id="5" name="TextBox 4">
            <a:extLst>
              <a:ext uri="{FF2B5EF4-FFF2-40B4-BE49-F238E27FC236}">
                <a16:creationId xmlns:a16="http://schemas.microsoft.com/office/drawing/2014/main" id="{253C4625-01AC-B347-AB09-2E0623958E9C}"/>
              </a:ext>
            </a:extLst>
          </p:cNvPr>
          <p:cNvSpPr txBox="1"/>
          <p:nvPr/>
        </p:nvSpPr>
        <p:spPr>
          <a:xfrm>
            <a:off x="2687843" y="606851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pic>
        <p:nvPicPr>
          <p:cNvPr id="9" name="Picture 8" descr="Logo&#10;&#10;Description automatically generated">
            <a:extLst>
              <a:ext uri="{FF2B5EF4-FFF2-40B4-BE49-F238E27FC236}">
                <a16:creationId xmlns:a16="http://schemas.microsoft.com/office/drawing/2014/main" id="{05C4B365-C3E8-BA44-AD17-5EDBDE274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1" y="1209232"/>
            <a:ext cx="3425184" cy="4038863"/>
          </a:xfrm>
          <a:prstGeom prst="rect">
            <a:avLst/>
          </a:prstGeom>
        </p:spPr>
      </p:pic>
    </p:spTree>
    <p:extLst>
      <p:ext uri="{BB962C8B-B14F-4D97-AF65-F5344CB8AC3E}">
        <p14:creationId xmlns:p14="http://schemas.microsoft.com/office/powerpoint/2010/main" val="306676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7" name="Picture 16">
            <a:extLst>
              <a:ext uri="{FF2B5EF4-FFF2-40B4-BE49-F238E27FC236}">
                <a16:creationId xmlns:a16="http://schemas.microsoft.com/office/drawing/2014/main" id="{995ABF8C-756A-4E63-B994-F0B9164772D0}"/>
              </a:ext>
            </a:extLst>
          </p:cNvPr>
          <p:cNvPicPr>
            <a:picLocks noChangeAspect="1"/>
          </p:cNvPicPr>
          <p:nvPr/>
        </p:nvPicPr>
        <p:blipFill>
          <a:blip r:embed="rId3"/>
          <a:stretch>
            <a:fillRect/>
          </a:stretch>
        </p:blipFill>
        <p:spPr>
          <a:xfrm>
            <a:off x="2186261" y="774927"/>
            <a:ext cx="7819477" cy="5745616"/>
          </a:xfrm>
          <a:prstGeom prst="rect">
            <a:avLst/>
          </a:prstGeom>
        </p:spPr>
      </p:pic>
      <p:sp>
        <p:nvSpPr>
          <p:cNvPr id="5" name="Arrow: Down 4">
            <a:extLst>
              <a:ext uri="{FF2B5EF4-FFF2-40B4-BE49-F238E27FC236}">
                <a16:creationId xmlns:a16="http://schemas.microsoft.com/office/drawing/2014/main" id="{196D05F2-BE64-4E69-B10C-DA836D20E4C9}"/>
              </a:ext>
            </a:extLst>
          </p:cNvPr>
          <p:cNvSpPr/>
          <p:nvPr/>
        </p:nvSpPr>
        <p:spPr>
          <a:xfrm>
            <a:off x="5829768" y="6183088"/>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6073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 name="Picture 6">
            <a:extLst>
              <a:ext uri="{FF2B5EF4-FFF2-40B4-BE49-F238E27FC236}">
                <a16:creationId xmlns:a16="http://schemas.microsoft.com/office/drawing/2014/main" id="{4C9EE8DA-306C-4B61-9775-3B52E833FE88}"/>
              </a:ext>
            </a:extLst>
          </p:cNvPr>
          <p:cNvPicPr>
            <a:picLocks noChangeAspect="1"/>
          </p:cNvPicPr>
          <p:nvPr/>
        </p:nvPicPr>
        <p:blipFill>
          <a:blip r:embed="rId3"/>
          <a:stretch>
            <a:fillRect/>
          </a:stretch>
        </p:blipFill>
        <p:spPr>
          <a:xfrm>
            <a:off x="2460173" y="431440"/>
            <a:ext cx="7567612" cy="5995121"/>
          </a:xfrm>
          <a:prstGeom prst="rect">
            <a:avLst/>
          </a:prstGeom>
        </p:spPr>
      </p:pic>
      <p:sp>
        <p:nvSpPr>
          <p:cNvPr id="5" name="Arrow: Down 4">
            <a:extLst>
              <a:ext uri="{FF2B5EF4-FFF2-40B4-BE49-F238E27FC236}">
                <a16:creationId xmlns:a16="http://schemas.microsoft.com/office/drawing/2014/main" id="{28C35F9B-A5C0-4C5D-8976-6FA498BA7B95}"/>
              </a:ext>
            </a:extLst>
          </p:cNvPr>
          <p:cNvSpPr/>
          <p:nvPr/>
        </p:nvSpPr>
        <p:spPr>
          <a:xfrm>
            <a:off x="5829768" y="6183088"/>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5779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15CBF88F-607C-4364-A731-BF79A7C5A947}"/>
              </a:ext>
            </a:extLst>
          </p:cNvPr>
          <p:cNvPicPr>
            <a:picLocks noChangeAspect="1"/>
          </p:cNvPicPr>
          <p:nvPr/>
        </p:nvPicPr>
        <p:blipFill>
          <a:blip r:embed="rId3"/>
          <a:stretch>
            <a:fillRect/>
          </a:stretch>
        </p:blipFill>
        <p:spPr>
          <a:xfrm>
            <a:off x="2835593" y="1060706"/>
            <a:ext cx="6520814" cy="5296552"/>
          </a:xfrm>
          <a:prstGeom prst="rect">
            <a:avLst/>
          </a:prstGeom>
        </p:spPr>
      </p:pic>
      <p:sp>
        <p:nvSpPr>
          <p:cNvPr id="5" name="Arrow: Down 4">
            <a:extLst>
              <a:ext uri="{FF2B5EF4-FFF2-40B4-BE49-F238E27FC236}">
                <a16:creationId xmlns:a16="http://schemas.microsoft.com/office/drawing/2014/main" id="{F21AA581-15A9-479D-8F5E-D7511ABF4467}"/>
              </a:ext>
            </a:extLst>
          </p:cNvPr>
          <p:cNvSpPr/>
          <p:nvPr/>
        </p:nvSpPr>
        <p:spPr>
          <a:xfrm>
            <a:off x="2764832" y="1"/>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Down 6">
            <a:extLst>
              <a:ext uri="{FF2B5EF4-FFF2-40B4-BE49-F238E27FC236}">
                <a16:creationId xmlns:a16="http://schemas.microsoft.com/office/drawing/2014/main" id="{0791E8EC-A3C3-4459-81F6-DA3B9CFE6208}"/>
              </a:ext>
            </a:extLst>
          </p:cNvPr>
          <p:cNvSpPr/>
          <p:nvPr/>
        </p:nvSpPr>
        <p:spPr>
          <a:xfrm>
            <a:off x="5829769" y="7189"/>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Down 7">
            <a:extLst>
              <a:ext uri="{FF2B5EF4-FFF2-40B4-BE49-F238E27FC236}">
                <a16:creationId xmlns:a16="http://schemas.microsoft.com/office/drawing/2014/main" id="{3FBF6C57-3F5B-49AF-AFC8-9A3162C10D2D}"/>
              </a:ext>
            </a:extLst>
          </p:cNvPr>
          <p:cNvSpPr/>
          <p:nvPr/>
        </p:nvSpPr>
        <p:spPr>
          <a:xfrm>
            <a:off x="8628475" y="-1"/>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609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F4037BB4-AB42-436E-9F76-7331621E7DA3}"/>
              </a:ext>
            </a:extLst>
          </p:cNvPr>
          <p:cNvPicPr>
            <a:picLocks noChangeAspect="1"/>
          </p:cNvPicPr>
          <p:nvPr/>
        </p:nvPicPr>
        <p:blipFill>
          <a:blip r:embed="rId3"/>
          <a:stretch>
            <a:fillRect/>
          </a:stretch>
        </p:blipFill>
        <p:spPr>
          <a:xfrm>
            <a:off x="2558143" y="707571"/>
            <a:ext cx="6615491" cy="5791201"/>
          </a:xfrm>
          <a:prstGeom prst="rect">
            <a:avLst/>
          </a:prstGeom>
        </p:spPr>
      </p:pic>
      <p:sp>
        <p:nvSpPr>
          <p:cNvPr id="5" name="Arrow: Down 4">
            <a:extLst>
              <a:ext uri="{FF2B5EF4-FFF2-40B4-BE49-F238E27FC236}">
                <a16:creationId xmlns:a16="http://schemas.microsoft.com/office/drawing/2014/main" id="{F443CD7C-8869-42BE-BAEB-D6E67B0F237A}"/>
              </a:ext>
            </a:extLst>
          </p:cNvPr>
          <p:cNvSpPr/>
          <p:nvPr/>
        </p:nvSpPr>
        <p:spPr>
          <a:xfrm>
            <a:off x="5829769" y="7189"/>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a:extLst>
              <a:ext uri="{FF2B5EF4-FFF2-40B4-BE49-F238E27FC236}">
                <a16:creationId xmlns:a16="http://schemas.microsoft.com/office/drawing/2014/main" id="{1B897621-CBB9-4982-B733-20CFFF067A5E}"/>
              </a:ext>
            </a:extLst>
          </p:cNvPr>
          <p:cNvSpPr/>
          <p:nvPr/>
        </p:nvSpPr>
        <p:spPr>
          <a:xfrm>
            <a:off x="7924800" y="5656882"/>
            <a:ext cx="774267" cy="747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800" dirty="0">
                <a:solidFill>
                  <a:schemeClr val="bg1"/>
                </a:solidFill>
              </a:rPr>
              <a:t>&amp;</a:t>
            </a:r>
          </a:p>
        </p:txBody>
      </p:sp>
    </p:spTree>
    <p:extLst>
      <p:ext uri="{BB962C8B-B14F-4D97-AF65-F5344CB8AC3E}">
        <p14:creationId xmlns:p14="http://schemas.microsoft.com/office/powerpoint/2010/main" val="131852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BE7FCC1E-7C97-4189-85B6-B9CB9220AF94}"/>
              </a:ext>
            </a:extLst>
          </p:cNvPr>
          <p:cNvPicPr>
            <a:picLocks noChangeAspect="1"/>
          </p:cNvPicPr>
          <p:nvPr/>
        </p:nvPicPr>
        <p:blipFill rotWithShape="1">
          <a:blip r:embed="rId3">
            <a:extLst>
              <a:ext uri="{28A0092B-C50C-407E-A947-70E740481C1C}">
                <a14:useLocalDpi xmlns:a14="http://schemas.microsoft.com/office/drawing/2010/main"/>
              </a:ext>
            </a:extLst>
          </a:blip>
          <a:srcRect t="82586" r="-551"/>
          <a:stretch/>
        </p:blipFill>
        <p:spPr>
          <a:xfrm>
            <a:off x="2150115" y="5822512"/>
            <a:ext cx="7310593" cy="1035489"/>
          </a:xfrm>
          <a:prstGeom prst="rect">
            <a:avLst/>
          </a:prstGeom>
        </p:spPr>
      </p:pic>
      <p:pic>
        <p:nvPicPr>
          <p:cNvPr id="8" name="Picture 7">
            <a:extLst>
              <a:ext uri="{FF2B5EF4-FFF2-40B4-BE49-F238E27FC236}">
                <a16:creationId xmlns:a16="http://schemas.microsoft.com/office/drawing/2014/main" id="{8D6DB233-FF2C-41B8-B57F-1DD782DE8908}"/>
              </a:ext>
            </a:extLst>
          </p:cNvPr>
          <p:cNvPicPr>
            <a:picLocks noChangeAspect="1"/>
          </p:cNvPicPr>
          <p:nvPr/>
        </p:nvPicPr>
        <p:blipFill>
          <a:blip r:embed="rId4"/>
          <a:stretch>
            <a:fillRect/>
          </a:stretch>
        </p:blipFill>
        <p:spPr>
          <a:xfrm>
            <a:off x="2372064" y="144145"/>
            <a:ext cx="6010956" cy="5678366"/>
          </a:xfrm>
          <a:prstGeom prst="rect">
            <a:avLst/>
          </a:prstGeom>
        </p:spPr>
      </p:pic>
      <p:sp>
        <p:nvSpPr>
          <p:cNvPr id="5" name="Arrow: Down 4">
            <a:extLst>
              <a:ext uri="{FF2B5EF4-FFF2-40B4-BE49-F238E27FC236}">
                <a16:creationId xmlns:a16="http://schemas.microsoft.com/office/drawing/2014/main" id="{618EBB33-1EF0-4513-B62A-48A1C32BE5C7}"/>
              </a:ext>
            </a:extLst>
          </p:cNvPr>
          <p:cNvSpPr/>
          <p:nvPr/>
        </p:nvSpPr>
        <p:spPr>
          <a:xfrm>
            <a:off x="5829769" y="7189"/>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0300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0B4D33F7-9321-40B5-949F-3BB8E67B501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705962" y="5071250"/>
            <a:ext cx="6555922" cy="928192"/>
          </a:xfrm>
          <a:prstGeom prst="rect">
            <a:avLst/>
          </a:prstGeom>
        </p:spPr>
      </p:pic>
      <p:pic>
        <p:nvPicPr>
          <p:cNvPr id="6" name="Picture 5">
            <a:extLst>
              <a:ext uri="{FF2B5EF4-FFF2-40B4-BE49-F238E27FC236}">
                <a16:creationId xmlns:a16="http://schemas.microsoft.com/office/drawing/2014/main" id="{21829A2E-0469-4B1D-9D97-F831AB33B53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598590" y="1357925"/>
            <a:ext cx="4696323" cy="3214076"/>
          </a:xfrm>
          <a:prstGeom prst="rect">
            <a:avLst/>
          </a:prstGeom>
        </p:spPr>
      </p:pic>
      <p:sp>
        <p:nvSpPr>
          <p:cNvPr id="5" name="Arrow: Down 4">
            <a:extLst>
              <a:ext uri="{FF2B5EF4-FFF2-40B4-BE49-F238E27FC236}">
                <a16:creationId xmlns:a16="http://schemas.microsoft.com/office/drawing/2014/main" id="{C76A869B-6490-4E38-826C-652A4B343A30}"/>
              </a:ext>
            </a:extLst>
          </p:cNvPr>
          <p:cNvSpPr/>
          <p:nvPr/>
        </p:nvSpPr>
        <p:spPr>
          <a:xfrm>
            <a:off x="5829769" y="7189"/>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Down 6">
            <a:extLst>
              <a:ext uri="{FF2B5EF4-FFF2-40B4-BE49-F238E27FC236}">
                <a16:creationId xmlns:a16="http://schemas.microsoft.com/office/drawing/2014/main" id="{326D63B8-0F29-4F8D-AA1F-B7997A3F0D87}"/>
              </a:ext>
            </a:extLst>
          </p:cNvPr>
          <p:cNvSpPr/>
          <p:nvPr/>
        </p:nvSpPr>
        <p:spPr>
          <a:xfrm rot="5400000">
            <a:off x="2091422" y="4962885"/>
            <a:ext cx="532462" cy="1144925"/>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Down 7">
            <a:extLst>
              <a:ext uri="{FF2B5EF4-FFF2-40B4-BE49-F238E27FC236}">
                <a16:creationId xmlns:a16="http://schemas.microsoft.com/office/drawing/2014/main" id="{7D573052-9BDB-4BAC-B783-54AC165AC3EF}"/>
              </a:ext>
            </a:extLst>
          </p:cNvPr>
          <p:cNvSpPr/>
          <p:nvPr/>
        </p:nvSpPr>
        <p:spPr>
          <a:xfrm rot="16200000">
            <a:off x="9439280" y="4962885"/>
            <a:ext cx="532462" cy="1144925"/>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5456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5B9E2555-24D2-4AB4-9435-002C0EEF3938}"/>
              </a:ext>
            </a:extLst>
          </p:cNvPr>
          <p:cNvPicPr>
            <a:picLocks noChangeAspect="1"/>
          </p:cNvPicPr>
          <p:nvPr/>
        </p:nvPicPr>
        <p:blipFill>
          <a:blip r:embed="rId3"/>
          <a:stretch>
            <a:fillRect/>
          </a:stretch>
        </p:blipFill>
        <p:spPr>
          <a:xfrm>
            <a:off x="2351595" y="464428"/>
            <a:ext cx="6879491" cy="5929145"/>
          </a:xfrm>
          <a:prstGeom prst="rect">
            <a:avLst/>
          </a:prstGeom>
        </p:spPr>
      </p:pic>
      <p:sp>
        <p:nvSpPr>
          <p:cNvPr id="3" name="Oval 2">
            <a:extLst>
              <a:ext uri="{FF2B5EF4-FFF2-40B4-BE49-F238E27FC236}">
                <a16:creationId xmlns:a16="http://schemas.microsoft.com/office/drawing/2014/main" id="{A5E93835-A8A6-4ADB-AADF-617AAF8B69AB}"/>
              </a:ext>
            </a:extLst>
          </p:cNvPr>
          <p:cNvSpPr/>
          <p:nvPr/>
        </p:nvSpPr>
        <p:spPr>
          <a:xfrm>
            <a:off x="9231086" y="5221453"/>
            <a:ext cx="774267" cy="747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800" dirty="0">
                <a:solidFill>
                  <a:schemeClr val="bg1"/>
                </a:solidFill>
              </a:rPr>
              <a:t>OR</a:t>
            </a:r>
          </a:p>
        </p:txBody>
      </p:sp>
      <p:sp>
        <p:nvSpPr>
          <p:cNvPr id="5" name="Arrow: Down 4">
            <a:extLst>
              <a:ext uri="{FF2B5EF4-FFF2-40B4-BE49-F238E27FC236}">
                <a16:creationId xmlns:a16="http://schemas.microsoft.com/office/drawing/2014/main" id="{7E3559C6-3A03-4A1A-AE88-E5953A253374}"/>
              </a:ext>
            </a:extLst>
          </p:cNvPr>
          <p:cNvSpPr/>
          <p:nvPr/>
        </p:nvSpPr>
        <p:spPr>
          <a:xfrm rot="5400000">
            <a:off x="10591307" y="-367431"/>
            <a:ext cx="532462" cy="2668927"/>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Down 5">
            <a:extLst>
              <a:ext uri="{FF2B5EF4-FFF2-40B4-BE49-F238E27FC236}">
                <a16:creationId xmlns:a16="http://schemas.microsoft.com/office/drawing/2014/main" id="{22002F59-6D3D-49A1-8632-992173C26627}"/>
              </a:ext>
            </a:extLst>
          </p:cNvPr>
          <p:cNvSpPr/>
          <p:nvPr/>
        </p:nvSpPr>
        <p:spPr>
          <a:xfrm rot="16200000">
            <a:off x="10832445" y="4501753"/>
            <a:ext cx="532462" cy="2186648"/>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3862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Oval 4">
            <a:extLst>
              <a:ext uri="{FF2B5EF4-FFF2-40B4-BE49-F238E27FC236}">
                <a16:creationId xmlns:a16="http://schemas.microsoft.com/office/drawing/2014/main" id="{3E437813-EEAF-4165-A9CA-FF49B0006361}"/>
              </a:ext>
            </a:extLst>
          </p:cNvPr>
          <p:cNvSpPr/>
          <p:nvPr/>
        </p:nvSpPr>
        <p:spPr>
          <a:xfrm>
            <a:off x="4452258" y="5638801"/>
            <a:ext cx="783771" cy="816429"/>
          </a:xfrm>
          <a:prstGeom prst="ellipse">
            <a:avLst/>
          </a:prstGeom>
          <a:solidFill>
            <a:srgbClr val="7FC4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 name="Picture 1">
            <a:extLst>
              <a:ext uri="{FF2B5EF4-FFF2-40B4-BE49-F238E27FC236}">
                <a16:creationId xmlns:a16="http://schemas.microsoft.com/office/drawing/2014/main" id="{01B33F40-1DA3-4355-9EB1-320DF60C2377}"/>
              </a:ext>
            </a:extLst>
          </p:cNvPr>
          <p:cNvPicPr>
            <a:picLocks noChangeAspect="1"/>
          </p:cNvPicPr>
          <p:nvPr/>
        </p:nvPicPr>
        <p:blipFill rotWithShape="1">
          <a:blip r:embed="rId3"/>
          <a:srcRect b="16860"/>
          <a:stretch/>
        </p:blipFill>
        <p:spPr>
          <a:xfrm>
            <a:off x="3156858" y="226390"/>
            <a:ext cx="5502728" cy="5325325"/>
          </a:xfrm>
          <a:prstGeom prst="rect">
            <a:avLst/>
          </a:prstGeom>
        </p:spPr>
      </p:pic>
      <p:sp>
        <p:nvSpPr>
          <p:cNvPr id="11" name="Arrow: Down 10">
            <a:extLst>
              <a:ext uri="{FF2B5EF4-FFF2-40B4-BE49-F238E27FC236}">
                <a16:creationId xmlns:a16="http://schemas.microsoft.com/office/drawing/2014/main" id="{9535724E-B99A-4652-BBA6-F5D8E27FB564}"/>
              </a:ext>
            </a:extLst>
          </p:cNvPr>
          <p:cNvSpPr/>
          <p:nvPr/>
        </p:nvSpPr>
        <p:spPr>
          <a:xfrm rot="16200000">
            <a:off x="1068233" y="4712554"/>
            <a:ext cx="532462" cy="266892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a:extLst>
              <a:ext uri="{FF2B5EF4-FFF2-40B4-BE49-F238E27FC236}">
                <a16:creationId xmlns:a16="http://schemas.microsoft.com/office/drawing/2014/main" id="{AD2D20D1-F6E3-48A4-93CA-282BFFED92BF}"/>
              </a:ext>
            </a:extLst>
          </p:cNvPr>
          <p:cNvPicPr>
            <a:picLocks noChangeAspect="1"/>
          </p:cNvPicPr>
          <p:nvPr/>
        </p:nvPicPr>
        <p:blipFill rotWithShape="1">
          <a:blip r:embed="rId3"/>
          <a:srcRect l="25716" t="83140" r="20674"/>
          <a:stretch/>
        </p:blipFill>
        <p:spPr>
          <a:xfrm>
            <a:off x="4561114" y="5551715"/>
            <a:ext cx="2950030" cy="1079897"/>
          </a:xfrm>
          <a:prstGeom prst="rect">
            <a:avLst/>
          </a:prstGeom>
        </p:spPr>
      </p:pic>
    </p:spTree>
    <p:extLst>
      <p:ext uri="{BB962C8B-B14F-4D97-AF65-F5344CB8AC3E}">
        <p14:creationId xmlns:p14="http://schemas.microsoft.com/office/powerpoint/2010/main" val="219944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 name="Picture 2">
            <a:extLst>
              <a:ext uri="{FF2B5EF4-FFF2-40B4-BE49-F238E27FC236}">
                <a16:creationId xmlns:a16="http://schemas.microsoft.com/office/drawing/2014/main" id="{9D074706-104A-4C41-BF2B-C5778D0FA79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788401" y="2295689"/>
            <a:ext cx="2345027" cy="3708704"/>
          </a:xfrm>
          <a:prstGeom prst="rect">
            <a:avLst/>
          </a:prstGeom>
        </p:spPr>
      </p:pic>
      <p:sp>
        <p:nvSpPr>
          <p:cNvPr id="8" name="Arrow: Right 7">
            <a:extLst>
              <a:ext uri="{FF2B5EF4-FFF2-40B4-BE49-F238E27FC236}">
                <a16:creationId xmlns:a16="http://schemas.microsoft.com/office/drawing/2014/main" id="{224EB549-AC9C-408A-A469-6A5D98AFDE59}"/>
              </a:ext>
            </a:extLst>
          </p:cNvPr>
          <p:cNvSpPr/>
          <p:nvPr/>
        </p:nvSpPr>
        <p:spPr>
          <a:xfrm flipH="1">
            <a:off x="3909141" y="5174589"/>
            <a:ext cx="1700792" cy="580299"/>
          </a:xfrm>
          <a:prstGeom prst="rightArrow">
            <a:avLst/>
          </a:prstGeom>
          <a:solidFill>
            <a:srgbClr val="CA932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01B33F40-1DA3-4355-9EB1-320DF60C2377}"/>
              </a:ext>
            </a:extLst>
          </p:cNvPr>
          <p:cNvPicPr>
            <a:picLocks noChangeAspect="1"/>
          </p:cNvPicPr>
          <p:nvPr/>
        </p:nvPicPr>
        <p:blipFill>
          <a:blip r:embed="rId4"/>
          <a:stretch>
            <a:fillRect/>
          </a:stretch>
        </p:blipFill>
        <p:spPr>
          <a:xfrm>
            <a:off x="4435890" y="422745"/>
            <a:ext cx="4795196" cy="5581648"/>
          </a:xfrm>
          <a:prstGeom prst="rect">
            <a:avLst/>
          </a:prstGeom>
        </p:spPr>
      </p:pic>
      <p:sp>
        <p:nvSpPr>
          <p:cNvPr id="10" name="Arrow: Right 9">
            <a:extLst>
              <a:ext uri="{FF2B5EF4-FFF2-40B4-BE49-F238E27FC236}">
                <a16:creationId xmlns:a16="http://schemas.microsoft.com/office/drawing/2014/main" id="{8B15CF9D-B982-49F3-90D4-6922B9EE87C6}"/>
              </a:ext>
            </a:extLst>
          </p:cNvPr>
          <p:cNvSpPr/>
          <p:nvPr/>
        </p:nvSpPr>
        <p:spPr>
          <a:xfrm>
            <a:off x="8224141" y="5174588"/>
            <a:ext cx="1309408" cy="580299"/>
          </a:xfrm>
          <a:prstGeom prst="rightArrow">
            <a:avLst/>
          </a:prstGeom>
          <a:solidFill>
            <a:srgbClr val="CA932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Oval 15">
            <a:extLst>
              <a:ext uri="{FF2B5EF4-FFF2-40B4-BE49-F238E27FC236}">
                <a16:creationId xmlns:a16="http://schemas.microsoft.com/office/drawing/2014/main" id="{EBE42D43-7280-4FE6-A25F-75ED958F90E1}"/>
              </a:ext>
            </a:extLst>
          </p:cNvPr>
          <p:cNvSpPr/>
          <p:nvPr/>
        </p:nvSpPr>
        <p:spPr>
          <a:xfrm>
            <a:off x="9668500" y="5074201"/>
            <a:ext cx="864548" cy="78107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800" dirty="0">
                <a:solidFill>
                  <a:schemeClr val="bg1"/>
                </a:solidFill>
              </a:rPr>
              <a:t>OR</a:t>
            </a:r>
          </a:p>
        </p:txBody>
      </p:sp>
    </p:spTree>
    <p:extLst>
      <p:ext uri="{BB962C8B-B14F-4D97-AF65-F5344CB8AC3E}">
        <p14:creationId xmlns:p14="http://schemas.microsoft.com/office/powerpoint/2010/main" val="102603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9" name="Rectangle: Rounded Corners 8">
            <a:extLst>
              <a:ext uri="{FF2B5EF4-FFF2-40B4-BE49-F238E27FC236}">
                <a16:creationId xmlns:a16="http://schemas.microsoft.com/office/drawing/2014/main" id="{AC2FF7F4-BDFF-4A4B-B0AC-4E57F0751AE4}"/>
              </a:ext>
            </a:extLst>
          </p:cNvPr>
          <p:cNvSpPr/>
          <p:nvPr/>
        </p:nvSpPr>
        <p:spPr>
          <a:xfrm>
            <a:off x="1774378" y="758857"/>
            <a:ext cx="8577936" cy="5398948"/>
          </a:xfrm>
          <a:prstGeom prst="roundRect">
            <a:avLst>
              <a:gd name="adj" fmla="val 10276"/>
            </a:avLst>
          </a:prstGeom>
          <a:solidFill>
            <a:srgbClr val="FFD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F480FE40-056A-4F23-8441-FAEC4CB783CF}"/>
              </a:ext>
            </a:extLst>
          </p:cNvPr>
          <p:cNvPicPr>
            <a:picLocks noChangeAspect="1"/>
          </p:cNvPicPr>
          <p:nvPr/>
        </p:nvPicPr>
        <p:blipFill rotWithShape="1">
          <a:blip r:embed="rId3">
            <a:extLst>
              <a:ext uri="{28A0092B-C50C-407E-A947-70E740481C1C}">
                <a14:useLocalDpi xmlns:a14="http://schemas.microsoft.com/office/drawing/2010/main"/>
              </a:ext>
            </a:extLst>
          </a:blip>
          <a:srcRect l="2822"/>
          <a:stretch/>
        </p:blipFill>
        <p:spPr>
          <a:xfrm>
            <a:off x="2264230" y="390775"/>
            <a:ext cx="3668489" cy="4269516"/>
          </a:xfrm>
          <a:prstGeom prst="rect">
            <a:avLst/>
          </a:prstGeom>
        </p:spPr>
      </p:pic>
      <p:pic>
        <p:nvPicPr>
          <p:cNvPr id="6" name="Picture 5">
            <a:extLst>
              <a:ext uri="{FF2B5EF4-FFF2-40B4-BE49-F238E27FC236}">
                <a16:creationId xmlns:a16="http://schemas.microsoft.com/office/drawing/2014/main" id="{A78A0B81-41CF-4F6A-9699-FEF3455EF88A}"/>
              </a:ext>
            </a:extLst>
          </p:cNvPr>
          <p:cNvPicPr>
            <a:picLocks noChangeAspect="1"/>
          </p:cNvPicPr>
          <p:nvPr/>
        </p:nvPicPr>
        <p:blipFill>
          <a:blip r:embed="rId4"/>
          <a:stretch>
            <a:fillRect/>
          </a:stretch>
        </p:blipFill>
        <p:spPr>
          <a:xfrm>
            <a:off x="5704586" y="773257"/>
            <a:ext cx="4647729" cy="5398948"/>
          </a:xfrm>
          <a:prstGeom prst="roundRect">
            <a:avLst/>
          </a:prstGeom>
        </p:spPr>
      </p:pic>
      <p:sp>
        <p:nvSpPr>
          <p:cNvPr id="27" name="Oval 26">
            <a:extLst>
              <a:ext uri="{FF2B5EF4-FFF2-40B4-BE49-F238E27FC236}">
                <a16:creationId xmlns:a16="http://schemas.microsoft.com/office/drawing/2014/main" id="{83072A7F-8854-459B-83DB-81E4F503560D}"/>
              </a:ext>
            </a:extLst>
          </p:cNvPr>
          <p:cNvSpPr/>
          <p:nvPr/>
        </p:nvSpPr>
        <p:spPr>
          <a:xfrm>
            <a:off x="5158452" y="4654748"/>
            <a:ext cx="774267" cy="747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800" dirty="0">
                <a:solidFill>
                  <a:schemeClr val="bg1"/>
                </a:solidFill>
              </a:rPr>
              <a:t>OR</a:t>
            </a:r>
          </a:p>
        </p:txBody>
      </p:sp>
      <p:pic>
        <p:nvPicPr>
          <p:cNvPr id="11" name="Picture 10">
            <a:extLst>
              <a:ext uri="{FF2B5EF4-FFF2-40B4-BE49-F238E27FC236}">
                <a16:creationId xmlns:a16="http://schemas.microsoft.com/office/drawing/2014/main" id="{4BD40327-293F-45C8-B40D-AE2343FAF1C4}"/>
              </a:ext>
            </a:extLst>
          </p:cNvPr>
          <p:cNvPicPr>
            <a:picLocks noChangeAspect="1"/>
          </p:cNvPicPr>
          <p:nvPr/>
        </p:nvPicPr>
        <p:blipFill>
          <a:blip r:embed="rId5"/>
          <a:stretch>
            <a:fillRect/>
          </a:stretch>
        </p:blipFill>
        <p:spPr>
          <a:xfrm>
            <a:off x="2917371" y="38991"/>
            <a:ext cx="2787214" cy="734266"/>
          </a:xfrm>
          <a:prstGeom prst="rect">
            <a:avLst/>
          </a:prstGeom>
        </p:spPr>
      </p:pic>
      <p:sp>
        <p:nvSpPr>
          <p:cNvPr id="8" name="Arrow: Down 7">
            <a:extLst>
              <a:ext uri="{FF2B5EF4-FFF2-40B4-BE49-F238E27FC236}">
                <a16:creationId xmlns:a16="http://schemas.microsoft.com/office/drawing/2014/main" id="{FC053C04-9D73-4238-ACCE-4758407AADC2}"/>
              </a:ext>
            </a:extLst>
          </p:cNvPr>
          <p:cNvSpPr/>
          <p:nvPr/>
        </p:nvSpPr>
        <p:spPr>
          <a:xfrm rot="16200000">
            <a:off x="1068233" y="3801307"/>
            <a:ext cx="532462" cy="2668922"/>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3542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913253" y="1074509"/>
            <a:ext cx="10365494" cy="4708981"/>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What you should do </a:t>
            </a:r>
          </a:p>
          <a:p>
            <a:pPr algn="ctr">
              <a:defRPr/>
            </a:pPr>
            <a:r>
              <a:rPr lang="en-ZA" sz="6000" b="1" dirty="0">
                <a:solidFill>
                  <a:schemeClr val="bg1"/>
                </a:solidFill>
                <a:latin typeface="Century Gothic" panose="020B0502020202020204" pitchFamily="34" charset="0"/>
                <a:ea typeface="MS PGothic" panose="020B0600070205080204" pitchFamily="34" charset="-128"/>
              </a:rPr>
              <a:t>if you observe or have knowledge of a child who is being abused, neglected or exploited</a:t>
            </a:r>
          </a:p>
        </p:txBody>
      </p:sp>
    </p:spTree>
    <p:extLst>
      <p:ext uri="{BB962C8B-B14F-4D97-AF65-F5344CB8AC3E}">
        <p14:creationId xmlns:p14="http://schemas.microsoft.com/office/powerpoint/2010/main" val="42973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561" y="5688982"/>
            <a:ext cx="1074174" cy="880130"/>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06257" y="5669865"/>
            <a:ext cx="1046521" cy="897294"/>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6338" y="5669865"/>
            <a:ext cx="894462" cy="867150"/>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930" y="5669865"/>
            <a:ext cx="1103044" cy="885078"/>
          </a:xfrm>
          <a:prstGeom prst="rect">
            <a:avLst/>
          </a:prstGeom>
        </p:spPr>
      </p:pic>
      <p:sp>
        <p:nvSpPr>
          <p:cNvPr id="35" name="Rounded Rectangle 34"/>
          <p:cNvSpPr/>
          <p:nvPr/>
        </p:nvSpPr>
        <p:spPr>
          <a:xfrm>
            <a:off x="4565254" y="3730527"/>
            <a:ext cx="2311647" cy="450117"/>
          </a:xfrm>
          <a:prstGeom prst="roundRect">
            <a:avLst/>
          </a:prstGeom>
          <a:solidFill>
            <a:srgbClr val="7FC4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bg1"/>
                </a:solidFill>
                <a:latin typeface="Arial" panose="020B0604020202020204" pitchFamily="34" charset="0"/>
                <a:cs typeface="Arial" panose="020B0604020202020204" pitchFamily="34" charset="0"/>
              </a:rPr>
              <a:t>ALTERNATIVE CARE PLAN</a:t>
            </a:r>
          </a:p>
        </p:txBody>
      </p:sp>
      <p:sp>
        <p:nvSpPr>
          <p:cNvPr id="47" name="Rectangle 46"/>
          <p:cNvSpPr/>
          <p:nvPr/>
        </p:nvSpPr>
        <p:spPr>
          <a:xfrm>
            <a:off x="5543735" y="4296419"/>
            <a:ext cx="245298" cy="867059"/>
          </a:xfrm>
          <a:prstGeom prst="rect">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ight Arrow 52"/>
          <p:cNvSpPr/>
          <p:nvPr/>
        </p:nvSpPr>
        <p:spPr>
          <a:xfrm rot="5400000">
            <a:off x="3095680" y="5147254"/>
            <a:ext cx="467677" cy="484632"/>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54" name="Right Arrow 53"/>
          <p:cNvSpPr/>
          <p:nvPr/>
        </p:nvSpPr>
        <p:spPr>
          <a:xfrm rot="5400000">
            <a:off x="4747900" y="5155003"/>
            <a:ext cx="467677" cy="484632"/>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56" name="Right Arrow 55"/>
          <p:cNvSpPr/>
          <p:nvPr/>
        </p:nvSpPr>
        <p:spPr>
          <a:xfrm rot="5400000">
            <a:off x="6506581" y="5155003"/>
            <a:ext cx="467677" cy="484632"/>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57" name="Right Arrow 56"/>
          <p:cNvSpPr/>
          <p:nvPr/>
        </p:nvSpPr>
        <p:spPr>
          <a:xfrm rot="5400000">
            <a:off x="8242688" y="5163899"/>
            <a:ext cx="467677" cy="484632"/>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37" name="Rectangle 36"/>
          <p:cNvSpPr/>
          <p:nvPr/>
        </p:nvSpPr>
        <p:spPr>
          <a:xfrm>
            <a:off x="3184362" y="5055118"/>
            <a:ext cx="5435805" cy="224135"/>
          </a:xfrm>
          <a:prstGeom prst="rect">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a:extLst>
              <a:ext uri="{FF2B5EF4-FFF2-40B4-BE49-F238E27FC236}">
                <a16:creationId xmlns:a16="http://schemas.microsoft.com/office/drawing/2014/main" id="{E3E291E0-58CC-5044-BB19-9CC96FCF8A32}"/>
              </a:ext>
            </a:extLst>
          </p:cNvPr>
          <p:cNvPicPr>
            <a:picLocks noChangeAspect="1"/>
          </p:cNvPicPr>
          <p:nvPr/>
        </p:nvPicPr>
        <p:blipFill rotWithShape="1">
          <a:blip r:embed="rId7"/>
          <a:srcRect b="20331"/>
          <a:stretch/>
        </p:blipFill>
        <p:spPr>
          <a:xfrm>
            <a:off x="3733555" y="71694"/>
            <a:ext cx="3865657" cy="3584868"/>
          </a:xfrm>
          <a:prstGeom prst="rect">
            <a:avLst/>
          </a:prstGeom>
        </p:spPr>
      </p:pic>
    </p:spTree>
    <p:extLst>
      <p:ext uri="{BB962C8B-B14F-4D97-AF65-F5344CB8AC3E}">
        <p14:creationId xmlns:p14="http://schemas.microsoft.com/office/powerpoint/2010/main" val="401853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 name="Picture 2">
            <a:extLst>
              <a:ext uri="{FF2B5EF4-FFF2-40B4-BE49-F238E27FC236}">
                <a16:creationId xmlns:a16="http://schemas.microsoft.com/office/drawing/2014/main" id="{DC36DBAF-13A6-42AE-8A7A-335B11097EA7}"/>
              </a:ext>
            </a:extLst>
          </p:cNvPr>
          <p:cNvPicPr>
            <a:picLocks noChangeAspect="1"/>
          </p:cNvPicPr>
          <p:nvPr/>
        </p:nvPicPr>
        <p:blipFill>
          <a:blip r:embed="rId3"/>
          <a:stretch>
            <a:fillRect/>
          </a:stretch>
        </p:blipFill>
        <p:spPr>
          <a:xfrm>
            <a:off x="3391382" y="2712829"/>
            <a:ext cx="5625295" cy="4038242"/>
          </a:xfrm>
          <a:prstGeom prst="rect">
            <a:avLst/>
          </a:prstGeom>
        </p:spPr>
      </p:pic>
      <p:pic>
        <p:nvPicPr>
          <p:cNvPr id="8" name="Picture 7">
            <a:extLst>
              <a:ext uri="{FF2B5EF4-FFF2-40B4-BE49-F238E27FC236}">
                <a16:creationId xmlns:a16="http://schemas.microsoft.com/office/drawing/2014/main" id="{359895A2-7BD1-413C-BDE1-E057687296AC}"/>
              </a:ext>
            </a:extLst>
          </p:cNvPr>
          <p:cNvPicPr>
            <a:picLocks noChangeAspect="1"/>
          </p:cNvPicPr>
          <p:nvPr/>
        </p:nvPicPr>
        <p:blipFill>
          <a:blip r:embed="rId4"/>
          <a:stretch>
            <a:fillRect/>
          </a:stretch>
        </p:blipFill>
        <p:spPr>
          <a:xfrm>
            <a:off x="4684102" y="689289"/>
            <a:ext cx="2823797" cy="1045028"/>
          </a:xfrm>
          <a:prstGeom prst="rect">
            <a:avLst/>
          </a:prstGeom>
        </p:spPr>
      </p:pic>
      <p:sp>
        <p:nvSpPr>
          <p:cNvPr id="5" name="Arrow: Down 4">
            <a:extLst>
              <a:ext uri="{FF2B5EF4-FFF2-40B4-BE49-F238E27FC236}">
                <a16:creationId xmlns:a16="http://schemas.microsoft.com/office/drawing/2014/main" id="{BC86B877-8AC8-42A1-8ACC-F411A55B747A}"/>
              </a:ext>
            </a:extLst>
          </p:cNvPr>
          <p:cNvSpPr/>
          <p:nvPr/>
        </p:nvSpPr>
        <p:spPr>
          <a:xfrm>
            <a:off x="5829769" y="7189"/>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38468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F02AD638-9B02-4BD4-9CB6-235F716DDBFC}"/>
              </a:ext>
            </a:extLst>
          </p:cNvPr>
          <p:cNvPicPr>
            <a:picLocks noChangeAspect="1"/>
          </p:cNvPicPr>
          <p:nvPr/>
        </p:nvPicPr>
        <p:blipFill>
          <a:blip r:embed="rId3"/>
          <a:stretch>
            <a:fillRect/>
          </a:stretch>
        </p:blipFill>
        <p:spPr>
          <a:xfrm>
            <a:off x="3183038" y="2120754"/>
            <a:ext cx="5822066" cy="4613318"/>
          </a:xfrm>
          <a:prstGeom prst="rect">
            <a:avLst/>
          </a:prstGeom>
        </p:spPr>
      </p:pic>
      <p:pic>
        <p:nvPicPr>
          <p:cNvPr id="5" name="Picture 4">
            <a:extLst>
              <a:ext uri="{FF2B5EF4-FFF2-40B4-BE49-F238E27FC236}">
                <a16:creationId xmlns:a16="http://schemas.microsoft.com/office/drawing/2014/main" id="{B0B5C903-0366-48A8-8B89-DC8EBF75A7B5}"/>
              </a:ext>
            </a:extLst>
          </p:cNvPr>
          <p:cNvPicPr>
            <a:picLocks noChangeAspect="1"/>
          </p:cNvPicPr>
          <p:nvPr/>
        </p:nvPicPr>
        <p:blipFill>
          <a:blip r:embed="rId4"/>
          <a:stretch>
            <a:fillRect/>
          </a:stretch>
        </p:blipFill>
        <p:spPr>
          <a:xfrm>
            <a:off x="4684102" y="689289"/>
            <a:ext cx="2823797" cy="1045028"/>
          </a:xfrm>
          <a:prstGeom prst="rect">
            <a:avLst/>
          </a:prstGeom>
        </p:spPr>
      </p:pic>
      <p:sp>
        <p:nvSpPr>
          <p:cNvPr id="6" name="Arrow: Down 5">
            <a:extLst>
              <a:ext uri="{FF2B5EF4-FFF2-40B4-BE49-F238E27FC236}">
                <a16:creationId xmlns:a16="http://schemas.microsoft.com/office/drawing/2014/main" id="{4C68DA0B-ECD8-42A7-B749-3064283E13BD}"/>
              </a:ext>
            </a:extLst>
          </p:cNvPr>
          <p:cNvSpPr/>
          <p:nvPr/>
        </p:nvSpPr>
        <p:spPr>
          <a:xfrm>
            <a:off x="5829769" y="7189"/>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5039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88"/>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27497E9D-2DB1-4182-9ACD-EC27AA118713}"/>
              </a:ext>
            </a:extLst>
          </p:cNvPr>
          <p:cNvPicPr>
            <a:picLocks noChangeAspect="1"/>
          </p:cNvPicPr>
          <p:nvPr/>
        </p:nvPicPr>
        <p:blipFill rotWithShape="1">
          <a:blip r:embed="rId3">
            <a:extLst>
              <a:ext uri="{28A0092B-C50C-407E-A947-70E740481C1C}">
                <a14:useLocalDpi xmlns:a14="http://schemas.microsoft.com/office/drawing/2010/main"/>
              </a:ext>
            </a:extLst>
          </a:blip>
          <a:srcRect b="4277"/>
          <a:stretch/>
        </p:blipFill>
        <p:spPr>
          <a:xfrm>
            <a:off x="3370162" y="1677112"/>
            <a:ext cx="5634942" cy="4961913"/>
          </a:xfrm>
          <a:prstGeom prst="rect">
            <a:avLst/>
          </a:prstGeom>
        </p:spPr>
      </p:pic>
      <p:pic>
        <p:nvPicPr>
          <p:cNvPr id="5" name="Picture 4">
            <a:extLst>
              <a:ext uri="{FF2B5EF4-FFF2-40B4-BE49-F238E27FC236}">
                <a16:creationId xmlns:a16="http://schemas.microsoft.com/office/drawing/2014/main" id="{4D20F2ED-A39B-42E5-BD39-D6F8C0A93863}"/>
              </a:ext>
            </a:extLst>
          </p:cNvPr>
          <p:cNvPicPr>
            <a:picLocks noChangeAspect="1"/>
          </p:cNvPicPr>
          <p:nvPr/>
        </p:nvPicPr>
        <p:blipFill>
          <a:blip r:embed="rId4"/>
          <a:stretch>
            <a:fillRect/>
          </a:stretch>
        </p:blipFill>
        <p:spPr>
          <a:xfrm>
            <a:off x="4684102" y="689289"/>
            <a:ext cx="2823797" cy="1045028"/>
          </a:xfrm>
          <a:prstGeom prst="rect">
            <a:avLst/>
          </a:prstGeom>
        </p:spPr>
      </p:pic>
      <p:sp>
        <p:nvSpPr>
          <p:cNvPr id="6" name="Arrow: Down 5">
            <a:extLst>
              <a:ext uri="{FF2B5EF4-FFF2-40B4-BE49-F238E27FC236}">
                <a16:creationId xmlns:a16="http://schemas.microsoft.com/office/drawing/2014/main" id="{175EC93A-0A81-470D-8BE3-C949AD4F2C42}"/>
              </a:ext>
            </a:extLst>
          </p:cNvPr>
          <p:cNvSpPr/>
          <p:nvPr/>
        </p:nvSpPr>
        <p:spPr>
          <a:xfrm>
            <a:off x="5829769" y="7189"/>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157418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 name="Picture 2">
            <a:extLst>
              <a:ext uri="{FF2B5EF4-FFF2-40B4-BE49-F238E27FC236}">
                <a16:creationId xmlns:a16="http://schemas.microsoft.com/office/drawing/2014/main" id="{1DBE6501-02D9-437C-A764-05BC77416C44}"/>
              </a:ext>
            </a:extLst>
          </p:cNvPr>
          <p:cNvPicPr>
            <a:picLocks noChangeAspect="1"/>
          </p:cNvPicPr>
          <p:nvPr/>
        </p:nvPicPr>
        <p:blipFill rotWithShape="1">
          <a:blip r:embed="rId3"/>
          <a:srcRect b="3503"/>
          <a:stretch/>
        </p:blipFill>
        <p:spPr>
          <a:xfrm>
            <a:off x="3365485" y="1800905"/>
            <a:ext cx="5626018" cy="5017041"/>
          </a:xfrm>
          <a:prstGeom prst="rect">
            <a:avLst/>
          </a:prstGeom>
        </p:spPr>
      </p:pic>
      <p:pic>
        <p:nvPicPr>
          <p:cNvPr id="5" name="Picture 4">
            <a:extLst>
              <a:ext uri="{FF2B5EF4-FFF2-40B4-BE49-F238E27FC236}">
                <a16:creationId xmlns:a16="http://schemas.microsoft.com/office/drawing/2014/main" id="{730B41E3-A491-4CB5-9A3D-BE6F88F42A2A}"/>
              </a:ext>
            </a:extLst>
          </p:cNvPr>
          <p:cNvPicPr>
            <a:picLocks noChangeAspect="1"/>
          </p:cNvPicPr>
          <p:nvPr/>
        </p:nvPicPr>
        <p:blipFill>
          <a:blip r:embed="rId4"/>
          <a:stretch>
            <a:fillRect/>
          </a:stretch>
        </p:blipFill>
        <p:spPr>
          <a:xfrm>
            <a:off x="4684102" y="689289"/>
            <a:ext cx="2823797" cy="1045028"/>
          </a:xfrm>
          <a:prstGeom prst="rect">
            <a:avLst/>
          </a:prstGeom>
        </p:spPr>
      </p:pic>
      <p:sp>
        <p:nvSpPr>
          <p:cNvPr id="7" name="Arrow: Down 6">
            <a:extLst>
              <a:ext uri="{FF2B5EF4-FFF2-40B4-BE49-F238E27FC236}">
                <a16:creationId xmlns:a16="http://schemas.microsoft.com/office/drawing/2014/main" id="{BFCD0C8B-64C2-41D8-B041-8D57DAD31882}"/>
              </a:ext>
            </a:extLst>
          </p:cNvPr>
          <p:cNvSpPr/>
          <p:nvPr/>
        </p:nvSpPr>
        <p:spPr>
          <a:xfrm>
            <a:off x="5829769" y="7189"/>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92840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Take action</a:t>
            </a:r>
          </a:p>
        </p:txBody>
      </p:sp>
      <p:sp>
        <p:nvSpPr>
          <p:cNvPr id="18" name="Speech Bubble: Rectangle with Corners Rounded 17">
            <a:extLst>
              <a:ext uri="{FF2B5EF4-FFF2-40B4-BE49-F238E27FC236}">
                <a16:creationId xmlns:a16="http://schemas.microsoft.com/office/drawing/2014/main" id="{5D91DD27-EBC9-49CF-9449-98EA0B44520C}"/>
              </a:ext>
            </a:extLst>
          </p:cNvPr>
          <p:cNvSpPr/>
          <p:nvPr/>
        </p:nvSpPr>
        <p:spPr>
          <a:xfrm>
            <a:off x="1785256" y="1500431"/>
            <a:ext cx="3454400" cy="1422226"/>
          </a:xfrm>
          <a:prstGeom prst="wedgeRoundRectCallout">
            <a:avLst>
              <a:gd name="adj1" fmla="val 18510"/>
              <a:gd name="adj2" fmla="val 8476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The most important thing you can do to prevent or stop child neglect, abuse or exploitation is to take action by speaking up!</a:t>
            </a:r>
          </a:p>
        </p:txBody>
      </p:sp>
      <p:pic>
        <p:nvPicPr>
          <p:cNvPr id="3" name="Picture 2">
            <a:extLst>
              <a:ext uri="{FF2B5EF4-FFF2-40B4-BE49-F238E27FC236}">
                <a16:creationId xmlns:a16="http://schemas.microsoft.com/office/drawing/2014/main" id="{7860D301-90A5-467F-A59A-E27D38C95630}"/>
              </a:ext>
            </a:extLst>
          </p:cNvPr>
          <p:cNvPicPr>
            <a:picLocks noChangeAspect="1"/>
          </p:cNvPicPr>
          <p:nvPr/>
        </p:nvPicPr>
        <p:blipFill rotWithShape="1">
          <a:blip r:embed="rId3">
            <a:extLst>
              <a:ext uri="{28A0092B-C50C-407E-A947-70E740481C1C}">
                <a14:useLocalDpi xmlns:a14="http://schemas.microsoft.com/office/drawing/2010/main"/>
              </a:ext>
            </a:extLst>
          </a:blip>
          <a:srcRect l="7589" t="55579" r="74781" b="13395"/>
          <a:stretch/>
        </p:blipFill>
        <p:spPr>
          <a:xfrm>
            <a:off x="3167742" y="3757355"/>
            <a:ext cx="1761234" cy="2169790"/>
          </a:xfrm>
          <a:prstGeom prst="rect">
            <a:avLst/>
          </a:prstGeom>
        </p:spPr>
      </p:pic>
      <p:pic>
        <p:nvPicPr>
          <p:cNvPr id="4" name="Picture 3">
            <a:extLst>
              <a:ext uri="{FF2B5EF4-FFF2-40B4-BE49-F238E27FC236}">
                <a16:creationId xmlns:a16="http://schemas.microsoft.com/office/drawing/2014/main" id="{A1F0D4E7-5CC9-464D-8CBE-6FAC19B0B8C6}"/>
              </a:ext>
            </a:extLst>
          </p:cNvPr>
          <p:cNvPicPr>
            <a:picLocks noChangeAspect="1"/>
          </p:cNvPicPr>
          <p:nvPr/>
        </p:nvPicPr>
        <p:blipFill>
          <a:blip r:embed="rId4"/>
          <a:stretch>
            <a:fillRect/>
          </a:stretch>
        </p:blipFill>
        <p:spPr>
          <a:xfrm>
            <a:off x="5709120" y="1209562"/>
            <a:ext cx="3614637" cy="5095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150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401568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Useful courage tools</a:t>
            </a:r>
          </a:p>
        </p:txBody>
      </p:sp>
      <p:grpSp>
        <p:nvGrpSpPr>
          <p:cNvPr id="24" name="Group 23">
            <a:extLst>
              <a:ext uri="{FF2B5EF4-FFF2-40B4-BE49-F238E27FC236}">
                <a16:creationId xmlns:a16="http://schemas.microsoft.com/office/drawing/2014/main" id="{F117D4AD-5996-4D04-B6A3-80A2EC67D9C8}"/>
              </a:ext>
            </a:extLst>
          </p:cNvPr>
          <p:cNvGrpSpPr/>
          <p:nvPr/>
        </p:nvGrpSpPr>
        <p:grpSpPr>
          <a:xfrm>
            <a:off x="8676362" y="2339983"/>
            <a:ext cx="772160" cy="711738"/>
            <a:chOff x="6786880" y="2061942"/>
            <a:chExt cx="772160" cy="711738"/>
          </a:xfrm>
        </p:grpSpPr>
        <p:sp>
          <p:nvSpPr>
            <p:cNvPr id="20" name="Rectangle: Rounded Corners 19">
              <a:extLst>
                <a:ext uri="{FF2B5EF4-FFF2-40B4-BE49-F238E27FC236}">
                  <a16:creationId xmlns:a16="http://schemas.microsoft.com/office/drawing/2014/main" id="{9D41D8BD-3DC5-45B7-A548-D63CA0B1BBF4}"/>
                </a:ext>
              </a:extLst>
            </p:cNvPr>
            <p:cNvSpPr/>
            <p:nvPr/>
          </p:nvSpPr>
          <p:spPr>
            <a:xfrm>
              <a:off x="6786880" y="2061942"/>
              <a:ext cx="772160" cy="711738"/>
            </a:xfrm>
            <a:prstGeom prst="roundRect">
              <a:avLst/>
            </a:prstGeom>
            <a:noFill/>
            <a:ln w="76200">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Isosceles Triangle 20">
              <a:extLst>
                <a:ext uri="{FF2B5EF4-FFF2-40B4-BE49-F238E27FC236}">
                  <a16:creationId xmlns:a16="http://schemas.microsoft.com/office/drawing/2014/main" id="{8E2B8CED-40D0-431B-AE17-C6A07A232FDE}"/>
                </a:ext>
              </a:extLst>
            </p:cNvPr>
            <p:cNvSpPr/>
            <p:nvPr/>
          </p:nvSpPr>
          <p:spPr>
            <a:xfrm rot="5400000">
              <a:off x="6976193" y="2209531"/>
              <a:ext cx="453781" cy="416560"/>
            </a:xfrm>
            <a:prstGeom prst="triangle">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7" name="TextBox 26">
            <a:extLst>
              <a:ext uri="{FF2B5EF4-FFF2-40B4-BE49-F238E27FC236}">
                <a16:creationId xmlns:a16="http://schemas.microsoft.com/office/drawing/2014/main" id="{C35DE230-AE39-4FF7-8771-56E167D433CF}"/>
              </a:ext>
            </a:extLst>
          </p:cNvPr>
          <p:cNvSpPr txBox="1"/>
          <p:nvPr/>
        </p:nvSpPr>
        <p:spPr>
          <a:xfrm>
            <a:off x="1863484" y="5831847"/>
            <a:ext cx="3498614" cy="923330"/>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Courage child protection and safeguarding poster &amp; Community Map</a:t>
            </a:r>
            <a:endParaRPr lang="en-ZA" dirty="0">
              <a:solidFill>
                <a:srgbClr val="482C89"/>
              </a:solidFill>
              <a:latin typeface="Century Gothic" panose="020B0502020202020204" pitchFamily="34" charset="0"/>
            </a:endParaRPr>
          </a:p>
        </p:txBody>
      </p:sp>
      <p:sp>
        <p:nvSpPr>
          <p:cNvPr id="30" name="TextBox 29">
            <a:extLst>
              <a:ext uri="{FF2B5EF4-FFF2-40B4-BE49-F238E27FC236}">
                <a16:creationId xmlns:a16="http://schemas.microsoft.com/office/drawing/2014/main" id="{60658497-060B-4A39-BC37-E7657F046889}"/>
              </a:ext>
            </a:extLst>
          </p:cNvPr>
          <p:cNvSpPr txBox="1"/>
          <p:nvPr/>
        </p:nvSpPr>
        <p:spPr>
          <a:xfrm>
            <a:off x="5880009" y="5831847"/>
            <a:ext cx="431981"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or</a:t>
            </a:r>
            <a:endParaRPr lang="en-ZA" dirty="0">
              <a:solidFill>
                <a:srgbClr val="482C89"/>
              </a:solidFill>
              <a:latin typeface="Century Gothic" panose="020B0502020202020204" pitchFamily="34" charset="0"/>
            </a:endParaRPr>
          </a:p>
        </p:txBody>
      </p:sp>
      <p:sp>
        <p:nvSpPr>
          <p:cNvPr id="31" name="TextBox 30">
            <a:extLst>
              <a:ext uri="{FF2B5EF4-FFF2-40B4-BE49-F238E27FC236}">
                <a16:creationId xmlns:a16="http://schemas.microsoft.com/office/drawing/2014/main" id="{F3F9EED0-9F8F-48D5-8968-FBE1DBA64F8D}"/>
              </a:ext>
            </a:extLst>
          </p:cNvPr>
          <p:cNvSpPr txBox="1"/>
          <p:nvPr/>
        </p:nvSpPr>
        <p:spPr>
          <a:xfrm>
            <a:off x="7225582" y="5837325"/>
            <a:ext cx="3498614" cy="923330"/>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The Courage child protection and safeguarding video or presentation</a:t>
            </a:r>
            <a:endParaRPr lang="en-ZA" dirty="0">
              <a:solidFill>
                <a:srgbClr val="482C89"/>
              </a:solidFill>
              <a:latin typeface="Century Gothic" panose="020B0502020202020204" pitchFamily="34" charset="0"/>
            </a:endParaRPr>
          </a:p>
        </p:txBody>
      </p:sp>
      <p:pic>
        <p:nvPicPr>
          <p:cNvPr id="5" name="Picture 4">
            <a:extLst>
              <a:ext uri="{FF2B5EF4-FFF2-40B4-BE49-F238E27FC236}">
                <a16:creationId xmlns:a16="http://schemas.microsoft.com/office/drawing/2014/main" id="{0BF7EC43-C750-42D0-ABF2-84CF06D59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8386" y="2179492"/>
            <a:ext cx="4368737" cy="3084731"/>
          </a:xfrm>
          <a:prstGeom prst="rect">
            <a:avLst/>
          </a:prstGeom>
        </p:spPr>
      </p:pic>
      <p:pic>
        <p:nvPicPr>
          <p:cNvPr id="33" name="Picture 32">
            <a:extLst>
              <a:ext uri="{FF2B5EF4-FFF2-40B4-BE49-F238E27FC236}">
                <a16:creationId xmlns:a16="http://schemas.microsoft.com/office/drawing/2014/main" id="{9F3C141E-BA37-419F-BE23-55719504FD53}"/>
              </a:ext>
            </a:extLst>
          </p:cNvPr>
          <p:cNvPicPr/>
          <p:nvPr/>
        </p:nvPicPr>
        <p:blipFill>
          <a:blip r:embed="rId4"/>
          <a:stretch>
            <a:fillRect/>
          </a:stretch>
        </p:blipFill>
        <p:spPr>
          <a:xfrm>
            <a:off x="8146294" y="3844091"/>
            <a:ext cx="1822072" cy="142013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481BE6CC-A541-4682-A3F1-E5462A596B61}"/>
              </a:ext>
            </a:extLst>
          </p:cNvPr>
          <p:cNvPicPr>
            <a:picLocks noChangeAspect="1"/>
          </p:cNvPicPr>
          <p:nvPr/>
        </p:nvPicPr>
        <p:blipFill>
          <a:blip r:embed="rId5"/>
          <a:stretch>
            <a:fillRect/>
          </a:stretch>
        </p:blipFill>
        <p:spPr>
          <a:xfrm rot="20767990">
            <a:off x="623421" y="1402282"/>
            <a:ext cx="3088784" cy="435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775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2082120" y="1997839"/>
            <a:ext cx="8027760" cy="286232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Why it important to stand up for children? </a:t>
            </a:r>
          </a:p>
        </p:txBody>
      </p:sp>
    </p:spTree>
    <p:extLst>
      <p:ext uri="{BB962C8B-B14F-4D97-AF65-F5344CB8AC3E}">
        <p14:creationId xmlns:p14="http://schemas.microsoft.com/office/powerpoint/2010/main" val="339847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066904" y="279537"/>
            <a:ext cx="10058192"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Building self esteem &amp; self worth</a:t>
            </a:r>
          </a:p>
        </p:txBody>
      </p:sp>
      <p:sp>
        <p:nvSpPr>
          <p:cNvPr id="3" name="Speech Bubble: Rectangle with Corners Rounded 2">
            <a:extLst>
              <a:ext uri="{FF2B5EF4-FFF2-40B4-BE49-F238E27FC236}">
                <a16:creationId xmlns:a16="http://schemas.microsoft.com/office/drawing/2014/main" id="{51399B52-584E-4881-8179-9C7ED1E34C0C}"/>
              </a:ext>
            </a:extLst>
          </p:cNvPr>
          <p:cNvSpPr/>
          <p:nvPr/>
        </p:nvSpPr>
        <p:spPr>
          <a:xfrm>
            <a:off x="2141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Speech Bubble: Rectangle with Corners Rounded 14">
            <a:extLst>
              <a:ext uri="{FF2B5EF4-FFF2-40B4-BE49-F238E27FC236}">
                <a16:creationId xmlns:a16="http://schemas.microsoft.com/office/drawing/2014/main" id="{C2332884-7158-416E-812F-9B2575C6C310}"/>
              </a:ext>
            </a:extLst>
          </p:cNvPr>
          <p:cNvSpPr/>
          <p:nvPr/>
        </p:nvSpPr>
        <p:spPr>
          <a:xfrm>
            <a:off x="2141731" y="3456219"/>
            <a:ext cx="1432560" cy="955040"/>
          </a:xfrm>
          <a:prstGeom prst="wedgeRoundRectCallout">
            <a:avLst>
              <a:gd name="adj1" fmla="val 82264"/>
              <a:gd name="adj2" fmla="val 1600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Speech Bubble: Rectangle with Corners Rounded 17">
            <a:extLst>
              <a:ext uri="{FF2B5EF4-FFF2-40B4-BE49-F238E27FC236}">
                <a16:creationId xmlns:a16="http://schemas.microsoft.com/office/drawing/2014/main" id="{67712D59-71C2-4714-B600-2C5A481433A4}"/>
              </a:ext>
            </a:extLst>
          </p:cNvPr>
          <p:cNvSpPr/>
          <p:nvPr/>
        </p:nvSpPr>
        <p:spPr>
          <a:xfrm>
            <a:off x="2141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peech Bubble: Rectangle with Corners Rounded 20">
            <a:extLst>
              <a:ext uri="{FF2B5EF4-FFF2-40B4-BE49-F238E27FC236}">
                <a16:creationId xmlns:a16="http://schemas.microsoft.com/office/drawing/2014/main" id="{B39B49EA-8E21-4486-956E-CD8F37A3A5DB}"/>
              </a:ext>
            </a:extLst>
          </p:cNvPr>
          <p:cNvSpPr/>
          <p:nvPr/>
        </p:nvSpPr>
        <p:spPr>
          <a:xfrm>
            <a:off x="8647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peech Bubble: Rectangle with Corners Rounded 22">
            <a:extLst>
              <a:ext uri="{FF2B5EF4-FFF2-40B4-BE49-F238E27FC236}">
                <a16:creationId xmlns:a16="http://schemas.microsoft.com/office/drawing/2014/main" id="{2D8A9813-830A-43B3-99E6-6CC9DF2DB7B1}"/>
              </a:ext>
            </a:extLst>
          </p:cNvPr>
          <p:cNvSpPr/>
          <p:nvPr/>
        </p:nvSpPr>
        <p:spPr>
          <a:xfrm>
            <a:off x="8647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Speech Bubble: Rectangle with Corners Rounded 21">
            <a:extLst>
              <a:ext uri="{FF2B5EF4-FFF2-40B4-BE49-F238E27FC236}">
                <a16:creationId xmlns:a16="http://schemas.microsoft.com/office/drawing/2014/main" id="{313BC0A2-0B87-4645-AF4B-976E138587F7}"/>
              </a:ext>
            </a:extLst>
          </p:cNvPr>
          <p:cNvSpPr/>
          <p:nvPr/>
        </p:nvSpPr>
        <p:spPr>
          <a:xfrm>
            <a:off x="8647643" y="3456219"/>
            <a:ext cx="1432560" cy="955040"/>
          </a:xfrm>
          <a:prstGeom prst="wedgeRoundRectCallout">
            <a:avLst>
              <a:gd name="adj1" fmla="val -74474"/>
              <a:gd name="adj2" fmla="val 8559"/>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4" name="Picture 2" descr="03">
            <a:extLst>
              <a:ext uri="{FF2B5EF4-FFF2-40B4-BE49-F238E27FC236}">
                <a16:creationId xmlns:a16="http://schemas.microsoft.com/office/drawing/2014/main" id="{B647F4B2-B5B4-480A-A8D7-0BE36E887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74" t="4996" r="22495" b="11597"/>
          <a:stretch>
            <a:fillRect/>
          </a:stretch>
        </p:blipFill>
        <p:spPr bwMode="auto">
          <a:xfrm>
            <a:off x="3949897" y="1522929"/>
            <a:ext cx="4109951" cy="448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close up of a logo&#10;&#10;Description generated with very high confidence">
            <a:extLst>
              <a:ext uri="{FF2B5EF4-FFF2-40B4-BE49-F238E27FC236}">
                <a16:creationId xmlns:a16="http://schemas.microsoft.com/office/drawing/2014/main" id="{4A8029E9-1F5D-464F-8B13-F1640D35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392" t="16326" r="60915" b="69593"/>
          <a:stretch/>
        </p:blipFill>
        <p:spPr>
          <a:xfrm>
            <a:off x="2544577" y="1711403"/>
            <a:ext cx="626869" cy="896457"/>
          </a:xfrm>
          <a:prstGeom prst="rect">
            <a:avLst/>
          </a:prstGeom>
          <a:ln>
            <a:noFill/>
          </a:ln>
        </p:spPr>
      </p:pic>
      <p:pic>
        <p:nvPicPr>
          <p:cNvPr id="26" name="Picture 25" descr="A close up of a logo&#10;&#10;Description generated with very high confidence">
            <a:extLst>
              <a:ext uri="{FF2B5EF4-FFF2-40B4-BE49-F238E27FC236}">
                <a16:creationId xmlns:a16="http://schemas.microsoft.com/office/drawing/2014/main" id="{72D21BF8-9265-4C2C-AA84-AA0ACC1F55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828" t="16327" r="16608" b="70413"/>
          <a:stretch/>
        </p:blipFill>
        <p:spPr>
          <a:xfrm>
            <a:off x="9067510" y="1689576"/>
            <a:ext cx="781304" cy="918283"/>
          </a:xfrm>
          <a:prstGeom prst="rect">
            <a:avLst/>
          </a:prstGeom>
          <a:ln>
            <a:noFill/>
          </a:ln>
        </p:spPr>
      </p:pic>
      <p:pic>
        <p:nvPicPr>
          <p:cNvPr id="31" name="Picture 30" descr="A close up of a logo&#10;&#10;Description generated with very high confidence">
            <a:extLst>
              <a:ext uri="{FF2B5EF4-FFF2-40B4-BE49-F238E27FC236}">
                <a16:creationId xmlns:a16="http://schemas.microsoft.com/office/drawing/2014/main" id="{64F93279-5C72-4123-BADE-E5C525FC1B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601" t="38202" r="64314" b="54008"/>
          <a:stretch/>
        </p:blipFill>
        <p:spPr>
          <a:xfrm>
            <a:off x="2141732" y="3617462"/>
            <a:ext cx="550669" cy="609099"/>
          </a:xfrm>
          <a:prstGeom prst="rect">
            <a:avLst/>
          </a:prstGeom>
          <a:ln>
            <a:noFill/>
          </a:ln>
        </p:spPr>
      </p:pic>
      <p:pic>
        <p:nvPicPr>
          <p:cNvPr id="4" name="Picture 3">
            <a:extLst>
              <a:ext uri="{FF2B5EF4-FFF2-40B4-BE49-F238E27FC236}">
                <a16:creationId xmlns:a16="http://schemas.microsoft.com/office/drawing/2014/main" id="{9B8990CC-4436-488E-9F66-5FF57DCB83A7}"/>
              </a:ext>
            </a:extLst>
          </p:cNvPr>
          <p:cNvPicPr>
            <a:picLocks noChangeAspect="1"/>
          </p:cNvPicPr>
          <p:nvPr/>
        </p:nvPicPr>
        <p:blipFill>
          <a:blip r:embed="rId5"/>
          <a:stretch>
            <a:fillRect/>
          </a:stretch>
        </p:blipFill>
        <p:spPr>
          <a:xfrm>
            <a:off x="2747584" y="3671236"/>
            <a:ext cx="723267" cy="562541"/>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5547C9D6-74A5-43C8-B1AC-C525C36AD4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539" t="37710" r="19307" b="48136"/>
          <a:stretch/>
        </p:blipFill>
        <p:spPr>
          <a:xfrm>
            <a:off x="8988908" y="3456220"/>
            <a:ext cx="750030" cy="958371"/>
          </a:xfrm>
          <a:prstGeom prst="rect">
            <a:avLst/>
          </a:prstGeom>
          <a:ln>
            <a:noFill/>
          </a:ln>
        </p:spPr>
      </p:pic>
      <p:pic>
        <p:nvPicPr>
          <p:cNvPr id="33" name="Picture 32" descr="A close up of a logo&#10;&#10;Description generated with very high confidence">
            <a:extLst>
              <a:ext uri="{FF2B5EF4-FFF2-40B4-BE49-F238E27FC236}">
                <a16:creationId xmlns:a16="http://schemas.microsoft.com/office/drawing/2014/main" id="{8919C16D-C353-4432-9D75-3F4C118E4D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31" t="65608" r="56746" b="21341"/>
          <a:stretch/>
        </p:blipFill>
        <p:spPr>
          <a:xfrm>
            <a:off x="2417065" y="5205181"/>
            <a:ext cx="1008384" cy="906968"/>
          </a:xfrm>
          <a:prstGeom prst="rect">
            <a:avLst/>
          </a:prstGeom>
          <a:ln>
            <a:noFill/>
          </a:ln>
        </p:spPr>
      </p:pic>
      <p:pic>
        <p:nvPicPr>
          <p:cNvPr id="34" name="Picture 33" descr="A close up of a logo&#10;&#10;Description generated with very high confidence">
            <a:extLst>
              <a:ext uri="{FF2B5EF4-FFF2-40B4-BE49-F238E27FC236}">
                <a16:creationId xmlns:a16="http://schemas.microsoft.com/office/drawing/2014/main" id="{CC87F564-AF36-4510-B1AD-54F5264003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308" t="64020" r="12333" b="21264"/>
          <a:stretch/>
        </p:blipFill>
        <p:spPr>
          <a:xfrm>
            <a:off x="8955820" y="5153779"/>
            <a:ext cx="988539" cy="958371"/>
          </a:xfrm>
          <a:prstGeom prst="rect">
            <a:avLst/>
          </a:prstGeom>
          <a:ln>
            <a:noFill/>
          </a:ln>
        </p:spPr>
      </p:pic>
    </p:spTree>
    <p:extLst>
      <p:ext uri="{BB962C8B-B14F-4D97-AF65-F5344CB8AC3E}">
        <p14:creationId xmlns:p14="http://schemas.microsoft.com/office/powerpoint/2010/main" val="127166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2082120" y="1997839"/>
            <a:ext cx="8027760" cy="286232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Now let’s understand the process you should follow…</a:t>
            </a:r>
          </a:p>
        </p:txBody>
      </p:sp>
    </p:spTree>
    <p:extLst>
      <p:ext uri="{BB962C8B-B14F-4D97-AF65-F5344CB8AC3E}">
        <p14:creationId xmlns:p14="http://schemas.microsoft.com/office/powerpoint/2010/main" val="125091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270367" y="341918"/>
            <a:ext cx="9651265"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 Child Protection Process</a:t>
            </a:r>
          </a:p>
        </p:txBody>
      </p:sp>
      <p:sp>
        <p:nvSpPr>
          <p:cNvPr id="18" name="Speech Bubble: Rectangle with Corners Rounded 17">
            <a:extLst>
              <a:ext uri="{FF2B5EF4-FFF2-40B4-BE49-F238E27FC236}">
                <a16:creationId xmlns:a16="http://schemas.microsoft.com/office/drawing/2014/main" id="{5D91DD27-EBC9-49CF-9449-98EA0B44520C}"/>
              </a:ext>
            </a:extLst>
          </p:cNvPr>
          <p:cNvSpPr/>
          <p:nvPr/>
        </p:nvSpPr>
        <p:spPr>
          <a:xfrm>
            <a:off x="1170396" y="1522928"/>
            <a:ext cx="3454400" cy="1422226"/>
          </a:xfrm>
          <a:prstGeom prst="wedgeRoundRectCallout">
            <a:avLst>
              <a:gd name="adj1" fmla="val -13633"/>
              <a:gd name="adj2" fmla="val 8399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What should you do if you see child protection challenges in your community, follow the Courage Child Protection &amp; Safeguarding process.</a:t>
            </a:r>
          </a:p>
        </p:txBody>
      </p:sp>
      <p:sp>
        <p:nvSpPr>
          <p:cNvPr id="20" name="Speech Bubble: Rectangle with Corners Rounded 19">
            <a:extLst>
              <a:ext uri="{FF2B5EF4-FFF2-40B4-BE49-F238E27FC236}">
                <a16:creationId xmlns:a16="http://schemas.microsoft.com/office/drawing/2014/main" id="{393665E8-F26B-4861-9177-186A3247E0A9}"/>
              </a:ext>
            </a:extLst>
          </p:cNvPr>
          <p:cNvSpPr/>
          <p:nvPr/>
        </p:nvSpPr>
        <p:spPr>
          <a:xfrm>
            <a:off x="7281218" y="1444288"/>
            <a:ext cx="3559630" cy="1422226"/>
          </a:xfrm>
          <a:prstGeom prst="wedgeRoundRectCallout">
            <a:avLst>
              <a:gd name="adj1" fmla="val 24622"/>
              <a:gd name="adj2" fmla="val 8170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Link this process to the Courage Child Protection Community Map to understand which stakeholders are involved.</a:t>
            </a:r>
          </a:p>
        </p:txBody>
      </p:sp>
      <p:pic>
        <p:nvPicPr>
          <p:cNvPr id="3" name="Picture 2">
            <a:extLst>
              <a:ext uri="{FF2B5EF4-FFF2-40B4-BE49-F238E27FC236}">
                <a16:creationId xmlns:a16="http://schemas.microsoft.com/office/drawing/2014/main" id="{7860D301-90A5-467F-A59A-E27D38C95630}"/>
              </a:ext>
            </a:extLst>
          </p:cNvPr>
          <p:cNvPicPr>
            <a:picLocks noChangeAspect="1"/>
          </p:cNvPicPr>
          <p:nvPr/>
        </p:nvPicPr>
        <p:blipFill rotWithShape="1">
          <a:blip r:embed="rId3">
            <a:extLst>
              <a:ext uri="{28A0092B-C50C-407E-A947-70E740481C1C}">
                <a14:useLocalDpi xmlns:a14="http://schemas.microsoft.com/office/drawing/2010/main"/>
              </a:ext>
            </a:extLst>
          </a:blip>
          <a:srcRect l="7589" t="55579" r="74781" b="13395"/>
          <a:stretch/>
        </p:blipFill>
        <p:spPr>
          <a:xfrm>
            <a:off x="909140" y="3779852"/>
            <a:ext cx="1761234" cy="2169790"/>
          </a:xfrm>
          <a:prstGeom prst="rect">
            <a:avLst/>
          </a:prstGeom>
        </p:spPr>
      </p:pic>
      <p:pic>
        <p:nvPicPr>
          <p:cNvPr id="4" name="Picture 3">
            <a:extLst>
              <a:ext uri="{FF2B5EF4-FFF2-40B4-BE49-F238E27FC236}">
                <a16:creationId xmlns:a16="http://schemas.microsoft.com/office/drawing/2014/main" id="{A1F0D4E7-5CC9-464D-8CBE-6FAC19B0B8C6}"/>
              </a:ext>
            </a:extLst>
          </p:cNvPr>
          <p:cNvPicPr>
            <a:picLocks noChangeAspect="1"/>
          </p:cNvPicPr>
          <p:nvPr/>
        </p:nvPicPr>
        <p:blipFill>
          <a:blip r:embed="rId4"/>
          <a:stretch>
            <a:fillRect/>
          </a:stretch>
        </p:blipFill>
        <p:spPr>
          <a:xfrm>
            <a:off x="2661740" y="3079153"/>
            <a:ext cx="2258929" cy="318443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D56AEA4-BFAF-497D-910E-696F47B8F94C}"/>
              </a:ext>
            </a:extLst>
          </p:cNvPr>
          <p:cNvPicPr>
            <a:picLocks noChangeAspect="1"/>
          </p:cNvPicPr>
          <p:nvPr/>
        </p:nvPicPr>
        <p:blipFill rotWithShape="1">
          <a:blip r:embed="rId3">
            <a:extLst>
              <a:ext uri="{28A0092B-C50C-407E-A947-70E740481C1C}">
                <a14:useLocalDpi xmlns:a14="http://schemas.microsoft.com/office/drawing/2010/main"/>
              </a:ext>
            </a:extLst>
          </a:blip>
          <a:srcRect l="79809" t="55305" r="8096" b="13395"/>
          <a:stretch/>
        </p:blipFill>
        <p:spPr>
          <a:xfrm>
            <a:off x="9893790" y="3966279"/>
            <a:ext cx="1208314" cy="2188964"/>
          </a:xfrm>
          <a:prstGeom prst="rect">
            <a:avLst/>
          </a:prstGeom>
        </p:spPr>
      </p:pic>
      <p:pic>
        <p:nvPicPr>
          <p:cNvPr id="5" name="Picture 4">
            <a:extLst>
              <a:ext uri="{FF2B5EF4-FFF2-40B4-BE49-F238E27FC236}">
                <a16:creationId xmlns:a16="http://schemas.microsoft.com/office/drawing/2014/main" id="{751973C5-4236-44C4-9C16-80C8667D6B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515588">
            <a:off x="6292276" y="3804840"/>
            <a:ext cx="3319804" cy="2344087"/>
          </a:xfrm>
          <a:prstGeom prst="rect">
            <a:avLst/>
          </a:prstGeom>
        </p:spPr>
      </p:pic>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526A179F-1DE1-4F6C-8D60-7F92C49062A7}"/>
                  </a:ext>
                </a:extLst>
              </p14:cNvPr>
              <p14:cNvContentPartPr/>
              <p14:nvPr/>
            </p14:nvContentPartPr>
            <p14:xfrm>
              <a:off x="9341114" y="5054056"/>
              <a:ext cx="560880" cy="182160"/>
            </p14:xfrm>
          </p:contentPart>
        </mc:Choice>
        <mc:Fallback xmlns="">
          <p:pic>
            <p:nvPicPr>
              <p:cNvPr id="21" name="Ink 20">
                <a:extLst>
                  <a:ext uri="{FF2B5EF4-FFF2-40B4-BE49-F238E27FC236}">
                    <a16:creationId xmlns:a16="http://schemas.microsoft.com/office/drawing/2014/main" id="{526A179F-1DE1-4F6C-8D60-7F92C49062A7}"/>
                  </a:ext>
                </a:extLst>
              </p:cNvPr>
              <p:cNvPicPr/>
              <p:nvPr/>
            </p:nvPicPr>
            <p:blipFill>
              <a:blip r:embed="rId9"/>
              <a:stretch>
                <a:fillRect/>
              </a:stretch>
            </p:blipFill>
            <p:spPr>
              <a:xfrm>
                <a:off x="9323114" y="5036056"/>
                <a:ext cx="596520" cy="217800"/>
              </a:xfrm>
              <a:prstGeom prst="rect">
                <a:avLst/>
              </a:prstGeom>
            </p:spPr>
          </p:pic>
        </mc:Fallback>
      </mc:AlternateContent>
    </p:spTree>
    <p:extLst>
      <p:ext uri="{BB962C8B-B14F-4D97-AF65-F5344CB8AC3E}">
        <p14:creationId xmlns:p14="http://schemas.microsoft.com/office/powerpoint/2010/main" val="212864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541813" y="2459504"/>
            <a:ext cx="9108373" cy="193899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Let’s understand this process in more detail?</a:t>
            </a:r>
          </a:p>
        </p:txBody>
      </p:sp>
    </p:spTree>
    <p:extLst>
      <p:ext uri="{BB962C8B-B14F-4D97-AF65-F5344CB8AC3E}">
        <p14:creationId xmlns:p14="http://schemas.microsoft.com/office/powerpoint/2010/main" val="5507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52" name="Picture 51">
            <a:extLst>
              <a:ext uri="{FF2B5EF4-FFF2-40B4-BE49-F238E27FC236}">
                <a16:creationId xmlns:a16="http://schemas.microsoft.com/office/drawing/2014/main" id="{557347DA-8083-40AD-8D06-C64E60842336}"/>
              </a:ext>
            </a:extLst>
          </p:cNvPr>
          <p:cNvPicPr>
            <a:picLocks noChangeAspect="1"/>
          </p:cNvPicPr>
          <p:nvPr/>
        </p:nvPicPr>
        <p:blipFill rotWithShape="1">
          <a:blip r:embed="rId3"/>
          <a:srcRect b="16813"/>
          <a:stretch/>
        </p:blipFill>
        <p:spPr>
          <a:xfrm>
            <a:off x="1904909" y="505847"/>
            <a:ext cx="8382183" cy="4863364"/>
          </a:xfrm>
          <a:prstGeom prst="rect">
            <a:avLst/>
          </a:prstGeom>
        </p:spPr>
      </p:pic>
      <p:pic>
        <p:nvPicPr>
          <p:cNvPr id="6" name="Picture 5">
            <a:extLst>
              <a:ext uri="{FF2B5EF4-FFF2-40B4-BE49-F238E27FC236}">
                <a16:creationId xmlns:a16="http://schemas.microsoft.com/office/drawing/2014/main" id="{924711D0-C143-45F9-853D-B338B1D0CF42}"/>
              </a:ext>
            </a:extLst>
          </p:cNvPr>
          <p:cNvPicPr>
            <a:picLocks noChangeAspect="1"/>
          </p:cNvPicPr>
          <p:nvPr/>
        </p:nvPicPr>
        <p:blipFill rotWithShape="1">
          <a:blip r:embed="rId3"/>
          <a:srcRect l="12988" t="82026" r="30131"/>
          <a:stretch/>
        </p:blipFill>
        <p:spPr>
          <a:xfrm>
            <a:off x="3886200" y="5293011"/>
            <a:ext cx="4767944" cy="1050810"/>
          </a:xfrm>
          <a:prstGeom prst="rect">
            <a:avLst/>
          </a:prstGeom>
        </p:spPr>
      </p:pic>
      <p:sp>
        <p:nvSpPr>
          <p:cNvPr id="5" name="Arrow: Down 4">
            <a:extLst>
              <a:ext uri="{FF2B5EF4-FFF2-40B4-BE49-F238E27FC236}">
                <a16:creationId xmlns:a16="http://schemas.microsoft.com/office/drawing/2014/main" id="{FE44D208-C57A-4502-B768-E1024B773AC7}"/>
              </a:ext>
            </a:extLst>
          </p:cNvPr>
          <p:cNvSpPr/>
          <p:nvPr/>
        </p:nvSpPr>
        <p:spPr>
          <a:xfrm>
            <a:off x="5829768" y="6183088"/>
            <a:ext cx="532462" cy="674913"/>
          </a:xfrm>
          <a:prstGeom prst="downArrow">
            <a:avLst/>
          </a:prstGeom>
          <a:solidFill>
            <a:srgbClr val="CA93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762016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24732</TotalTime>
  <Words>1884</Words>
  <Application>Microsoft Macintosh PowerPoint</Application>
  <PresentationFormat>Widescreen</PresentationFormat>
  <Paragraphs>105</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Century Gothic</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771</cp:revision>
  <cp:lastPrinted>2020-11-10T18:22:51Z</cp:lastPrinted>
  <dcterms:created xsi:type="dcterms:W3CDTF">2015-05-17T14:23:03Z</dcterms:created>
  <dcterms:modified xsi:type="dcterms:W3CDTF">2021-12-01T16:55:18Z</dcterms:modified>
</cp:coreProperties>
</file>