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3.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4.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sldIdLst>
    <p:sldId id="2184" r:id="rId2"/>
    <p:sldId id="1851" r:id="rId3"/>
    <p:sldId id="462" r:id="rId4"/>
    <p:sldId id="2224" r:id="rId5"/>
    <p:sldId id="2225" r:id="rId6"/>
    <p:sldId id="464" r:id="rId7"/>
    <p:sldId id="465" r:id="rId8"/>
    <p:sldId id="480" r:id="rId9"/>
    <p:sldId id="467" r:id="rId10"/>
    <p:sldId id="1854" r:id="rId11"/>
    <p:sldId id="2236" r:id="rId12"/>
    <p:sldId id="470" r:id="rId13"/>
    <p:sldId id="474" r:id="rId14"/>
    <p:sldId id="471" r:id="rId15"/>
    <p:sldId id="475" r:id="rId16"/>
    <p:sldId id="472" r:id="rId17"/>
    <p:sldId id="476" r:id="rId18"/>
    <p:sldId id="468" r:id="rId19"/>
    <p:sldId id="483" r:id="rId20"/>
    <p:sldId id="1853" r:id="rId21"/>
    <p:sldId id="1744" r:id="rId22"/>
    <p:sldId id="623" r:id="rId23"/>
    <p:sldId id="624" r:id="rId24"/>
    <p:sldId id="625" r:id="rId25"/>
    <p:sldId id="626" r:id="rId26"/>
    <p:sldId id="630" r:id="rId27"/>
    <p:sldId id="631" r:id="rId28"/>
    <p:sldId id="632" r:id="rId29"/>
    <p:sldId id="627" r:id="rId30"/>
    <p:sldId id="2221" r:id="rId31"/>
    <p:sldId id="491" r:id="rId32"/>
    <p:sldId id="496" r:id="rId33"/>
    <p:sldId id="497" r:id="rId34"/>
    <p:sldId id="498" r:id="rId35"/>
    <p:sldId id="495" r:id="rId36"/>
    <p:sldId id="492" r:id="rId37"/>
    <p:sldId id="493" r:id="rId38"/>
    <p:sldId id="2213" r:id="rId39"/>
    <p:sldId id="2214" r:id="rId40"/>
    <p:sldId id="2237" r:id="rId41"/>
    <p:sldId id="1857" r:id="rId42"/>
    <p:sldId id="1703" r:id="rId43"/>
    <p:sldId id="647" r:id="rId44"/>
    <p:sldId id="652" r:id="rId45"/>
    <p:sldId id="1918" r:id="rId46"/>
    <p:sldId id="2175" r:id="rId47"/>
    <p:sldId id="1858" r:id="rId48"/>
    <p:sldId id="1919" r:id="rId49"/>
    <p:sldId id="1846" r:id="rId50"/>
    <p:sldId id="1774" r:id="rId51"/>
    <p:sldId id="1786" r:id="rId52"/>
    <p:sldId id="1772" r:id="rId53"/>
    <p:sldId id="1921" r:id="rId54"/>
    <p:sldId id="1849" r:id="rId55"/>
    <p:sldId id="2004" r:id="rId56"/>
    <p:sldId id="2176" r:id="rId57"/>
    <p:sldId id="2024" r:id="rId58"/>
    <p:sldId id="322" r:id="rId59"/>
    <p:sldId id="2191" r:id="rId60"/>
    <p:sldId id="1713" r:id="rId61"/>
    <p:sldId id="2194" r:id="rId62"/>
    <p:sldId id="2058" r:id="rId63"/>
    <p:sldId id="2003" r:id="rId64"/>
    <p:sldId id="1943" r:id="rId65"/>
    <p:sldId id="2084" r:id="rId66"/>
    <p:sldId id="1944" r:id="rId67"/>
    <p:sldId id="2002" r:id="rId68"/>
    <p:sldId id="2085" r:id="rId69"/>
    <p:sldId id="1992" r:id="rId70"/>
    <p:sldId id="2216" r:id="rId71"/>
    <p:sldId id="1711"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0099"/>
    <a:srgbClr val="F7C03C"/>
    <a:srgbClr val="6E6E70"/>
    <a:srgbClr val="E9F2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58"/>
    <p:restoredTop sz="85442"/>
  </p:normalViewPr>
  <p:slideViewPr>
    <p:cSldViewPr snapToGrid="0" snapToObjects="1">
      <p:cViewPr varScale="1">
        <p:scale>
          <a:sx n="102" d="100"/>
          <a:sy n="102" d="100"/>
        </p:scale>
        <p:origin x="192" y="320"/>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89" d="100"/>
          <a:sy n="89" d="100"/>
        </p:scale>
        <p:origin x="3272"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2DE07D-C211-D245-A889-888580264093}" type="datetimeFigureOut">
              <a:rPr lang="en-US" smtClean="0"/>
              <a:t>12/1/21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3956D-81E3-514C-B759-D79E6898772A}" type="slidenum">
              <a:rPr lang="en-US" smtClean="0"/>
              <a:t>‹#›</a:t>
            </a:fld>
            <a:endParaRPr lang="en-US"/>
          </a:p>
        </p:txBody>
      </p:sp>
    </p:spTree>
    <p:extLst>
      <p:ext uri="{BB962C8B-B14F-4D97-AF65-F5344CB8AC3E}">
        <p14:creationId xmlns:p14="http://schemas.microsoft.com/office/powerpoint/2010/main" val="1497852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presentation introduces how to run a Courage workshop, the child protection and empowerment programme for communities around the world.</a:t>
            </a:r>
          </a:p>
        </p:txBody>
      </p:sp>
      <p:sp>
        <p:nvSpPr>
          <p:cNvPr id="4" name="Slide Number Placeholder 3"/>
          <p:cNvSpPr>
            <a:spLocks noGrp="1"/>
          </p:cNvSpPr>
          <p:nvPr>
            <p:ph type="sldNum" sz="quarter" idx="5"/>
          </p:nvPr>
        </p:nvSpPr>
        <p:spPr/>
        <p:txBody>
          <a:bodyPr/>
          <a:lstStyle/>
          <a:p>
            <a:fld id="{DF9EFC38-92A7-4091-BBA3-9AC4DF771430}" type="slidenum">
              <a:rPr lang="en-ZA" smtClean="0"/>
              <a:t>1</a:t>
            </a:fld>
            <a:endParaRPr lang="en-ZA"/>
          </a:p>
        </p:txBody>
      </p:sp>
    </p:spTree>
    <p:extLst>
      <p:ext uri="{BB962C8B-B14F-4D97-AF65-F5344CB8AC3E}">
        <p14:creationId xmlns:p14="http://schemas.microsoft.com/office/powerpoint/2010/main" val="57166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key is to move out of this drama, and into a space of empowerment, where the child protection officer become an enabler, they are not rescuing the child, they are providing the child or parents with choices, and then empowering them to make the right choices.  The victim becomes a survivor or thriver, and the persecutor becomes an accountable person who knows the difference between right and wrong. </a:t>
            </a:r>
          </a:p>
        </p:txBody>
      </p:sp>
      <p:sp>
        <p:nvSpPr>
          <p:cNvPr id="4" name="Slide Number Placeholder 3"/>
          <p:cNvSpPr>
            <a:spLocks noGrp="1"/>
          </p:cNvSpPr>
          <p:nvPr>
            <p:ph type="sldNum" sz="quarter" idx="5"/>
          </p:nvPr>
        </p:nvSpPr>
        <p:spPr/>
        <p:txBody>
          <a:bodyPr/>
          <a:lstStyle/>
          <a:p>
            <a:fld id="{DF9EFC38-92A7-4091-BBA3-9AC4DF771430}" type="slidenum">
              <a:rPr lang="en-ZA" smtClean="0"/>
              <a:t>10</a:t>
            </a:fld>
            <a:endParaRPr lang="en-ZA"/>
          </a:p>
        </p:txBody>
      </p:sp>
    </p:spTree>
    <p:extLst>
      <p:ext uri="{BB962C8B-B14F-4D97-AF65-F5344CB8AC3E}">
        <p14:creationId xmlns:p14="http://schemas.microsoft.com/office/powerpoint/2010/main" val="3743094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 mind shift is needed in the child protection community, and this is what it looks like?</a:t>
            </a:r>
          </a:p>
        </p:txBody>
      </p:sp>
      <p:sp>
        <p:nvSpPr>
          <p:cNvPr id="4" name="Slide Number Placeholder 3"/>
          <p:cNvSpPr>
            <a:spLocks noGrp="1"/>
          </p:cNvSpPr>
          <p:nvPr>
            <p:ph type="sldNum" sz="quarter" idx="5"/>
          </p:nvPr>
        </p:nvSpPr>
        <p:spPr/>
        <p:txBody>
          <a:bodyPr/>
          <a:lstStyle/>
          <a:p>
            <a:fld id="{DF9EFC38-92A7-4091-BBA3-9AC4DF771430}" type="slidenum">
              <a:rPr lang="en-ZA" smtClean="0"/>
              <a:t>11</a:t>
            </a:fld>
            <a:endParaRPr lang="en-ZA"/>
          </a:p>
        </p:txBody>
      </p:sp>
    </p:spTree>
    <p:extLst>
      <p:ext uri="{BB962C8B-B14F-4D97-AF65-F5344CB8AC3E}">
        <p14:creationId xmlns:p14="http://schemas.microsoft.com/office/powerpoint/2010/main" val="677035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disempowered rescuer feels sorry for the child.  Their desire to help is often driven by a sense of guilt. They believe the child needs them and they try to solve all the children’s problems for them.</a:t>
            </a:r>
          </a:p>
        </p:txBody>
      </p:sp>
      <p:sp>
        <p:nvSpPr>
          <p:cNvPr id="4" name="Slide Number Placeholder 3"/>
          <p:cNvSpPr>
            <a:spLocks noGrp="1"/>
          </p:cNvSpPr>
          <p:nvPr>
            <p:ph type="sldNum" sz="quarter" idx="5"/>
          </p:nvPr>
        </p:nvSpPr>
        <p:spPr/>
        <p:txBody>
          <a:bodyPr/>
          <a:lstStyle/>
          <a:p>
            <a:fld id="{DF9EFC38-92A7-4091-BBA3-9AC4DF771430}" type="slidenum">
              <a:rPr lang="en-ZA" smtClean="0"/>
              <a:t>12</a:t>
            </a:fld>
            <a:endParaRPr lang="en-ZA"/>
          </a:p>
        </p:txBody>
      </p:sp>
    </p:spTree>
    <p:extLst>
      <p:ext uri="{BB962C8B-B14F-4D97-AF65-F5344CB8AC3E}">
        <p14:creationId xmlns:p14="http://schemas.microsoft.com/office/powerpoint/2010/main" val="986270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empowered child protection officer is an enabler.  They are concerned for the vulnerable, but their focus is on identifying what needs to change, what choices are available, and how they can empower the child, parents or community members to act to prevent or stop the abuse from continuing.</a:t>
            </a:r>
          </a:p>
        </p:txBody>
      </p:sp>
      <p:sp>
        <p:nvSpPr>
          <p:cNvPr id="4" name="Slide Number Placeholder 3"/>
          <p:cNvSpPr>
            <a:spLocks noGrp="1"/>
          </p:cNvSpPr>
          <p:nvPr>
            <p:ph type="sldNum" sz="quarter" idx="5"/>
          </p:nvPr>
        </p:nvSpPr>
        <p:spPr/>
        <p:txBody>
          <a:bodyPr/>
          <a:lstStyle/>
          <a:p>
            <a:fld id="{DF9EFC38-92A7-4091-BBA3-9AC4DF771430}" type="slidenum">
              <a:rPr lang="en-ZA" smtClean="0"/>
              <a:t>13</a:t>
            </a:fld>
            <a:endParaRPr lang="en-ZA"/>
          </a:p>
        </p:txBody>
      </p:sp>
    </p:spTree>
    <p:extLst>
      <p:ext uri="{BB962C8B-B14F-4D97-AF65-F5344CB8AC3E}">
        <p14:creationId xmlns:p14="http://schemas.microsoft.com/office/powerpoint/2010/main" val="4188064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disempowered child becomes a victim.  They are suffering and feel trapped and helpless.  They believe they have no choices and that they can’t solve their problems.</a:t>
            </a:r>
          </a:p>
        </p:txBody>
      </p:sp>
      <p:sp>
        <p:nvSpPr>
          <p:cNvPr id="4" name="Slide Number Placeholder 3"/>
          <p:cNvSpPr>
            <a:spLocks noGrp="1"/>
          </p:cNvSpPr>
          <p:nvPr>
            <p:ph type="sldNum" sz="quarter" idx="5"/>
          </p:nvPr>
        </p:nvSpPr>
        <p:spPr/>
        <p:txBody>
          <a:bodyPr/>
          <a:lstStyle/>
          <a:p>
            <a:fld id="{DF9EFC38-92A7-4091-BBA3-9AC4DF771430}" type="slidenum">
              <a:rPr lang="en-ZA" smtClean="0"/>
              <a:t>14</a:t>
            </a:fld>
            <a:endParaRPr lang="en-ZA"/>
          </a:p>
        </p:txBody>
      </p:sp>
    </p:spTree>
    <p:extLst>
      <p:ext uri="{BB962C8B-B14F-4D97-AF65-F5344CB8AC3E}">
        <p14:creationId xmlns:p14="http://schemas.microsoft.com/office/powerpoint/2010/main" val="826825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empowered child becomes a survivor and hopefully thrives in the long term.  They identify that the abuse, neglect or exploitation they are experiencing is wrong, and that they must act to change their situation.  This could be a simple act of telling someone about what they are experiencing, or for older children, confronting their abuser. For babies, action is difficult, but their carers can be empowered to make different choices, that are in their child’s best interest,</a:t>
            </a:r>
          </a:p>
        </p:txBody>
      </p:sp>
      <p:sp>
        <p:nvSpPr>
          <p:cNvPr id="4" name="Slide Number Placeholder 3"/>
          <p:cNvSpPr>
            <a:spLocks noGrp="1"/>
          </p:cNvSpPr>
          <p:nvPr>
            <p:ph type="sldNum" sz="quarter" idx="5"/>
          </p:nvPr>
        </p:nvSpPr>
        <p:spPr/>
        <p:txBody>
          <a:bodyPr/>
          <a:lstStyle/>
          <a:p>
            <a:fld id="{DF9EFC38-92A7-4091-BBA3-9AC4DF771430}" type="slidenum">
              <a:rPr lang="en-ZA" smtClean="0"/>
              <a:t>15</a:t>
            </a:fld>
            <a:endParaRPr lang="en-ZA"/>
          </a:p>
        </p:txBody>
      </p:sp>
    </p:spTree>
    <p:extLst>
      <p:ext uri="{BB962C8B-B14F-4D97-AF65-F5344CB8AC3E}">
        <p14:creationId xmlns:p14="http://schemas.microsoft.com/office/powerpoint/2010/main" val="2187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disempowered perpetrator of child abuse, neglect or exploitation becomes a persecutor.  The child does not matter to them, they have no empathy for the child and in some instances even blame them for what happened.  They are very self centred and take no responsibility for their actions.</a:t>
            </a:r>
          </a:p>
        </p:txBody>
      </p:sp>
      <p:sp>
        <p:nvSpPr>
          <p:cNvPr id="4" name="Slide Number Placeholder 3"/>
          <p:cNvSpPr>
            <a:spLocks noGrp="1"/>
          </p:cNvSpPr>
          <p:nvPr>
            <p:ph type="sldNum" sz="quarter" idx="5"/>
          </p:nvPr>
        </p:nvSpPr>
        <p:spPr/>
        <p:txBody>
          <a:bodyPr/>
          <a:lstStyle/>
          <a:p>
            <a:fld id="{DF9EFC38-92A7-4091-BBA3-9AC4DF771430}" type="slidenum">
              <a:rPr lang="en-ZA" smtClean="0"/>
              <a:t>16</a:t>
            </a:fld>
            <a:endParaRPr lang="en-ZA"/>
          </a:p>
        </p:txBody>
      </p:sp>
    </p:spTree>
    <p:extLst>
      <p:ext uri="{BB962C8B-B14F-4D97-AF65-F5344CB8AC3E}">
        <p14:creationId xmlns:p14="http://schemas.microsoft.com/office/powerpoint/2010/main" val="2412299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empowered perpetrator becomes an accountability person, who acknowledges that what they have done is wrong.  They empathise with the child, and realise that the child could be their sister or brother, their own child, or even themselves.  They take responsibility for their actions and work hard to make amends. </a:t>
            </a:r>
          </a:p>
        </p:txBody>
      </p:sp>
      <p:sp>
        <p:nvSpPr>
          <p:cNvPr id="4" name="Slide Number Placeholder 3"/>
          <p:cNvSpPr>
            <a:spLocks noGrp="1"/>
          </p:cNvSpPr>
          <p:nvPr>
            <p:ph type="sldNum" sz="quarter" idx="5"/>
          </p:nvPr>
        </p:nvSpPr>
        <p:spPr/>
        <p:txBody>
          <a:bodyPr/>
          <a:lstStyle/>
          <a:p>
            <a:fld id="{DF9EFC38-92A7-4091-BBA3-9AC4DF771430}" type="slidenum">
              <a:rPr lang="en-ZA" smtClean="0"/>
              <a:t>17</a:t>
            </a:fld>
            <a:endParaRPr lang="en-ZA"/>
          </a:p>
        </p:txBody>
      </p:sp>
    </p:spTree>
    <p:extLst>
      <p:ext uri="{BB962C8B-B14F-4D97-AF65-F5344CB8AC3E}">
        <p14:creationId xmlns:p14="http://schemas.microsoft.com/office/powerpoint/2010/main" val="3466522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When we get stuck in the cycle of disempowerment, we never truly solve child protection challenges.  It is only through making empowered choices that we can really bring about real and meaningful change.</a:t>
            </a:r>
          </a:p>
        </p:txBody>
      </p:sp>
      <p:sp>
        <p:nvSpPr>
          <p:cNvPr id="4" name="Slide Number Placeholder 3"/>
          <p:cNvSpPr>
            <a:spLocks noGrp="1"/>
          </p:cNvSpPr>
          <p:nvPr>
            <p:ph type="sldNum" sz="quarter" idx="5"/>
          </p:nvPr>
        </p:nvSpPr>
        <p:spPr/>
        <p:txBody>
          <a:bodyPr/>
          <a:lstStyle/>
          <a:p>
            <a:fld id="{DF9EFC38-92A7-4091-BBA3-9AC4DF771430}" type="slidenum">
              <a:rPr lang="en-ZA" smtClean="0"/>
              <a:t>18</a:t>
            </a:fld>
            <a:endParaRPr lang="en-ZA"/>
          </a:p>
        </p:txBody>
      </p:sp>
    </p:spTree>
    <p:extLst>
      <p:ext uri="{BB962C8B-B14F-4D97-AF65-F5344CB8AC3E}">
        <p14:creationId xmlns:p14="http://schemas.microsoft.com/office/powerpoint/2010/main" val="2830627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So what does it mean to be empowered?  The dictionary says it is when a person is given authority or power to do something.  If we are empowered, we become stronger and more confident.  We become the masters of our destiny and able to claim our rights as members of the human race.</a:t>
            </a:r>
          </a:p>
        </p:txBody>
      </p:sp>
      <p:sp>
        <p:nvSpPr>
          <p:cNvPr id="4" name="Slide Number Placeholder 3"/>
          <p:cNvSpPr>
            <a:spLocks noGrp="1"/>
          </p:cNvSpPr>
          <p:nvPr>
            <p:ph type="sldNum" sz="quarter" idx="5"/>
          </p:nvPr>
        </p:nvSpPr>
        <p:spPr/>
        <p:txBody>
          <a:bodyPr/>
          <a:lstStyle/>
          <a:p>
            <a:fld id="{DF9EFC38-92A7-4091-BBA3-9AC4DF771430}" type="slidenum">
              <a:rPr lang="en-ZA" smtClean="0"/>
              <a:t>19</a:t>
            </a:fld>
            <a:endParaRPr lang="en-ZA"/>
          </a:p>
        </p:txBody>
      </p:sp>
    </p:spTree>
    <p:extLst>
      <p:ext uri="{BB962C8B-B14F-4D97-AF65-F5344CB8AC3E}">
        <p14:creationId xmlns:p14="http://schemas.microsoft.com/office/powerpoint/2010/main" val="1792978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Child protection is the prevention and responding to violence, exploitation and abuse against children.</a:t>
            </a:r>
          </a:p>
          <a:p>
            <a:endParaRPr lang="en-ZA" dirty="0"/>
          </a:p>
        </p:txBody>
      </p:sp>
      <p:sp>
        <p:nvSpPr>
          <p:cNvPr id="4" name="Slide Number Placeholder 3"/>
          <p:cNvSpPr>
            <a:spLocks noGrp="1"/>
          </p:cNvSpPr>
          <p:nvPr>
            <p:ph type="sldNum" sz="quarter" idx="5"/>
          </p:nvPr>
        </p:nvSpPr>
        <p:spPr/>
        <p:txBody>
          <a:bodyPr/>
          <a:lstStyle/>
          <a:p>
            <a:fld id="{DF9EFC38-92A7-4091-BBA3-9AC4DF771430}" type="slidenum">
              <a:rPr lang="en-ZA" smtClean="0"/>
              <a:t>2</a:t>
            </a:fld>
            <a:endParaRPr lang="en-ZA"/>
          </a:p>
        </p:txBody>
      </p:sp>
    </p:spTree>
    <p:extLst>
      <p:ext uri="{BB962C8B-B14F-4D97-AF65-F5344CB8AC3E}">
        <p14:creationId xmlns:p14="http://schemas.microsoft.com/office/powerpoint/2010/main" val="1487891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So how do we build personal and community empowerment?</a:t>
            </a:r>
          </a:p>
        </p:txBody>
      </p:sp>
      <p:sp>
        <p:nvSpPr>
          <p:cNvPr id="4" name="Slide Number Placeholder 3"/>
          <p:cNvSpPr>
            <a:spLocks noGrp="1"/>
          </p:cNvSpPr>
          <p:nvPr>
            <p:ph type="sldNum" sz="quarter" idx="5"/>
          </p:nvPr>
        </p:nvSpPr>
        <p:spPr/>
        <p:txBody>
          <a:bodyPr/>
          <a:lstStyle/>
          <a:p>
            <a:fld id="{DF9EFC38-92A7-4091-BBA3-9AC4DF771430}" type="slidenum">
              <a:rPr lang="en-ZA" smtClean="0"/>
              <a:t>20</a:t>
            </a:fld>
            <a:endParaRPr lang="en-ZA"/>
          </a:p>
        </p:txBody>
      </p:sp>
    </p:spTree>
    <p:extLst>
      <p:ext uri="{BB962C8B-B14F-4D97-AF65-F5344CB8AC3E}">
        <p14:creationId xmlns:p14="http://schemas.microsoft.com/office/powerpoint/2010/main" val="206580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At Courage we believe this can be built in 3 steps.  Firstly, you need to believe in possibility, secondly, you need to have some level of self awareness and finally you need to do these two things in the context of abundance.</a:t>
            </a:r>
          </a:p>
        </p:txBody>
      </p:sp>
      <p:sp>
        <p:nvSpPr>
          <p:cNvPr id="4" name="Slide Number Placeholder 3"/>
          <p:cNvSpPr>
            <a:spLocks noGrp="1"/>
          </p:cNvSpPr>
          <p:nvPr>
            <p:ph type="sldNum" sz="quarter" idx="5"/>
          </p:nvPr>
        </p:nvSpPr>
        <p:spPr/>
        <p:txBody>
          <a:bodyPr/>
          <a:lstStyle/>
          <a:p>
            <a:fld id="{DF9EFC38-92A7-4091-BBA3-9AC4DF771430}" type="slidenum">
              <a:rPr lang="en-ZA" smtClean="0"/>
              <a:t>21</a:t>
            </a:fld>
            <a:endParaRPr lang="en-ZA"/>
          </a:p>
        </p:txBody>
      </p:sp>
    </p:spTree>
    <p:extLst>
      <p:ext uri="{BB962C8B-B14F-4D97-AF65-F5344CB8AC3E}">
        <p14:creationId xmlns:p14="http://schemas.microsoft.com/office/powerpoint/2010/main" val="3831321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If you think about it, when we are young, we all have a relatively high level of belief in possibility, but we are not particularly self aware.  We are ‘unconsciously empowered’, we believe we can be anything and do anything, we are just not sure how at this point.</a:t>
            </a:r>
          </a:p>
        </p:txBody>
      </p:sp>
      <p:sp>
        <p:nvSpPr>
          <p:cNvPr id="4" name="Slide Number Placeholder 3"/>
          <p:cNvSpPr>
            <a:spLocks noGrp="1"/>
          </p:cNvSpPr>
          <p:nvPr>
            <p:ph type="sldNum" sz="quarter" idx="5"/>
          </p:nvPr>
        </p:nvSpPr>
        <p:spPr/>
        <p:txBody>
          <a:bodyPr/>
          <a:lstStyle/>
          <a:p>
            <a:fld id="{DF9EFC38-92A7-4091-BBA3-9AC4DF771430}" type="slidenum">
              <a:rPr lang="en-ZA" smtClean="0"/>
              <a:t>22</a:t>
            </a:fld>
            <a:endParaRPr lang="en-ZA"/>
          </a:p>
        </p:txBody>
      </p:sp>
    </p:spTree>
    <p:extLst>
      <p:ext uri="{BB962C8B-B14F-4D97-AF65-F5344CB8AC3E}">
        <p14:creationId xmlns:p14="http://schemas.microsoft.com/office/powerpoint/2010/main" val="2274977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And then different people arrive in our lives and tell us, well you can’t actually be what you want to be, because of your age, or the colour of your skin, or the fact that you are a girl, or a boy, or you are too old, you get the picture. Suddenly we find ourselves in the space of being ‘unconsciously disempowered’, we no longer believe anything is possible and we don’t know why we are in such a dark hole.</a:t>
            </a:r>
          </a:p>
        </p:txBody>
      </p:sp>
      <p:sp>
        <p:nvSpPr>
          <p:cNvPr id="4" name="Slide Number Placeholder 3"/>
          <p:cNvSpPr>
            <a:spLocks noGrp="1"/>
          </p:cNvSpPr>
          <p:nvPr>
            <p:ph type="sldNum" sz="quarter" idx="5"/>
          </p:nvPr>
        </p:nvSpPr>
        <p:spPr/>
        <p:txBody>
          <a:bodyPr/>
          <a:lstStyle/>
          <a:p>
            <a:fld id="{DF9EFC38-92A7-4091-BBA3-9AC4DF771430}" type="slidenum">
              <a:rPr lang="en-ZA" smtClean="0"/>
              <a:t>23</a:t>
            </a:fld>
            <a:endParaRPr lang="en-ZA"/>
          </a:p>
        </p:txBody>
      </p:sp>
    </p:spTree>
    <p:extLst>
      <p:ext uri="{BB962C8B-B14F-4D97-AF65-F5344CB8AC3E}">
        <p14:creationId xmlns:p14="http://schemas.microsoft.com/office/powerpoint/2010/main" val="4269617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Interestingly, the people that put us in these dark holes are often the ‘consciously disempowered’, and this is the third dimension we need to be aware of.  These people have a high degree of self awareness, they are often very clever, but their vision is based on scarcity rather than abundance.  They believe that there will never be enough for everyone in the world, and so the only way to get what they want, is to take it away from other people.</a:t>
            </a:r>
          </a:p>
        </p:txBody>
      </p:sp>
      <p:sp>
        <p:nvSpPr>
          <p:cNvPr id="4" name="Slide Number Placeholder 3"/>
          <p:cNvSpPr>
            <a:spLocks noGrp="1"/>
          </p:cNvSpPr>
          <p:nvPr>
            <p:ph type="sldNum" sz="quarter" idx="5"/>
          </p:nvPr>
        </p:nvSpPr>
        <p:spPr/>
        <p:txBody>
          <a:bodyPr/>
          <a:lstStyle/>
          <a:p>
            <a:fld id="{DF9EFC38-92A7-4091-BBA3-9AC4DF771430}" type="slidenum">
              <a:rPr lang="en-ZA" smtClean="0"/>
              <a:t>24</a:t>
            </a:fld>
            <a:endParaRPr lang="en-ZA"/>
          </a:p>
        </p:txBody>
      </p:sp>
    </p:spTree>
    <p:extLst>
      <p:ext uri="{BB962C8B-B14F-4D97-AF65-F5344CB8AC3E}">
        <p14:creationId xmlns:p14="http://schemas.microsoft.com/office/powerpoint/2010/main" val="297239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And obviously where we want to be is consciously empowered, so how do we do this?</a:t>
            </a:r>
          </a:p>
        </p:txBody>
      </p:sp>
      <p:sp>
        <p:nvSpPr>
          <p:cNvPr id="4" name="Slide Number Placeholder 3"/>
          <p:cNvSpPr>
            <a:spLocks noGrp="1"/>
          </p:cNvSpPr>
          <p:nvPr>
            <p:ph type="sldNum" sz="quarter" idx="5"/>
          </p:nvPr>
        </p:nvSpPr>
        <p:spPr/>
        <p:txBody>
          <a:bodyPr/>
          <a:lstStyle/>
          <a:p>
            <a:fld id="{DF9EFC38-92A7-4091-BBA3-9AC4DF771430}" type="slidenum">
              <a:rPr lang="en-ZA" smtClean="0"/>
              <a:t>25</a:t>
            </a:fld>
            <a:endParaRPr lang="en-ZA"/>
          </a:p>
        </p:txBody>
      </p:sp>
    </p:spTree>
    <p:extLst>
      <p:ext uri="{BB962C8B-B14F-4D97-AF65-F5344CB8AC3E}">
        <p14:creationId xmlns:p14="http://schemas.microsoft.com/office/powerpoint/2010/main" val="22098734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Well, to build self awareness, we need to know what our values and beliefs are, we need to partner with other people to test these values and beliefs, and we need to ensure that we have a healthy sense of self esteem and self worth and that we are adding value to the world around us. </a:t>
            </a:r>
          </a:p>
        </p:txBody>
      </p:sp>
      <p:sp>
        <p:nvSpPr>
          <p:cNvPr id="4" name="Slide Number Placeholder 3"/>
          <p:cNvSpPr>
            <a:spLocks noGrp="1"/>
          </p:cNvSpPr>
          <p:nvPr>
            <p:ph type="sldNum" sz="quarter" idx="5"/>
          </p:nvPr>
        </p:nvSpPr>
        <p:spPr/>
        <p:txBody>
          <a:bodyPr/>
          <a:lstStyle/>
          <a:p>
            <a:fld id="{DF9EFC38-92A7-4091-BBA3-9AC4DF771430}" type="slidenum">
              <a:rPr lang="en-ZA" smtClean="0"/>
              <a:t>26</a:t>
            </a:fld>
            <a:endParaRPr lang="en-ZA"/>
          </a:p>
        </p:txBody>
      </p:sp>
    </p:spTree>
    <p:extLst>
      <p:ext uri="{BB962C8B-B14F-4D97-AF65-F5344CB8AC3E}">
        <p14:creationId xmlns:p14="http://schemas.microsoft.com/office/powerpoint/2010/main" val="2118690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To build our belief in possibility, we need to have a vision for ourselves, a purpose for our lives.  We need to build on this constantly through gaining knowledge and insight and finally we need to turn this vision, knowledge and insight into action, preferably on a daily basis.</a:t>
            </a:r>
          </a:p>
        </p:txBody>
      </p:sp>
      <p:sp>
        <p:nvSpPr>
          <p:cNvPr id="4" name="Slide Number Placeholder 3"/>
          <p:cNvSpPr>
            <a:spLocks noGrp="1"/>
          </p:cNvSpPr>
          <p:nvPr>
            <p:ph type="sldNum" sz="quarter" idx="5"/>
          </p:nvPr>
        </p:nvSpPr>
        <p:spPr/>
        <p:txBody>
          <a:bodyPr/>
          <a:lstStyle/>
          <a:p>
            <a:fld id="{DF9EFC38-92A7-4091-BBA3-9AC4DF771430}" type="slidenum">
              <a:rPr lang="en-ZA" smtClean="0"/>
              <a:t>27</a:t>
            </a:fld>
            <a:endParaRPr lang="en-ZA"/>
          </a:p>
        </p:txBody>
      </p:sp>
    </p:spTree>
    <p:extLst>
      <p:ext uri="{BB962C8B-B14F-4D97-AF65-F5344CB8AC3E}">
        <p14:creationId xmlns:p14="http://schemas.microsoft.com/office/powerpoint/2010/main" val="3832864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And finally we need to build our self awareness and belief in possibility in the context of love and abundance, with the knowledge that there is more than enough for everyone to live their best life in this world.</a:t>
            </a:r>
          </a:p>
        </p:txBody>
      </p:sp>
      <p:sp>
        <p:nvSpPr>
          <p:cNvPr id="4" name="Slide Number Placeholder 3"/>
          <p:cNvSpPr>
            <a:spLocks noGrp="1"/>
          </p:cNvSpPr>
          <p:nvPr>
            <p:ph type="sldNum" sz="quarter" idx="5"/>
          </p:nvPr>
        </p:nvSpPr>
        <p:spPr/>
        <p:txBody>
          <a:bodyPr/>
          <a:lstStyle/>
          <a:p>
            <a:fld id="{DF9EFC38-92A7-4091-BBA3-9AC4DF771430}" type="slidenum">
              <a:rPr lang="en-ZA" smtClean="0"/>
              <a:t>28</a:t>
            </a:fld>
            <a:endParaRPr lang="en-ZA"/>
          </a:p>
        </p:txBody>
      </p:sp>
    </p:spTree>
    <p:extLst>
      <p:ext uri="{BB962C8B-B14F-4D97-AF65-F5344CB8AC3E}">
        <p14:creationId xmlns:p14="http://schemas.microsoft.com/office/powerpoint/2010/main" val="3645256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At Courage, personal and community empowerment is both a philosophy and a tangible step by step programme to address the many child protection challenges we see in our communities every day.  </a:t>
            </a:r>
          </a:p>
          <a:p>
            <a:endParaRPr lang="en-ZA" dirty="0"/>
          </a:p>
        </p:txBody>
      </p:sp>
      <p:sp>
        <p:nvSpPr>
          <p:cNvPr id="4" name="Slide Number Placeholder 3"/>
          <p:cNvSpPr>
            <a:spLocks noGrp="1"/>
          </p:cNvSpPr>
          <p:nvPr>
            <p:ph type="sldNum" sz="quarter" idx="5"/>
          </p:nvPr>
        </p:nvSpPr>
        <p:spPr/>
        <p:txBody>
          <a:bodyPr/>
          <a:lstStyle/>
          <a:p>
            <a:fld id="{DF9EFC38-92A7-4091-BBA3-9AC4DF771430}" type="slidenum">
              <a:rPr lang="en-ZA" smtClean="0"/>
              <a:t>29</a:t>
            </a:fld>
            <a:endParaRPr lang="en-ZA"/>
          </a:p>
        </p:txBody>
      </p:sp>
    </p:spTree>
    <p:extLst>
      <p:ext uri="{BB962C8B-B14F-4D97-AF65-F5344CB8AC3E}">
        <p14:creationId xmlns:p14="http://schemas.microsoft.com/office/powerpoint/2010/main" val="3985468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It is VERY important, as issues such as child abuse, neglect and exploitation can lead to anxiety, depression, suicide, learning disorders, post traumatic stress and developmental challenges.  In the long term, a life of violence, can result in substance abuse, poor self regulation, risky sexual behaviour and toxic stress that impacts negatively on a person's health and wellbeing.</a:t>
            </a:r>
          </a:p>
        </p:txBody>
      </p:sp>
      <p:sp>
        <p:nvSpPr>
          <p:cNvPr id="4" name="Slide Number Placeholder 3"/>
          <p:cNvSpPr>
            <a:spLocks noGrp="1"/>
          </p:cNvSpPr>
          <p:nvPr>
            <p:ph type="sldNum" sz="quarter" idx="5"/>
          </p:nvPr>
        </p:nvSpPr>
        <p:spPr/>
        <p:txBody>
          <a:bodyPr/>
          <a:lstStyle/>
          <a:p>
            <a:fld id="{DF9EFC38-92A7-4091-BBA3-9AC4DF771430}" type="slidenum">
              <a:rPr lang="en-ZA" smtClean="0"/>
              <a:t>3</a:t>
            </a:fld>
            <a:endParaRPr lang="en-ZA"/>
          </a:p>
        </p:txBody>
      </p:sp>
    </p:spTree>
    <p:extLst>
      <p:ext uri="{BB962C8B-B14F-4D97-AF65-F5344CB8AC3E}">
        <p14:creationId xmlns:p14="http://schemas.microsoft.com/office/powerpoint/2010/main" val="13777798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We will now go through each of these seven different drivers of personal and community empowerment, to make sure we understand their relevance in our world and to child protection.</a:t>
            </a:r>
          </a:p>
        </p:txBody>
      </p:sp>
      <p:sp>
        <p:nvSpPr>
          <p:cNvPr id="4" name="Slide Number Placeholder 3"/>
          <p:cNvSpPr>
            <a:spLocks noGrp="1"/>
          </p:cNvSpPr>
          <p:nvPr>
            <p:ph type="sldNum" sz="quarter" idx="5"/>
          </p:nvPr>
        </p:nvSpPr>
        <p:spPr/>
        <p:txBody>
          <a:bodyPr/>
          <a:lstStyle/>
          <a:p>
            <a:fld id="{DF9EFC38-92A7-4091-BBA3-9AC4DF771430}" type="slidenum">
              <a:rPr lang="en-ZA" smtClean="0"/>
              <a:t>30</a:t>
            </a:fld>
            <a:endParaRPr lang="en-ZA"/>
          </a:p>
        </p:txBody>
      </p:sp>
    </p:spTree>
    <p:extLst>
      <p:ext uri="{BB962C8B-B14F-4D97-AF65-F5344CB8AC3E}">
        <p14:creationId xmlns:p14="http://schemas.microsoft.com/office/powerpoint/2010/main" val="18293036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first step is to define your values and beliefs.  These are the cornerstones of your identity, and should drive all of your day to day actions and choices.  Values and beliefs in the context of child protection are about ensuring that we provide for the basic needs of all people in our community. Values are about creating a sense of law and order in our world, knowing right from wrong, and agreeing what is most important not just to you, but to your family and your community.  One of the most important values is believing in the equality of all people, this is fundamental to personal, community and societal leadership.</a:t>
            </a:r>
          </a:p>
        </p:txBody>
      </p:sp>
      <p:sp>
        <p:nvSpPr>
          <p:cNvPr id="4" name="Slide Number Placeholder 3"/>
          <p:cNvSpPr>
            <a:spLocks noGrp="1"/>
          </p:cNvSpPr>
          <p:nvPr>
            <p:ph type="sldNum" sz="quarter" idx="5"/>
          </p:nvPr>
        </p:nvSpPr>
        <p:spPr/>
        <p:txBody>
          <a:bodyPr/>
          <a:lstStyle/>
          <a:p>
            <a:fld id="{DF9EFC38-92A7-4091-BBA3-9AC4DF771430}" type="slidenum">
              <a:rPr lang="en-ZA" smtClean="0"/>
              <a:t>31</a:t>
            </a:fld>
            <a:endParaRPr lang="en-ZA"/>
          </a:p>
        </p:txBody>
      </p:sp>
    </p:spTree>
    <p:extLst>
      <p:ext uri="{BB962C8B-B14F-4D97-AF65-F5344CB8AC3E}">
        <p14:creationId xmlns:p14="http://schemas.microsoft.com/office/powerpoint/2010/main" val="17350638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second step is to define who your community partners are and agreeing how you will work with them.  Real partnership and collaboration cannot happen without shared values, mutual trust and respect, and good communication. Good partnership and collaboration, should happen at a family, extended family, community and societal level through government and social partnerships.</a:t>
            </a:r>
          </a:p>
        </p:txBody>
      </p:sp>
      <p:sp>
        <p:nvSpPr>
          <p:cNvPr id="4" name="Slide Number Placeholder 3"/>
          <p:cNvSpPr>
            <a:spLocks noGrp="1"/>
          </p:cNvSpPr>
          <p:nvPr>
            <p:ph type="sldNum" sz="quarter" idx="5"/>
          </p:nvPr>
        </p:nvSpPr>
        <p:spPr/>
        <p:txBody>
          <a:bodyPr/>
          <a:lstStyle/>
          <a:p>
            <a:fld id="{DF9EFC38-92A7-4091-BBA3-9AC4DF771430}" type="slidenum">
              <a:rPr lang="en-ZA" smtClean="0"/>
              <a:t>32</a:t>
            </a:fld>
            <a:endParaRPr lang="en-ZA"/>
          </a:p>
        </p:txBody>
      </p:sp>
    </p:spTree>
    <p:extLst>
      <p:ext uri="{BB962C8B-B14F-4D97-AF65-F5344CB8AC3E}">
        <p14:creationId xmlns:p14="http://schemas.microsoft.com/office/powerpoint/2010/main" val="22909074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third driver is ensuring a positive sense of self worth and self esteem, which starts with creating a strong personal identity.  Self esteem and self worth ensures that we care for ourselves and others around us.  It can be about personal achievement, but it is also about simply making good choices or decisions that are in your, your family or communities' best interest. Its about having a focus and direction and taking personal responsibility for your life and how you live it.</a:t>
            </a:r>
          </a:p>
        </p:txBody>
      </p:sp>
      <p:sp>
        <p:nvSpPr>
          <p:cNvPr id="4" name="Slide Number Placeholder 3"/>
          <p:cNvSpPr>
            <a:spLocks noGrp="1"/>
          </p:cNvSpPr>
          <p:nvPr>
            <p:ph type="sldNum" sz="quarter" idx="5"/>
          </p:nvPr>
        </p:nvSpPr>
        <p:spPr/>
        <p:txBody>
          <a:bodyPr/>
          <a:lstStyle/>
          <a:p>
            <a:fld id="{DF9EFC38-92A7-4091-BBA3-9AC4DF771430}" type="slidenum">
              <a:rPr lang="en-ZA" smtClean="0"/>
              <a:t>33</a:t>
            </a:fld>
            <a:endParaRPr lang="en-ZA"/>
          </a:p>
        </p:txBody>
      </p:sp>
    </p:spTree>
    <p:extLst>
      <p:ext uri="{BB962C8B-B14F-4D97-AF65-F5344CB8AC3E}">
        <p14:creationId xmlns:p14="http://schemas.microsoft.com/office/powerpoint/2010/main" val="4912054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glue that holds all of our personal and community empowerment drivers together is that of love and harmony.  To ensure that we act with abundance rather than scarcity, we need to use love to solve conflict in our families and our communities.  We need to practice empathy, and strive to build peace in our homes, which will ultimately lead to peace in the world around us.  In abundant communities, all actions are driven by a desire to support and care for each other, rather than pushing each other apart.</a:t>
            </a:r>
          </a:p>
        </p:txBody>
      </p:sp>
      <p:sp>
        <p:nvSpPr>
          <p:cNvPr id="4" name="Slide Number Placeholder 3"/>
          <p:cNvSpPr>
            <a:spLocks noGrp="1"/>
          </p:cNvSpPr>
          <p:nvPr>
            <p:ph type="sldNum" sz="quarter" idx="5"/>
          </p:nvPr>
        </p:nvSpPr>
        <p:spPr/>
        <p:txBody>
          <a:bodyPr/>
          <a:lstStyle/>
          <a:p>
            <a:fld id="{DF9EFC38-92A7-4091-BBA3-9AC4DF771430}" type="slidenum">
              <a:rPr lang="en-ZA" smtClean="0"/>
              <a:t>34</a:t>
            </a:fld>
            <a:endParaRPr lang="en-ZA"/>
          </a:p>
        </p:txBody>
      </p:sp>
    </p:spTree>
    <p:extLst>
      <p:ext uri="{BB962C8B-B14F-4D97-AF65-F5344CB8AC3E}">
        <p14:creationId xmlns:p14="http://schemas.microsoft.com/office/powerpoint/2010/main" val="42205245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fifth driver is to define our vision or purpose.  This is about having focus and direction in our lives. It is about making good choices and ensuring personal, community and societal leadership. A personal vision allows you to express who you are and what is important to you.  Once you have defined your vision and purpose, you will feel the great sense of freedom that comes with turning hopes, dreams and imagination into innovation and new ideas.</a:t>
            </a:r>
          </a:p>
        </p:txBody>
      </p:sp>
      <p:sp>
        <p:nvSpPr>
          <p:cNvPr id="4" name="Slide Number Placeholder 3"/>
          <p:cNvSpPr>
            <a:spLocks noGrp="1"/>
          </p:cNvSpPr>
          <p:nvPr>
            <p:ph type="sldNum" sz="quarter" idx="5"/>
          </p:nvPr>
        </p:nvSpPr>
        <p:spPr/>
        <p:txBody>
          <a:bodyPr/>
          <a:lstStyle/>
          <a:p>
            <a:fld id="{DF9EFC38-92A7-4091-BBA3-9AC4DF771430}" type="slidenum">
              <a:rPr lang="en-ZA" smtClean="0"/>
              <a:t>35</a:t>
            </a:fld>
            <a:endParaRPr lang="en-ZA"/>
          </a:p>
        </p:txBody>
      </p:sp>
    </p:spTree>
    <p:extLst>
      <p:ext uri="{BB962C8B-B14F-4D97-AF65-F5344CB8AC3E}">
        <p14:creationId xmlns:p14="http://schemas.microsoft.com/office/powerpoint/2010/main" val="13098210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sixth driver is about constantly building our knowledge and insight into our world. Its about learning and education, supporting everyone’s right to an opinion and seeking the truth in all that we do.  Its about openness and transparency, monitoring, measuring and evaluating what has come before, but most importantly, it is about being open to new ideas and ways of seeing the world.</a:t>
            </a:r>
          </a:p>
        </p:txBody>
      </p:sp>
      <p:sp>
        <p:nvSpPr>
          <p:cNvPr id="4" name="Slide Number Placeholder 3"/>
          <p:cNvSpPr>
            <a:spLocks noGrp="1"/>
          </p:cNvSpPr>
          <p:nvPr>
            <p:ph type="sldNum" sz="quarter" idx="5"/>
          </p:nvPr>
        </p:nvSpPr>
        <p:spPr/>
        <p:txBody>
          <a:bodyPr/>
          <a:lstStyle/>
          <a:p>
            <a:fld id="{DF9EFC38-92A7-4091-BBA3-9AC4DF771430}" type="slidenum">
              <a:rPr lang="en-ZA" smtClean="0"/>
              <a:t>36</a:t>
            </a:fld>
            <a:endParaRPr lang="en-ZA"/>
          </a:p>
        </p:txBody>
      </p:sp>
    </p:spTree>
    <p:extLst>
      <p:ext uri="{BB962C8B-B14F-4D97-AF65-F5344CB8AC3E}">
        <p14:creationId xmlns:p14="http://schemas.microsoft.com/office/powerpoint/2010/main" val="8212741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final driver is that of presence and action.  This is about focussing on the future and understanding how to plan for this today.  Its about delivering on what you promise. Its about believing in possibility, ensuring that everyone has access to making their dreams come true, and that the difference you create is sustainable for future generations.</a:t>
            </a:r>
          </a:p>
        </p:txBody>
      </p:sp>
      <p:sp>
        <p:nvSpPr>
          <p:cNvPr id="4" name="Slide Number Placeholder 3"/>
          <p:cNvSpPr>
            <a:spLocks noGrp="1"/>
          </p:cNvSpPr>
          <p:nvPr>
            <p:ph type="sldNum" sz="quarter" idx="5"/>
          </p:nvPr>
        </p:nvSpPr>
        <p:spPr/>
        <p:txBody>
          <a:bodyPr/>
          <a:lstStyle/>
          <a:p>
            <a:fld id="{DF9EFC38-92A7-4091-BBA3-9AC4DF771430}" type="slidenum">
              <a:rPr lang="en-ZA" smtClean="0"/>
              <a:t>37</a:t>
            </a:fld>
            <a:endParaRPr lang="en-ZA"/>
          </a:p>
        </p:txBody>
      </p:sp>
    </p:spTree>
    <p:extLst>
      <p:ext uri="{BB962C8B-B14F-4D97-AF65-F5344CB8AC3E}">
        <p14:creationId xmlns:p14="http://schemas.microsoft.com/office/powerpoint/2010/main" val="5451561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defRPr/>
            </a:pPr>
            <a:r>
              <a:rPr lang="en-ZA" sz="1200" b="0" dirty="0">
                <a:solidFill>
                  <a:prstClr val="white"/>
                </a:solidFill>
                <a:latin typeface="Century Gothic" panose="020B0502020202020204" pitchFamily="34" charset="0"/>
                <a:ea typeface="MS PGothic" panose="020B0600070205080204" pitchFamily="34" charset="-128"/>
              </a:rPr>
              <a:t>So what does a workshop look like in practice?</a:t>
            </a:r>
          </a:p>
        </p:txBody>
      </p:sp>
      <p:sp>
        <p:nvSpPr>
          <p:cNvPr id="4" name="Slide Number Placeholder 3"/>
          <p:cNvSpPr>
            <a:spLocks noGrp="1"/>
          </p:cNvSpPr>
          <p:nvPr>
            <p:ph type="sldNum" sz="quarter" idx="5"/>
          </p:nvPr>
        </p:nvSpPr>
        <p:spPr/>
        <p:txBody>
          <a:bodyPr/>
          <a:lstStyle/>
          <a:p>
            <a:fld id="{DF9EFC38-92A7-4091-BBA3-9AC4DF771430}" type="slidenum">
              <a:rPr lang="en-ZA" smtClean="0"/>
              <a:t>38</a:t>
            </a:fld>
            <a:endParaRPr lang="en-ZA"/>
          </a:p>
        </p:txBody>
      </p:sp>
    </p:spTree>
    <p:extLst>
      <p:ext uri="{BB962C8B-B14F-4D97-AF65-F5344CB8AC3E}">
        <p14:creationId xmlns:p14="http://schemas.microsoft.com/office/powerpoint/2010/main" val="32848833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defRPr/>
            </a:pPr>
            <a:r>
              <a:rPr lang="en-ZA" sz="1200" b="0" dirty="0">
                <a:solidFill>
                  <a:prstClr val="white"/>
                </a:solidFill>
                <a:latin typeface="Century Gothic" panose="020B0502020202020204" pitchFamily="34" charset="0"/>
                <a:ea typeface="MS PGothic" panose="020B0600070205080204" pitchFamily="34" charset="-128"/>
              </a:rPr>
              <a:t>The basic toolkit is made up of 4 picture based posters. The first illustrating a typical community anywhere in the world, complete with people, spaces and the child protection challenges they are dealing with. The second illustrates children’s rights and needs based on developmental stages, essentially how a child should grow up. The third illustrates the shift from disempowered to empowered drivers of change.  And the final poster illustrates the step by step approach to child protection and safeguarding.  There are also two packs of cards, a disempowerment pack, that details every single child protection challenge that exists in the world today and the seven disempowerment drivers that cause them.  And an empowerment pack that details the empowerment drivers, child developmental stages, children’s rights and importantly the responsibilities that come with those rights. Finally there is an easy to use train the trainer poster.</a:t>
            </a:r>
          </a:p>
        </p:txBody>
      </p:sp>
      <p:sp>
        <p:nvSpPr>
          <p:cNvPr id="4" name="Slide Number Placeholder 3"/>
          <p:cNvSpPr>
            <a:spLocks noGrp="1"/>
          </p:cNvSpPr>
          <p:nvPr>
            <p:ph type="sldNum" sz="quarter" idx="5"/>
          </p:nvPr>
        </p:nvSpPr>
        <p:spPr/>
        <p:txBody>
          <a:bodyPr/>
          <a:lstStyle/>
          <a:p>
            <a:fld id="{DF9EFC38-92A7-4091-BBA3-9AC4DF771430}" type="slidenum">
              <a:rPr lang="en-ZA" smtClean="0"/>
              <a:t>39</a:t>
            </a:fld>
            <a:endParaRPr lang="en-ZA"/>
          </a:p>
        </p:txBody>
      </p:sp>
    </p:spTree>
    <p:extLst>
      <p:ext uri="{BB962C8B-B14F-4D97-AF65-F5344CB8AC3E}">
        <p14:creationId xmlns:p14="http://schemas.microsoft.com/office/powerpoint/2010/main" val="884873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When we started on our child protection journey at Courage, the first thing we noticed was how often people took a disempowered approach to solving their child protection challenges!</a:t>
            </a:r>
          </a:p>
        </p:txBody>
      </p:sp>
      <p:sp>
        <p:nvSpPr>
          <p:cNvPr id="4" name="Slide Number Placeholder 3"/>
          <p:cNvSpPr>
            <a:spLocks noGrp="1"/>
          </p:cNvSpPr>
          <p:nvPr>
            <p:ph type="sldNum" sz="quarter" idx="5"/>
          </p:nvPr>
        </p:nvSpPr>
        <p:spPr/>
        <p:txBody>
          <a:bodyPr/>
          <a:lstStyle/>
          <a:p>
            <a:fld id="{DF9EFC38-92A7-4091-BBA3-9AC4DF771430}" type="slidenum">
              <a:rPr lang="en-ZA" smtClean="0"/>
              <a:t>4</a:t>
            </a:fld>
            <a:endParaRPr lang="en-ZA"/>
          </a:p>
        </p:txBody>
      </p:sp>
    </p:spTree>
    <p:extLst>
      <p:ext uri="{BB962C8B-B14F-4D97-AF65-F5344CB8AC3E}">
        <p14:creationId xmlns:p14="http://schemas.microsoft.com/office/powerpoint/2010/main" val="28925688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Rather than a thick training manual, Courage has a simple poster that helps you to navigate your way around the workshop process which you can download from our website.  The top 4 blocks explain the Courage purpose and philosophy, the middle picture illustrates our various drivers of individual and community empowerment, which we have just discussed, and the rest of the blocks from 5 to 12 explain each exercise visually.  We will now touch on each of these exercises to give you an overview of the whole process. Detailed explanations for each exercise can be found on our website or Courage channel.</a:t>
            </a:r>
          </a:p>
        </p:txBody>
      </p:sp>
      <p:sp>
        <p:nvSpPr>
          <p:cNvPr id="4" name="Slide Number Placeholder 3"/>
          <p:cNvSpPr>
            <a:spLocks noGrp="1"/>
          </p:cNvSpPr>
          <p:nvPr>
            <p:ph type="sldNum" sz="quarter" idx="5"/>
          </p:nvPr>
        </p:nvSpPr>
        <p:spPr/>
        <p:txBody>
          <a:bodyPr/>
          <a:lstStyle/>
          <a:p>
            <a:fld id="{1BA3956D-81E3-514C-B759-D79E6898772A}" type="slidenum">
              <a:rPr lang="en-US" smtClean="0"/>
              <a:t>40</a:t>
            </a:fld>
            <a:endParaRPr lang="en-US"/>
          </a:p>
        </p:txBody>
      </p:sp>
    </p:spTree>
    <p:extLst>
      <p:ext uri="{BB962C8B-B14F-4D97-AF65-F5344CB8AC3E}">
        <p14:creationId xmlns:p14="http://schemas.microsoft.com/office/powerpoint/2010/main" val="11950717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All workshops start with a visioning session, where we ask participants what kind of world they would like children to grow up in.</a:t>
            </a:r>
          </a:p>
          <a:p>
            <a:endParaRPr lang="en-ZA" dirty="0"/>
          </a:p>
        </p:txBody>
      </p:sp>
      <p:sp>
        <p:nvSpPr>
          <p:cNvPr id="4" name="Slide Number Placeholder 3"/>
          <p:cNvSpPr>
            <a:spLocks noGrp="1"/>
          </p:cNvSpPr>
          <p:nvPr>
            <p:ph type="sldNum" sz="quarter" idx="5"/>
          </p:nvPr>
        </p:nvSpPr>
        <p:spPr/>
        <p:txBody>
          <a:bodyPr/>
          <a:lstStyle/>
          <a:p>
            <a:fld id="{DF9EFC38-92A7-4091-BBA3-9AC4DF771430}" type="slidenum">
              <a:rPr lang="en-ZA" smtClean="0"/>
              <a:t>41</a:t>
            </a:fld>
            <a:endParaRPr lang="en-ZA"/>
          </a:p>
        </p:txBody>
      </p:sp>
    </p:spTree>
    <p:extLst>
      <p:ext uri="{BB962C8B-B14F-4D97-AF65-F5344CB8AC3E}">
        <p14:creationId xmlns:p14="http://schemas.microsoft.com/office/powerpoint/2010/main" val="5341284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As stimulus input we share children’s rights as defined by the United Nations, our continental declaration on the rights and needs of children and our country's Children’s Act. We illustrate a world of rights where children are safe and secure, are registered, have an identity and a family, versus a world of no rights where children have no access to education, are abused and neglected, and have no sense of belonging or identity.</a:t>
            </a:r>
          </a:p>
        </p:txBody>
      </p:sp>
      <p:sp>
        <p:nvSpPr>
          <p:cNvPr id="4" name="Slide Number Placeholder 3"/>
          <p:cNvSpPr>
            <a:spLocks noGrp="1"/>
          </p:cNvSpPr>
          <p:nvPr>
            <p:ph type="sldNum" sz="quarter" idx="5"/>
          </p:nvPr>
        </p:nvSpPr>
        <p:spPr/>
        <p:txBody>
          <a:bodyPr/>
          <a:lstStyle/>
          <a:p>
            <a:fld id="{DF9EFC38-92A7-4091-BBA3-9AC4DF771430}" type="slidenum">
              <a:rPr lang="en-ZA" smtClean="0"/>
              <a:t>42</a:t>
            </a:fld>
            <a:endParaRPr lang="en-ZA"/>
          </a:p>
        </p:txBody>
      </p:sp>
    </p:spTree>
    <p:extLst>
      <p:ext uri="{BB962C8B-B14F-4D97-AF65-F5344CB8AC3E}">
        <p14:creationId xmlns:p14="http://schemas.microsoft.com/office/powerpoint/2010/main" val="9486190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We also look at how they should be be developing from in-utero, and their first year of life…</a:t>
            </a:r>
          </a:p>
        </p:txBody>
      </p:sp>
      <p:sp>
        <p:nvSpPr>
          <p:cNvPr id="4" name="Slide Number Placeholder 3"/>
          <p:cNvSpPr>
            <a:spLocks noGrp="1"/>
          </p:cNvSpPr>
          <p:nvPr>
            <p:ph type="sldNum" sz="quarter" idx="5"/>
          </p:nvPr>
        </p:nvSpPr>
        <p:spPr/>
        <p:txBody>
          <a:bodyPr/>
          <a:lstStyle/>
          <a:p>
            <a:fld id="{DF9EFC38-92A7-4091-BBA3-9AC4DF771430}" type="slidenum">
              <a:rPr lang="en-ZA" smtClean="0"/>
              <a:t>43</a:t>
            </a:fld>
            <a:endParaRPr lang="en-ZA"/>
          </a:p>
        </p:txBody>
      </p:sp>
    </p:spTree>
    <p:extLst>
      <p:ext uri="{BB962C8B-B14F-4D97-AF65-F5344CB8AC3E}">
        <p14:creationId xmlns:p14="http://schemas.microsoft.com/office/powerpoint/2010/main" val="4023277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All the way to puberty, hormones and early adulthood.</a:t>
            </a:r>
          </a:p>
        </p:txBody>
      </p:sp>
      <p:sp>
        <p:nvSpPr>
          <p:cNvPr id="4" name="Slide Number Placeholder 3"/>
          <p:cNvSpPr>
            <a:spLocks noGrp="1"/>
          </p:cNvSpPr>
          <p:nvPr>
            <p:ph type="sldNum" sz="quarter" idx="5"/>
          </p:nvPr>
        </p:nvSpPr>
        <p:spPr/>
        <p:txBody>
          <a:bodyPr/>
          <a:lstStyle/>
          <a:p>
            <a:fld id="{DF9EFC38-92A7-4091-BBA3-9AC4DF771430}" type="slidenum">
              <a:rPr lang="en-ZA" smtClean="0"/>
              <a:t>44</a:t>
            </a:fld>
            <a:endParaRPr lang="en-ZA"/>
          </a:p>
        </p:txBody>
      </p:sp>
    </p:spTree>
    <p:extLst>
      <p:ext uri="{BB962C8B-B14F-4D97-AF65-F5344CB8AC3E}">
        <p14:creationId xmlns:p14="http://schemas.microsoft.com/office/powerpoint/2010/main" val="631359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is an example of a community vision that a team developed in one of our workshops.</a:t>
            </a:r>
          </a:p>
        </p:txBody>
      </p:sp>
      <p:sp>
        <p:nvSpPr>
          <p:cNvPr id="4" name="Slide Number Placeholder 3"/>
          <p:cNvSpPr>
            <a:spLocks noGrp="1"/>
          </p:cNvSpPr>
          <p:nvPr>
            <p:ph type="sldNum" sz="quarter" idx="5"/>
          </p:nvPr>
        </p:nvSpPr>
        <p:spPr/>
        <p:txBody>
          <a:bodyPr/>
          <a:lstStyle/>
          <a:p>
            <a:fld id="{DF9EFC38-92A7-4091-BBA3-9AC4DF771430}" type="slidenum">
              <a:rPr lang="en-ZA" smtClean="0"/>
              <a:t>45</a:t>
            </a:fld>
            <a:endParaRPr lang="en-ZA"/>
          </a:p>
        </p:txBody>
      </p:sp>
    </p:spTree>
    <p:extLst>
      <p:ext uri="{BB962C8B-B14F-4D97-AF65-F5344CB8AC3E}">
        <p14:creationId xmlns:p14="http://schemas.microsoft.com/office/powerpoint/2010/main" val="10133850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In this vision, developed by a group of children, they have drawn and named their ideal community, which is another approach to creating a vision.</a:t>
            </a:r>
          </a:p>
        </p:txBody>
      </p:sp>
      <p:sp>
        <p:nvSpPr>
          <p:cNvPr id="4" name="Slide Number Placeholder 3"/>
          <p:cNvSpPr>
            <a:spLocks noGrp="1"/>
          </p:cNvSpPr>
          <p:nvPr>
            <p:ph type="sldNum" sz="quarter" idx="5"/>
          </p:nvPr>
        </p:nvSpPr>
        <p:spPr/>
        <p:txBody>
          <a:bodyPr/>
          <a:lstStyle/>
          <a:p>
            <a:fld id="{DF9EFC38-92A7-4091-BBA3-9AC4DF771430}" type="slidenum">
              <a:rPr lang="en-ZA" smtClean="0"/>
              <a:t>46</a:t>
            </a:fld>
            <a:endParaRPr lang="en-ZA"/>
          </a:p>
        </p:txBody>
      </p:sp>
    </p:spTree>
    <p:extLst>
      <p:ext uri="{BB962C8B-B14F-4D97-AF65-F5344CB8AC3E}">
        <p14:creationId xmlns:p14="http://schemas.microsoft.com/office/powerpoint/2010/main" val="22709472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next step is about understanding what participants think drives child protection challenges, versus what prevents them, in their communities. We use the community map for this exercise and ask participants to identify all of the child protection challenges they have observed in their community on the map.  They then need to discuss what they think are the key causes of these challenges and what they think could prevent them. This is a powerful exercise that creates a foundation for the rest of the workshop, as it creates an overview of what the participants are dealing with in each of their unique communities. </a:t>
            </a:r>
          </a:p>
        </p:txBody>
      </p:sp>
      <p:sp>
        <p:nvSpPr>
          <p:cNvPr id="4" name="Slide Number Placeholder 3"/>
          <p:cNvSpPr>
            <a:spLocks noGrp="1"/>
          </p:cNvSpPr>
          <p:nvPr>
            <p:ph type="sldNum" sz="quarter" idx="5"/>
          </p:nvPr>
        </p:nvSpPr>
        <p:spPr/>
        <p:txBody>
          <a:bodyPr/>
          <a:lstStyle/>
          <a:p>
            <a:fld id="{DF9EFC38-92A7-4091-BBA3-9AC4DF771430}" type="slidenum">
              <a:rPr lang="en-ZA" smtClean="0"/>
              <a:t>47</a:t>
            </a:fld>
            <a:endParaRPr lang="en-ZA"/>
          </a:p>
        </p:txBody>
      </p:sp>
    </p:spTree>
    <p:extLst>
      <p:ext uri="{BB962C8B-B14F-4D97-AF65-F5344CB8AC3E}">
        <p14:creationId xmlns:p14="http://schemas.microsoft.com/office/powerpoint/2010/main" val="28136748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was a group of social workers identifying the child protection challenges in their community.  Once they had acknowledged that the challenges existed, they could start to work towards solutions to solve them.</a:t>
            </a:r>
          </a:p>
        </p:txBody>
      </p:sp>
      <p:sp>
        <p:nvSpPr>
          <p:cNvPr id="4" name="Slide Number Placeholder 3"/>
          <p:cNvSpPr>
            <a:spLocks noGrp="1"/>
          </p:cNvSpPr>
          <p:nvPr>
            <p:ph type="sldNum" sz="quarter" idx="5"/>
          </p:nvPr>
        </p:nvSpPr>
        <p:spPr/>
        <p:txBody>
          <a:bodyPr/>
          <a:lstStyle/>
          <a:p>
            <a:fld id="{DF9EFC38-92A7-4091-BBA3-9AC4DF771430}" type="slidenum">
              <a:rPr lang="en-ZA" smtClean="0"/>
              <a:t>48</a:t>
            </a:fld>
            <a:endParaRPr lang="en-ZA"/>
          </a:p>
        </p:txBody>
      </p:sp>
    </p:spTree>
    <p:extLst>
      <p:ext uri="{BB962C8B-B14F-4D97-AF65-F5344CB8AC3E}">
        <p14:creationId xmlns:p14="http://schemas.microsoft.com/office/powerpoint/2010/main" val="12928726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defining a vision for our community and then acknowledging that challenges exist its important to start thinking strategically about how to solve them. Courage has identified nearly 50 unique child protection challenges that children are experiencing around the world. Each is represented by a card that details what the challenge is and what needs to be considered in terms of its impact on the children and the community they live in. At this point in the workshop, </a:t>
            </a:r>
            <a:r>
              <a:rPr lang="en-ZA" dirty="0"/>
              <a:t>participants are encouraged to go through all the cards, to understand what the challenges are, if they are happening in their community, and if yes, to prioritise the challenge as a low, medium or high problems.</a:t>
            </a:r>
          </a:p>
        </p:txBody>
      </p:sp>
      <p:sp>
        <p:nvSpPr>
          <p:cNvPr id="4" name="Slide Number Placeholder 3"/>
          <p:cNvSpPr>
            <a:spLocks noGrp="1"/>
          </p:cNvSpPr>
          <p:nvPr>
            <p:ph type="sldNum" sz="quarter" idx="5"/>
          </p:nvPr>
        </p:nvSpPr>
        <p:spPr/>
        <p:txBody>
          <a:bodyPr/>
          <a:lstStyle/>
          <a:p>
            <a:fld id="{DF9EFC38-92A7-4091-BBA3-9AC4DF771430}" type="slidenum">
              <a:rPr lang="en-ZA" smtClean="0"/>
              <a:t>49</a:t>
            </a:fld>
            <a:endParaRPr lang="en-ZA"/>
          </a:p>
        </p:txBody>
      </p:sp>
    </p:spTree>
    <p:extLst>
      <p:ext uri="{BB962C8B-B14F-4D97-AF65-F5344CB8AC3E}">
        <p14:creationId xmlns:p14="http://schemas.microsoft.com/office/powerpoint/2010/main" val="2040082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In child protection there are three different groups of people involved. The first are the child protection officers who can be teachers, police officers, social workers, doctors and nurses.  In fact all adults have a responsibility to look after the children in their family and community.</a:t>
            </a:r>
          </a:p>
        </p:txBody>
      </p:sp>
      <p:sp>
        <p:nvSpPr>
          <p:cNvPr id="4" name="Slide Number Placeholder 3"/>
          <p:cNvSpPr>
            <a:spLocks noGrp="1"/>
          </p:cNvSpPr>
          <p:nvPr>
            <p:ph type="sldNum" sz="quarter" idx="5"/>
          </p:nvPr>
        </p:nvSpPr>
        <p:spPr/>
        <p:txBody>
          <a:bodyPr/>
          <a:lstStyle/>
          <a:p>
            <a:fld id="{DF9EFC38-92A7-4091-BBA3-9AC4DF771430}" type="slidenum">
              <a:rPr lang="en-ZA" smtClean="0"/>
              <a:t>5</a:t>
            </a:fld>
            <a:endParaRPr lang="en-ZA"/>
          </a:p>
        </p:txBody>
      </p:sp>
    </p:spTree>
    <p:extLst>
      <p:ext uri="{BB962C8B-B14F-4D97-AF65-F5344CB8AC3E}">
        <p14:creationId xmlns:p14="http://schemas.microsoft.com/office/powerpoint/2010/main" val="25749345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the late termination of pregnancy or late abortion card, which is often not understood as a child protection challenge, as the child has yet to be born.</a:t>
            </a:r>
          </a:p>
        </p:txBody>
      </p:sp>
      <p:sp>
        <p:nvSpPr>
          <p:cNvPr id="4" name="Slide Number Placeholder 3"/>
          <p:cNvSpPr>
            <a:spLocks noGrp="1"/>
          </p:cNvSpPr>
          <p:nvPr>
            <p:ph type="sldNum" sz="quarter" idx="5"/>
          </p:nvPr>
        </p:nvSpPr>
        <p:spPr/>
        <p:txBody>
          <a:bodyPr/>
          <a:lstStyle/>
          <a:p>
            <a:fld id="{1BA3956D-81E3-514C-B759-D79E6898772A}" type="slidenum">
              <a:rPr lang="en-US" smtClean="0"/>
              <a:t>50</a:t>
            </a:fld>
            <a:endParaRPr lang="en-US"/>
          </a:p>
        </p:txBody>
      </p:sp>
    </p:spTree>
    <p:extLst>
      <p:ext uri="{BB962C8B-B14F-4D97-AF65-F5344CB8AC3E}">
        <p14:creationId xmlns:p14="http://schemas.microsoft.com/office/powerpoint/2010/main" val="13326887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illustrates how child protection challenges can manifest, as in the example of physical abuse.</a:t>
            </a:r>
          </a:p>
        </p:txBody>
      </p:sp>
      <p:sp>
        <p:nvSpPr>
          <p:cNvPr id="4" name="Slide Number Placeholder 3"/>
          <p:cNvSpPr>
            <a:spLocks noGrp="1"/>
          </p:cNvSpPr>
          <p:nvPr>
            <p:ph type="sldNum" sz="quarter" idx="5"/>
          </p:nvPr>
        </p:nvSpPr>
        <p:spPr/>
        <p:txBody>
          <a:bodyPr/>
          <a:lstStyle/>
          <a:p>
            <a:fld id="{1BA3956D-81E3-514C-B759-D79E6898772A}" type="slidenum">
              <a:rPr lang="en-US" smtClean="0"/>
              <a:t>51</a:t>
            </a:fld>
            <a:endParaRPr lang="en-US"/>
          </a:p>
        </p:txBody>
      </p:sp>
    </p:spTree>
    <p:extLst>
      <p:ext uri="{BB962C8B-B14F-4D97-AF65-F5344CB8AC3E}">
        <p14:creationId xmlns:p14="http://schemas.microsoft.com/office/powerpoint/2010/main" val="12222549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how the challenge impacts negatively on a children’s rights and psychosocial development.</a:t>
            </a:r>
          </a:p>
        </p:txBody>
      </p:sp>
      <p:sp>
        <p:nvSpPr>
          <p:cNvPr id="4" name="Slide Number Placeholder 3"/>
          <p:cNvSpPr>
            <a:spLocks noGrp="1"/>
          </p:cNvSpPr>
          <p:nvPr>
            <p:ph type="sldNum" sz="quarter" idx="5"/>
          </p:nvPr>
        </p:nvSpPr>
        <p:spPr/>
        <p:txBody>
          <a:bodyPr/>
          <a:lstStyle/>
          <a:p>
            <a:fld id="{1BA3956D-81E3-514C-B759-D79E6898772A}" type="slidenum">
              <a:rPr lang="en-US" smtClean="0"/>
              <a:t>52</a:t>
            </a:fld>
            <a:endParaRPr lang="en-US"/>
          </a:p>
        </p:txBody>
      </p:sp>
    </p:spTree>
    <p:extLst>
      <p:ext uri="{BB962C8B-B14F-4D97-AF65-F5344CB8AC3E}">
        <p14:creationId xmlns:p14="http://schemas.microsoft.com/office/powerpoint/2010/main" val="19755876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Participants discuss each challenge in the context of their community and then decide what impact it is having. They then place the card in the high, medium, low or does not exist pile.  This is the first step in building understanding in the process of change.</a:t>
            </a:r>
          </a:p>
        </p:txBody>
      </p:sp>
      <p:sp>
        <p:nvSpPr>
          <p:cNvPr id="4" name="Slide Number Placeholder 3"/>
          <p:cNvSpPr>
            <a:spLocks noGrp="1"/>
          </p:cNvSpPr>
          <p:nvPr>
            <p:ph type="sldNum" sz="quarter" idx="5"/>
          </p:nvPr>
        </p:nvSpPr>
        <p:spPr/>
        <p:txBody>
          <a:bodyPr/>
          <a:lstStyle/>
          <a:p>
            <a:fld id="{DF9EFC38-92A7-4091-BBA3-9AC4DF771430}" type="slidenum">
              <a:rPr lang="en-ZA" smtClean="0"/>
              <a:t>53</a:t>
            </a:fld>
            <a:endParaRPr lang="en-ZA"/>
          </a:p>
        </p:txBody>
      </p:sp>
    </p:spTree>
    <p:extLst>
      <p:ext uri="{BB962C8B-B14F-4D97-AF65-F5344CB8AC3E}">
        <p14:creationId xmlns:p14="http://schemas.microsoft.com/office/powerpoint/2010/main" val="15541313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Now that problems have been identified, understood and prioritised, it is important that solutions are found.  Participants get to map their high priority challenges to the disempowerment drivers causing them, based on their experience in their community.   Then using the opposite empowerment driver, they start to create solutions.</a:t>
            </a:r>
          </a:p>
        </p:txBody>
      </p:sp>
      <p:sp>
        <p:nvSpPr>
          <p:cNvPr id="4" name="Slide Number Placeholder 3"/>
          <p:cNvSpPr>
            <a:spLocks noGrp="1"/>
          </p:cNvSpPr>
          <p:nvPr>
            <p:ph type="sldNum" sz="quarter" idx="5"/>
          </p:nvPr>
        </p:nvSpPr>
        <p:spPr/>
        <p:txBody>
          <a:bodyPr/>
          <a:lstStyle/>
          <a:p>
            <a:fld id="{DF9EFC38-92A7-4091-BBA3-9AC4DF771430}" type="slidenum">
              <a:rPr lang="en-ZA" smtClean="0"/>
              <a:t>54</a:t>
            </a:fld>
            <a:endParaRPr lang="en-ZA"/>
          </a:p>
        </p:txBody>
      </p:sp>
    </p:spTree>
    <p:extLst>
      <p:ext uri="{BB962C8B-B14F-4D97-AF65-F5344CB8AC3E}">
        <p14:creationId xmlns:p14="http://schemas.microsoft.com/office/powerpoint/2010/main" val="42023187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to this exercise is getting participants to think through an empowered approach to problem solving, by firstly identifying what the problem is, then understand what is driving the problem, and finally looking at empowered solutions to solve it.</a:t>
            </a:r>
          </a:p>
        </p:txBody>
      </p:sp>
      <p:sp>
        <p:nvSpPr>
          <p:cNvPr id="4" name="Slide Number Placeholder 3"/>
          <p:cNvSpPr>
            <a:spLocks noGrp="1"/>
          </p:cNvSpPr>
          <p:nvPr>
            <p:ph type="sldNum" sz="quarter" idx="5"/>
          </p:nvPr>
        </p:nvSpPr>
        <p:spPr/>
        <p:txBody>
          <a:bodyPr/>
          <a:lstStyle/>
          <a:p>
            <a:fld id="{1BA3956D-81E3-514C-B759-D79E6898772A}" type="slidenum">
              <a:rPr lang="en-US" smtClean="0"/>
              <a:t>55</a:t>
            </a:fld>
            <a:endParaRPr lang="en-US"/>
          </a:p>
        </p:txBody>
      </p:sp>
    </p:spTree>
    <p:extLst>
      <p:ext uri="{BB962C8B-B14F-4D97-AF65-F5344CB8AC3E}">
        <p14:creationId xmlns:p14="http://schemas.microsoft.com/office/powerpoint/2010/main" val="7516976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In this particular example, children from a school noted how their teachers often emotionally abused the learners. The children associated the challenge with the disempowerment driver of abuse and then decided that the best way to solve the problem was to use love. They came up with an in-class campaign entitled “love your teacher, and your teacher will love you”, learning that love is often a far more powerful way to solve conflict than violence.</a:t>
            </a:r>
          </a:p>
        </p:txBody>
      </p:sp>
      <p:sp>
        <p:nvSpPr>
          <p:cNvPr id="4" name="Slide Number Placeholder 3"/>
          <p:cNvSpPr>
            <a:spLocks noGrp="1"/>
          </p:cNvSpPr>
          <p:nvPr>
            <p:ph type="sldNum" sz="quarter" idx="5"/>
          </p:nvPr>
        </p:nvSpPr>
        <p:spPr/>
        <p:txBody>
          <a:bodyPr/>
          <a:lstStyle/>
          <a:p>
            <a:fld id="{DF9EFC38-92A7-4091-BBA3-9AC4DF771430}" type="slidenum">
              <a:rPr lang="en-ZA" smtClean="0"/>
              <a:t>56</a:t>
            </a:fld>
            <a:endParaRPr lang="en-ZA"/>
          </a:p>
        </p:txBody>
      </p:sp>
    </p:spTree>
    <p:extLst>
      <p:ext uri="{BB962C8B-B14F-4D97-AF65-F5344CB8AC3E}">
        <p14:creationId xmlns:p14="http://schemas.microsoft.com/office/powerpoint/2010/main" val="1180324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next exercise is sharing a pragmatic step-by-step approaches to solving child protection challenges as defined by our Children’s Act, primarily the child protection and safeguarding process in the event of child abandonment, neglect, abuse or exploitation.  Other child protection processes have also been developed by the Courage team, which include…</a:t>
            </a:r>
          </a:p>
        </p:txBody>
      </p:sp>
      <p:sp>
        <p:nvSpPr>
          <p:cNvPr id="4" name="Slide Number Placeholder 3"/>
          <p:cNvSpPr>
            <a:spLocks noGrp="1"/>
          </p:cNvSpPr>
          <p:nvPr>
            <p:ph type="sldNum" sz="quarter" idx="5"/>
          </p:nvPr>
        </p:nvSpPr>
        <p:spPr/>
        <p:txBody>
          <a:bodyPr/>
          <a:lstStyle/>
          <a:p>
            <a:fld id="{DF9EFC38-92A7-4091-BBA3-9AC4DF771430}" type="slidenum">
              <a:rPr lang="en-ZA" smtClean="0"/>
              <a:t>57</a:t>
            </a:fld>
            <a:endParaRPr lang="en-ZA"/>
          </a:p>
        </p:txBody>
      </p:sp>
    </p:spTree>
    <p:extLst>
      <p:ext uri="{BB962C8B-B14F-4D97-AF65-F5344CB8AC3E}">
        <p14:creationId xmlns:p14="http://schemas.microsoft.com/office/powerpoint/2010/main" val="21748950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Discussing sex, birth control, conception and pregnancy</a:t>
            </a:r>
          </a:p>
        </p:txBody>
      </p:sp>
      <p:sp>
        <p:nvSpPr>
          <p:cNvPr id="4" name="Slide Number Placeholder 3"/>
          <p:cNvSpPr>
            <a:spLocks noGrp="1"/>
          </p:cNvSpPr>
          <p:nvPr>
            <p:ph type="sldNum" sz="quarter" idx="5"/>
          </p:nvPr>
        </p:nvSpPr>
        <p:spPr/>
        <p:txBody>
          <a:bodyPr/>
          <a:lstStyle/>
          <a:p>
            <a:fld id="{1BA3956D-81E3-514C-B759-D79E6898772A}" type="slidenum">
              <a:rPr lang="en-US" smtClean="0"/>
              <a:t>58</a:t>
            </a:fld>
            <a:endParaRPr lang="en-US"/>
          </a:p>
        </p:txBody>
      </p:sp>
    </p:spTree>
    <p:extLst>
      <p:ext uri="{BB962C8B-B14F-4D97-AF65-F5344CB8AC3E}">
        <p14:creationId xmlns:p14="http://schemas.microsoft.com/office/powerpoint/2010/main" val="24908013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 counselling for crisis pregnancy.</a:t>
            </a:r>
          </a:p>
        </p:txBody>
      </p:sp>
      <p:sp>
        <p:nvSpPr>
          <p:cNvPr id="4" name="Slide Number Placeholder 3"/>
          <p:cNvSpPr>
            <a:spLocks noGrp="1"/>
          </p:cNvSpPr>
          <p:nvPr>
            <p:ph type="sldNum" sz="quarter" idx="5"/>
          </p:nvPr>
        </p:nvSpPr>
        <p:spPr/>
        <p:txBody>
          <a:bodyPr/>
          <a:lstStyle/>
          <a:p>
            <a:fld id="{1BA3956D-81E3-514C-B759-D79E6898772A}" type="slidenum">
              <a:rPr lang="en-US" smtClean="0"/>
              <a:t>59</a:t>
            </a:fld>
            <a:endParaRPr lang="en-US"/>
          </a:p>
        </p:txBody>
      </p:sp>
    </p:spTree>
    <p:extLst>
      <p:ext uri="{BB962C8B-B14F-4D97-AF65-F5344CB8AC3E}">
        <p14:creationId xmlns:p14="http://schemas.microsoft.com/office/powerpoint/2010/main" val="1714216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second group are children.  This starts at the point of conception, when a child is still growing in their mother’s womb and continues from their birth all the way up until they turn 18 years of age.</a:t>
            </a:r>
          </a:p>
        </p:txBody>
      </p:sp>
      <p:sp>
        <p:nvSpPr>
          <p:cNvPr id="4" name="Slide Number Placeholder 3"/>
          <p:cNvSpPr>
            <a:spLocks noGrp="1"/>
          </p:cNvSpPr>
          <p:nvPr>
            <p:ph type="sldNum" sz="quarter" idx="5"/>
          </p:nvPr>
        </p:nvSpPr>
        <p:spPr/>
        <p:txBody>
          <a:bodyPr/>
          <a:lstStyle/>
          <a:p>
            <a:fld id="{DF9EFC38-92A7-4091-BBA3-9AC4DF771430}" type="slidenum">
              <a:rPr lang="en-ZA" smtClean="0"/>
              <a:t>6</a:t>
            </a:fld>
            <a:endParaRPr lang="en-ZA"/>
          </a:p>
        </p:txBody>
      </p:sp>
    </p:spTree>
    <p:extLst>
      <p:ext uri="{BB962C8B-B14F-4D97-AF65-F5344CB8AC3E}">
        <p14:creationId xmlns:p14="http://schemas.microsoft.com/office/powerpoint/2010/main" val="41882895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Positive parenting approaches.</a:t>
            </a:r>
          </a:p>
          <a:p>
            <a:endParaRPr lang="en-ZA" dirty="0"/>
          </a:p>
        </p:txBody>
      </p:sp>
      <p:sp>
        <p:nvSpPr>
          <p:cNvPr id="4" name="Slide Number Placeholder 3"/>
          <p:cNvSpPr>
            <a:spLocks noGrp="1"/>
          </p:cNvSpPr>
          <p:nvPr>
            <p:ph type="sldNum" sz="quarter" idx="5"/>
          </p:nvPr>
        </p:nvSpPr>
        <p:spPr/>
        <p:txBody>
          <a:bodyPr/>
          <a:lstStyle/>
          <a:p>
            <a:fld id="{DF9EFC38-92A7-4091-BBA3-9AC4DF771430}" type="slidenum">
              <a:rPr lang="en-ZA" smtClean="0"/>
              <a:t>60</a:t>
            </a:fld>
            <a:endParaRPr lang="en-ZA"/>
          </a:p>
        </p:txBody>
      </p:sp>
    </p:spTree>
    <p:extLst>
      <p:ext uri="{BB962C8B-B14F-4D97-AF65-F5344CB8AC3E}">
        <p14:creationId xmlns:p14="http://schemas.microsoft.com/office/powerpoint/2010/main" val="12093595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process of adoption, all of which you can find on the Courage child protection website.</a:t>
            </a:r>
          </a:p>
        </p:txBody>
      </p:sp>
      <p:sp>
        <p:nvSpPr>
          <p:cNvPr id="4" name="Slide Number Placeholder 3"/>
          <p:cNvSpPr>
            <a:spLocks noGrp="1"/>
          </p:cNvSpPr>
          <p:nvPr>
            <p:ph type="sldNum" sz="quarter" idx="5"/>
          </p:nvPr>
        </p:nvSpPr>
        <p:spPr/>
        <p:txBody>
          <a:bodyPr/>
          <a:lstStyle/>
          <a:p>
            <a:fld id="{1BA3956D-81E3-514C-B759-D79E6898772A}" type="slidenum">
              <a:rPr lang="en-US" smtClean="0"/>
              <a:t>61</a:t>
            </a:fld>
            <a:endParaRPr lang="en-US"/>
          </a:p>
        </p:txBody>
      </p:sp>
    </p:spTree>
    <p:extLst>
      <p:ext uri="{BB962C8B-B14F-4D97-AF65-F5344CB8AC3E}">
        <p14:creationId xmlns:p14="http://schemas.microsoft.com/office/powerpoint/2010/main" val="8540303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One of the most important things to remember in child protection, is that no person is an island.  It is crucial to identity and then develop relationships with community partners that can support you in your efforts.  The next exercise is developing a community partnership strategy, which is a two step approach. First you must identity who your partners in your community are, and then you must develop win/win relationships with each of them.</a:t>
            </a:r>
          </a:p>
        </p:txBody>
      </p:sp>
      <p:sp>
        <p:nvSpPr>
          <p:cNvPr id="4" name="Slide Number Placeholder 3"/>
          <p:cNvSpPr>
            <a:spLocks noGrp="1"/>
          </p:cNvSpPr>
          <p:nvPr>
            <p:ph type="sldNum" sz="quarter" idx="5"/>
          </p:nvPr>
        </p:nvSpPr>
        <p:spPr/>
        <p:txBody>
          <a:bodyPr/>
          <a:lstStyle/>
          <a:p>
            <a:fld id="{DF9EFC38-92A7-4091-BBA3-9AC4DF771430}" type="slidenum">
              <a:rPr lang="en-ZA" smtClean="0"/>
              <a:t>62</a:t>
            </a:fld>
            <a:endParaRPr lang="en-ZA"/>
          </a:p>
        </p:txBody>
      </p:sp>
    </p:spTree>
    <p:extLst>
      <p:ext uri="{BB962C8B-B14F-4D97-AF65-F5344CB8AC3E}">
        <p14:creationId xmlns:p14="http://schemas.microsoft.com/office/powerpoint/2010/main" val="24234651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In this example, these social workers are using the Courage community map to identify possible partnerships that they can develop in the communities they work in.</a:t>
            </a:r>
          </a:p>
        </p:txBody>
      </p:sp>
      <p:sp>
        <p:nvSpPr>
          <p:cNvPr id="4" name="Slide Number Placeholder 3"/>
          <p:cNvSpPr>
            <a:spLocks noGrp="1"/>
          </p:cNvSpPr>
          <p:nvPr>
            <p:ph type="sldNum" sz="quarter" idx="5"/>
          </p:nvPr>
        </p:nvSpPr>
        <p:spPr/>
        <p:txBody>
          <a:bodyPr/>
          <a:lstStyle/>
          <a:p>
            <a:fld id="{DF9EFC38-92A7-4091-BBA3-9AC4DF771430}" type="slidenum">
              <a:rPr lang="en-ZA" smtClean="0"/>
              <a:t>63</a:t>
            </a:fld>
            <a:endParaRPr lang="en-ZA"/>
          </a:p>
        </p:txBody>
      </p:sp>
    </p:spTree>
    <p:extLst>
      <p:ext uri="{BB962C8B-B14F-4D97-AF65-F5344CB8AC3E}">
        <p14:creationId xmlns:p14="http://schemas.microsoft.com/office/powerpoint/2010/main" val="2002133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Participants then develop a win/win partnership plan, as illustrated in this example, where they firstly agree their shared vision and then define what each partner needs from the other to achieve this vision.</a:t>
            </a:r>
          </a:p>
        </p:txBody>
      </p:sp>
      <p:sp>
        <p:nvSpPr>
          <p:cNvPr id="4" name="Slide Number Placeholder 3"/>
          <p:cNvSpPr>
            <a:spLocks noGrp="1"/>
          </p:cNvSpPr>
          <p:nvPr>
            <p:ph type="sldNum" sz="quarter" idx="5"/>
          </p:nvPr>
        </p:nvSpPr>
        <p:spPr/>
        <p:txBody>
          <a:bodyPr/>
          <a:lstStyle/>
          <a:p>
            <a:fld id="{DF9EFC38-92A7-4091-BBA3-9AC4DF771430}" type="slidenum">
              <a:rPr lang="en-ZA" smtClean="0"/>
              <a:t>64</a:t>
            </a:fld>
            <a:endParaRPr lang="en-ZA"/>
          </a:p>
        </p:txBody>
      </p:sp>
    </p:spTree>
    <p:extLst>
      <p:ext uri="{BB962C8B-B14F-4D97-AF65-F5344CB8AC3E}">
        <p14:creationId xmlns:p14="http://schemas.microsoft.com/office/powerpoint/2010/main" val="19115045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Towards the end of the workshop we return to our vision statement that we defined at the start and ask ourselves, “what values will drive the behaviours that will help us to achieve our vision”.  As stimulus for this exercise, participants are encouraged to look at the children’s rights that were defined at the start of the workshop and understand that for every right, such as a right to education  or legal protection, there is an equally important responsibility, such as working hard or abiding by the law.</a:t>
            </a:r>
          </a:p>
        </p:txBody>
      </p:sp>
      <p:sp>
        <p:nvSpPr>
          <p:cNvPr id="4" name="Slide Number Placeholder 3"/>
          <p:cNvSpPr>
            <a:spLocks noGrp="1"/>
          </p:cNvSpPr>
          <p:nvPr>
            <p:ph type="sldNum" sz="quarter" idx="5"/>
          </p:nvPr>
        </p:nvSpPr>
        <p:spPr/>
        <p:txBody>
          <a:bodyPr/>
          <a:lstStyle/>
          <a:p>
            <a:fld id="{DF9EFC38-92A7-4091-BBA3-9AC4DF771430}" type="slidenum">
              <a:rPr lang="en-ZA" smtClean="0"/>
              <a:t>65</a:t>
            </a:fld>
            <a:endParaRPr lang="en-ZA"/>
          </a:p>
        </p:txBody>
      </p:sp>
    </p:spTree>
    <p:extLst>
      <p:ext uri="{BB962C8B-B14F-4D97-AF65-F5344CB8AC3E}">
        <p14:creationId xmlns:p14="http://schemas.microsoft.com/office/powerpoint/2010/main" val="14213626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Participants get to map the human rights cards to the relevant human responsibility card. It is important that this matching process is accompanied by group discussion and engagement.</a:t>
            </a:r>
          </a:p>
        </p:txBody>
      </p:sp>
      <p:sp>
        <p:nvSpPr>
          <p:cNvPr id="4" name="Slide Number Placeholder 3"/>
          <p:cNvSpPr>
            <a:spLocks noGrp="1"/>
          </p:cNvSpPr>
          <p:nvPr>
            <p:ph type="sldNum" sz="quarter" idx="5"/>
          </p:nvPr>
        </p:nvSpPr>
        <p:spPr/>
        <p:txBody>
          <a:bodyPr/>
          <a:lstStyle/>
          <a:p>
            <a:fld id="{DF9EFC38-92A7-4091-BBA3-9AC4DF771430}" type="slidenum">
              <a:rPr lang="en-ZA" smtClean="0"/>
              <a:t>66</a:t>
            </a:fld>
            <a:endParaRPr lang="en-ZA"/>
          </a:p>
        </p:txBody>
      </p:sp>
    </p:spTree>
    <p:extLst>
      <p:ext uri="{BB962C8B-B14F-4D97-AF65-F5344CB8AC3E}">
        <p14:creationId xmlns:p14="http://schemas.microsoft.com/office/powerpoint/2010/main" val="13781829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Once participants have understood how their rights link to responsibilities, they will need to define and agree the values that will help them achieve their vision for themselves and their community.</a:t>
            </a:r>
          </a:p>
        </p:txBody>
      </p:sp>
      <p:sp>
        <p:nvSpPr>
          <p:cNvPr id="4" name="Slide Number Placeholder 3"/>
          <p:cNvSpPr>
            <a:spLocks noGrp="1"/>
          </p:cNvSpPr>
          <p:nvPr>
            <p:ph type="sldNum" sz="quarter" idx="5"/>
          </p:nvPr>
        </p:nvSpPr>
        <p:spPr/>
        <p:txBody>
          <a:bodyPr/>
          <a:lstStyle/>
          <a:p>
            <a:fld id="{DF9EFC38-92A7-4091-BBA3-9AC4DF771430}" type="slidenum">
              <a:rPr lang="en-ZA" smtClean="0"/>
              <a:t>67</a:t>
            </a:fld>
            <a:endParaRPr lang="en-ZA"/>
          </a:p>
        </p:txBody>
      </p:sp>
    </p:spTree>
    <p:extLst>
      <p:ext uri="{BB962C8B-B14F-4D97-AF65-F5344CB8AC3E}">
        <p14:creationId xmlns:p14="http://schemas.microsoft.com/office/powerpoint/2010/main" val="7384737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final step in a Courage Community workshop is defining what actions people will take once the workshop is over.  Participants agree what they will need to stop doing, now that they understand children’s rights and child protection. What they will need to start doing.  And importantly what they will need to continue doing, which are things they were already doing and are still relevant to achieving their child protection vision. The most common response from participants at the close of a workshop is, “I will speak up more”, which indicates how many challenges are happening all around us, that are not being addressed.</a:t>
            </a:r>
          </a:p>
        </p:txBody>
      </p:sp>
      <p:sp>
        <p:nvSpPr>
          <p:cNvPr id="4" name="Slide Number Placeholder 3"/>
          <p:cNvSpPr>
            <a:spLocks noGrp="1"/>
          </p:cNvSpPr>
          <p:nvPr>
            <p:ph type="sldNum" sz="quarter" idx="5"/>
          </p:nvPr>
        </p:nvSpPr>
        <p:spPr/>
        <p:txBody>
          <a:bodyPr/>
          <a:lstStyle/>
          <a:p>
            <a:fld id="{DF9EFC38-92A7-4091-BBA3-9AC4DF771430}" type="slidenum">
              <a:rPr lang="en-ZA" smtClean="0"/>
              <a:t>68</a:t>
            </a:fld>
            <a:endParaRPr lang="en-ZA"/>
          </a:p>
        </p:txBody>
      </p:sp>
    </p:spTree>
    <p:extLst>
      <p:ext uri="{BB962C8B-B14F-4D97-AF65-F5344CB8AC3E}">
        <p14:creationId xmlns:p14="http://schemas.microsoft.com/office/powerpoint/2010/main" val="2564032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Sometimes the action planning is done at a very personal level, as with this example of a personal vision plan that was developed for a high-school workshop.  What was important in this exercise, is that each child signed and dated a personal action plan which they could use to hold themselves to account.</a:t>
            </a:r>
          </a:p>
        </p:txBody>
      </p:sp>
      <p:sp>
        <p:nvSpPr>
          <p:cNvPr id="4" name="Slide Number Placeholder 3"/>
          <p:cNvSpPr>
            <a:spLocks noGrp="1"/>
          </p:cNvSpPr>
          <p:nvPr>
            <p:ph type="sldNum" sz="quarter" idx="5"/>
          </p:nvPr>
        </p:nvSpPr>
        <p:spPr/>
        <p:txBody>
          <a:bodyPr/>
          <a:lstStyle/>
          <a:p>
            <a:fld id="{DF9EFC38-92A7-4091-BBA3-9AC4DF771430}" type="slidenum">
              <a:rPr lang="en-ZA" smtClean="0"/>
              <a:t>69</a:t>
            </a:fld>
            <a:endParaRPr lang="en-ZA"/>
          </a:p>
        </p:txBody>
      </p:sp>
    </p:spTree>
    <p:extLst>
      <p:ext uri="{BB962C8B-B14F-4D97-AF65-F5344CB8AC3E}">
        <p14:creationId xmlns:p14="http://schemas.microsoft.com/office/powerpoint/2010/main" val="2169860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last group of people are the perpetrators. These are people who have done something wrong to a child and can be strangers, members of their community, other children or a child’s parents.</a:t>
            </a:r>
          </a:p>
        </p:txBody>
      </p:sp>
      <p:sp>
        <p:nvSpPr>
          <p:cNvPr id="4" name="Slide Number Placeholder 3"/>
          <p:cNvSpPr>
            <a:spLocks noGrp="1"/>
          </p:cNvSpPr>
          <p:nvPr>
            <p:ph type="sldNum" sz="quarter" idx="5"/>
          </p:nvPr>
        </p:nvSpPr>
        <p:spPr/>
        <p:txBody>
          <a:bodyPr/>
          <a:lstStyle/>
          <a:p>
            <a:fld id="{DF9EFC38-92A7-4091-BBA3-9AC4DF771430}" type="slidenum">
              <a:rPr lang="en-ZA" smtClean="0"/>
              <a:t>7</a:t>
            </a:fld>
            <a:endParaRPr lang="en-ZA"/>
          </a:p>
        </p:txBody>
      </p:sp>
    </p:spTree>
    <p:extLst>
      <p:ext uri="{BB962C8B-B14F-4D97-AF65-F5344CB8AC3E}">
        <p14:creationId xmlns:p14="http://schemas.microsoft.com/office/powerpoint/2010/main" val="40342157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To understand all of the Courage tools and process in more detail, watch each of the workshop videos for a detailed look at how to facilitate the individual exercises with your community participants.</a:t>
            </a:r>
          </a:p>
        </p:txBody>
      </p:sp>
      <p:sp>
        <p:nvSpPr>
          <p:cNvPr id="4" name="Slide Number Placeholder 3"/>
          <p:cNvSpPr>
            <a:spLocks noGrp="1"/>
          </p:cNvSpPr>
          <p:nvPr>
            <p:ph type="sldNum" sz="quarter" idx="5"/>
          </p:nvPr>
        </p:nvSpPr>
        <p:spPr/>
        <p:txBody>
          <a:bodyPr/>
          <a:lstStyle/>
          <a:p>
            <a:fld id="{DF9EFC38-92A7-4091-BBA3-9AC4DF771430}" type="slidenum">
              <a:rPr lang="en-ZA" smtClean="0"/>
              <a:t>70</a:t>
            </a:fld>
            <a:endParaRPr lang="en-ZA"/>
          </a:p>
        </p:txBody>
      </p:sp>
    </p:spTree>
    <p:extLst>
      <p:ext uri="{BB962C8B-B14F-4D97-AF65-F5344CB8AC3E}">
        <p14:creationId xmlns:p14="http://schemas.microsoft.com/office/powerpoint/2010/main" val="39691271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Thanks for watching.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For more information visit Courage Child Protection dot com</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Be sure to like this video and subscribe to our Courage Channel. </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Stay strong and take courage.</a:t>
            </a:r>
          </a:p>
          <a:p>
            <a:endParaRPr lang="en-US" dirty="0"/>
          </a:p>
        </p:txBody>
      </p:sp>
      <p:sp>
        <p:nvSpPr>
          <p:cNvPr id="4" name="Slide Number Placeholder 3"/>
          <p:cNvSpPr>
            <a:spLocks noGrp="1"/>
          </p:cNvSpPr>
          <p:nvPr>
            <p:ph type="sldNum" sz="quarter" idx="5"/>
          </p:nvPr>
        </p:nvSpPr>
        <p:spPr/>
        <p:txBody>
          <a:bodyPr/>
          <a:lstStyle/>
          <a:p>
            <a:fld id="{DF9EFC38-92A7-4091-BBA3-9AC4DF771430}" type="slidenum">
              <a:rPr lang="en-ZA" smtClean="0"/>
              <a:t>71</a:t>
            </a:fld>
            <a:endParaRPr lang="en-ZA"/>
          </a:p>
        </p:txBody>
      </p:sp>
    </p:spTree>
    <p:extLst>
      <p:ext uri="{BB962C8B-B14F-4D97-AF65-F5344CB8AC3E}">
        <p14:creationId xmlns:p14="http://schemas.microsoft.com/office/powerpoint/2010/main" val="1275363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biggest problem, however, is that all these people often make disempowered choices.</a:t>
            </a:r>
          </a:p>
        </p:txBody>
      </p:sp>
      <p:sp>
        <p:nvSpPr>
          <p:cNvPr id="4" name="Slide Number Placeholder 3"/>
          <p:cNvSpPr>
            <a:spLocks noGrp="1"/>
          </p:cNvSpPr>
          <p:nvPr>
            <p:ph type="sldNum" sz="quarter" idx="5"/>
          </p:nvPr>
        </p:nvSpPr>
        <p:spPr/>
        <p:txBody>
          <a:bodyPr/>
          <a:lstStyle/>
          <a:p>
            <a:fld id="{DF9EFC38-92A7-4091-BBA3-9AC4DF771430}" type="slidenum">
              <a:rPr lang="en-ZA" smtClean="0"/>
              <a:t>8</a:t>
            </a:fld>
            <a:endParaRPr lang="en-ZA"/>
          </a:p>
        </p:txBody>
      </p:sp>
    </p:spTree>
    <p:extLst>
      <p:ext uri="{BB962C8B-B14F-4D97-AF65-F5344CB8AC3E}">
        <p14:creationId xmlns:p14="http://schemas.microsoft.com/office/powerpoint/2010/main" val="4102359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What happens is that in the process of tyring to protect the child, this group of people often descend into what Stephen </a:t>
            </a:r>
            <a:r>
              <a:rPr lang="en-ZA" dirty="0" err="1"/>
              <a:t>Karpman</a:t>
            </a:r>
            <a:r>
              <a:rPr lang="en-ZA" dirty="0"/>
              <a:t> refers to as a ‘Drama Triangle’.  In this drama, the child protection officer becomes a rescuer who tries to save the child.  The child becomes a victim, and the perpetrator becomes a persecutor.  Because everyone is disempowered, the drama tends to go round and round in a circle, where victim becomes persecutor, persecutor becomes rescuer and rescuer becomes victim, and so on.  </a:t>
            </a:r>
          </a:p>
        </p:txBody>
      </p:sp>
      <p:sp>
        <p:nvSpPr>
          <p:cNvPr id="4" name="Slide Number Placeholder 3"/>
          <p:cNvSpPr>
            <a:spLocks noGrp="1"/>
          </p:cNvSpPr>
          <p:nvPr>
            <p:ph type="sldNum" sz="quarter" idx="5"/>
          </p:nvPr>
        </p:nvSpPr>
        <p:spPr/>
        <p:txBody>
          <a:bodyPr/>
          <a:lstStyle/>
          <a:p>
            <a:fld id="{DF9EFC38-92A7-4091-BBA3-9AC4DF771430}" type="slidenum">
              <a:rPr lang="en-ZA" smtClean="0"/>
              <a:t>9</a:t>
            </a:fld>
            <a:endParaRPr lang="en-ZA"/>
          </a:p>
        </p:txBody>
      </p:sp>
    </p:spTree>
    <p:extLst>
      <p:ext uri="{BB962C8B-B14F-4D97-AF65-F5344CB8AC3E}">
        <p14:creationId xmlns:p14="http://schemas.microsoft.com/office/powerpoint/2010/main" val="3600351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D4D17-D5FC-DE4F-8534-3E775650346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B5AAA06-6901-A64A-A008-110BC63779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11CD56A-A4E5-D642-B040-805DCEAA81D1}"/>
              </a:ext>
            </a:extLst>
          </p:cNvPr>
          <p:cNvSpPr>
            <a:spLocks noGrp="1"/>
          </p:cNvSpPr>
          <p:nvPr>
            <p:ph type="dt" sz="half" idx="10"/>
          </p:nvPr>
        </p:nvSpPr>
        <p:spPr/>
        <p:txBody>
          <a:bodyPr/>
          <a:lstStyle/>
          <a:p>
            <a:fld id="{3B911579-C82A-924C-BC54-B7D9BBA16363}" type="datetimeFigureOut">
              <a:rPr lang="en-US" smtClean="0"/>
              <a:t>12/1/21</a:t>
            </a:fld>
            <a:endParaRPr lang="en-US"/>
          </a:p>
        </p:txBody>
      </p:sp>
      <p:sp>
        <p:nvSpPr>
          <p:cNvPr id="5" name="Footer Placeholder 4">
            <a:extLst>
              <a:ext uri="{FF2B5EF4-FFF2-40B4-BE49-F238E27FC236}">
                <a16:creationId xmlns:a16="http://schemas.microsoft.com/office/drawing/2014/main" id="{49513EA7-8631-C745-B36E-68DDF7360D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D53660-553E-324D-A3A4-F51B88F09AB8}"/>
              </a:ext>
            </a:extLst>
          </p:cNvPr>
          <p:cNvSpPr>
            <a:spLocks noGrp="1"/>
          </p:cNvSpPr>
          <p:nvPr>
            <p:ph type="sldNum" sz="quarter" idx="12"/>
          </p:nvPr>
        </p:nvSpPr>
        <p:spPr/>
        <p:txBody>
          <a:bodyPr/>
          <a:lstStyle/>
          <a:p>
            <a:fld id="{B8B9D47B-3AE3-BD4A-9032-30EB2E8CE3FA}" type="slidenum">
              <a:rPr lang="en-US" smtClean="0"/>
              <a:t>‹#›</a:t>
            </a:fld>
            <a:endParaRPr lang="en-US"/>
          </a:p>
        </p:txBody>
      </p:sp>
    </p:spTree>
    <p:extLst>
      <p:ext uri="{BB962C8B-B14F-4D97-AF65-F5344CB8AC3E}">
        <p14:creationId xmlns:p14="http://schemas.microsoft.com/office/powerpoint/2010/main" val="1580031955"/>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7D86-E3A2-184B-AC6C-3028F8EFA38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114E0FC-1449-5246-83FB-7E8CFE29F6B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DFC4E83-4EB6-3F46-90C6-194ABC523389}"/>
              </a:ext>
            </a:extLst>
          </p:cNvPr>
          <p:cNvSpPr>
            <a:spLocks noGrp="1"/>
          </p:cNvSpPr>
          <p:nvPr>
            <p:ph type="dt" sz="half" idx="10"/>
          </p:nvPr>
        </p:nvSpPr>
        <p:spPr/>
        <p:txBody>
          <a:bodyPr/>
          <a:lstStyle/>
          <a:p>
            <a:fld id="{3B911579-C82A-924C-BC54-B7D9BBA16363}" type="datetimeFigureOut">
              <a:rPr lang="en-US" smtClean="0"/>
              <a:t>12/1/21</a:t>
            </a:fld>
            <a:endParaRPr lang="en-US"/>
          </a:p>
        </p:txBody>
      </p:sp>
      <p:sp>
        <p:nvSpPr>
          <p:cNvPr id="5" name="Footer Placeholder 4">
            <a:extLst>
              <a:ext uri="{FF2B5EF4-FFF2-40B4-BE49-F238E27FC236}">
                <a16:creationId xmlns:a16="http://schemas.microsoft.com/office/drawing/2014/main" id="{7549F5C8-1A2B-BF49-9C4C-C150838DD1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42438-F44A-AF47-9FA2-C5DA290AA24F}"/>
              </a:ext>
            </a:extLst>
          </p:cNvPr>
          <p:cNvSpPr>
            <a:spLocks noGrp="1"/>
          </p:cNvSpPr>
          <p:nvPr>
            <p:ph type="sldNum" sz="quarter" idx="12"/>
          </p:nvPr>
        </p:nvSpPr>
        <p:spPr/>
        <p:txBody>
          <a:bodyPr/>
          <a:lstStyle/>
          <a:p>
            <a:fld id="{B8B9D47B-3AE3-BD4A-9032-30EB2E8CE3FA}" type="slidenum">
              <a:rPr lang="en-US" smtClean="0"/>
              <a:t>‹#›</a:t>
            </a:fld>
            <a:endParaRPr lang="en-US"/>
          </a:p>
        </p:txBody>
      </p:sp>
    </p:spTree>
    <p:extLst>
      <p:ext uri="{BB962C8B-B14F-4D97-AF65-F5344CB8AC3E}">
        <p14:creationId xmlns:p14="http://schemas.microsoft.com/office/powerpoint/2010/main" val="3201356178"/>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8DB2E6-1842-4B42-A1AF-2442724F304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282995-1D8D-EF47-9F6A-AACE1A8BA32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C9BBAFB-A591-EF43-9970-091E3C33DC33}"/>
              </a:ext>
            </a:extLst>
          </p:cNvPr>
          <p:cNvSpPr>
            <a:spLocks noGrp="1"/>
          </p:cNvSpPr>
          <p:nvPr>
            <p:ph type="dt" sz="half" idx="10"/>
          </p:nvPr>
        </p:nvSpPr>
        <p:spPr/>
        <p:txBody>
          <a:bodyPr/>
          <a:lstStyle/>
          <a:p>
            <a:fld id="{3B911579-C82A-924C-BC54-B7D9BBA16363}" type="datetimeFigureOut">
              <a:rPr lang="en-US" smtClean="0"/>
              <a:t>12/1/21</a:t>
            </a:fld>
            <a:endParaRPr lang="en-US"/>
          </a:p>
        </p:txBody>
      </p:sp>
      <p:sp>
        <p:nvSpPr>
          <p:cNvPr id="5" name="Footer Placeholder 4">
            <a:extLst>
              <a:ext uri="{FF2B5EF4-FFF2-40B4-BE49-F238E27FC236}">
                <a16:creationId xmlns:a16="http://schemas.microsoft.com/office/drawing/2014/main" id="{4E364E8C-A46D-A14B-8F3B-C6D775B868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2BEAAE-FAD9-6549-A0A2-CF23A235EDAC}"/>
              </a:ext>
            </a:extLst>
          </p:cNvPr>
          <p:cNvSpPr>
            <a:spLocks noGrp="1"/>
          </p:cNvSpPr>
          <p:nvPr>
            <p:ph type="sldNum" sz="quarter" idx="12"/>
          </p:nvPr>
        </p:nvSpPr>
        <p:spPr/>
        <p:txBody>
          <a:bodyPr/>
          <a:lstStyle/>
          <a:p>
            <a:fld id="{B8B9D47B-3AE3-BD4A-9032-30EB2E8CE3FA}" type="slidenum">
              <a:rPr lang="en-US" smtClean="0"/>
              <a:t>‹#›</a:t>
            </a:fld>
            <a:endParaRPr lang="en-US"/>
          </a:p>
        </p:txBody>
      </p:sp>
    </p:spTree>
    <p:extLst>
      <p:ext uri="{BB962C8B-B14F-4D97-AF65-F5344CB8AC3E}">
        <p14:creationId xmlns:p14="http://schemas.microsoft.com/office/powerpoint/2010/main" val="1562177991"/>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632BD-97DE-6448-99B5-CFE7D5E9114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0F90537-014A-6442-A08A-A97B69252B3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EF434C6-7728-904A-AEC1-9287380F486E}"/>
              </a:ext>
            </a:extLst>
          </p:cNvPr>
          <p:cNvSpPr>
            <a:spLocks noGrp="1"/>
          </p:cNvSpPr>
          <p:nvPr>
            <p:ph type="dt" sz="half" idx="10"/>
          </p:nvPr>
        </p:nvSpPr>
        <p:spPr/>
        <p:txBody>
          <a:bodyPr/>
          <a:lstStyle/>
          <a:p>
            <a:fld id="{3B911579-C82A-924C-BC54-B7D9BBA16363}" type="datetimeFigureOut">
              <a:rPr lang="en-US" smtClean="0"/>
              <a:t>12/1/21</a:t>
            </a:fld>
            <a:endParaRPr lang="en-US"/>
          </a:p>
        </p:txBody>
      </p:sp>
      <p:sp>
        <p:nvSpPr>
          <p:cNvPr id="5" name="Footer Placeholder 4">
            <a:extLst>
              <a:ext uri="{FF2B5EF4-FFF2-40B4-BE49-F238E27FC236}">
                <a16:creationId xmlns:a16="http://schemas.microsoft.com/office/drawing/2014/main" id="{83BB1113-5AC8-AE4C-BDD5-57176EF8B6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9ECCD6-6C85-3D45-9886-3B6CA7241049}"/>
              </a:ext>
            </a:extLst>
          </p:cNvPr>
          <p:cNvSpPr>
            <a:spLocks noGrp="1"/>
          </p:cNvSpPr>
          <p:nvPr>
            <p:ph type="sldNum" sz="quarter" idx="12"/>
          </p:nvPr>
        </p:nvSpPr>
        <p:spPr/>
        <p:txBody>
          <a:bodyPr/>
          <a:lstStyle/>
          <a:p>
            <a:fld id="{B8B9D47B-3AE3-BD4A-9032-30EB2E8CE3FA}" type="slidenum">
              <a:rPr lang="en-US" smtClean="0"/>
              <a:t>‹#›</a:t>
            </a:fld>
            <a:endParaRPr lang="en-US"/>
          </a:p>
        </p:txBody>
      </p:sp>
    </p:spTree>
    <p:extLst>
      <p:ext uri="{BB962C8B-B14F-4D97-AF65-F5344CB8AC3E}">
        <p14:creationId xmlns:p14="http://schemas.microsoft.com/office/powerpoint/2010/main" val="644363578"/>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91FA8-42A5-234B-97A6-FC1164DC8A6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BEBB8C6-3617-8D40-BB07-3825CD1A59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561CD1E-640E-9D43-841C-8DBBB59B6F7D}"/>
              </a:ext>
            </a:extLst>
          </p:cNvPr>
          <p:cNvSpPr>
            <a:spLocks noGrp="1"/>
          </p:cNvSpPr>
          <p:nvPr>
            <p:ph type="dt" sz="half" idx="10"/>
          </p:nvPr>
        </p:nvSpPr>
        <p:spPr/>
        <p:txBody>
          <a:bodyPr/>
          <a:lstStyle/>
          <a:p>
            <a:fld id="{3B911579-C82A-924C-BC54-B7D9BBA16363}" type="datetimeFigureOut">
              <a:rPr lang="en-US" smtClean="0"/>
              <a:t>12/1/21</a:t>
            </a:fld>
            <a:endParaRPr lang="en-US"/>
          </a:p>
        </p:txBody>
      </p:sp>
      <p:sp>
        <p:nvSpPr>
          <p:cNvPr id="5" name="Footer Placeholder 4">
            <a:extLst>
              <a:ext uri="{FF2B5EF4-FFF2-40B4-BE49-F238E27FC236}">
                <a16:creationId xmlns:a16="http://schemas.microsoft.com/office/drawing/2014/main" id="{0D6A4CC9-54F9-F140-A6EC-53F34D7C2E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90E6A0-EACB-CE4C-8308-960EF917DB19}"/>
              </a:ext>
            </a:extLst>
          </p:cNvPr>
          <p:cNvSpPr>
            <a:spLocks noGrp="1"/>
          </p:cNvSpPr>
          <p:nvPr>
            <p:ph type="sldNum" sz="quarter" idx="12"/>
          </p:nvPr>
        </p:nvSpPr>
        <p:spPr/>
        <p:txBody>
          <a:bodyPr/>
          <a:lstStyle/>
          <a:p>
            <a:fld id="{B8B9D47B-3AE3-BD4A-9032-30EB2E8CE3FA}" type="slidenum">
              <a:rPr lang="en-US" smtClean="0"/>
              <a:t>‹#›</a:t>
            </a:fld>
            <a:endParaRPr lang="en-US"/>
          </a:p>
        </p:txBody>
      </p:sp>
    </p:spTree>
    <p:extLst>
      <p:ext uri="{BB962C8B-B14F-4D97-AF65-F5344CB8AC3E}">
        <p14:creationId xmlns:p14="http://schemas.microsoft.com/office/powerpoint/2010/main" val="1307664824"/>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A3330-5CE9-9B46-AFD6-59BEC55DF8E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795C898-493A-CE43-87C9-65E03BD29BC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4C0B9C4-33A9-5D46-9E05-6ADD745EC8E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158C4A0-9512-B54C-99A0-75F4511C3A19}"/>
              </a:ext>
            </a:extLst>
          </p:cNvPr>
          <p:cNvSpPr>
            <a:spLocks noGrp="1"/>
          </p:cNvSpPr>
          <p:nvPr>
            <p:ph type="dt" sz="half" idx="10"/>
          </p:nvPr>
        </p:nvSpPr>
        <p:spPr/>
        <p:txBody>
          <a:bodyPr/>
          <a:lstStyle/>
          <a:p>
            <a:fld id="{3B911579-C82A-924C-BC54-B7D9BBA16363}" type="datetimeFigureOut">
              <a:rPr lang="en-US" smtClean="0"/>
              <a:t>12/1/21</a:t>
            </a:fld>
            <a:endParaRPr lang="en-US"/>
          </a:p>
        </p:txBody>
      </p:sp>
      <p:sp>
        <p:nvSpPr>
          <p:cNvPr id="6" name="Footer Placeholder 5">
            <a:extLst>
              <a:ext uri="{FF2B5EF4-FFF2-40B4-BE49-F238E27FC236}">
                <a16:creationId xmlns:a16="http://schemas.microsoft.com/office/drawing/2014/main" id="{B8788FA5-3044-5B44-95C0-79C0F4D5B8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2D45D2-ED54-2E44-9BC8-45044DDE945F}"/>
              </a:ext>
            </a:extLst>
          </p:cNvPr>
          <p:cNvSpPr>
            <a:spLocks noGrp="1"/>
          </p:cNvSpPr>
          <p:nvPr>
            <p:ph type="sldNum" sz="quarter" idx="12"/>
          </p:nvPr>
        </p:nvSpPr>
        <p:spPr/>
        <p:txBody>
          <a:bodyPr/>
          <a:lstStyle/>
          <a:p>
            <a:fld id="{B8B9D47B-3AE3-BD4A-9032-30EB2E8CE3FA}" type="slidenum">
              <a:rPr lang="en-US" smtClean="0"/>
              <a:t>‹#›</a:t>
            </a:fld>
            <a:endParaRPr lang="en-US"/>
          </a:p>
        </p:txBody>
      </p:sp>
    </p:spTree>
    <p:extLst>
      <p:ext uri="{BB962C8B-B14F-4D97-AF65-F5344CB8AC3E}">
        <p14:creationId xmlns:p14="http://schemas.microsoft.com/office/powerpoint/2010/main" val="2295876760"/>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C432-96C0-214E-9CB3-EC69060396D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A14E27D-E386-DD42-9D12-49D34FAD7F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0DAC2E6-4F27-D844-8E6F-9CE1C4D4737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7D4C167-A553-474D-93E7-126B1D32E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6DFD28F-95C2-404F-819C-8B4BF56EA54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A0C23F7-D15F-3444-B682-6AA58758CC98}"/>
              </a:ext>
            </a:extLst>
          </p:cNvPr>
          <p:cNvSpPr>
            <a:spLocks noGrp="1"/>
          </p:cNvSpPr>
          <p:nvPr>
            <p:ph type="dt" sz="half" idx="10"/>
          </p:nvPr>
        </p:nvSpPr>
        <p:spPr/>
        <p:txBody>
          <a:bodyPr/>
          <a:lstStyle/>
          <a:p>
            <a:fld id="{3B911579-C82A-924C-BC54-B7D9BBA16363}" type="datetimeFigureOut">
              <a:rPr lang="en-US" smtClean="0"/>
              <a:t>12/1/21</a:t>
            </a:fld>
            <a:endParaRPr lang="en-US"/>
          </a:p>
        </p:txBody>
      </p:sp>
      <p:sp>
        <p:nvSpPr>
          <p:cNvPr id="8" name="Footer Placeholder 7">
            <a:extLst>
              <a:ext uri="{FF2B5EF4-FFF2-40B4-BE49-F238E27FC236}">
                <a16:creationId xmlns:a16="http://schemas.microsoft.com/office/drawing/2014/main" id="{DB65F612-764B-F249-BC95-746B0EEF8B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6300F6-3E2E-9045-9226-FC5082648A89}"/>
              </a:ext>
            </a:extLst>
          </p:cNvPr>
          <p:cNvSpPr>
            <a:spLocks noGrp="1"/>
          </p:cNvSpPr>
          <p:nvPr>
            <p:ph type="sldNum" sz="quarter" idx="12"/>
          </p:nvPr>
        </p:nvSpPr>
        <p:spPr/>
        <p:txBody>
          <a:bodyPr/>
          <a:lstStyle/>
          <a:p>
            <a:fld id="{B8B9D47B-3AE3-BD4A-9032-30EB2E8CE3FA}" type="slidenum">
              <a:rPr lang="en-US" smtClean="0"/>
              <a:t>‹#›</a:t>
            </a:fld>
            <a:endParaRPr lang="en-US"/>
          </a:p>
        </p:txBody>
      </p:sp>
    </p:spTree>
    <p:extLst>
      <p:ext uri="{BB962C8B-B14F-4D97-AF65-F5344CB8AC3E}">
        <p14:creationId xmlns:p14="http://schemas.microsoft.com/office/powerpoint/2010/main" val="2947193595"/>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2A7C6-1C35-2345-873B-8C13A886583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19467CC-2452-E540-87F0-A17B90C65A3A}"/>
              </a:ext>
            </a:extLst>
          </p:cNvPr>
          <p:cNvSpPr>
            <a:spLocks noGrp="1"/>
          </p:cNvSpPr>
          <p:nvPr>
            <p:ph type="dt" sz="half" idx="10"/>
          </p:nvPr>
        </p:nvSpPr>
        <p:spPr/>
        <p:txBody>
          <a:bodyPr/>
          <a:lstStyle/>
          <a:p>
            <a:fld id="{3B911579-C82A-924C-BC54-B7D9BBA16363}" type="datetimeFigureOut">
              <a:rPr lang="en-US" smtClean="0"/>
              <a:t>12/1/21</a:t>
            </a:fld>
            <a:endParaRPr lang="en-US"/>
          </a:p>
        </p:txBody>
      </p:sp>
      <p:sp>
        <p:nvSpPr>
          <p:cNvPr id="4" name="Footer Placeholder 3">
            <a:extLst>
              <a:ext uri="{FF2B5EF4-FFF2-40B4-BE49-F238E27FC236}">
                <a16:creationId xmlns:a16="http://schemas.microsoft.com/office/drawing/2014/main" id="{86045BA2-B7B2-D741-83D4-49465EF510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40B32C-406C-464B-ACB7-825FA60037F4}"/>
              </a:ext>
            </a:extLst>
          </p:cNvPr>
          <p:cNvSpPr>
            <a:spLocks noGrp="1"/>
          </p:cNvSpPr>
          <p:nvPr>
            <p:ph type="sldNum" sz="quarter" idx="12"/>
          </p:nvPr>
        </p:nvSpPr>
        <p:spPr/>
        <p:txBody>
          <a:bodyPr/>
          <a:lstStyle/>
          <a:p>
            <a:fld id="{B8B9D47B-3AE3-BD4A-9032-30EB2E8CE3FA}" type="slidenum">
              <a:rPr lang="en-US" smtClean="0"/>
              <a:t>‹#›</a:t>
            </a:fld>
            <a:endParaRPr lang="en-US"/>
          </a:p>
        </p:txBody>
      </p:sp>
    </p:spTree>
    <p:extLst>
      <p:ext uri="{BB962C8B-B14F-4D97-AF65-F5344CB8AC3E}">
        <p14:creationId xmlns:p14="http://schemas.microsoft.com/office/powerpoint/2010/main" val="2812275960"/>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9AECF6-968C-C548-915A-08C946AF79D8}"/>
              </a:ext>
            </a:extLst>
          </p:cNvPr>
          <p:cNvSpPr>
            <a:spLocks noGrp="1"/>
          </p:cNvSpPr>
          <p:nvPr>
            <p:ph type="dt" sz="half" idx="10"/>
          </p:nvPr>
        </p:nvSpPr>
        <p:spPr/>
        <p:txBody>
          <a:bodyPr/>
          <a:lstStyle/>
          <a:p>
            <a:fld id="{3B911579-C82A-924C-BC54-B7D9BBA16363}" type="datetimeFigureOut">
              <a:rPr lang="en-US" smtClean="0"/>
              <a:t>12/1/21</a:t>
            </a:fld>
            <a:endParaRPr lang="en-US"/>
          </a:p>
        </p:txBody>
      </p:sp>
      <p:sp>
        <p:nvSpPr>
          <p:cNvPr id="3" name="Footer Placeholder 2">
            <a:extLst>
              <a:ext uri="{FF2B5EF4-FFF2-40B4-BE49-F238E27FC236}">
                <a16:creationId xmlns:a16="http://schemas.microsoft.com/office/drawing/2014/main" id="{9D32A44D-34D5-F249-872A-92AB4FE8BD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F74D62-E303-0E44-ADDF-CF5A945F909B}"/>
              </a:ext>
            </a:extLst>
          </p:cNvPr>
          <p:cNvSpPr>
            <a:spLocks noGrp="1"/>
          </p:cNvSpPr>
          <p:nvPr>
            <p:ph type="sldNum" sz="quarter" idx="12"/>
          </p:nvPr>
        </p:nvSpPr>
        <p:spPr/>
        <p:txBody>
          <a:bodyPr/>
          <a:lstStyle/>
          <a:p>
            <a:fld id="{B8B9D47B-3AE3-BD4A-9032-30EB2E8CE3FA}" type="slidenum">
              <a:rPr lang="en-US" smtClean="0"/>
              <a:t>‹#›</a:t>
            </a:fld>
            <a:endParaRPr lang="en-US"/>
          </a:p>
        </p:txBody>
      </p:sp>
    </p:spTree>
    <p:extLst>
      <p:ext uri="{BB962C8B-B14F-4D97-AF65-F5344CB8AC3E}">
        <p14:creationId xmlns:p14="http://schemas.microsoft.com/office/powerpoint/2010/main" val="2001610345"/>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26752-4F26-AF42-94BD-F7AB2A6D471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8F304D7-1810-C94E-81F3-39E4F2B493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652454D-6AB8-AC46-AC93-D85B9A3F75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CE87AE0-F4A5-C34F-8D2A-67D84304F3A2}"/>
              </a:ext>
            </a:extLst>
          </p:cNvPr>
          <p:cNvSpPr>
            <a:spLocks noGrp="1"/>
          </p:cNvSpPr>
          <p:nvPr>
            <p:ph type="dt" sz="half" idx="10"/>
          </p:nvPr>
        </p:nvSpPr>
        <p:spPr/>
        <p:txBody>
          <a:bodyPr/>
          <a:lstStyle/>
          <a:p>
            <a:fld id="{3B911579-C82A-924C-BC54-B7D9BBA16363}" type="datetimeFigureOut">
              <a:rPr lang="en-US" smtClean="0"/>
              <a:t>12/1/21</a:t>
            </a:fld>
            <a:endParaRPr lang="en-US"/>
          </a:p>
        </p:txBody>
      </p:sp>
      <p:sp>
        <p:nvSpPr>
          <p:cNvPr id="6" name="Footer Placeholder 5">
            <a:extLst>
              <a:ext uri="{FF2B5EF4-FFF2-40B4-BE49-F238E27FC236}">
                <a16:creationId xmlns:a16="http://schemas.microsoft.com/office/drawing/2014/main" id="{0F9F0C5F-F083-3644-B5F1-CAB92927C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5734B3-EE2B-394E-B79C-2629CEDF66C7}"/>
              </a:ext>
            </a:extLst>
          </p:cNvPr>
          <p:cNvSpPr>
            <a:spLocks noGrp="1"/>
          </p:cNvSpPr>
          <p:nvPr>
            <p:ph type="sldNum" sz="quarter" idx="12"/>
          </p:nvPr>
        </p:nvSpPr>
        <p:spPr/>
        <p:txBody>
          <a:bodyPr/>
          <a:lstStyle/>
          <a:p>
            <a:fld id="{B8B9D47B-3AE3-BD4A-9032-30EB2E8CE3FA}" type="slidenum">
              <a:rPr lang="en-US" smtClean="0"/>
              <a:t>‹#›</a:t>
            </a:fld>
            <a:endParaRPr lang="en-US"/>
          </a:p>
        </p:txBody>
      </p:sp>
    </p:spTree>
    <p:extLst>
      <p:ext uri="{BB962C8B-B14F-4D97-AF65-F5344CB8AC3E}">
        <p14:creationId xmlns:p14="http://schemas.microsoft.com/office/powerpoint/2010/main" val="795416310"/>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4CE44-4522-4947-B68A-529DD5D91AF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B772B4F-D6DA-504A-A440-988627F841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4E7C53-7688-5340-A1DC-ECDB75D183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373F43E-DCC1-9E4F-B0AB-ADA3EFF41F4F}"/>
              </a:ext>
            </a:extLst>
          </p:cNvPr>
          <p:cNvSpPr>
            <a:spLocks noGrp="1"/>
          </p:cNvSpPr>
          <p:nvPr>
            <p:ph type="dt" sz="half" idx="10"/>
          </p:nvPr>
        </p:nvSpPr>
        <p:spPr/>
        <p:txBody>
          <a:bodyPr/>
          <a:lstStyle/>
          <a:p>
            <a:fld id="{3B911579-C82A-924C-BC54-B7D9BBA16363}" type="datetimeFigureOut">
              <a:rPr lang="en-US" smtClean="0"/>
              <a:t>12/1/21</a:t>
            </a:fld>
            <a:endParaRPr lang="en-US"/>
          </a:p>
        </p:txBody>
      </p:sp>
      <p:sp>
        <p:nvSpPr>
          <p:cNvPr id="6" name="Footer Placeholder 5">
            <a:extLst>
              <a:ext uri="{FF2B5EF4-FFF2-40B4-BE49-F238E27FC236}">
                <a16:creationId xmlns:a16="http://schemas.microsoft.com/office/drawing/2014/main" id="{A1292288-5F1E-4442-A1FD-D4F9055E38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08500D-5F60-BB45-A33C-B1AC90DF1254}"/>
              </a:ext>
            </a:extLst>
          </p:cNvPr>
          <p:cNvSpPr>
            <a:spLocks noGrp="1"/>
          </p:cNvSpPr>
          <p:nvPr>
            <p:ph type="sldNum" sz="quarter" idx="12"/>
          </p:nvPr>
        </p:nvSpPr>
        <p:spPr/>
        <p:txBody>
          <a:bodyPr/>
          <a:lstStyle/>
          <a:p>
            <a:fld id="{B8B9D47B-3AE3-BD4A-9032-30EB2E8CE3FA}" type="slidenum">
              <a:rPr lang="en-US" smtClean="0"/>
              <a:t>‹#›</a:t>
            </a:fld>
            <a:endParaRPr lang="en-US"/>
          </a:p>
        </p:txBody>
      </p:sp>
    </p:spTree>
    <p:extLst>
      <p:ext uri="{BB962C8B-B14F-4D97-AF65-F5344CB8AC3E}">
        <p14:creationId xmlns:p14="http://schemas.microsoft.com/office/powerpoint/2010/main" val="502143316"/>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84376C-C09E-8A42-9B4B-69486D1F36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EAC340F-4B71-7448-B512-79D80B9F56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96ECA86-13BE-3940-8B60-6AAA77EC93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911579-C82A-924C-BC54-B7D9BBA16363}" type="datetimeFigureOut">
              <a:rPr lang="en-US" smtClean="0"/>
              <a:t>12/1/21</a:t>
            </a:fld>
            <a:endParaRPr lang="en-US"/>
          </a:p>
        </p:txBody>
      </p:sp>
      <p:sp>
        <p:nvSpPr>
          <p:cNvPr id="5" name="Footer Placeholder 4">
            <a:extLst>
              <a:ext uri="{FF2B5EF4-FFF2-40B4-BE49-F238E27FC236}">
                <a16:creationId xmlns:a16="http://schemas.microsoft.com/office/drawing/2014/main" id="{CE6228E1-D361-524A-8159-229685E976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634DDF-19D3-5946-BAC6-441C071D56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9D47B-3AE3-BD4A-9032-30EB2E8CE3FA}" type="slidenum">
              <a:rPr lang="en-US" smtClean="0"/>
              <a:t>‹#›</a:t>
            </a:fld>
            <a:endParaRPr lang="en-US"/>
          </a:p>
        </p:txBody>
      </p:sp>
    </p:spTree>
    <p:extLst>
      <p:ext uri="{BB962C8B-B14F-4D97-AF65-F5344CB8AC3E}">
        <p14:creationId xmlns:p14="http://schemas.microsoft.com/office/powerpoint/2010/main" val="2178297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3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30.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39.xml"/><Relationship Id="rId7" Type="http://schemas.openxmlformats.org/officeDocument/2006/relationships/image" Target="../media/image43.emf"/><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2.emf"/><Relationship Id="rId5" Type="http://schemas.openxmlformats.org/officeDocument/2006/relationships/image" Target="../media/image41.emf"/><Relationship Id="rId10" Type="http://schemas.openxmlformats.org/officeDocument/2006/relationships/image" Target="../media/image46.png"/><Relationship Id="rId4" Type="http://schemas.openxmlformats.org/officeDocument/2006/relationships/image" Target="../media/image40.emf"/><Relationship Id="rId9"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jpe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5.xml"/><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87.png"/><Relationship Id="rId4" Type="http://schemas.microsoft.com/office/2007/relationships/hdphoto" Target="../media/hdphoto2.wdp"/></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61.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6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microsoft.com/office/2007/relationships/hdphoto" Target="../media/hdphoto3.wdp"/></Relationships>
</file>

<file path=ppt/slides/_rels/slide6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7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6" name="TextBox 5">
            <a:extLst>
              <a:ext uri="{FF2B5EF4-FFF2-40B4-BE49-F238E27FC236}">
                <a16:creationId xmlns:a16="http://schemas.microsoft.com/office/drawing/2014/main" id="{C7630E48-95FA-4130-9837-80BC2FCE60ED}"/>
              </a:ext>
            </a:extLst>
          </p:cNvPr>
          <p:cNvSpPr txBox="1"/>
          <p:nvPr/>
        </p:nvSpPr>
        <p:spPr>
          <a:xfrm>
            <a:off x="4781477" y="874172"/>
            <a:ext cx="6717416" cy="4708981"/>
          </a:xfrm>
          <a:prstGeom prst="rect">
            <a:avLst/>
          </a:prstGeom>
          <a:noFill/>
        </p:spPr>
        <p:txBody>
          <a:bodyPr wrap="square">
            <a:spAutoFit/>
          </a:bodyPr>
          <a:lstStyle/>
          <a:p>
            <a:pPr>
              <a:defRPr/>
            </a:pPr>
            <a:r>
              <a:rPr lang="en-ZA" sz="6000" b="1" dirty="0">
                <a:solidFill>
                  <a:schemeClr val="bg1"/>
                </a:solidFill>
                <a:latin typeface="Century Gothic" panose="020B0502020202020204" pitchFamily="34" charset="0"/>
                <a:ea typeface="MS PGothic" panose="020B0600070205080204" pitchFamily="34" charset="-128"/>
              </a:rPr>
              <a:t>The child protection &amp; </a:t>
            </a:r>
          </a:p>
          <a:p>
            <a:pPr>
              <a:defRPr/>
            </a:pPr>
            <a:r>
              <a:rPr lang="en-ZA" sz="6000" b="1" dirty="0">
                <a:solidFill>
                  <a:schemeClr val="bg1"/>
                </a:solidFill>
                <a:latin typeface="Century Gothic" panose="020B0502020202020204" pitchFamily="34" charset="0"/>
                <a:ea typeface="MS PGothic" panose="020B0600070205080204" pitchFamily="34" charset="-128"/>
              </a:rPr>
              <a:t>empowerment</a:t>
            </a:r>
          </a:p>
          <a:p>
            <a:pPr>
              <a:defRPr/>
            </a:pPr>
            <a:r>
              <a:rPr lang="en-ZA" sz="6000" b="1" dirty="0">
                <a:solidFill>
                  <a:schemeClr val="bg1"/>
                </a:solidFill>
                <a:latin typeface="Century Gothic" panose="020B0502020202020204" pitchFamily="34" charset="0"/>
                <a:ea typeface="MS PGothic" panose="020B0600070205080204" pitchFamily="34" charset="-128"/>
              </a:rPr>
              <a:t>community programme</a:t>
            </a:r>
          </a:p>
        </p:txBody>
      </p:sp>
      <p:sp>
        <p:nvSpPr>
          <p:cNvPr id="8" name="TextBox 7">
            <a:extLst>
              <a:ext uri="{FF2B5EF4-FFF2-40B4-BE49-F238E27FC236}">
                <a16:creationId xmlns:a16="http://schemas.microsoft.com/office/drawing/2014/main" id="{87E0864A-790D-374B-933A-9EC45D60DFF0}"/>
              </a:ext>
            </a:extLst>
          </p:cNvPr>
          <p:cNvSpPr txBox="1"/>
          <p:nvPr/>
        </p:nvSpPr>
        <p:spPr>
          <a:xfrm>
            <a:off x="2687843" y="6068511"/>
            <a:ext cx="6615914" cy="553998"/>
          </a:xfrm>
          <a:prstGeom prst="rect">
            <a:avLst/>
          </a:prstGeom>
          <a:noFill/>
        </p:spPr>
        <p:txBody>
          <a:bodyPr wrap="none">
            <a:spAutoFit/>
          </a:bodyPr>
          <a:lstStyle/>
          <a:p>
            <a:pPr>
              <a:defRPr/>
            </a:pPr>
            <a:r>
              <a:rPr lang="en-ZA" sz="3000" b="1" dirty="0">
                <a:solidFill>
                  <a:schemeClr val="bg1"/>
                </a:solidFill>
                <a:latin typeface="Century Gothic" panose="020B0502020202020204" pitchFamily="34" charset="0"/>
                <a:ea typeface="MS PGothic" panose="020B0600070205080204" pitchFamily="34" charset="-128"/>
              </a:rPr>
              <a:t>www.couragechildprotection.com</a:t>
            </a:r>
          </a:p>
        </p:txBody>
      </p:sp>
      <p:pic>
        <p:nvPicPr>
          <p:cNvPr id="10" name="Picture 9" descr="Logo&#10;&#10;Description automatically generated">
            <a:extLst>
              <a:ext uri="{FF2B5EF4-FFF2-40B4-BE49-F238E27FC236}">
                <a16:creationId xmlns:a16="http://schemas.microsoft.com/office/drawing/2014/main" id="{63720DDE-441A-914B-A8FD-F6FED14923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251" y="1209232"/>
            <a:ext cx="3425184" cy="4038863"/>
          </a:xfrm>
          <a:prstGeom prst="rect">
            <a:avLst/>
          </a:prstGeom>
        </p:spPr>
      </p:pic>
    </p:spTree>
    <p:extLst>
      <p:ext uri="{BB962C8B-B14F-4D97-AF65-F5344CB8AC3E}">
        <p14:creationId xmlns:p14="http://schemas.microsoft.com/office/powerpoint/2010/main" val="2953901823"/>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87E492-F714-4283-A5F3-BC1B64C2D495}"/>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7AC623AD-AF6B-43D6-9A9F-33FD15A108C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032" t="12339" r="2385"/>
          <a:stretch/>
        </p:blipFill>
        <p:spPr>
          <a:xfrm>
            <a:off x="713323" y="56408"/>
            <a:ext cx="10765354" cy="6745184"/>
          </a:xfrm>
          <a:prstGeom prst="rect">
            <a:avLst/>
          </a:prstGeom>
        </p:spPr>
      </p:pic>
    </p:spTree>
    <p:extLst>
      <p:ext uri="{BB962C8B-B14F-4D97-AF65-F5344CB8AC3E}">
        <p14:creationId xmlns:p14="http://schemas.microsoft.com/office/powerpoint/2010/main" val="3522751631"/>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sz="6000" dirty="0"/>
          </a:p>
        </p:txBody>
      </p:sp>
      <p:sp>
        <p:nvSpPr>
          <p:cNvPr id="32" name="TextBox 31">
            <a:extLst>
              <a:ext uri="{FF2B5EF4-FFF2-40B4-BE49-F238E27FC236}">
                <a16:creationId xmlns:a16="http://schemas.microsoft.com/office/drawing/2014/main" id="{C72F3F9A-2F7A-4966-B509-45CFC12B7E78}"/>
              </a:ext>
            </a:extLst>
          </p:cNvPr>
          <p:cNvSpPr txBox="1"/>
          <p:nvPr/>
        </p:nvSpPr>
        <p:spPr>
          <a:xfrm>
            <a:off x="4096096" y="2921168"/>
            <a:ext cx="3999814" cy="1015663"/>
          </a:xfrm>
          <a:prstGeom prst="rect">
            <a:avLst/>
          </a:prstGeom>
          <a:noFill/>
        </p:spPr>
        <p:txBody>
          <a:bodyPr wrap="none">
            <a:spAutoFit/>
          </a:bodyPr>
          <a:lstStyle/>
          <a:p>
            <a:pPr algn="ctr">
              <a:defRPr/>
            </a:pPr>
            <a:r>
              <a:rPr lang="en-ZA" sz="6000" b="1" dirty="0">
                <a:solidFill>
                  <a:schemeClr val="bg1"/>
                </a:solidFill>
                <a:latin typeface="Century Gothic" panose="020B0502020202020204" pitchFamily="34" charset="0"/>
                <a:ea typeface="MS PGothic" panose="020B0600070205080204" pitchFamily="34" charset="-128"/>
              </a:rPr>
              <a:t>Mind-shift!</a:t>
            </a:r>
          </a:p>
        </p:txBody>
      </p:sp>
    </p:spTree>
    <p:extLst>
      <p:ext uri="{BB962C8B-B14F-4D97-AF65-F5344CB8AC3E}">
        <p14:creationId xmlns:p14="http://schemas.microsoft.com/office/powerpoint/2010/main" val="3011322485"/>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298915"/>
            <a:ext cx="8508124"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Disempowered</a:t>
            </a:r>
          </a:p>
        </p:txBody>
      </p:sp>
      <p:pic>
        <p:nvPicPr>
          <p:cNvPr id="9" name="Picture 8">
            <a:extLst>
              <a:ext uri="{FF2B5EF4-FFF2-40B4-BE49-F238E27FC236}">
                <a16:creationId xmlns:a16="http://schemas.microsoft.com/office/drawing/2014/main" id="{9E428F4B-E8B2-434C-B592-8F09D2C97BAB}"/>
              </a:ext>
            </a:extLst>
          </p:cNvPr>
          <p:cNvPicPr>
            <a:picLocks noChangeAspect="1"/>
          </p:cNvPicPr>
          <p:nvPr/>
        </p:nvPicPr>
        <p:blipFill>
          <a:blip r:embed="rId3"/>
          <a:stretch>
            <a:fillRect/>
          </a:stretch>
        </p:blipFill>
        <p:spPr>
          <a:xfrm>
            <a:off x="4038600" y="2069876"/>
            <a:ext cx="4114800" cy="3448050"/>
          </a:xfrm>
          <a:prstGeom prst="rect">
            <a:avLst/>
          </a:prstGeom>
        </p:spPr>
      </p:pic>
      <p:sp>
        <p:nvSpPr>
          <p:cNvPr id="10" name="Speech Bubble: Rectangle with Corners Rounded 9">
            <a:extLst>
              <a:ext uri="{FF2B5EF4-FFF2-40B4-BE49-F238E27FC236}">
                <a16:creationId xmlns:a16="http://schemas.microsoft.com/office/drawing/2014/main" id="{CDA6FBD1-9077-4A76-ADA4-37E22F35752C}"/>
              </a:ext>
            </a:extLst>
          </p:cNvPr>
          <p:cNvSpPr/>
          <p:nvPr/>
        </p:nvSpPr>
        <p:spPr>
          <a:xfrm>
            <a:off x="3282337" y="1591588"/>
            <a:ext cx="1762322" cy="956579"/>
          </a:xfrm>
          <a:prstGeom prst="wedgeRoundRectCallout">
            <a:avLst>
              <a:gd name="adj1" fmla="val 69003"/>
              <a:gd name="adj2" fmla="val 33823"/>
              <a:gd name="adj3" fmla="val 16667"/>
            </a:avLst>
          </a:prstGeom>
          <a:solidFill>
            <a:srgbClr val="492D89"/>
          </a:solidFill>
          <a:ln>
            <a:solidFill>
              <a:srgbClr val="492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chemeClr val="bg1"/>
                </a:solidFill>
                <a:latin typeface="Century Gothic" panose="020B0502020202020204" pitchFamily="34" charset="0"/>
              </a:rPr>
              <a:t>I feel so sorry for this child!</a:t>
            </a:r>
          </a:p>
        </p:txBody>
      </p:sp>
      <p:sp>
        <p:nvSpPr>
          <p:cNvPr id="11" name="Speech Bubble: Rectangle with Corners Rounded 10">
            <a:extLst>
              <a:ext uri="{FF2B5EF4-FFF2-40B4-BE49-F238E27FC236}">
                <a16:creationId xmlns:a16="http://schemas.microsoft.com/office/drawing/2014/main" id="{CCBF3CC1-5C9C-4C88-9A95-FFAC390AC020}"/>
              </a:ext>
            </a:extLst>
          </p:cNvPr>
          <p:cNvSpPr/>
          <p:nvPr/>
        </p:nvSpPr>
        <p:spPr>
          <a:xfrm>
            <a:off x="6975168" y="1540715"/>
            <a:ext cx="1762322" cy="956579"/>
          </a:xfrm>
          <a:prstGeom prst="wedgeRoundRectCallout">
            <a:avLst>
              <a:gd name="adj1" fmla="val -68915"/>
              <a:gd name="adj2" fmla="val 39134"/>
              <a:gd name="adj3" fmla="val 16667"/>
            </a:avLst>
          </a:prstGeom>
          <a:solidFill>
            <a:srgbClr val="492D89"/>
          </a:solidFill>
          <a:ln>
            <a:solidFill>
              <a:srgbClr val="492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chemeClr val="bg1"/>
                </a:solidFill>
                <a:latin typeface="Century Gothic" panose="020B0502020202020204" pitchFamily="34" charset="0"/>
              </a:rPr>
              <a:t>This child needs me.</a:t>
            </a:r>
          </a:p>
        </p:txBody>
      </p:sp>
      <p:sp>
        <p:nvSpPr>
          <p:cNvPr id="12" name="Speech Bubble: Rectangle with Corners Rounded 11">
            <a:extLst>
              <a:ext uri="{FF2B5EF4-FFF2-40B4-BE49-F238E27FC236}">
                <a16:creationId xmlns:a16="http://schemas.microsoft.com/office/drawing/2014/main" id="{5B879A11-CA2B-4572-9A61-CF4AB0B2E33E}"/>
              </a:ext>
            </a:extLst>
          </p:cNvPr>
          <p:cNvSpPr/>
          <p:nvPr/>
        </p:nvSpPr>
        <p:spPr>
          <a:xfrm>
            <a:off x="6975168" y="2954613"/>
            <a:ext cx="1762322" cy="956579"/>
          </a:xfrm>
          <a:prstGeom prst="wedgeRoundRectCallout">
            <a:avLst>
              <a:gd name="adj1" fmla="val -43934"/>
              <a:gd name="adj2" fmla="val -73451"/>
              <a:gd name="adj3" fmla="val 16667"/>
            </a:avLst>
          </a:prstGeom>
          <a:solidFill>
            <a:srgbClr val="492D89"/>
          </a:solidFill>
          <a:ln>
            <a:solidFill>
              <a:srgbClr val="492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chemeClr val="bg1"/>
                </a:solidFill>
                <a:latin typeface="Century Gothic" panose="020B0502020202020204" pitchFamily="34" charset="0"/>
              </a:rPr>
              <a:t>I’m going to solve this problem for the child.</a:t>
            </a:r>
          </a:p>
        </p:txBody>
      </p:sp>
      <p:sp>
        <p:nvSpPr>
          <p:cNvPr id="13" name="Speech Bubble: Rectangle with Corners Rounded 12">
            <a:extLst>
              <a:ext uri="{FF2B5EF4-FFF2-40B4-BE49-F238E27FC236}">
                <a16:creationId xmlns:a16="http://schemas.microsoft.com/office/drawing/2014/main" id="{CFF64245-F5C8-4608-BF99-44B8D4FDD020}"/>
              </a:ext>
            </a:extLst>
          </p:cNvPr>
          <p:cNvSpPr/>
          <p:nvPr/>
        </p:nvSpPr>
        <p:spPr>
          <a:xfrm>
            <a:off x="3429289" y="2945682"/>
            <a:ext cx="1762322" cy="956579"/>
          </a:xfrm>
          <a:prstGeom prst="wedgeRoundRectCallout">
            <a:avLst>
              <a:gd name="adj1" fmla="val 46002"/>
              <a:gd name="adj2" fmla="val -73451"/>
              <a:gd name="adj3" fmla="val 16667"/>
            </a:avLst>
          </a:prstGeom>
          <a:solidFill>
            <a:srgbClr val="492D89"/>
          </a:solidFill>
          <a:ln>
            <a:solidFill>
              <a:srgbClr val="492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chemeClr val="bg1"/>
                </a:solidFill>
                <a:latin typeface="Century Gothic" panose="020B0502020202020204" pitchFamily="34" charset="0"/>
              </a:rPr>
              <a:t>I feel so guilty I should have done more!</a:t>
            </a:r>
          </a:p>
        </p:txBody>
      </p:sp>
    </p:spTree>
    <p:extLst>
      <p:ext uri="{BB962C8B-B14F-4D97-AF65-F5344CB8AC3E}">
        <p14:creationId xmlns:p14="http://schemas.microsoft.com/office/powerpoint/2010/main" val="1827367533"/>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3" name="Picture 2">
            <a:extLst>
              <a:ext uri="{FF2B5EF4-FFF2-40B4-BE49-F238E27FC236}">
                <a16:creationId xmlns:a16="http://schemas.microsoft.com/office/drawing/2014/main" id="{373F41E1-B267-407D-8FF0-651AAFE109D2}"/>
              </a:ext>
            </a:extLst>
          </p:cNvPr>
          <p:cNvPicPr>
            <a:picLocks noChangeAspect="1"/>
          </p:cNvPicPr>
          <p:nvPr/>
        </p:nvPicPr>
        <p:blipFill>
          <a:blip r:embed="rId3"/>
          <a:stretch>
            <a:fillRect/>
          </a:stretch>
        </p:blipFill>
        <p:spPr>
          <a:xfrm>
            <a:off x="3830988" y="2213273"/>
            <a:ext cx="4530025" cy="3614632"/>
          </a:xfrm>
          <a:prstGeom prst="rect">
            <a:avLst/>
          </a:prstGeom>
        </p:spPr>
      </p:pic>
      <p:sp>
        <p:nvSpPr>
          <p:cNvPr id="10" name="Speech Bubble: Rectangle with Corners Rounded 9">
            <a:extLst>
              <a:ext uri="{FF2B5EF4-FFF2-40B4-BE49-F238E27FC236}">
                <a16:creationId xmlns:a16="http://schemas.microsoft.com/office/drawing/2014/main" id="{CDA6FBD1-9077-4A76-ADA4-37E22F35752C}"/>
              </a:ext>
            </a:extLst>
          </p:cNvPr>
          <p:cNvSpPr/>
          <p:nvPr/>
        </p:nvSpPr>
        <p:spPr>
          <a:xfrm>
            <a:off x="3282337" y="1591588"/>
            <a:ext cx="1762322" cy="956579"/>
          </a:xfrm>
          <a:prstGeom prst="wedgeRoundRectCallout">
            <a:avLst>
              <a:gd name="adj1" fmla="val 69003"/>
              <a:gd name="adj2" fmla="val 33823"/>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92D89"/>
                </a:solidFill>
                <a:latin typeface="Century Gothic" panose="020B0502020202020204" pitchFamily="34" charset="0"/>
              </a:rPr>
              <a:t>This is not acceptable!</a:t>
            </a:r>
          </a:p>
        </p:txBody>
      </p:sp>
      <p:sp>
        <p:nvSpPr>
          <p:cNvPr id="11" name="Speech Bubble: Rectangle with Corners Rounded 10">
            <a:extLst>
              <a:ext uri="{FF2B5EF4-FFF2-40B4-BE49-F238E27FC236}">
                <a16:creationId xmlns:a16="http://schemas.microsoft.com/office/drawing/2014/main" id="{CCBF3CC1-5C9C-4C88-9A95-FFAC390AC020}"/>
              </a:ext>
            </a:extLst>
          </p:cNvPr>
          <p:cNvSpPr/>
          <p:nvPr/>
        </p:nvSpPr>
        <p:spPr>
          <a:xfrm>
            <a:off x="6975168" y="1540715"/>
            <a:ext cx="1762322" cy="956579"/>
          </a:xfrm>
          <a:prstGeom prst="wedgeRoundRectCallout">
            <a:avLst>
              <a:gd name="adj1" fmla="val -68915"/>
              <a:gd name="adj2" fmla="val 39134"/>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92D89"/>
                </a:solidFill>
                <a:latin typeface="Century Gothic" panose="020B0502020202020204" pitchFamily="34" charset="0"/>
              </a:rPr>
              <a:t>What are our choices?</a:t>
            </a:r>
          </a:p>
        </p:txBody>
      </p:sp>
      <p:sp>
        <p:nvSpPr>
          <p:cNvPr id="12" name="Speech Bubble: Rectangle with Corners Rounded 11">
            <a:extLst>
              <a:ext uri="{FF2B5EF4-FFF2-40B4-BE49-F238E27FC236}">
                <a16:creationId xmlns:a16="http://schemas.microsoft.com/office/drawing/2014/main" id="{5B879A11-CA2B-4572-9A61-CF4AB0B2E33E}"/>
              </a:ext>
            </a:extLst>
          </p:cNvPr>
          <p:cNvSpPr/>
          <p:nvPr/>
        </p:nvSpPr>
        <p:spPr>
          <a:xfrm>
            <a:off x="6975168" y="2954613"/>
            <a:ext cx="1762322" cy="956579"/>
          </a:xfrm>
          <a:prstGeom prst="wedgeRoundRectCallout">
            <a:avLst>
              <a:gd name="adj1" fmla="val -43934"/>
              <a:gd name="adj2" fmla="val -73451"/>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92D89"/>
                </a:solidFill>
                <a:latin typeface="Century Gothic" panose="020B0502020202020204" pitchFamily="34" charset="0"/>
              </a:rPr>
              <a:t>How can I empower action?</a:t>
            </a:r>
          </a:p>
        </p:txBody>
      </p:sp>
      <p:sp>
        <p:nvSpPr>
          <p:cNvPr id="13" name="Speech Bubble: Rectangle with Corners Rounded 12">
            <a:extLst>
              <a:ext uri="{FF2B5EF4-FFF2-40B4-BE49-F238E27FC236}">
                <a16:creationId xmlns:a16="http://schemas.microsoft.com/office/drawing/2014/main" id="{CFF64245-F5C8-4608-BF99-44B8D4FDD020}"/>
              </a:ext>
            </a:extLst>
          </p:cNvPr>
          <p:cNvSpPr/>
          <p:nvPr/>
        </p:nvSpPr>
        <p:spPr>
          <a:xfrm>
            <a:off x="3429289" y="2945682"/>
            <a:ext cx="1762322" cy="956579"/>
          </a:xfrm>
          <a:prstGeom prst="wedgeRoundRectCallout">
            <a:avLst>
              <a:gd name="adj1" fmla="val 46002"/>
              <a:gd name="adj2" fmla="val -73451"/>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92D89"/>
                </a:solidFill>
                <a:latin typeface="Century Gothic" panose="020B0502020202020204" pitchFamily="34" charset="0"/>
              </a:rPr>
              <a:t>We need to change this!</a:t>
            </a:r>
          </a:p>
        </p:txBody>
      </p:sp>
      <p:sp>
        <p:nvSpPr>
          <p:cNvPr id="15" name="TextBox 14">
            <a:extLst>
              <a:ext uri="{FF2B5EF4-FFF2-40B4-BE49-F238E27FC236}">
                <a16:creationId xmlns:a16="http://schemas.microsoft.com/office/drawing/2014/main" id="{5777CB9D-56BF-334B-91DF-6980AD3F84FB}"/>
              </a:ext>
            </a:extLst>
          </p:cNvPr>
          <p:cNvSpPr txBox="1"/>
          <p:nvPr/>
        </p:nvSpPr>
        <p:spPr>
          <a:xfrm>
            <a:off x="1841938" y="298915"/>
            <a:ext cx="8508124"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Empowered</a:t>
            </a:r>
          </a:p>
        </p:txBody>
      </p:sp>
    </p:spTree>
    <p:extLst>
      <p:ext uri="{BB962C8B-B14F-4D97-AF65-F5344CB8AC3E}">
        <p14:creationId xmlns:p14="http://schemas.microsoft.com/office/powerpoint/2010/main" val="3393728337"/>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9" name="Picture 8">
            <a:extLst>
              <a:ext uri="{FF2B5EF4-FFF2-40B4-BE49-F238E27FC236}">
                <a16:creationId xmlns:a16="http://schemas.microsoft.com/office/drawing/2014/main" id="{9E428F4B-E8B2-434C-B592-8F09D2C97BAB}"/>
              </a:ext>
            </a:extLst>
          </p:cNvPr>
          <p:cNvPicPr>
            <a:picLocks noChangeAspect="1"/>
          </p:cNvPicPr>
          <p:nvPr/>
        </p:nvPicPr>
        <p:blipFill>
          <a:blip r:embed="rId3"/>
          <a:stretch>
            <a:fillRect/>
          </a:stretch>
        </p:blipFill>
        <p:spPr>
          <a:xfrm>
            <a:off x="4038600" y="2048906"/>
            <a:ext cx="4114800" cy="3448050"/>
          </a:xfrm>
          <a:prstGeom prst="rect">
            <a:avLst/>
          </a:prstGeom>
        </p:spPr>
      </p:pic>
      <p:sp>
        <p:nvSpPr>
          <p:cNvPr id="10" name="Speech Bubble: Rectangle with Corners Rounded 9">
            <a:extLst>
              <a:ext uri="{FF2B5EF4-FFF2-40B4-BE49-F238E27FC236}">
                <a16:creationId xmlns:a16="http://schemas.microsoft.com/office/drawing/2014/main" id="{CDA6FBD1-9077-4A76-ADA4-37E22F35752C}"/>
              </a:ext>
            </a:extLst>
          </p:cNvPr>
          <p:cNvSpPr/>
          <p:nvPr/>
        </p:nvSpPr>
        <p:spPr>
          <a:xfrm>
            <a:off x="1868483" y="4612671"/>
            <a:ext cx="1762322" cy="956579"/>
          </a:xfrm>
          <a:prstGeom prst="wedgeRoundRectCallout">
            <a:avLst>
              <a:gd name="adj1" fmla="val 73039"/>
              <a:gd name="adj2" fmla="val 26388"/>
              <a:gd name="adj3" fmla="val 16667"/>
            </a:avLst>
          </a:prstGeom>
          <a:solidFill>
            <a:srgbClr val="492D89"/>
          </a:solidFill>
          <a:ln>
            <a:solidFill>
              <a:srgbClr val="492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chemeClr val="bg1"/>
                </a:solidFill>
                <a:latin typeface="Century Gothic" panose="020B0502020202020204" pitchFamily="34" charset="0"/>
              </a:rPr>
              <a:t>I don’t know what to do?</a:t>
            </a:r>
          </a:p>
        </p:txBody>
      </p:sp>
      <p:sp>
        <p:nvSpPr>
          <p:cNvPr id="11" name="Speech Bubble: Rectangle with Corners Rounded 10">
            <a:extLst>
              <a:ext uri="{FF2B5EF4-FFF2-40B4-BE49-F238E27FC236}">
                <a16:creationId xmlns:a16="http://schemas.microsoft.com/office/drawing/2014/main" id="{CCBF3CC1-5C9C-4C88-9A95-FFAC390AC020}"/>
              </a:ext>
            </a:extLst>
          </p:cNvPr>
          <p:cNvSpPr/>
          <p:nvPr/>
        </p:nvSpPr>
        <p:spPr>
          <a:xfrm>
            <a:off x="4741473" y="5660118"/>
            <a:ext cx="1762322" cy="956579"/>
          </a:xfrm>
          <a:prstGeom prst="wedgeRoundRectCallout">
            <a:avLst>
              <a:gd name="adj1" fmla="val -41819"/>
              <a:gd name="adj2" fmla="val -71326"/>
              <a:gd name="adj3" fmla="val 16667"/>
            </a:avLst>
          </a:prstGeom>
          <a:solidFill>
            <a:srgbClr val="492D89"/>
          </a:solidFill>
          <a:ln>
            <a:solidFill>
              <a:srgbClr val="492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chemeClr val="bg1"/>
                </a:solidFill>
                <a:latin typeface="Century Gothic" panose="020B0502020202020204" pitchFamily="34" charset="0"/>
              </a:rPr>
              <a:t>I have no choices!</a:t>
            </a:r>
          </a:p>
        </p:txBody>
      </p:sp>
      <p:sp>
        <p:nvSpPr>
          <p:cNvPr id="13" name="Speech Bubble: Rectangle with Corners Rounded 12">
            <a:extLst>
              <a:ext uri="{FF2B5EF4-FFF2-40B4-BE49-F238E27FC236}">
                <a16:creationId xmlns:a16="http://schemas.microsoft.com/office/drawing/2014/main" id="{CFF64245-F5C8-4608-BF99-44B8D4FDD020}"/>
              </a:ext>
            </a:extLst>
          </p:cNvPr>
          <p:cNvSpPr/>
          <p:nvPr/>
        </p:nvSpPr>
        <p:spPr>
          <a:xfrm>
            <a:off x="2546294" y="3471567"/>
            <a:ext cx="1762322" cy="956579"/>
          </a:xfrm>
          <a:prstGeom prst="wedgeRoundRectCallout">
            <a:avLst>
              <a:gd name="adj1" fmla="val 52920"/>
              <a:gd name="adj2" fmla="val 81618"/>
              <a:gd name="adj3" fmla="val 16667"/>
            </a:avLst>
          </a:prstGeom>
          <a:solidFill>
            <a:srgbClr val="492D89"/>
          </a:solidFill>
          <a:ln>
            <a:solidFill>
              <a:srgbClr val="492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chemeClr val="bg1"/>
                </a:solidFill>
                <a:latin typeface="Century Gothic" panose="020B0502020202020204" pitchFamily="34" charset="0"/>
              </a:rPr>
              <a:t>I’m trapped and I’m suffering!</a:t>
            </a:r>
          </a:p>
        </p:txBody>
      </p:sp>
      <p:sp>
        <p:nvSpPr>
          <p:cNvPr id="14" name="Speech Bubble: Rectangle with Corners Rounded 13">
            <a:extLst>
              <a:ext uri="{FF2B5EF4-FFF2-40B4-BE49-F238E27FC236}">
                <a16:creationId xmlns:a16="http://schemas.microsoft.com/office/drawing/2014/main" id="{299684A2-5D99-4934-81CC-2F379BC77F3D}"/>
              </a:ext>
            </a:extLst>
          </p:cNvPr>
          <p:cNvSpPr/>
          <p:nvPr/>
        </p:nvSpPr>
        <p:spPr>
          <a:xfrm>
            <a:off x="2749644" y="5755305"/>
            <a:ext cx="1762322" cy="956579"/>
          </a:xfrm>
          <a:prstGeom prst="wedgeRoundRectCallout">
            <a:avLst>
              <a:gd name="adj1" fmla="val 34412"/>
              <a:gd name="adj2" fmla="val -81948"/>
              <a:gd name="adj3" fmla="val 16667"/>
            </a:avLst>
          </a:prstGeom>
          <a:solidFill>
            <a:srgbClr val="492D89"/>
          </a:solidFill>
          <a:ln>
            <a:solidFill>
              <a:srgbClr val="492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chemeClr val="bg1"/>
                </a:solidFill>
                <a:latin typeface="Century Gothic" panose="020B0502020202020204" pitchFamily="34" charset="0"/>
              </a:rPr>
              <a:t>There is nothing I can do!</a:t>
            </a:r>
          </a:p>
        </p:txBody>
      </p:sp>
      <p:sp>
        <p:nvSpPr>
          <p:cNvPr id="12" name="TextBox 11">
            <a:extLst>
              <a:ext uri="{FF2B5EF4-FFF2-40B4-BE49-F238E27FC236}">
                <a16:creationId xmlns:a16="http://schemas.microsoft.com/office/drawing/2014/main" id="{839B42CC-60DC-CB42-BF36-E253FDE6F36C}"/>
              </a:ext>
            </a:extLst>
          </p:cNvPr>
          <p:cNvSpPr txBox="1"/>
          <p:nvPr/>
        </p:nvSpPr>
        <p:spPr>
          <a:xfrm>
            <a:off x="1841938" y="298915"/>
            <a:ext cx="8508124"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Disempowered</a:t>
            </a:r>
          </a:p>
        </p:txBody>
      </p:sp>
    </p:spTree>
    <p:extLst>
      <p:ext uri="{BB962C8B-B14F-4D97-AF65-F5344CB8AC3E}">
        <p14:creationId xmlns:p14="http://schemas.microsoft.com/office/powerpoint/2010/main" val="2536711343"/>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15" name="Picture 14">
            <a:extLst>
              <a:ext uri="{FF2B5EF4-FFF2-40B4-BE49-F238E27FC236}">
                <a16:creationId xmlns:a16="http://schemas.microsoft.com/office/drawing/2014/main" id="{A23C54A4-B196-4DF1-96B4-32B1D625CE62}"/>
              </a:ext>
            </a:extLst>
          </p:cNvPr>
          <p:cNvPicPr>
            <a:picLocks noChangeAspect="1"/>
          </p:cNvPicPr>
          <p:nvPr/>
        </p:nvPicPr>
        <p:blipFill>
          <a:blip r:embed="rId3"/>
          <a:stretch>
            <a:fillRect/>
          </a:stretch>
        </p:blipFill>
        <p:spPr>
          <a:xfrm>
            <a:off x="3830988" y="2213273"/>
            <a:ext cx="4530025" cy="3614632"/>
          </a:xfrm>
          <a:prstGeom prst="rect">
            <a:avLst/>
          </a:prstGeom>
        </p:spPr>
      </p:pic>
      <p:sp>
        <p:nvSpPr>
          <p:cNvPr id="10" name="Speech Bubble: Rectangle with Corners Rounded 9">
            <a:extLst>
              <a:ext uri="{FF2B5EF4-FFF2-40B4-BE49-F238E27FC236}">
                <a16:creationId xmlns:a16="http://schemas.microsoft.com/office/drawing/2014/main" id="{CDA6FBD1-9077-4A76-ADA4-37E22F35752C}"/>
              </a:ext>
            </a:extLst>
          </p:cNvPr>
          <p:cNvSpPr/>
          <p:nvPr/>
        </p:nvSpPr>
        <p:spPr>
          <a:xfrm>
            <a:off x="1868483" y="4612671"/>
            <a:ext cx="1762322" cy="956579"/>
          </a:xfrm>
          <a:prstGeom prst="wedgeRoundRectCallout">
            <a:avLst>
              <a:gd name="adj1" fmla="val 73039"/>
              <a:gd name="adj2" fmla="val 26388"/>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92D89"/>
                </a:solidFill>
                <a:latin typeface="Century Gothic" panose="020B0502020202020204" pitchFamily="34" charset="0"/>
              </a:rPr>
              <a:t>I need to do something about this!</a:t>
            </a:r>
          </a:p>
        </p:txBody>
      </p:sp>
      <p:sp>
        <p:nvSpPr>
          <p:cNvPr id="11" name="Speech Bubble: Rectangle with Corners Rounded 10">
            <a:extLst>
              <a:ext uri="{FF2B5EF4-FFF2-40B4-BE49-F238E27FC236}">
                <a16:creationId xmlns:a16="http://schemas.microsoft.com/office/drawing/2014/main" id="{CCBF3CC1-5C9C-4C88-9A95-FFAC390AC020}"/>
              </a:ext>
            </a:extLst>
          </p:cNvPr>
          <p:cNvSpPr/>
          <p:nvPr/>
        </p:nvSpPr>
        <p:spPr>
          <a:xfrm>
            <a:off x="4856449" y="5753288"/>
            <a:ext cx="1762322" cy="956579"/>
          </a:xfrm>
          <a:prstGeom prst="wedgeRoundRectCallout">
            <a:avLst>
              <a:gd name="adj1" fmla="val -35804"/>
              <a:gd name="adj2" fmla="val -7686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92D89"/>
                </a:solidFill>
                <a:latin typeface="Century Gothic" panose="020B0502020202020204" pitchFamily="34" charset="0"/>
              </a:rPr>
              <a:t>Who can help me and what can I do?</a:t>
            </a:r>
          </a:p>
        </p:txBody>
      </p:sp>
      <p:sp>
        <p:nvSpPr>
          <p:cNvPr id="13" name="Speech Bubble: Rectangle with Corners Rounded 12">
            <a:extLst>
              <a:ext uri="{FF2B5EF4-FFF2-40B4-BE49-F238E27FC236}">
                <a16:creationId xmlns:a16="http://schemas.microsoft.com/office/drawing/2014/main" id="{CFF64245-F5C8-4608-BF99-44B8D4FDD020}"/>
              </a:ext>
            </a:extLst>
          </p:cNvPr>
          <p:cNvSpPr/>
          <p:nvPr/>
        </p:nvSpPr>
        <p:spPr>
          <a:xfrm>
            <a:off x="2590800" y="3429001"/>
            <a:ext cx="1717816" cy="999145"/>
          </a:xfrm>
          <a:prstGeom prst="wedgeRoundRectCallout">
            <a:avLst>
              <a:gd name="adj1" fmla="val 41348"/>
              <a:gd name="adj2" fmla="val 102840"/>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92D89"/>
                </a:solidFill>
                <a:latin typeface="Century Gothic" panose="020B0502020202020204" pitchFamily="34" charset="0"/>
              </a:rPr>
              <a:t>What is happening to me is not right!</a:t>
            </a:r>
          </a:p>
        </p:txBody>
      </p:sp>
      <p:sp>
        <p:nvSpPr>
          <p:cNvPr id="14" name="Speech Bubble: Rectangle with Corners Rounded 13">
            <a:extLst>
              <a:ext uri="{FF2B5EF4-FFF2-40B4-BE49-F238E27FC236}">
                <a16:creationId xmlns:a16="http://schemas.microsoft.com/office/drawing/2014/main" id="{299684A2-5D99-4934-81CC-2F379BC77F3D}"/>
              </a:ext>
            </a:extLst>
          </p:cNvPr>
          <p:cNvSpPr/>
          <p:nvPr/>
        </p:nvSpPr>
        <p:spPr>
          <a:xfrm>
            <a:off x="2749644" y="5755305"/>
            <a:ext cx="1762322" cy="956579"/>
          </a:xfrm>
          <a:prstGeom prst="wedgeRoundRectCallout">
            <a:avLst>
              <a:gd name="adj1" fmla="val 23132"/>
              <a:gd name="adj2" fmla="val -7917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92D89"/>
                </a:solidFill>
                <a:latin typeface="Century Gothic" panose="020B0502020202020204" pitchFamily="34" charset="0"/>
              </a:rPr>
              <a:t>What choices do I have?</a:t>
            </a:r>
          </a:p>
        </p:txBody>
      </p:sp>
      <p:sp>
        <p:nvSpPr>
          <p:cNvPr id="16" name="TextBox 15">
            <a:extLst>
              <a:ext uri="{FF2B5EF4-FFF2-40B4-BE49-F238E27FC236}">
                <a16:creationId xmlns:a16="http://schemas.microsoft.com/office/drawing/2014/main" id="{F4EE03AB-2CD6-A048-BD0C-F675C65E2699}"/>
              </a:ext>
            </a:extLst>
          </p:cNvPr>
          <p:cNvSpPr txBox="1"/>
          <p:nvPr/>
        </p:nvSpPr>
        <p:spPr>
          <a:xfrm>
            <a:off x="1841938" y="298915"/>
            <a:ext cx="8508124"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Empowered</a:t>
            </a:r>
          </a:p>
        </p:txBody>
      </p:sp>
    </p:spTree>
    <p:extLst>
      <p:ext uri="{BB962C8B-B14F-4D97-AF65-F5344CB8AC3E}">
        <p14:creationId xmlns:p14="http://schemas.microsoft.com/office/powerpoint/2010/main" val="3304025138"/>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9" name="Picture 8">
            <a:extLst>
              <a:ext uri="{FF2B5EF4-FFF2-40B4-BE49-F238E27FC236}">
                <a16:creationId xmlns:a16="http://schemas.microsoft.com/office/drawing/2014/main" id="{9E428F4B-E8B2-434C-B592-8F09D2C97BAB}"/>
              </a:ext>
            </a:extLst>
          </p:cNvPr>
          <p:cNvPicPr>
            <a:picLocks noChangeAspect="1"/>
          </p:cNvPicPr>
          <p:nvPr/>
        </p:nvPicPr>
        <p:blipFill>
          <a:blip r:embed="rId3"/>
          <a:stretch>
            <a:fillRect/>
          </a:stretch>
        </p:blipFill>
        <p:spPr>
          <a:xfrm>
            <a:off x="4038600" y="2048906"/>
            <a:ext cx="4114800" cy="3448050"/>
          </a:xfrm>
          <a:prstGeom prst="rect">
            <a:avLst/>
          </a:prstGeom>
        </p:spPr>
      </p:pic>
      <p:sp>
        <p:nvSpPr>
          <p:cNvPr id="10" name="Speech Bubble: Rectangle with Corners Rounded 9">
            <a:extLst>
              <a:ext uri="{FF2B5EF4-FFF2-40B4-BE49-F238E27FC236}">
                <a16:creationId xmlns:a16="http://schemas.microsoft.com/office/drawing/2014/main" id="{CDA6FBD1-9077-4A76-ADA4-37E22F35752C}"/>
              </a:ext>
            </a:extLst>
          </p:cNvPr>
          <p:cNvSpPr/>
          <p:nvPr/>
        </p:nvSpPr>
        <p:spPr>
          <a:xfrm>
            <a:off x="7857346" y="5675157"/>
            <a:ext cx="1762322" cy="956579"/>
          </a:xfrm>
          <a:prstGeom prst="wedgeRoundRectCallout">
            <a:avLst>
              <a:gd name="adj1" fmla="val -42840"/>
              <a:gd name="adj2" fmla="val -79824"/>
              <a:gd name="adj3" fmla="val 16667"/>
            </a:avLst>
          </a:prstGeom>
          <a:solidFill>
            <a:srgbClr val="492D89"/>
          </a:solidFill>
          <a:ln>
            <a:solidFill>
              <a:srgbClr val="492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chemeClr val="bg1"/>
                </a:solidFill>
                <a:latin typeface="Century Gothic" panose="020B0502020202020204" pitchFamily="34" charset="0"/>
              </a:rPr>
              <a:t>It's not my fault it’s the child’s fault!</a:t>
            </a:r>
          </a:p>
        </p:txBody>
      </p:sp>
      <p:sp>
        <p:nvSpPr>
          <p:cNvPr id="11" name="Speech Bubble: Rectangle with Corners Rounded 10">
            <a:extLst>
              <a:ext uri="{FF2B5EF4-FFF2-40B4-BE49-F238E27FC236}">
                <a16:creationId xmlns:a16="http://schemas.microsoft.com/office/drawing/2014/main" id="{CCBF3CC1-5C9C-4C88-9A95-FFAC390AC020}"/>
              </a:ext>
            </a:extLst>
          </p:cNvPr>
          <p:cNvSpPr/>
          <p:nvPr/>
        </p:nvSpPr>
        <p:spPr>
          <a:xfrm>
            <a:off x="5848913" y="5686503"/>
            <a:ext cx="1762322" cy="956579"/>
          </a:xfrm>
          <a:prstGeom prst="wedgeRoundRectCallout">
            <a:avLst>
              <a:gd name="adj1" fmla="val 43505"/>
              <a:gd name="adj2" fmla="val -79823"/>
              <a:gd name="adj3" fmla="val 16667"/>
            </a:avLst>
          </a:prstGeom>
          <a:solidFill>
            <a:srgbClr val="492D89"/>
          </a:solidFill>
          <a:ln>
            <a:solidFill>
              <a:srgbClr val="492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chemeClr val="bg1"/>
                </a:solidFill>
                <a:latin typeface="Century Gothic" panose="020B0502020202020204" pitchFamily="34" charset="0"/>
              </a:rPr>
              <a:t>What about my struggles!</a:t>
            </a:r>
          </a:p>
        </p:txBody>
      </p:sp>
      <p:sp>
        <p:nvSpPr>
          <p:cNvPr id="13" name="Speech Bubble: Rectangle with Corners Rounded 12">
            <a:extLst>
              <a:ext uri="{FF2B5EF4-FFF2-40B4-BE49-F238E27FC236}">
                <a16:creationId xmlns:a16="http://schemas.microsoft.com/office/drawing/2014/main" id="{CFF64245-F5C8-4608-BF99-44B8D4FDD020}"/>
              </a:ext>
            </a:extLst>
          </p:cNvPr>
          <p:cNvSpPr/>
          <p:nvPr/>
        </p:nvSpPr>
        <p:spPr>
          <a:xfrm>
            <a:off x="7541849" y="3258156"/>
            <a:ext cx="1762322" cy="956579"/>
          </a:xfrm>
          <a:prstGeom prst="wedgeRoundRectCallout">
            <a:avLst>
              <a:gd name="adj1" fmla="val -37592"/>
              <a:gd name="adj2" fmla="val 102860"/>
              <a:gd name="adj3" fmla="val 16667"/>
            </a:avLst>
          </a:prstGeom>
          <a:solidFill>
            <a:srgbClr val="492D89"/>
          </a:solidFill>
          <a:ln>
            <a:solidFill>
              <a:srgbClr val="492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chemeClr val="bg1"/>
                </a:solidFill>
                <a:latin typeface="Century Gothic" panose="020B0502020202020204" pitchFamily="34" charset="0"/>
              </a:rPr>
              <a:t>This child doesn’t matter!</a:t>
            </a:r>
          </a:p>
        </p:txBody>
      </p:sp>
      <p:sp>
        <p:nvSpPr>
          <p:cNvPr id="12" name="Speech Bubble: Rectangle with Corners Rounded 11">
            <a:extLst>
              <a:ext uri="{FF2B5EF4-FFF2-40B4-BE49-F238E27FC236}">
                <a16:creationId xmlns:a16="http://schemas.microsoft.com/office/drawing/2014/main" id="{4DF45DF2-C79F-4020-B440-FD21EC47BAEE}"/>
              </a:ext>
            </a:extLst>
          </p:cNvPr>
          <p:cNvSpPr/>
          <p:nvPr/>
        </p:nvSpPr>
        <p:spPr>
          <a:xfrm>
            <a:off x="8612858" y="4488525"/>
            <a:ext cx="1762322" cy="956579"/>
          </a:xfrm>
          <a:prstGeom prst="wedgeRoundRectCallout">
            <a:avLst>
              <a:gd name="adj1" fmla="val -77371"/>
              <a:gd name="adj2" fmla="val 22139"/>
              <a:gd name="adj3" fmla="val 16667"/>
            </a:avLst>
          </a:prstGeom>
          <a:solidFill>
            <a:srgbClr val="492D89"/>
          </a:solidFill>
          <a:ln>
            <a:solidFill>
              <a:srgbClr val="492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chemeClr val="bg1"/>
                </a:solidFill>
                <a:latin typeface="Century Gothic" panose="020B0502020202020204" pitchFamily="34" charset="0"/>
              </a:rPr>
              <a:t>This child is not a person!</a:t>
            </a:r>
          </a:p>
        </p:txBody>
      </p:sp>
      <p:sp>
        <p:nvSpPr>
          <p:cNvPr id="14" name="TextBox 13">
            <a:extLst>
              <a:ext uri="{FF2B5EF4-FFF2-40B4-BE49-F238E27FC236}">
                <a16:creationId xmlns:a16="http://schemas.microsoft.com/office/drawing/2014/main" id="{B2DFC218-23AC-934C-B0F6-BD2EC4F5369E}"/>
              </a:ext>
            </a:extLst>
          </p:cNvPr>
          <p:cNvSpPr txBox="1"/>
          <p:nvPr/>
        </p:nvSpPr>
        <p:spPr>
          <a:xfrm>
            <a:off x="1841938" y="298915"/>
            <a:ext cx="8508124"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Disempowered</a:t>
            </a:r>
          </a:p>
        </p:txBody>
      </p:sp>
    </p:spTree>
    <p:extLst>
      <p:ext uri="{BB962C8B-B14F-4D97-AF65-F5344CB8AC3E}">
        <p14:creationId xmlns:p14="http://schemas.microsoft.com/office/powerpoint/2010/main" val="1532424772"/>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15" name="Picture 14">
            <a:extLst>
              <a:ext uri="{FF2B5EF4-FFF2-40B4-BE49-F238E27FC236}">
                <a16:creationId xmlns:a16="http://schemas.microsoft.com/office/drawing/2014/main" id="{EF01EE37-9EBF-463F-816A-AFDA6BF953C5}"/>
              </a:ext>
            </a:extLst>
          </p:cNvPr>
          <p:cNvPicPr>
            <a:picLocks noChangeAspect="1"/>
          </p:cNvPicPr>
          <p:nvPr/>
        </p:nvPicPr>
        <p:blipFill>
          <a:blip r:embed="rId3"/>
          <a:stretch>
            <a:fillRect/>
          </a:stretch>
        </p:blipFill>
        <p:spPr>
          <a:xfrm>
            <a:off x="3583901" y="2060524"/>
            <a:ext cx="4530025" cy="3614632"/>
          </a:xfrm>
          <a:prstGeom prst="rect">
            <a:avLst/>
          </a:prstGeom>
        </p:spPr>
      </p:pic>
      <p:sp>
        <p:nvSpPr>
          <p:cNvPr id="10" name="Speech Bubble: Rectangle with Corners Rounded 9">
            <a:extLst>
              <a:ext uri="{FF2B5EF4-FFF2-40B4-BE49-F238E27FC236}">
                <a16:creationId xmlns:a16="http://schemas.microsoft.com/office/drawing/2014/main" id="{CDA6FBD1-9077-4A76-ADA4-37E22F35752C}"/>
              </a:ext>
            </a:extLst>
          </p:cNvPr>
          <p:cNvSpPr/>
          <p:nvPr/>
        </p:nvSpPr>
        <p:spPr>
          <a:xfrm>
            <a:off x="7844094" y="5732696"/>
            <a:ext cx="1762322" cy="956579"/>
          </a:xfrm>
          <a:prstGeom prst="wedgeRoundRectCallout">
            <a:avLst>
              <a:gd name="adj1" fmla="val -42840"/>
              <a:gd name="adj2" fmla="val -79824"/>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92D89"/>
                </a:solidFill>
                <a:latin typeface="Century Gothic" panose="020B0502020202020204" pitchFamily="34" charset="0"/>
              </a:rPr>
              <a:t>I must take responsibility for my actions.</a:t>
            </a:r>
          </a:p>
        </p:txBody>
      </p:sp>
      <p:sp>
        <p:nvSpPr>
          <p:cNvPr id="11" name="Speech Bubble: Rectangle with Corners Rounded 10">
            <a:extLst>
              <a:ext uri="{FF2B5EF4-FFF2-40B4-BE49-F238E27FC236}">
                <a16:creationId xmlns:a16="http://schemas.microsoft.com/office/drawing/2014/main" id="{CCBF3CC1-5C9C-4C88-9A95-FFAC390AC020}"/>
              </a:ext>
            </a:extLst>
          </p:cNvPr>
          <p:cNvSpPr/>
          <p:nvPr/>
        </p:nvSpPr>
        <p:spPr>
          <a:xfrm>
            <a:off x="5711045" y="5788289"/>
            <a:ext cx="1762322" cy="956579"/>
          </a:xfrm>
          <a:prstGeom prst="wedgeRoundRectCallout">
            <a:avLst>
              <a:gd name="adj1" fmla="val 43505"/>
              <a:gd name="adj2" fmla="val -79823"/>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92D89"/>
                </a:solidFill>
                <a:latin typeface="Century Gothic" panose="020B0502020202020204" pitchFamily="34" charset="0"/>
              </a:rPr>
              <a:t>What can I do to make up for my actions?</a:t>
            </a:r>
          </a:p>
        </p:txBody>
      </p:sp>
      <p:sp>
        <p:nvSpPr>
          <p:cNvPr id="13" name="Speech Bubble: Rectangle with Corners Rounded 12">
            <a:extLst>
              <a:ext uri="{FF2B5EF4-FFF2-40B4-BE49-F238E27FC236}">
                <a16:creationId xmlns:a16="http://schemas.microsoft.com/office/drawing/2014/main" id="{CFF64245-F5C8-4608-BF99-44B8D4FDD020}"/>
              </a:ext>
            </a:extLst>
          </p:cNvPr>
          <p:cNvSpPr/>
          <p:nvPr/>
        </p:nvSpPr>
        <p:spPr>
          <a:xfrm>
            <a:off x="7479852" y="3312582"/>
            <a:ext cx="1762322" cy="956579"/>
          </a:xfrm>
          <a:prstGeom prst="wedgeRoundRectCallout">
            <a:avLst>
              <a:gd name="adj1" fmla="val -37592"/>
              <a:gd name="adj2" fmla="val 102860"/>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92D89"/>
                </a:solidFill>
                <a:latin typeface="Century Gothic" panose="020B0502020202020204" pitchFamily="34" charset="0"/>
              </a:rPr>
              <a:t>What I have done is wrong!</a:t>
            </a:r>
          </a:p>
        </p:txBody>
      </p:sp>
      <p:sp>
        <p:nvSpPr>
          <p:cNvPr id="12" name="Speech Bubble: Rectangle with Corners Rounded 11">
            <a:extLst>
              <a:ext uri="{FF2B5EF4-FFF2-40B4-BE49-F238E27FC236}">
                <a16:creationId xmlns:a16="http://schemas.microsoft.com/office/drawing/2014/main" id="{4DF45DF2-C79F-4020-B440-FD21EC47BAEE}"/>
              </a:ext>
            </a:extLst>
          </p:cNvPr>
          <p:cNvSpPr/>
          <p:nvPr/>
        </p:nvSpPr>
        <p:spPr>
          <a:xfrm>
            <a:off x="8608100" y="4495426"/>
            <a:ext cx="1762322" cy="956579"/>
          </a:xfrm>
          <a:prstGeom prst="wedgeRoundRectCallout">
            <a:avLst>
              <a:gd name="adj1" fmla="val -77371"/>
              <a:gd name="adj2" fmla="val 22139"/>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92D89"/>
                </a:solidFill>
                <a:latin typeface="Century Gothic" panose="020B0502020202020204" pitchFamily="34" charset="0"/>
              </a:rPr>
              <a:t>This could be my child, sister or brother!</a:t>
            </a:r>
          </a:p>
        </p:txBody>
      </p:sp>
      <p:sp>
        <p:nvSpPr>
          <p:cNvPr id="16" name="TextBox 15">
            <a:extLst>
              <a:ext uri="{FF2B5EF4-FFF2-40B4-BE49-F238E27FC236}">
                <a16:creationId xmlns:a16="http://schemas.microsoft.com/office/drawing/2014/main" id="{4244FDD1-B05C-244C-9549-2FE69E04CAF7}"/>
              </a:ext>
            </a:extLst>
          </p:cNvPr>
          <p:cNvSpPr txBox="1"/>
          <p:nvPr/>
        </p:nvSpPr>
        <p:spPr>
          <a:xfrm>
            <a:off x="1841938" y="298915"/>
            <a:ext cx="8508124"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Disempowered</a:t>
            </a:r>
          </a:p>
        </p:txBody>
      </p:sp>
    </p:spTree>
    <p:extLst>
      <p:ext uri="{BB962C8B-B14F-4D97-AF65-F5344CB8AC3E}">
        <p14:creationId xmlns:p14="http://schemas.microsoft.com/office/powerpoint/2010/main" val="3485088631"/>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4" name="Picture 3">
            <a:extLst>
              <a:ext uri="{FF2B5EF4-FFF2-40B4-BE49-F238E27FC236}">
                <a16:creationId xmlns:a16="http://schemas.microsoft.com/office/drawing/2014/main" id="{3AA15025-9F0E-48AF-9415-9EC18F1E5FAD}"/>
              </a:ext>
            </a:extLst>
          </p:cNvPr>
          <p:cNvPicPr>
            <a:picLocks noChangeAspect="1"/>
          </p:cNvPicPr>
          <p:nvPr/>
        </p:nvPicPr>
        <p:blipFill>
          <a:blip r:embed="rId3"/>
          <a:stretch>
            <a:fillRect/>
          </a:stretch>
        </p:blipFill>
        <p:spPr>
          <a:xfrm>
            <a:off x="1524000" y="1326339"/>
            <a:ext cx="9144000" cy="5517662"/>
          </a:xfrm>
          <a:prstGeom prst="rect">
            <a:avLst/>
          </a:prstGeom>
        </p:spPr>
      </p:pic>
      <p:sp>
        <p:nvSpPr>
          <p:cNvPr id="8" name="TextBox 7">
            <a:extLst>
              <a:ext uri="{FF2B5EF4-FFF2-40B4-BE49-F238E27FC236}">
                <a16:creationId xmlns:a16="http://schemas.microsoft.com/office/drawing/2014/main" id="{17A6ABD7-93DF-FB42-9213-F033FE1096E8}"/>
              </a:ext>
            </a:extLst>
          </p:cNvPr>
          <p:cNvSpPr txBox="1"/>
          <p:nvPr/>
        </p:nvSpPr>
        <p:spPr>
          <a:xfrm>
            <a:off x="1841938" y="298915"/>
            <a:ext cx="8508124"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Empowered choices</a:t>
            </a:r>
          </a:p>
        </p:txBody>
      </p:sp>
    </p:spTree>
    <p:extLst>
      <p:ext uri="{BB962C8B-B14F-4D97-AF65-F5344CB8AC3E}">
        <p14:creationId xmlns:p14="http://schemas.microsoft.com/office/powerpoint/2010/main" val="2845224659"/>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1" y="0"/>
            <a:ext cx="12191869"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6" name="TextBox 5">
            <a:extLst>
              <a:ext uri="{FF2B5EF4-FFF2-40B4-BE49-F238E27FC236}">
                <a16:creationId xmlns:a16="http://schemas.microsoft.com/office/drawing/2014/main" id="{C7630E48-95FA-4130-9837-80BC2FCE60ED}"/>
              </a:ext>
            </a:extLst>
          </p:cNvPr>
          <p:cNvSpPr txBox="1"/>
          <p:nvPr/>
        </p:nvSpPr>
        <p:spPr>
          <a:xfrm>
            <a:off x="1351376" y="298446"/>
            <a:ext cx="9489113" cy="1015663"/>
          </a:xfrm>
          <a:prstGeom prst="rect">
            <a:avLst/>
          </a:prstGeom>
          <a:noFill/>
        </p:spPr>
        <p:txBody>
          <a:bodyPr wrap="square">
            <a:spAutoFit/>
          </a:bodyPr>
          <a:lstStyle/>
          <a:p>
            <a:pPr algn="ctr">
              <a:defRPr/>
            </a:pPr>
            <a:r>
              <a:rPr lang="en-ZA" sz="6000" b="1" dirty="0">
                <a:solidFill>
                  <a:schemeClr val="bg1"/>
                </a:solidFill>
                <a:latin typeface="Century Gothic" panose="020B0502020202020204" pitchFamily="34" charset="0"/>
                <a:ea typeface="MS PGothic" panose="020B0600070205080204" pitchFamily="34" charset="-128"/>
              </a:rPr>
              <a:t>What is empowerment?</a:t>
            </a:r>
          </a:p>
        </p:txBody>
      </p:sp>
      <p:sp>
        <p:nvSpPr>
          <p:cNvPr id="4" name="Rectangle 1">
            <a:extLst>
              <a:ext uri="{FF2B5EF4-FFF2-40B4-BE49-F238E27FC236}">
                <a16:creationId xmlns:a16="http://schemas.microsoft.com/office/drawing/2014/main" id="{1AC821E4-E7B2-408C-91E2-CAA6E016EE78}"/>
              </a:ext>
            </a:extLst>
          </p:cNvPr>
          <p:cNvSpPr>
            <a:spLocks noChangeArrowheads="1"/>
          </p:cNvSpPr>
          <p:nvPr/>
        </p:nvSpPr>
        <p:spPr bwMode="auto">
          <a:xfrm>
            <a:off x="1524001" y="-138499"/>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p>
        </p:txBody>
      </p:sp>
      <p:sp>
        <p:nvSpPr>
          <p:cNvPr id="9" name="TextBox 8">
            <a:extLst>
              <a:ext uri="{FF2B5EF4-FFF2-40B4-BE49-F238E27FC236}">
                <a16:creationId xmlns:a16="http://schemas.microsoft.com/office/drawing/2014/main" id="{DA5AC79D-8A18-48A7-920F-06F24EEE3C33}"/>
              </a:ext>
            </a:extLst>
          </p:cNvPr>
          <p:cNvSpPr txBox="1"/>
          <p:nvPr/>
        </p:nvSpPr>
        <p:spPr>
          <a:xfrm>
            <a:off x="2438400" y="1612554"/>
            <a:ext cx="7691252" cy="4154984"/>
          </a:xfrm>
          <a:prstGeom prst="rect">
            <a:avLst/>
          </a:prstGeom>
          <a:noFill/>
        </p:spPr>
        <p:txBody>
          <a:bodyPr wrap="square">
            <a:spAutoFit/>
          </a:bodyPr>
          <a:lstStyle/>
          <a:p>
            <a:pPr>
              <a:defRPr/>
            </a:pPr>
            <a:r>
              <a:rPr lang="en-ZA" sz="4000" b="1" dirty="0">
                <a:solidFill>
                  <a:srgbClr val="6B08A5"/>
                </a:solidFill>
                <a:latin typeface="Century Gothic" panose="020B0502020202020204" pitchFamily="34" charset="0"/>
                <a:ea typeface="MS PGothic" panose="020B0600070205080204" pitchFamily="34" charset="-128"/>
              </a:rPr>
              <a:t>Dictionary</a:t>
            </a:r>
            <a:endParaRPr lang="en-US" altLang="en-US" sz="4000" b="1" dirty="0">
              <a:solidFill>
                <a:schemeClr val="bg1"/>
              </a:solidFill>
              <a:latin typeface="Century Gothic" panose="020B0502020202020204" pitchFamily="34" charset="0"/>
              <a:cs typeface="Arial" panose="020B0604020202020204" pitchFamily="34" charset="0"/>
            </a:endParaRPr>
          </a:p>
          <a:p>
            <a:endParaRPr lang="en-ZA" sz="2800" i="1" dirty="0">
              <a:solidFill>
                <a:srgbClr val="6B08A5"/>
              </a:solidFill>
              <a:latin typeface="Century Gothic" panose="020B0502020202020204" pitchFamily="34" charset="0"/>
            </a:endParaRPr>
          </a:p>
          <a:p>
            <a:r>
              <a:rPr lang="en-ZA" sz="2800" i="1" dirty="0">
                <a:solidFill>
                  <a:srgbClr val="6B08A5"/>
                </a:solidFill>
                <a:latin typeface="Century Gothic" panose="020B0502020202020204" pitchFamily="34" charset="0"/>
              </a:rPr>
              <a:t>noun</a:t>
            </a:r>
            <a:endParaRPr lang="en-ZA" sz="2800" dirty="0">
              <a:solidFill>
                <a:srgbClr val="6B08A5"/>
              </a:solidFill>
              <a:latin typeface="Century Gothic" panose="020B0502020202020204" pitchFamily="34" charset="0"/>
            </a:endParaRPr>
          </a:p>
          <a:p>
            <a:pPr marL="342900" indent="-342900">
              <a:buFont typeface="Arial" panose="020B0604020202020204" pitchFamily="34" charset="0"/>
              <a:buChar char="•"/>
            </a:pPr>
            <a:r>
              <a:rPr lang="en-ZA" sz="2800" dirty="0">
                <a:solidFill>
                  <a:srgbClr val="6B08A5"/>
                </a:solidFill>
                <a:latin typeface="Century Gothic" panose="020B0502020202020204" pitchFamily="34" charset="0"/>
              </a:rPr>
              <a:t>authority or power given to someone to do something.</a:t>
            </a:r>
          </a:p>
          <a:p>
            <a:pPr marL="342900" indent="-342900">
              <a:buFont typeface="Arial" panose="020B0604020202020204" pitchFamily="34" charset="0"/>
              <a:buChar char="•"/>
            </a:pPr>
            <a:endParaRPr lang="en-ZA" sz="2800" dirty="0">
              <a:solidFill>
                <a:srgbClr val="6B08A5"/>
              </a:solidFill>
              <a:latin typeface="Century Gothic" panose="020B0502020202020204" pitchFamily="34" charset="0"/>
            </a:endParaRPr>
          </a:p>
          <a:p>
            <a:pPr marL="342900" indent="-342900">
              <a:buFont typeface="Arial" panose="020B0604020202020204" pitchFamily="34" charset="0"/>
              <a:buChar char="•"/>
            </a:pPr>
            <a:r>
              <a:rPr lang="en-ZA" sz="2800" dirty="0">
                <a:solidFill>
                  <a:srgbClr val="6B08A5"/>
                </a:solidFill>
                <a:latin typeface="Century Gothic" panose="020B0502020202020204" pitchFamily="34" charset="0"/>
              </a:rPr>
              <a:t>the process of becoming stronger and more confident, especially in controlling one's life and claiming one's rights.</a:t>
            </a:r>
          </a:p>
        </p:txBody>
      </p:sp>
    </p:spTree>
    <p:extLst>
      <p:ext uri="{BB962C8B-B14F-4D97-AF65-F5344CB8AC3E}">
        <p14:creationId xmlns:p14="http://schemas.microsoft.com/office/powerpoint/2010/main" val="68484806"/>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536C6E-234B-4CCF-9AC9-67E00206862C}"/>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6" name="Picture 5">
            <a:extLst>
              <a:ext uri="{FF2B5EF4-FFF2-40B4-BE49-F238E27FC236}">
                <a16:creationId xmlns:a16="http://schemas.microsoft.com/office/drawing/2014/main" id="{7AC623AD-AF6B-43D6-9A9F-33FD15A108C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1459"/>
          <a:stretch/>
        </p:blipFill>
        <p:spPr>
          <a:xfrm>
            <a:off x="2318658" y="1411459"/>
            <a:ext cx="7999625" cy="4858711"/>
          </a:xfrm>
          <a:prstGeom prst="rect">
            <a:avLst/>
          </a:prstGeom>
        </p:spPr>
      </p:pic>
      <p:sp>
        <p:nvSpPr>
          <p:cNvPr id="5" name="TextBox 4">
            <a:extLst>
              <a:ext uri="{FF2B5EF4-FFF2-40B4-BE49-F238E27FC236}">
                <a16:creationId xmlns:a16="http://schemas.microsoft.com/office/drawing/2014/main" id="{CD8E58BD-1A6A-47D0-81AD-741DB37FE359}"/>
              </a:ext>
            </a:extLst>
          </p:cNvPr>
          <p:cNvSpPr txBox="1"/>
          <p:nvPr/>
        </p:nvSpPr>
        <p:spPr>
          <a:xfrm>
            <a:off x="1524001" y="364627"/>
            <a:ext cx="9147383" cy="861774"/>
          </a:xfrm>
          <a:prstGeom prst="rect">
            <a:avLst/>
          </a:prstGeom>
          <a:noFill/>
        </p:spPr>
        <p:txBody>
          <a:bodyPr wrap="square">
            <a:spAutoFit/>
          </a:bodyPr>
          <a:lstStyle/>
          <a:p>
            <a:pPr algn="ctr">
              <a:defRPr/>
            </a:pPr>
            <a:r>
              <a:rPr lang="en-ZA" sz="5000" b="1" dirty="0">
                <a:solidFill>
                  <a:schemeClr val="bg1"/>
                </a:solidFill>
                <a:latin typeface="Century Gothic" panose="020B0502020202020204" pitchFamily="34" charset="0"/>
                <a:ea typeface="MS PGothic" panose="020B0600070205080204" pitchFamily="34" charset="-128"/>
              </a:rPr>
              <a:t>What is child protection?</a:t>
            </a:r>
          </a:p>
        </p:txBody>
      </p:sp>
    </p:spTree>
    <p:extLst>
      <p:ext uri="{BB962C8B-B14F-4D97-AF65-F5344CB8AC3E}">
        <p14:creationId xmlns:p14="http://schemas.microsoft.com/office/powerpoint/2010/main" val="2521380747"/>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1999"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32" name="TextBox 31">
            <a:extLst>
              <a:ext uri="{FF2B5EF4-FFF2-40B4-BE49-F238E27FC236}">
                <a16:creationId xmlns:a16="http://schemas.microsoft.com/office/drawing/2014/main" id="{C72F3F9A-2F7A-4966-B509-45CFC12B7E78}"/>
              </a:ext>
            </a:extLst>
          </p:cNvPr>
          <p:cNvSpPr txBox="1"/>
          <p:nvPr/>
        </p:nvSpPr>
        <p:spPr>
          <a:xfrm>
            <a:off x="1555409" y="1997839"/>
            <a:ext cx="9081179" cy="2862322"/>
          </a:xfrm>
          <a:prstGeom prst="rect">
            <a:avLst/>
          </a:prstGeom>
          <a:noFill/>
        </p:spPr>
        <p:txBody>
          <a:bodyPr wrap="square">
            <a:spAutoFit/>
          </a:bodyPr>
          <a:lstStyle/>
          <a:p>
            <a:pPr algn="ctr">
              <a:defRPr/>
            </a:pPr>
            <a:r>
              <a:rPr lang="en-ZA" sz="6000" b="1" dirty="0">
                <a:solidFill>
                  <a:schemeClr val="bg1"/>
                </a:solidFill>
                <a:latin typeface="Century Gothic" panose="020B0502020202020204" pitchFamily="34" charset="0"/>
                <a:ea typeface="MS PGothic" panose="020B0600070205080204" pitchFamily="34" charset="-128"/>
              </a:rPr>
              <a:t>How to build </a:t>
            </a:r>
          </a:p>
          <a:p>
            <a:pPr algn="ctr">
              <a:defRPr/>
            </a:pPr>
            <a:r>
              <a:rPr lang="en-ZA" sz="6000" b="1" dirty="0">
                <a:solidFill>
                  <a:schemeClr val="bg1"/>
                </a:solidFill>
                <a:latin typeface="Century Gothic" panose="020B0502020202020204" pitchFamily="34" charset="0"/>
                <a:ea typeface="MS PGothic" panose="020B0600070205080204" pitchFamily="34" charset="-128"/>
              </a:rPr>
              <a:t>personal &amp; community empowerment?</a:t>
            </a:r>
          </a:p>
        </p:txBody>
      </p:sp>
    </p:spTree>
    <p:extLst>
      <p:ext uri="{BB962C8B-B14F-4D97-AF65-F5344CB8AC3E}">
        <p14:creationId xmlns:p14="http://schemas.microsoft.com/office/powerpoint/2010/main" val="1728985657"/>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4" name="Picture 3">
            <a:extLst>
              <a:ext uri="{FF2B5EF4-FFF2-40B4-BE49-F238E27FC236}">
                <a16:creationId xmlns:a16="http://schemas.microsoft.com/office/drawing/2014/main" id="{623BF923-FEE5-4E71-97E5-231F7397F818}"/>
              </a:ext>
            </a:extLst>
          </p:cNvPr>
          <p:cNvPicPr>
            <a:picLocks noChangeAspect="1"/>
          </p:cNvPicPr>
          <p:nvPr/>
        </p:nvPicPr>
        <p:blipFill>
          <a:blip r:embed="rId3"/>
          <a:stretch>
            <a:fillRect/>
          </a:stretch>
        </p:blipFill>
        <p:spPr>
          <a:xfrm>
            <a:off x="1524000" y="1410711"/>
            <a:ext cx="9144000" cy="5079012"/>
          </a:xfrm>
          <a:prstGeom prst="rect">
            <a:avLst/>
          </a:prstGeom>
        </p:spPr>
      </p:pic>
      <p:sp>
        <p:nvSpPr>
          <p:cNvPr id="5" name="Rectangle 4">
            <a:extLst>
              <a:ext uri="{FF2B5EF4-FFF2-40B4-BE49-F238E27FC236}">
                <a16:creationId xmlns:a16="http://schemas.microsoft.com/office/drawing/2014/main" id="{AAD42831-D7E3-4969-ABD1-6BCA9415625A}"/>
              </a:ext>
            </a:extLst>
          </p:cNvPr>
          <p:cNvSpPr/>
          <p:nvPr/>
        </p:nvSpPr>
        <p:spPr>
          <a:xfrm>
            <a:off x="2753360" y="2164081"/>
            <a:ext cx="6543040" cy="3283209"/>
          </a:xfrm>
          <a:prstGeom prst="rect">
            <a:avLst/>
          </a:prstGeom>
          <a:solidFill>
            <a:srgbClr val="FEC52C"/>
          </a:solidFill>
          <a:ln>
            <a:solidFill>
              <a:srgbClr val="FEC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TextBox 11">
            <a:extLst>
              <a:ext uri="{FF2B5EF4-FFF2-40B4-BE49-F238E27FC236}">
                <a16:creationId xmlns:a16="http://schemas.microsoft.com/office/drawing/2014/main" id="{098DDDFD-C285-47AA-8124-293DAA73AAAE}"/>
              </a:ext>
            </a:extLst>
          </p:cNvPr>
          <p:cNvSpPr txBox="1"/>
          <p:nvPr/>
        </p:nvSpPr>
        <p:spPr>
          <a:xfrm>
            <a:off x="3649980" y="2041857"/>
            <a:ext cx="4892040" cy="2774286"/>
          </a:xfrm>
          <a:prstGeom prst="rect">
            <a:avLst/>
          </a:prstGeom>
          <a:noFill/>
        </p:spPr>
        <p:txBody>
          <a:bodyPr wrap="square">
            <a:spAutoFit/>
          </a:bodyPr>
          <a:lstStyle/>
          <a:p>
            <a:pPr>
              <a:lnSpc>
                <a:spcPct val="150000"/>
              </a:lnSpc>
              <a:defRPr/>
            </a:pPr>
            <a:r>
              <a:rPr lang="en-ZA" sz="3000" b="1" dirty="0">
                <a:solidFill>
                  <a:srgbClr val="482C89"/>
                </a:solidFill>
                <a:latin typeface="Century Gothic" panose="020B0502020202020204" pitchFamily="34" charset="0"/>
                <a:ea typeface="MS PGothic" panose="020B0600070205080204" pitchFamily="34" charset="-128"/>
              </a:rPr>
              <a:t>3 simple steps:</a:t>
            </a:r>
          </a:p>
          <a:p>
            <a:pPr>
              <a:lnSpc>
                <a:spcPct val="150000"/>
              </a:lnSpc>
              <a:defRPr/>
            </a:pPr>
            <a:r>
              <a:rPr lang="en-ZA" sz="3000" b="1" dirty="0">
                <a:solidFill>
                  <a:srgbClr val="482C89"/>
                </a:solidFill>
                <a:latin typeface="Century Gothic" panose="020B0502020202020204" pitchFamily="34" charset="0"/>
                <a:ea typeface="MS PGothic" panose="020B0600070205080204" pitchFamily="34" charset="-128"/>
              </a:rPr>
              <a:t>1. Believe in possibility</a:t>
            </a:r>
          </a:p>
          <a:p>
            <a:pPr>
              <a:lnSpc>
                <a:spcPct val="150000"/>
              </a:lnSpc>
              <a:defRPr/>
            </a:pPr>
            <a:r>
              <a:rPr lang="en-ZA" sz="3000" b="1" dirty="0">
                <a:solidFill>
                  <a:srgbClr val="482C89"/>
                </a:solidFill>
                <a:latin typeface="Century Gothic" panose="020B0502020202020204" pitchFamily="34" charset="0"/>
                <a:ea typeface="MS PGothic" panose="020B0600070205080204" pitchFamily="34" charset="-128"/>
              </a:rPr>
              <a:t>2. Build self awareness</a:t>
            </a:r>
          </a:p>
          <a:p>
            <a:pPr>
              <a:lnSpc>
                <a:spcPct val="150000"/>
              </a:lnSpc>
              <a:defRPr/>
            </a:pPr>
            <a:r>
              <a:rPr lang="en-ZA" sz="3000" b="1" dirty="0">
                <a:solidFill>
                  <a:srgbClr val="482C89"/>
                </a:solidFill>
                <a:latin typeface="Century Gothic" panose="020B0502020202020204" pitchFamily="34" charset="0"/>
                <a:ea typeface="MS PGothic" panose="020B0600070205080204" pitchFamily="34" charset="-128"/>
              </a:rPr>
              <a:t>3. Focus on abundance</a:t>
            </a:r>
            <a:endParaRPr lang="en-ZA" sz="3000" dirty="0">
              <a:solidFill>
                <a:srgbClr val="482C89"/>
              </a:solidFill>
              <a:latin typeface="Century Gothic" panose="020B0502020202020204" pitchFamily="34" charset="0"/>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104405" y="349529"/>
            <a:ext cx="9844644" cy="1631216"/>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To build personal &amp; community empowerment</a:t>
            </a:r>
          </a:p>
        </p:txBody>
      </p:sp>
    </p:spTree>
    <p:extLst>
      <p:ext uri="{BB962C8B-B14F-4D97-AF65-F5344CB8AC3E}">
        <p14:creationId xmlns:p14="http://schemas.microsoft.com/office/powerpoint/2010/main" val="2912564645"/>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4" name="Picture 3">
            <a:extLst>
              <a:ext uri="{FF2B5EF4-FFF2-40B4-BE49-F238E27FC236}">
                <a16:creationId xmlns:a16="http://schemas.microsoft.com/office/drawing/2014/main" id="{623BF923-FEE5-4E71-97E5-231F7397F818}"/>
              </a:ext>
            </a:extLst>
          </p:cNvPr>
          <p:cNvPicPr>
            <a:picLocks noChangeAspect="1"/>
          </p:cNvPicPr>
          <p:nvPr/>
        </p:nvPicPr>
        <p:blipFill>
          <a:blip r:embed="rId3"/>
          <a:stretch>
            <a:fillRect/>
          </a:stretch>
        </p:blipFill>
        <p:spPr>
          <a:xfrm>
            <a:off x="1524000" y="1410711"/>
            <a:ext cx="9144000" cy="5079012"/>
          </a:xfrm>
          <a:prstGeom prst="rect">
            <a:avLst/>
          </a:prstGeom>
        </p:spPr>
      </p:pic>
      <p:sp>
        <p:nvSpPr>
          <p:cNvPr id="5" name="Rectangle 4">
            <a:extLst>
              <a:ext uri="{FF2B5EF4-FFF2-40B4-BE49-F238E27FC236}">
                <a16:creationId xmlns:a16="http://schemas.microsoft.com/office/drawing/2014/main" id="{AAD42831-D7E3-4969-ABD1-6BCA9415625A}"/>
              </a:ext>
            </a:extLst>
          </p:cNvPr>
          <p:cNvSpPr/>
          <p:nvPr/>
        </p:nvSpPr>
        <p:spPr>
          <a:xfrm>
            <a:off x="2753360" y="3759201"/>
            <a:ext cx="3220720" cy="1688089"/>
          </a:xfrm>
          <a:prstGeom prst="rect">
            <a:avLst/>
          </a:prstGeom>
          <a:solidFill>
            <a:srgbClr val="FEC52C"/>
          </a:solidFill>
          <a:ln>
            <a:solidFill>
              <a:srgbClr val="FEC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a:extLst>
              <a:ext uri="{FF2B5EF4-FFF2-40B4-BE49-F238E27FC236}">
                <a16:creationId xmlns:a16="http://schemas.microsoft.com/office/drawing/2014/main" id="{017E17BE-5730-44F5-9E37-F30E93ECFFD6}"/>
              </a:ext>
            </a:extLst>
          </p:cNvPr>
          <p:cNvSpPr/>
          <p:nvPr/>
        </p:nvSpPr>
        <p:spPr>
          <a:xfrm>
            <a:off x="5974080" y="2072641"/>
            <a:ext cx="3220720" cy="3374648"/>
          </a:xfrm>
          <a:prstGeom prst="rect">
            <a:avLst/>
          </a:prstGeom>
          <a:solidFill>
            <a:srgbClr val="FEC52C"/>
          </a:solidFill>
          <a:ln>
            <a:solidFill>
              <a:srgbClr val="FEC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TextBox 8">
            <a:extLst>
              <a:ext uri="{FF2B5EF4-FFF2-40B4-BE49-F238E27FC236}">
                <a16:creationId xmlns:a16="http://schemas.microsoft.com/office/drawing/2014/main" id="{492A420B-288C-4543-ADFC-A6C5401B2035}"/>
              </a:ext>
            </a:extLst>
          </p:cNvPr>
          <p:cNvSpPr txBox="1"/>
          <p:nvPr/>
        </p:nvSpPr>
        <p:spPr>
          <a:xfrm>
            <a:off x="1104405" y="349529"/>
            <a:ext cx="9844644" cy="1631216"/>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To build personal &amp; community empowerment</a:t>
            </a:r>
          </a:p>
        </p:txBody>
      </p:sp>
    </p:spTree>
    <p:extLst>
      <p:ext uri="{BB962C8B-B14F-4D97-AF65-F5344CB8AC3E}">
        <p14:creationId xmlns:p14="http://schemas.microsoft.com/office/powerpoint/2010/main" val="997737650"/>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4" name="Picture 3">
            <a:extLst>
              <a:ext uri="{FF2B5EF4-FFF2-40B4-BE49-F238E27FC236}">
                <a16:creationId xmlns:a16="http://schemas.microsoft.com/office/drawing/2014/main" id="{623BF923-FEE5-4E71-97E5-231F7397F818}"/>
              </a:ext>
            </a:extLst>
          </p:cNvPr>
          <p:cNvPicPr>
            <a:picLocks noChangeAspect="1"/>
          </p:cNvPicPr>
          <p:nvPr/>
        </p:nvPicPr>
        <p:blipFill>
          <a:blip r:embed="rId3"/>
          <a:stretch>
            <a:fillRect/>
          </a:stretch>
        </p:blipFill>
        <p:spPr>
          <a:xfrm>
            <a:off x="1524000" y="1410711"/>
            <a:ext cx="9144000" cy="5079012"/>
          </a:xfrm>
          <a:prstGeom prst="rect">
            <a:avLst/>
          </a:prstGeom>
        </p:spPr>
      </p:pic>
      <p:sp>
        <p:nvSpPr>
          <p:cNvPr id="8" name="Rectangle 7">
            <a:extLst>
              <a:ext uri="{FF2B5EF4-FFF2-40B4-BE49-F238E27FC236}">
                <a16:creationId xmlns:a16="http://schemas.microsoft.com/office/drawing/2014/main" id="{017E17BE-5730-44F5-9E37-F30E93ECFFD6}"/>
              </a:ext>
            </a:extLst>
          </p:cNvPr>
          <p:cNvSpPr/>
          <p:nvPr/>
        </p:nvSpPr>
        <p:spPr>
          <a:xfrm>
            <a:off x="5974080" y="2072641"/>
            <a:ext cx="3220720" cy="3374648"/>
          </a:xfrm>
          <a:prstGeom prst="rect">
            <a:avLst/>
          </a:prstGeom>
          <a:solidFill>
            <a:srgbClr val="FEC52C"/>
          </a:solidFill>
          <a:ln>
            <a:solidFill>
              <a:srgbClr val="FEC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Arrow: Down 2">
            <a:extLst>
              <a:ext uri="{FF2B5EF4-FFF2-40B4-BE49-F238E27FC236}">
                <a16:creationId xmlns:a16="http://schemas.microsoft.com/office/drawing/2014/main" id="{8CE1E680-6DD9-4C66-844F-C1F7093DD933}"/>
              </a:ext>
            </a:extLst>
          </p:cNvPr>
          <p:cNvSpPr/>
          <p:nvPr/>
        </p:nvSpPr>
        <p:spPr>
          <a:xfrm>
            <a:off x="4124960" y="3395597"/>
            <a:ext cx="484632" cy="97840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TextBox 8">
            <a:extLst>
              <a:ext uri="{FF2B5EF4-FFF2-40B4-BE49-F238E27FC236}">
                <a16:creationId xmlns:a16="http://schemas.microsoft.com/office/drawing/2014/main" id="{9C803DBE-037F-A142-946D-66C5389665FB}"/>
              </a:ext>
            </a:extLst>
          </p:cNvPr>
          <p:cNvSpPr txBox="1"/>
          <p:nvPr/>
        </p:nvSpPr>
        <p:spPr>
          <a:xfrm>
            <a:off x="1104405" y="349529"/>
            <a:ext cx="9844644" cy="1631216"/>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To build personal &amp; community empowerment</a:t>
            </a:r>
          </a:p>
        </p:txBody>
      </p:sp>
    </p:spTree>
    <p:extLst>
      <p:ext uri="{BB962C8B-B14F-4D97-AF65-F5344CB8AC3E}">
        <p14:creationId xmlns:p14="http://schemas.microsoft.com/office/powerpoint/2010/main" val="70502671"/>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4" name="Picture 3">
            <a:extLst>
              <a:ext uri="{FF2B5EF4-FFF2-40B4-BE49-F238E27FC236}">
                <a16:creationId xmlns:a16="http://schemas.microsoft.com/office/drawing/2014/main" id="{623BF923-FEE5-4E71-97E5-231F7397F818}"/>
              </a:ext>
            </a:extLst>
          </p:cNvPr>
          <p:cNvPicPr>
            <a:picLocks noChangeAspect="1"/>
          </p:cNvPicPr>
          <p:nvPr/>
        </p:nvPicPr>
        <p:blipFill>
          <a:blip r:embed="rId3"/>
          <a:stretch>
            <a:fillRect/>
          </a:stretch>
        </p:blipFill>
        <p:spPr>
          <a:xfrm>
            <a:off x="1524000" y="1410711"/>
            <a:ext cx="9144000" cy="5079012"/>
          </a:xfrm>
          <a:prstGeom prst="rect">
            <a:avLst/>
          </a:prstGeom>
        </p:spPr>
      </p:pic>
      <p:sp>
        <p:nvSpPr>
          <p:cNvPr id="8" name="Rectangle 7">
            <a:extLst>
              <a:ext uri="{FF2B5EF4-FFF2-40B4-BE49-F238E27FC236}">
                <a16:creationId xmlns:a16="http://schemas.microsoft.com/office/drawing/2014/main" id="{017E17BE-5730-44F5-9E37-F30E93ECFFD6}"/>
              </a:ext>
            </a:extLst>
          </p:cNvPr>
          <p:cNvSpPr/>
          <p:nvPr/>
        </p:nvSpPr>
        <p:spPr>
          <a:xfrm>
            <a:off x="5974080" y="2072642"/>
            <a:ext cx="3220720" cy="1727199"/>
          </a:xfrm>
          <a:prstGeom prst="rect">
            <a:avLst/>
          </a:prstGeom>
          <a:solidFill>
            <a:srgbClr val="FEC52C"/>
          </a:solidFill>
          <a:ln>
            <a:solidFill>
              <a:srgbClr val="FEC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Arrow: Down 2">
            <a:extLst>
              <a:ext uri="{FF2B5EF4-FFF2-40B4-BE49-F238E27FC236}">
                <a16:creationId xmlns:a16="http://schemas.microsoft.com/office/drawing/2014/main" id="{8CE1E680-6DD9-4C66-844F-C1F7093DD933}"/>
              </a:ext>
            </a:extLst>
          </p:cNvPr>
          <p:cNvSpPr/>
          <p:nvPr/>
        </p:nvSpPr>
        <p:spPr>
          <a:xfrm rot="5400000">
            <a:off x="5640324" y="4170945"/>
            <a:ext cx="484632" cy="97840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TextBox 8">
            <a:extLst>
              <a:ext uri="{FF2B5EF4-FFF2-40B4-BE49-F238E27FC236}">
                <a16:creationId xmlns:a16="http://schemas.microsoft.com/office/drawing/2014/main" id="{097E142C-BF9B-7847-9409-EF489EE32E19}"/>
              </a:ext>
            </a:extLst>
          </p:cNvPr>
          <p:cNvSpPr txBox="1"/>
          <p:nvPr/>
        </p:nvSpPr>
        <p:spPr>
          <a:xfrm>
            <a:off x="1104405" y="349529"/>
            <a:ext cx="9844644" cy="1631216"/>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To build personal &amp; community empowerment</a:t>
            </a:r>
          </a:p>
        </p:txBody>
      </p:sp>
    </p:spTree>
    <p:extLst>
      <p:ext uri="{BB962C8B-B14F-4D97-AF65-F5344CB8AC3E}">
        <p14:creationId xmlns:p14="http://schemas.microsoft.com/office/powerpoint/2010/main" val="3273649472"/>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4" name="Picture 3">
            <a:extLst>
              <a:ext uri="{FF2B5EF4-FFF2-40B4-BE49-F238E27FC236}">
                <a16:creationId xmlns:a16="http://schemas.microsoft.com/office/drawing/2014/main" id="{623BF923-FEE5-4E71-97E5-231F7397F818}"/>
              </a:ext>
            </a:extLst>
          </p:cNvPr>
          <p:cNvPicPr>
            <a:picLocks noChangeAspect="1"/>
          </p:cNvPicPr>
          <p:nvPr/>
        </p:nvPicPr>
        <p:blipFill>
          <a:blip r:embed="rId3"/>
          <a:stretch>
            <a:fillRect/>
          </a:stretch>
        </p:blipFill>
        <p:spPr>
          <a:xfrm>
            <a:off x="1524000" y="1410711"/>
            <a:ext cx="9144000" cy="5079012"/>
          </a:xfrm>
          <a:prstGeom prst="rect">
            <a:avLst/>
          </a:prstGeom>
        </p:spPr>
      </p:pic>
      <p:sp>
        <p:nvSpPr>
          <p:cNvPr id="7" name="TextBox 6">
            <a:extLst>
              <a:ext uri="{FF2B5EF4-FFF2-40B4-BE49-F238E27FC236}">
                <a16:creationId xmlns:a16="http://schemas.microsoft.com/office/drawing/2014/main" id="{41A38FFE-0D0D-5041-B48E-840E2F3000C1}"/>
              </a:ext>
            </a:extLst>
          </p:cNvPr>
          <p:cNvSpPr txBox="1"/>
          <p:nvPr/>
        </p:nvSpPr>
        <p:spPr>
          <a:xfrm>
            <a:off x="1104405" y="349529"/>
            <a:ext cx="9844644" cy="1631216"/>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To build personal &amp; community empowerment</a:t>
            </a:r>
          </a:p>
        </p:txBody>
      </p:sp>
    </p:spTree>
    <p:extLst>
      <p:ext uri="{BB962C8B-B14F-4D97-AF65-F5344CB8AC3E}">
        <p14:creationId xmlns:p14="http://schemas.microsoft.com/office/powerpoint/2010/main" val="3984664355"/>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3" name="Picture 2">
            <a:extLst>
              <a:ext uri="{FF2B5EF4-FFF2-40B4-BE49-F238E27FC236}">
                <a16:creationId xmlns:a16="http://schemas.microsoft.com/office/drawing/2014/main" id="{541638D1-49A0-4B21-8CEF-4B9537939DE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524000" y="1479676"/>
            <a:ext cx="8826062" cy="5378325"/>
          </a:xfrm>
          <a:prstGeom prst="rect">
            <a:avLst/>
          </a:prstGeom>
        </p:spPr>
      </p:pic>
      <p:sp>
        <p:nvSpPr>
          <p:cNvPr id="5" name="Rectangle 4">
            <a:extLst>
              <a:ext uri="{FF2B5EF4-FFF2-40B4-BE49-F238E27FC236}">
                <a16:creationId xmlns:a16="http://schemas.microsoft.com/office/drawing/2014/main" id="{0D5BC61D-C7E9-4B4D-AEBE-E53494C18018}"/>
              </a:ext>
            </a:extLst>
          </p:cNvPr>
          <p:cNvSpPr/>
          <p:nvPr/>
        </p:nvSpPr>
        <p:spPr>
          <a:xfrm>
            <a:off x="9357360" y="5791201"/>
            <a:ext cx="992702" cy="1066800"/>
          </a:xfrm>
          <a:prstGeom prst="rect">
            <a:avLst/>
          </a:prstGeom>
          <a:solidFill>
            <a:srgbClr val="FEC52C"/>
          </a:solidFill>
          <a:ln>
            <a:solidFill>
              <a:srgbClr val="FEC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a:extLst>
              <a:ext uri="{FF2B5EF4-FFF2-40B4-BE49-F238E27FC236}">
                <a16:creationId xmlns:a16="http://schemas.microsoft.com/office/drawing/2014/main" id="{79389980-3DCE-4A5E-B594-B7404D230A05}"/>
              </a:ext>
            </a:extLst>
          </p:cNvPr>
          <p:cNvSpPr/>
          <p:nvPr/>
        </p:nvSpPr>
        <p:spPr>
          <a:xfrm>
            <a:off x="1524000" y="1479675"/>
            <a:ext cx="1442720" cy="5378325"/>
          </a:xfrm>
          <a:prstGeom prst="rect">
            <a:avLst/>
          </a:prstGeom>
          <a:solidFill>
            <a:srgbClr val="FEC52C"/>
          </a:solidFill>
          <a:ln>
            <a:solidFill>
              <a:srgbClr val="FEC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Arrow: Down 13">
            <a:extLst>
              <a:ext uri="{FF2B5EF4-FFF2-40B4-BE49-F238E27FC236}">
                <a16:creationId xmlns:a16="http://schemas.microsoft.com/office/drawing/2014/main" id="{E76F6748-7644-41AE-ADF5-069D2E72FCC9}"/>
              </a:ext>
            </a:extLst>
          </p:cNvPr>
          <p:cNvSpPr/>
          <p:nvPr/>
        </p:nvSpPr>
        <p:spPr>
          <a:xfrm rot="16200000">
            <a:off x="6183919" y="2340783"/>
            <a:ext cx="484632" cy="97840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TextBox 9">
            <a:extLst>
              <a:ext uri="{FF2B5EF4-FFF2-40B4-BE49-F238E27FC236}">
                <a16:creationId xmlns:a16="http://schemas.microsoft.com/office/drawing/2014/main" id="{EBC083B7-9B71-4E41-A7B3-B65B27B53F0C}"/>
              </a:ext>
            </a:extLst>
          </p:cNvPr>
          <p:cNvSpPr txBox="1"/>
          <p:nvPr/>
        </p:nvSpPr>
        <p:spPr>
          <a:xfrm>
            <a:off x="1104405" y="349529"/>
            <a:ext cx="9844644" cy="1631216"/>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To build personal &amp; community empowerment</a:t>
            </a:r>
          </a:p>
        </p:txBody>
      </p:sp>
    </p:spTree>
    <p:extLst>
      <p:ext uri="{BB962C8B-B14F-4D97-AF65-F5344CB8AC3E}">
        <p14:creationId xmlns:p14="http://schemas.microsoft.com/office/powerpoint/2010/main" val="1119187578"/>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3" name="Picture 2">
            <a:extLst>
              <a:ext uri="{FF2B5EF4-FFF2-40B4-BE49-F238E27FC236}">
                <a16:creationId xmlns:a16="http://schemas.microsoft.com/office/drawing/2014/main" id="{541638D1-49A0-4B21-8CEF-4B9537939DE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524000" y="1479676"/>
            <a:ext cx="8826062" cy="5378325"/>
          </a:xfrm>
          <a:prstGeom prst="rect">
            <a:avLst/>
          </a:prstGeom>
        </p:spPr>
      </p:pic>
      <p:sp>
        <p:nvSpPr>
          <p:cNvPr id="5" name="Rectangle 4">
            <a:extLst>
              <a:ext uri="{FF2B5EF4-FFF2-40B4-BE49-F238E27FC236}">
                <a16:creationId xmlns:a16="http://schemas.microsoft.com/office/drawing/2014/main" id="{0D5BC61D-C7E9-4B4D-AEBE-E53494C18018}"/>
              </a:ext>
            </a:extLst>
          </p:cNvPr>
          <p:cNvSpPr/>
          <p:nvPr/>
        </p:nvSpPr>
        <p:spPr>
          <a:xfrm>
            <a:off x="2517569" y="5791200"/>
            <a:ext cx="7907317" cy="1066800"/>
          </a:xfrm>
          <a:prstGeom prst="rect">
            <a:avLst/>
          </a:prstGeom>
          <a:solidFill>
            <a:srgbClr val="FEC52C"/>
          </a:solidFill>
          <a:ln>
            <a:solidFill>
              <a:srgbClr val="FEC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a:extLst>
              <a:ext uri="{FF2B5EF4-FFF2-40B4-BE49-F238E27FC236}">
                <a16:creationId xmlns:a16="http://schemas.microsoft.com/office/drawing/2014/main" id="{79389980-3DCE-4A5E-B594-B7404D230A05}"/>
              </a:ext>
            </a:extLst>
          </p:cNvPr>
          <p:cNvSpPr/>
          <p:nvPr/>
        </p:nvSpPr>
        <p:spPr>
          <a:xfrm>
            <a:off x="1524000" y="5791199"/>
            <a:ext cx="1077686" cy="1066800"/>
          </a:xfrm>
          <a:prstGeom prst="rect">
            <a:avLst/>
          </a:prstGeom>
          <a:solidFill>
            <a:srgbClr val="FEC52C"/>
          </a:solidFill>
          <a:ln>
            <a:solidFill>
              <a:srgbClr val="FEC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Arrow: Down 13">
            <a:extLst>
              <a:ext uri="{FF2B5EF4-FFF2-40B4-BE49-F238E27FC236}">
                <a16:creationId xmlns:a16="http://schemas.microsoft.com/office/drawing/2014/main" id="{E76F6748-7644-41AE-ADF5-069D2E72FCC9}"/>
              </a:ext>
            </a:extLst>
          </p:cNvPr>
          <p:cNvSpPr/>
          <p:nvPr/>
        </p:nvSpPr>
        <p:spPr>
          <a:xfrm rot="13659950">
            <a:off x="6219537" y="2939796"/>
            <a:ext cx="484632" cy="97840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Rectangle 15">
            <a:extLst>
              <a:ext uri="{FF2B5EF4-FFF2-40B4-BE49-F238E27FC236}">
                <a16:creationId xmlns:a16="http://schemas.microsoft.com/office/drawing/2014/main" id="{3D58E29C-E5C9-4598-BE0F-2835B0E16FEB}"/>
              </a:ext>
            </a:extLst>
          </p:cNvPr>
          <p:cNvSpPr/>
          <p:nvPr/>
        </p:nvSpPr>
        <p:spPr>
          <a:xfrm>
            <a:off x="1524000" y="1192351"/>
            <a:ext cx="1442720" cy="697660"/>
          </a:xfrm>
          <a:prstGeom prst="rect">
            <a:avLst/>
          </a:prstGeom>
          <a:solidFill>
            <a:srgbClr val="FEC52C"/>
          </a:solidFill>
          <a:ln>
            <a:solidFill>
              <a:srgbClr val="FEC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TextBox 11">
            <a:extLst>
              <a:ext uri="{FF2B5EF4-FFF2-40B4-BE49-F238E27FC236}">
                <a16:creationId xmlns:a16="http://schemas.microsoft.com/office/drawing/2014/main" id="{3FBD6EAB-943E-5D42-AD17-E6730665B4E6}"/>
              </a:ext>
            </a:extLst>
          </p:cNvPr>
          <p:cNvSpPr txBox="1"/>
          <p:nvPr/>
        </p:nvSpPr>
        <p:spPr>
          <a:xfrm>
            <a:off x="1104405" y="349529"/>
            <a:ext cx="9844644" cy="1631216"/>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To build personal &amp; community empowerment</a:t>
            </a:r>
          </a:p>
        </p:txBody>
      </p:sp>
    </p:spTree>
    <p:extLst>
      <p:ext uri="{BB962C8B-B14F-4D97-AF65-F5344CB8AC3E}">
        <p14:creationId xmlns:p14="http://schemas.microsoft.com/office/powerpoint/2010/main" val="3609191066"/>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3" name="Picture 2">
            <a:extLst>
              <a:ext uri="{FF2B5EF4-FFF2-40B4-BE49-F238E27FC236}">
                <a16:creationId xmlns:a16="http://schemas.microsoft.com/office/drawing/2014/main" id="{541638D1-49A0-4B21-8CEF-4B9537939DE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524000" y="1479676"/>
            <a:ext cx="8826062" cy="5378325"/>
          </a:xfrm>
          <a:prstGeom prst="rect">
            <a:avLst/>
          </a:prstGeom>
        </p:spPr>
      </p:pic>
      <p:sp>
        <p:nvSpPr>
          <p:cNvPr id="5" name="Rectangle 4">
            <a:extLst>
              <a:ext uri="{FF2B5EF4-FFF2-40B4-BE49-F238E27FC236}">
                <a16:creationId xmlns:a16="http://schemas.microsoft.com/office/drawing/2014/main" id="{0D5BC61D-C7E9-4B4D-AEBE-E53494C18018}"/>
              </a:ext>
            </a:extLst>
          </p:cNvPr>
          <p:cNvSpPr/>
          <p:nvPr/>
        </p:nvSpPr>
        <p:spPr>
          <a:xfrm>
            <a:off x="2804160" y="5791200"/>
            <a:ext cx="7634250" cy="1066800"/>
          </a:xfrm>
          <a:prstGeom prst="rect">
            <a:avLst/>
          </a:prstGeom>
          <a:solidFill>
            <a:srgbClr val="FEC52C"/>
          </a:solidFill>
          <a:ln>
            <a:solidFill>
              <a:srgbClr val="FEC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a:extLst>
              <a:ext uri="{FF2B5EF4-FFF2-40B4-BE49-F238E27FC236}">
                <a16:creationId xmlns:a16="http://schemas.microsoft.com/office/drawing/2014/main" id="{79389980-3DCE-4A5E-B594-B7404D230A05}"/>
              </a:ext>
            </a:extLst>
          </p:cNvPr>
          <p:cNvSpPr/>
          <p:nvPr/>
        </p:nvSpPr>
        <p:spPr>
          <a:xfrm>
            <a:off x="1524000" y="1410711"/>
            <a:ext cx="1442720" cy="4380489"/>
          </a:xfrm>
          <a:prstGeom prst="rect">
            <a:avLst/>
          </a:prstGeom>
          <a:solidFill>
            <a:srgbClr val="FEC52C"/>
          </a:solidFill>
          <a:ln>
            <a:solidFill>
              <a:srgbClr val="FEC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Arrow: Down 13">
            <a:extLst>
              <a:ext uri="{FF2B5EF4-FFF2-40B4-BE49-F238E27FC236}">
                <a16:creationId xmlns:a16="http://schemas.microsoft.com/office/drawing/2014/main" id="{E76F6748-7644-41AE-ADF5-069D2E72FCC9}"/>
              </a:ext>
            </a:extLst>
          </p:cNvPr>
          <p:cNvSpPr/>
          <p:nvPr/>
        </p:nvSpPr>
        <p:spPr>
          <a:xfrm rot="10800000">
            <a:off x="7400071" y="3071876"/>
            <a:ext cx="484632" cy="778764"/>
          </a:xfrm>
          <a:prstGeom prst="downArrow">
            <a:avLst>
              <a:gd name="adj1" fmla="val 50000"/>
              <a:gd name="adj2"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TextBox 9">
            <a:extLst>
              <a:ext uri="{FF2B5EF4-FFF2-40B4-BE49-F238E27FC236}">
                <a16:creationId xmlns:a16="http://schemas.microsoft.com/office/drawing/2014/main" id="{7B14B4CA-4BD1-BD42-8A93-3B309BD10B5D}"/>
              </a:ext>
            </a:extLst>
          </p:cNvPr>
          <p:cNvSpPr txBox="1"/>
          <p:nvPr/>
        </p:nvSpPr>
        <p:spPr>
          <a:xfrm>
            <a:off x="1104405" y="349529"/>
            <a:ext cx="9844644" cy="1631216"/>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To build personal &amp; community empowerment</a:t>
            </a:r>
          </a:p>
        </p:txBody>
      </p:sp>
    </p:spTree>
    <p:extLst>
      <p:ext uri="{BB962C8B-B14F-4D97-AF65-F5344CB8AC3E}">
        <p14:creationId xmlns:p14="http://schemas.microsoft.com/office/powerpoint/2010/main" val="3970026080"/>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3" name="Picture 2">
            <a:extLst>
              <a:ext uri="{FF2B5EF4-FFF2-40B4-BE49-F238E27FC236}">
                <a16:creationId xmlns:a16="http://schemas.microsoft.com/office/drawing/2014/main" id="{541638D1-49A0-4B21-8CEF-4B9537939DE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524000" y="1479676"/>
            <a:ext cx="8826062" cy="5378325"/>
          </a:xfrm>
          <a:prstGeom prst="rect">
            <a:avLst/>
          </a:prstGeom>
        </p:spPr>
      </p:pic>
      <p:sp>
        <p:nvSpPr>
          <p:cNvPr id="5" name="Rectangle 4">
            <a:extLst>
              <a:ext uri="{FF2B5EF4-FFF2-40B4-BE49-F238E27FC236}">
                <a16:creationId xmlns:a16="http://schemas.microsoft.com/office/drawing/2014/main" id="{0D5BC61D-C7E9-4B4D-AEBE-E53494C18018}"/>
              </a:ext>
            </a:extLst>
          </p:cNvPr>
          <p:cNvSpPr/>
          <p:nvPr/>
        </p:nvSpPr>
        <p:spPr>
          <a:xfrm>
            <a:off x="9347199" y="5791200"/>
            <a:ext cx="1114961" cy="1066800"/>
          </a:xfrm>
          <a:prstGeom prst="rect">
            <a:avLst/>
          </a:prstGeom>
          <a:solidFill>
            <a:srgbClr val="FEC52C"/>
          </a:solidFill>
          <a:ln>
            <a:solidFill>
              <a:srgbClr val="FEC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a:extLst>
              <a:ext uri="{FF2B5EF4-FFF2-40B4-BE49-F238E27FC236}">
                <a16:creationId xmlns:a16="http://schemas.microsoft.com/office/drawing/2014/main" id="{C4FA8C72-FFB0-4E06-9920-BFE24B77664F}"/>
              </a:ext>
            </a:extLst>
          </p:cNvPr>
          <p:cNvSpPr/>
          <p:nvPr/>
        </p:nvSpPr>
        <p:spPr>
          <a:xfrm>
            <a:off x="1524000" y="1192351"/>
            <a:ext cx="1158240" cy="661930"/>
          </a:xfrm>
          <a:prstGeom prst="rect">
            <a:avLst/>
          </a:prstGeom>
          <a:solidFill>
            <a:srgbClr val="FEC52C"/>
          </a:solidFill>
          <a:ln>
            <a:solidFill>
              <a:srgbClr val="FEC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TextBox 11">
            <a:extLst>
              <a:ext uri="{FF2B5EF4-FFF2-40B4-BE49-F238E27FC236}">
                <a16:creationId xmlns:a16="http://schemas.microsoft.com/office/drawing/2014/main" id="{E7836DA0-680C-074A-A126-826EC47BD39F}"/>
              </a:ext>
            </a:extLst>
          </p:cNvPr>
          <p:cNvSpPr txBox="1"/>
          <p:nvPr/>
        </p:nvSpPr>
        <p:spPr>
          <a:xfrm>
            <a:off x="1104405" y="349529"/>
            <a:ext cx="9844644" cy="1631216"/>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To build personal &amp; community empowerment</a:t>
            </a:r>
          </a:p>
        </p:txBody>
      </p:sp>
    </p:spTree>
    <p:extLst>
      <p:ext uri="{BB962C8B-B14F-4D97-AF65-F5344CB8AC3E}">
        <p14:creationId xmlns:p14="http://schemas.microsoft.com/office/powerpoint/2010/main" val="530664652"/>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8" name="Picture 17" descr="A close up of a logo&#10;&#10;Description generated with very high confidence">
            <a:extLst>
              <a:ext uri="{FF2B5EF4-FFF2-40B4-BE49-F238E27FC236}">
                <a16:creationId xmlns:a16="http://schemas.microsoft.com/office/drawing/2014/main" id="{01F341FD-044E-487B-90AB-3DD2B7B4572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392043" y="1541950"/>
            <a:ext cx="1387308" cy="2868751"/>
          </a:xfrm>
          <a:prstGeom prst="rect">
            <a:avLst/>
          </a:prstGeom>
          <a:ln>
            <a:noFill/>
          </a:ln>
        </p:spPr>
      </p:pic>
      <p:pic>
        <p:nvPicPr>
          <p:cNvPr id="19" name="Picture 18" descr="A close up of a logo&#10;&#10;Description generated with very high confidence">
            <a:extLst>
              <a:ext uri="{FF2B5EF4-FFF2-40B4-BE49-F238E27FC236}">
                <a16:creationId xmlns:a16="http://schemas.microsoft.com/office/drawing/2014/main" id="{29986175-68B0-4362-8817-1500F4AE033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670583" y="2656479"/>
            <a:ext cx="1070828" cy="1597857"/>
          </a:xfrm>
          <a:prstGeom prst="rect">
            <a:avLst/>
          </a:prstGeom>
          <a:ln>
            <a:noFill/>
          </a:ln>
        </p:spPr>
      </p:pic>
      <p:pic>
        <p:nvPicPr>
          <p:cNvPr id="20" name="Picture 19">
            <a:extLst>
              <a:ext uri="{FF2B5EF4-FFF2-40B4-BE49-F238E27FC236}">
                <a16:creationId xmlns:a16="http://schemas.microsoft.com/office/drawing/2014/main" id="{F014BB29-EB10-481F-B3BC-CE09A3CD3C2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906999" y="3843268"/>
            <a:ext cx="2167557" cy="2342188"/>
          </a:xfrm>
          <a:prstGeom prst="rect">
            <a:avLst/>
          </a:prstGeom>
          <a:noFill/>
          <a:ln>
            <a:noFill/>
          </a:ln>
        </p:spPr>
      </p:pic>
      <p:sp>
        <p:nvSpPr>
          <p:cNvPr id="6" name="TextBox 5">
            <a:extLst>
              <a:ext uri="{FF2B5EF4-FFF2-40B4-BE49-F238E27FC236}">
                <a16:creationId xmlns:a16="http://schemas.microsoft.com/office/drawing/2014/main" id="{C7630E48-95FA-4130-9837-80BC2FCE60ED}"/>
              </a:ext>
            </a:extLst>
          </p:cNvPr>
          <p:cNvSpPr txBox="1"/>
          <p:nvPr/>
        </p:nvSpPr>
        <p:spPr>
          <a:xfrm>
            <a:off x="1567502" y="374487"/>
            <a:ext cx="9144000" cy="861774"/>
          </a:xfrm>
          <a:prstGeom prst="rect">
            <a:avLst/>
          </a:prstGeom>
          <a:noFill/>
        </p:spPr>
        <p:txBody>
          <a:bodyPr wrap="square">
            <a:spAutoFit/>
          </a:bodyPr>
          <a:lstStyle/>
          <a:p>
            <a:pPr algn="ctr">
              <a:defRPr/>
            </a:pPr>
            <a:r>
              <a:rPr lang="en-ZA" sz="5000" b="1" dirty="0">
                <a:solidFill>
                  <a:schemeClr val="bg1"/>
                </a:solidFill>
                <a:latin typeface="Century Gothic" panose="020B0502020202020204" pitchFamily="34" charset="0"/>
                <a:ea typeface="MS PGothic" panose="020B0600070205080204" pitchFamily="34" charset="-128"/>
              </a:rPr>
              <a:t>Why is it important?</a:t>
            </a:r>
          </a:p>
        </p:txBody>
      </p:sp>
      <p:sp>
        <p:nvSpPr>
          <p:cNvPr id="7" name="TextBox 6">
            <a:extLst>
              <a:ext uri="{FF2B5EF4-FFF2-40B4-BE49-F238E27FC236}">
                <a16:creationId xmlns:a16="http://schemas.microsoft.com/office/drawing/2014/main" id="{741855AF-3841-401F-ACA3-05D40D404435}"/>
              </a:ext>
            </a:extLst>
          </p:cNvPr>
          <p:cNvSpPr txBox="1"/>
          <p:nvPr/>
        </p:nvSpPr>
        <p:spPr>
          <a:xfrm>
            <a:off x="2845777" y="1665604"/>
            <a:ext cx="2529840" cy="523220"/>
          </a:xfrm>
          <a:prstGeom prst="rect">
            <a:avLst/>
          </a:prstGeom>
          <a:noFill/>
        </p:spPr>
        <p:txBody>
          <a:bodyPr wrap="square">
            <a:spAutoFit/>
          </a:bodyPr>
          <a:lstStyle/>
          <a:p>
            <a:pPr algn="ctr">
              <a:defRPr/>
            </a:pPr>
            <a:r>
              <a:rPr lang="en-ZA" sz="2800" b="1" i="1" dirty="0">
                <a:solidFill>
                  <a:schemeClr val="bg1"/>
                </a:solidFill>
                <a:latin typeface="Century Gothic" panose="020B0502020202020204" pitchFamily="34" charset="0"/>
                <a:ea typeface="MS PGothic" panose="020B0600070205080204" pitchFamily="34" charset="-128"/>
              </a:rPr>
              <a:t>depression</a:t>
            </a:r>
          </a:p>
        </p:txBody>
      </p:sp>
      <p:sp>
        <p:nvSpPr>
          <p:cNvPr id="8" name="TextBox 7">
            <a:extLst>
              <a:ext uri="{FF2B5EF4-FFF2-40B4-BE49-F238E27FC236}">
                <a16:creationId xmlns:a16="http://schemas.microsoft.com/office/drawing/2014/main" id="{AB0DB92F-2652-45F8-A158-1A65A9132674}"/>
              </a:ext>
            </a:extLst>
          </p:cNvPr>
          <p:cNvSpPr txBox="1"/>
          <p:nvPr/>
        </p:nvSpPr>
        <p:spPr>
          <a:xfrm>
            <a:off x="1292789" y="2153060"/>
            <a:ext cx="1736559" cy="523220"/>
          </a:xfrm>
          <a:prstGeom prst="rect">
            <a:avLst/>
          </a:prstGeom>
          <a:noFill/>
        </p:spPr>
        <p:txBody>
          <a:bodyPr wrap="square">
            <a:spAutoFit/>
          </a:bodyPr>
          <a:lstStyle/>
          <a:p>
            <a:pPr algn="ctr">
              <a:defRPr/>
            </a:pPr>
            <a:r>
              <a:rPr lang="en-ZA" sz="2800" b="1" i="1" dirty="0">
                <a:solidFill>
                  <a:schemeClr val="bg1"/>
                </a:solidFill>
                <a:latin typeface="Century Gothic" panose="020B0502020202020204" pitchFamily="34" charset="0"/>
                <a:ea typeface="MS PGothic" panose="020B0600070205080204" pitchFamily="34" charset="-128"/>
              </a:rPr>
              <a:t>anxiety</a:t>
            </a:r>
          </a:p>
        </p:txBody>
      </p:sp>
      <p:sp>
        <p:nvSpPr>
          <p:cNvPr id="9" name="TextBox 8">
            <a:extLst>
              <a:ext uri="{FF2B5EF4-FFF2-40B4-BE49-F238E27FC236}">
                <a16:creationId xmlns:a16="http://schemas.microsoft.com/office/drawing/2014/main" id="{0F265277-D580-4F92-AF14-3750518E12F2}"/>
              </a:ext>
            </a:extLst>
          </p:cNvPr>
          <p:cNvSpPr txBox="1"/>
          <p:nvPr/>
        </p:nvSpPr>
        <p:spPr>
          <a:xfrm>
            <a:off x="8688609" y="2129127"/>
            <a:ext cx="2053838" cy="1384995"/>
          </a:xfrm>
          <a:prstGeom prst="rect">
            <a:avLst/>
          </a:prstGeom>
          <a:noFill/>
        </p:spPr>
        <p:txBody>
          <a:bodyPr wrap="square">
            <a:spAutoFit/>
          </a:bodyPr>
          <a:lstStyle/>
          <a:p>
            <a:pPr algn="ctr">
              <a:defRPr/>
            </a:pPr>
            <a:r>
              <a:rPr lang="en-ZA" sz="2800" b="1" i="1" dirty="0">
                <a:solidFill>
                  <a:schemeClr val="bg1"/>
                </a:solidFill>
                <a:latin typeface="Century Gothic" panose="020B0502020202020204" pitchFamily="34" charset="0"/>
                <a:ea typeface="MS PGothic" panose="020B0600070205080204" pitchFamily="34" charset="-128"/>
              </a:rPr>
              <a:t>post traumatic stress</a:t>
            </a:r>
          </a:p>
        </p:txBody>
      </p:sp>
      <p:sp>
        <p:nvSpPr>
          <p:cNvPr id="10" name="TextBox 9">
            <a:extLst>
              <a:ext uri="{FF2B5EF4-FFF2-40B4-BE49-F238E27FC236}">
                <a16:creationId xmlns:a16="http://schemas.microsoft.com/office/drawing/2014/main" id="{36D56BA8-E793-42F4-9738-16C996A0BF8C}"/>
              </a:ext>
            </a:extLst>
          </p:cNvPr>
          <p:cNvSpPr txBox="1"/>
          <p:nvPr/>
        </p:nvSpPr>
        <p:spPr>
          <a:xfrm>
            <a:off x="4053844" y="3363519"/>
            <a:ext cx="2618339" cy="954107"/>
          </a:xfrm>
          <a:prstGeom prst="rect">
            <a:avLst/>
          </a:prstGeom>
          <a:noFill/>
        </p:spPr>
        <p:txBody>
          <a:bodyPr wrap="square">
            <a:spAutoFit/>
          </a:bodyPr>
          <a:lstStyle/>
          <a:p>
            <a:pPr algn="ctr">
              <a:defRPr/>
            </a:pPr>
            <a:r>
              <a:rPr lang="en-ZA" sz="2800" b="1" i="1" dirty="0">
                <a:solidFill>
                  <a:schemeClr val="bg1"/>
                </a:solidFill>
                <a:latin typeface="Century Gothic" panose="020B0502020202020204" pitchFamily="34" charset="0"/>
                <a:ea typeface="MS PGothic" panose="020B0600070205080204" pitchFamily="34" charset="-128"/>
              </a:rPr>
              <a:t>substance abuse</a:t>
            </a:r>
          </a:p>
        </p:txBody>
      </p:sp>
      <p:sp>
        <p:nvSpPr>
          <p:cNvPr id="11" name="TextBox 10">
            <a:extLst>
              <a:ext uri="{FF2B5EF4-FFF2-40B4-BE49-F238E27FC236}">
                <a16:creationId xmlns:a16="http://schemas.microsoft.com/office/drawing/2014/main" id="{B0501996-690A-4BB0-BA1F-26A047E99613}"/>
              </a:ext>
            </a:extLst>
          </p:cNvPr>
          <p:cNvSpPr txBox="1"/>
          <p:nvPr/>
        </p:nvSpPr>
        <p:spPr>
          <a:xfrm>
            <a:off x="3758319" y="2477432"/>
            <a:ext cx="1882119" cy="523220"/>
          </a:xfrm>
          <a:prstGeom prst="rect">
            <a:avLst/>
          </a:prstGeom>
          <a:noFill/>
        </p:spPr>
        <p:txBody>
          <a:bodyPr wrap="square">
            <a:spAutoFit/>
          </a:bodyPr>
          <a:lstStyle/>
          <a:p>
            <a:pPr algn="ctr">
              <a:defRPr/>
            </a:pPr>
            <a:r>
              <a:rPr lang="en-ZA" sz="2800" b="1" i="1" dirty="0">
                <a:solidFill>
                  <a:schemeClr val="bg1"/>
                </a:solidFill>
                <a:latin typeface="Century Gothic" panose="020B0502020202020204" pitchFamily="34" charset="0"/>
                <a:ea typeface="MS PGothic" panose="020B0600070205080204" pitchFamily="34" charset="-128"/>
              </a:rPr>
              <a:t>suicide</a:t>
            </a:r>
          </a:p>
        </p:txBody>
      </p:sp>
      <p:sp>
        <p:nvSpPr>
          <p:cNvPr id="12" name="TextBox 11">
            <a:extLst>
              <a:ext uri="{FF2B5EF4-FFF2-40B4-BE49-F238E27FC236}">
                <a16:creationId xmlns:a16="http://schemas.microsoft.com/office/drawing/2014/main" id="{07B4A3E6-9166-4C36-BEA9-33AA56943A92}"/>
              </a:ext>
            </a:extLst>
          </p:cNvPr>
          <p:cNvSpPr txBox="1"/>
          <p:nvPr/>
        </p:nvSpPr>
        <p:spPr>
          <a:xfrm>
            <a:off x="6966704" y="4931844"/>
            <a:ext cx="2618339" cy="954107"/>
          </a:xfrm>
          <a:prstGeom prst="rect">
            <a:avLst/>
          </a:prstGeom>
          <a:noFill/>
        </p:spPr>
        <p:txBody>
          <a:bodyPr wrap="square">
            <a:spAutoFit/>
          </a:bodyPr>
          <a:lstStyle/>
          <a:p>
            <a:pPr algn="ctr">
              <a:defRPr/>
            </a:pPr>
            <a:r>
              <a:rPr lang="en-ZA" sz="2800" b="1" i="1" dirty="0">
                <a:solidFill>
                  <a:schemeClr val="bg1"/>
                </a:solidFill>
                <a:latin typeface="Century Gothic" panose="020B0502020202020204" pitchFamily="34" charset="0"/>
                <a:ea typeface="MS PGothic" panose="020B0600070205080204" pitchFamily="34" charset="-128"/>
              </a:rPr>
              <a:t>risky sexual behaviour</a:t>
            </a:r>
          </a:p>
        </p:txBody>
      </p:sp>
      <p:sp>
        <p:nvSpPr>
          <p:cNvPr id="13" name="TextBox 12">
            <a:extLst>
              <a:ext uri="{FF2B5EF4-FFF2-40B4-BE49-F238E27FC236}">
                <a16:creationId xmlns:a16="http://schemas.microsoft.com/office/drawing/2014/main" id="{3D3AAFA5-1637-4F8D-8AA8-2F6B94BC9F9D}"/>
              </a:ext>
            </a:extLst>
          </p:cNvPr>
          <p:cNvSpPr txBox="1"/>
          <p:nvPr/>
        </p:nvSpPr>
        <p:spPr>
          <a:xfrm>
            <a:off x="5509885" y="2322605"/>
            <a:ext cx="2618339" cy="954107"/>
          </a:xfrm>
          <a:prstGeom prst="rect">
            <a:avLst/>
          </a:prstGeom>
          <a:noFill/>
        </p:spPr>
        <p:txBody>
          <a:bodyPr wrap="square">
            <a:spAutoFit/>
          </a:bodyPr>
          <a:lstStyle/>
          <a:p>
            <a:pPr algn="ctr">
              <a:defRPr/>
            </a:pPr>
            <a:r>
              <a:rPr lang="en-ZA" sz="2800" b="1" i="1" dirty="0">
                <a:solidFill>
                  <a:schemeClr val="bg1"/>
                </a:solidFill>
                <a:latin typeface="Century Gothic" panose="020B0502020202020204" pitchFamily="34" charset="0"/>
                <a:ea typeface="MS PGothic" panose="020B0600070205080204" pitchFamily="34" charset="-128"/>
              </a:rPr>
              <a:t>learning disorders</a:t>
            </a:r>
          </a:p>
        </p:txBody>
      </p:sp>
      <p:sp>
        <p:nvSpPr>
          <p:cNvPr id="14" name="TextBox 13">
            <a:extLst>
              <a:ext uri="{FF2B5EF4-FFF2-40B4-BE49-F238E27FC236}">
                <a16:creationId xmlns:a16="http://schemas.microsoft.com/office/drawing/2014/main" id="{71FA90F0-1510-4F46-95BE-9CDDF1A79714}"/>
              </a:ext>
            </a:extLst>
          </p:cNvPr>
          <p:cNvSpPr txBox="1"/>
          <p:nvPr/>
        </p:nvSpPr>
        <p:spPr>
          <a:xfrm>
            <a:off x="8481523" y="4036375"/>
            <a:ext cx="3048633" cy="954107"/>
          </a:xfrm>
          <a:prstGeom prst="rect">
            <a:avLst/>
          </a:prstGeom>
          <a:noFill/>
        </p:spPr>
        <p:txBody>
          <a:bodyPr wrap="square">
            <a:spAutoFit/>
          </a:bodyPr>
          <a:lstStyle/>
          <a:p>
            <a:pPr algn="ctr">
              <a:defRPr/>
            </a:pPr>
            <a:r>
              <a:rPr lang="en-ZA" sz="2800" b="1" i="1" dirty="0">
                <a:solidFill>
                  <a:schemeClr val="bg1"/>
                </a:solidFill>
                <a:latin typeface="Century Gothic" panose="020B0502020202020204" pitchFamily="34" charset="0"/>
                <a:ea typeface="MS PGothic" panose="020B0600070205080204" pitchFamily="34" charset="-128"/>
              </a:rPr>
              <a:t>developmental challenges</a:t>
            </a:r>
          </a:p>
        </p:txBody>
      </p:sp>
      <p:sp>
        <p:nvSpPr>
          <p:cNvPr id="15" name="TextBox 14">
            <a:extLst>
              <a:ext uri="{FF2B5EF4-FFF2-40B4-BE49-F238E27FC236}">
                <a16:creationId xmlns:a16="http://schemas.microsoft.com/office/drawing/2014/main" id="{9B6FFA89-FC75-4C93-A697-A4BB3F33781B}"/>
              </a:ext>
            </a:extLst>
          </p:cNvPr>
          <p:cNvSpPr txBox="1"/>
          <p:nvPr/>
        </p:nvSpPr>
        <p:spPr>
          <a:xfrm>
            <a:off x="925719" y="4677654"/>
            <a:ext cx="3048633" cy="954107"/>
          </a:xfrm>
          <a:prstGeom prst="rect">
            <a:avLst/>
          </a:prstGeom>
          <a:noFill/>
        </p:spPr>
        <p:txBody>
          <a:bodyPr wrap="square">
            <a:spAutoFit/>
          </a:bodyPr>
          <a:lstStyle/>
          <a:p>
            <a:pPr algn="ctr">
              <a:defRPr/>
            </a:pPr>
            <a:r>
              <a:rPr lang="en-ZA" sz="2800" b="1" i="1" dirty="0">
                <a:solidFill>
                  <a:schemeClr val="bg1"/>
                </a:solidFill>
                <a:latin typeface="Century Gothic" panose="020B0502020202020204" pitchFamily="34" charset="0"/>
                <a:ea typeface="MS PGothic" panose="020B0600070205080204" pitchFamily="34" charset="-128"/>
              </a:rPr>
              <a:t>poor self regulation</a:t>
            </a:r>
          </a:p>
        </p:txBody>
      </p:sp>
      <p:sp>
        <p:nvSpPr>
          <p:cNvPr id="16" name="TextBox 15">
            <a:extLst>
              <a:ext uri="{FF2B5EF4-FFF2-40B4-BE49-F238E27FC236}">
                <a16:creationId xmlns:a16="http://schemas.microsoft.com/office/drawing/2014/main" id="{56277141-EC5C-4A7E-BAEC-1D91195FA561}"/>
              </a:ext>
            </a:extLst>
          </p:cNvPr>
          <p:cNvSpPr txBox="1"/>
          <p:nvPr/>
        </p:nvSpPr>
        <p:spPr>
          <a:xfrm>
            <a:off x="953845" y="3263400"/>
            <a:ext cx="1477175" cy="954107"/>
          </a:xfrm>
          <a:prstGeom prst="rect">
            <a:avLst/>
          </a:prstGeom>
          <a:noFill/>
          <a:ln>
            <a:noFill/>
          </a:ln>
        </p:spPr>
        <p:txBody>
          <a:bodyPr wrap="square">
            <a:spAutoFit/>
          </a:bodyPr>
          <a:lstStyle/>
          <a:p>
            <a:pPr algn="ctr">
              <a:defRPr/>
            </a:pPr>
            <a:r>
              <a:rPr lang="en-ZA" sz="2800" b="1" i="1" dirty="0">
                <a:solidFill>
                  <a:schemeClr val="bg1"/>
                </a:solidFill>
                <a:latin typeface="Century Gothic" panose="020B0502020202020204" pitchFamily="34" charset="0"/>
                <a:ea typeface="MS PGothic" panose="020B0600070205080204" pitchFamily="34" charset="-128"/>
              </a:rPr>
              <a:t>toxic stress</a:t>
            </a:r>
          </a:p>
        </p:txBody>
      </p:sp>
      <p:sp>
        <p:nvSpPr>
          <p:cNvPr id="17" name="TextBox 16">
            <a:extLst>
              <a:ext uri="{FF2B5EF4-FFF2-40B4-BE49-F238E27FC236}">
                <a16:creationId xmlns:a16="http://schemas.microsoft.com/office/drawing/2014/main" id="{0DAF81A2-25EE-4DB7-BB6D-94C9A83DBCF9}"/>
              </a:ext>
            </a:extLst>
          </p:cNvPr>
          <p:cNvSpPr txBox="1"/>
          <p:nvPr/>
        </p:nvSpPr>
        <p:spPr>
          <a:xfrm>
            <a:off x="3235347" y="4317626"/>
            <a:ext cx="2019615" cy="523220"/>
          </a:xfrm>
          <a:prstGeom prst="rect">
            <a:avLst/>
          </a:prstGeom>
          <a:noFill/>
        </p:spPr>
        <p:txBody>
          <a:bodyPr wrap="square">
            <a:spAutoFit/>
          </a:bodyPr>
          <a:lstStyle/>
          <a:p>
            <a:pPr algn="ctr">
              <a:defRPr/>
            </a:pPr>
            <a:r>
              <a:rPr lang="en-ZA" sz="2800" b="1" i="1" dirty="0">
                <a:solidFill>
                  <a:schemeClr val="bg1"/>
                </a:solidFill>
                <a:latin typeface="Century Gothic" panose="020B0502020202020204" pitchFamily="34" charset="0"/>
                <a:ea typeface="MS PGothic" panose="020B0600070205080204" pitchFamily="34" charset="-128"/>
              </a:rPr>
              <a:t>violence</a:t>
            </a:r>
          </a:p>
        </p:txBody>
      </p:sp>
    </p:spTree>
    <p:extLst>
      <p:ext uri="{BB962C8B-B14F-4D97-AF65-F5344CB8AC3E}">
        <p14:creationId xmlns:p14="http://schemas.microsoft.com/office/powerpoint/2010/main" val="881388031"/>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84AB1E-0626-4637-8288-A85A8983EB72}"/>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140290" name="Picture 4" descr="01"/>
          <p:cNvPicPr>
            <a:picLocks noChangeAspect="1" noChangeArrowheads="1"/>
          </p:cNvPicPr>
          <p:nvPr/>
        </p:nvPicPr>
        <p:blipFill>
          <a:blip r:embed="rId4" cstate="hqprint">
            <a:extLst>
              <a:ext uri="{28A0092B-C50C-407E-A947-70E740481C1C}">
                <a14:useLocalDpi xmlns:a14="http://schemas.microsoft.com/office/drawing/2010/main"/>
              </a:ext>
            </a:extLst>
          </a:blip>
          <a:srcRect l="12190" t="13933" r="11586" b="11182"/>
          <a:stretch>
            <a:fillRect/>
          </a:stretch>
        </p:blipFill>
        <p:spPr bwMode="auto">
          <a:xfrm>
            <a:off x="2194422" y="4552178"/>
            <a:ext cx="2601057" cy="191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1" name="Picture 2" descr="02"/>
          <p:cNvPicPr>
            <a:picLocks noChangeAspect="1" noChangeArrowheads="1"/>
          </p:cNvPicPr>
          <p:nvPr/>
        </p:nvPicPr>
        <p:blipFill>
          <a:blip r:embed="rId5" cstate="hqprint">
            <a:extLst>
              <a:ext uri="{28A0092B-C50C-407E-A947-70E740481C1C}">
                <a14:useLocalDpi xmlns:a14="http://schemas.microsoft.com/office/drawing/2010/main"/>
              </a:ext>
            </a:extLst>
          </a:blip>
          <a:srcRect l="10957" t="13869" r="10515" b="6273"/>
          <a:stretch>
            <a:fillRect/>
          </a:stretch>
        </p:blipFill>
        <p:spPr bwMode="auto">
          <a:xfrm>
            <a:off x="546491" y="2508790"/>
            <a:ext cx="2691912" cy="205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2" descr="03"/>
          <p:cNvPicPr>
            <a:picLocks noChangeAspect="1" noChangeArrowheads="1"/>
          </p:cNvPicPr>
          <p:nvPr/>
        </p:nvPicPr>
        <p:blipFill>
          <a:blip r:embed="rId6" cstate="hqprint">
            <a:extLst>
              <a:ext uri="{28A0092B-C50C-407E-A947-70E740481C1C}">
                <a14:useLocalDpi xmlns:a14="http://schemas.microsoft.com/office/drawing/2010/main"/>
              </a:ext>
            </a:extLst>
          </a:blip>
          <a:srcRect l="20274" t="4996" r="22495" b="11597"/>
          <a:stretch>
            <a:fillRect/>
          </a:stretch>
        </p:blipFill>
        <p:spPr bwMode="auto">
          <a:xfrm>
            <a:off x="2452166" y="747440"/>
            <a:ext cx="1998785" cy="2183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Picture 3" descr="04"/>
          <p:cNvPicPr>
            <a:picLocks noChangeAspect="1" noChangeArrowheads="1"/>
          </p:cNvPicPr>
          <p:nvPr/>
        </p:nvPicPr>
        <p:blipFill>
          <a:blip r:embed="rId7" cstate="hqprint">
            <a:extLst>
              <a:ext uri="{28A0092B-C50C-407E-A947-70E740481C1C}">
                <a14:useLocalDpi xmlns:a14="http://schemas.microsoft.com/office/drawing/2010/main"/>
              </a:ext>
            </a:extLst>
          </a:blip>
          <a:srcRect l="21606" t="8545" r="18501" b="11597"/>
          <a:stretch>
            <a:fillRect/>
          </a:stretch>
        </p:blipFill>
        <p:spPr bwMode="auto">
          <a:xfrm>
            <a:off x="4943166" y="537834"/>
            <a:ext cx="2053004" cy="205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4" name="Picture 2" descr="05"/>
          <p:cNvPicPr>
            <a:picLocks noChangeAspect="1" noChangeArrowheads="1"/>
          </p:cNvPicPr>
          <p:nvPr/>
        </p:nvPicPr>
        <p:blipFill>
          <a:blip r:embed="rId8" cstate="hqprint">
            <a:extLst>
              <a:ext uri="{28A0092B-C50C-407E-A947-70E740481C1C}">
                <a14:useLocalDpi xmlns:a14="http://schemas.microsoft.com/office/drawing/2010/main"/>
              </a:ext>
            </a:extLst>
          </a:blip>
          <a:srcRect l="15971" t="8858" r="21474" b="2377"/>
          <a:stretch>
            <a:fillRect/>
          </a:stretch>
        </p:blipFill>
        <p:spPr bwMode="auto">
          <a:xfrm>
            <a:off x="7160476" y="667118"/>
            <a:ext cx="2143858" cy="22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5" name="Picture 2" descr="06"/>
          <p:cNvPicPr>
            <a:picLocks noChangeAspect="1" noChangeArrowheads="1"/>
          </p:cNvPicPr>
          <p:nvPr/>
        </p:nvPicPr>
        <p:blipFill>
          <a:blip r:embed="rId9" cstate="hqprint">
            <a:extLst>
              <a:ext uri="{28A0092B-C50C-407E-A947-70E740481C1C}">
                <a14:useLocalDpi xmlns:a14="http://schemas.microsoft.com/office/drawing/2010/main"/>
              </a:ext>
            </a:extLst>
          </a:blip>
          <a:srcRect l="10725" t="10324" r="17403" b="9787"/>
          <a:stretch>
            <a:fillRect/>
          </a:stretch>
        </p:blipFill>
        <p:spPr bwMode="auto">
          <a:xfrm>
            <a:off x="8637931" y="2330071"/>
            <a:ext cx="2463312" cy="205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6" name="Picture 2" descr="07"/>
          <p:cNvPicPr>
            <a:picLocks noChangeAspect="1" noChangeArrowheads="1"/>
          </p:cNvPicPr>
          <p:nvPr/>
        </p:nvPicPr>
        <p:blipFill>
          <a:blip r:embed="rId10" cstate="hqprint">
            <a:extLst>
              <a:ext uri="{28A0092B-C50C-407E-A947-70E740481C1C}">
                <a14:useLocalDpi xmlns:a14="http://schemas.microsoft.com/office/drawing/2010/main"/>
              </a:ext>
            </a:extLst>
          </a:blip>
          <a:srcRect l="19717" t="6584" r="20389" b="4651"/>
          <a:stretch>
            <a:fillRect/>
          </a:stretch>
        </p:blipFill>
        <p:spPr bwMode="auto">
          <a:xfrm>
            <a:off x="7961137" y="4478699"/>
            <a:ext cx="2051538" cy="228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797FB960-F9D4-CB42-9D06-ED743B452906}"/>
              </a:ext>
            </a:extLst>
          </p:cNvPr>
          <p:cNvSpPr txBox="1"/>
          <p:nvPr/>
        </p:nvSpPr>
        <p:spPr>
          <a:xfrm>
            <a:off x="2624257" y="2770161"/>
            <a:ext cx="6362649" cy="1938992"/>
          </a:xfrm>
          <a:prstGeom prst="rect">
            <a:avLst/>
          </a:prstGeom>
          <a:noFill/>
        </p:spPr>
        <p:txBody>
          <a:bodyPr wrap="square" rtlCol="0">
            <a:spAutoFit/>
          </a:bodyPr>
          <a:lstStyle/>
          <a:p>
            <a:pPr algn="ctr"/>
            <a:r>
              <a:rPr lang="en-US" sz="6000" b="1" dirty="0">
                <a:solidFill>
                  <a:schemeClr val="bg1"/>
                </a:solidFill>
              </a:rPr>
              <a:t>Are you empowered?</a:t>
            </a:r>
          </a:p>
        </p:txBody>
      </p:sp>
      <p:sp>
        <p:nvSpPr>
          <p:cNvPr id="12" name="TextBox 11">
            <a:extLst>
              <a:ext uri="{FF2B5EF4-FFF2-40B4-BE49-F238E27FC236}">
                <a16:creationId xmlns:a16="http://schemas.microsoft.com/office/drawing/2014/main" id="{BB32CF13-B26F-3E49-8815-7CB2501646B7}"/>
              </a:ext>
            </a:extLst>
          </p:cNvPr>
          <p:cNvSpPr txBox="1"/>
          <p:nvPr/>
        </p:nvSpPr>
        <p:spPr>
          <a:xfrm>
            <a:off x="4669219" y="5759549"/>
            <a:ext cx="1426781" cy="707886"/>
          </a:xfrm>
          <a:prstGeom prst="rect">
            <a:avLst/>
          </a:prstGeom>
          <a:noFill/>
        </p:spPr>
        <p:txBody>
          <a:bodyPr wrap="square" rtlCol="0">
            <a:spAutoFit/>
          </a:bodyPr>
          <a:lstStyle/>
          <a:p>
            <a:pPr algn="ctr"/>
            <a:r>
              <a:rPr lang="en-US" sz="2000" b="1" dirty="0">
                <a:solidFill>
                  <a:srgbClr val="3E0099"/>
                </a:solidFill>
              </a:rPr>
              <a:t>VALUES &amp; BELIEFS</a:t>
            </a:r>
          </a:p>
        </p:txBody>
      </p:sp>
      <p:sp>
        <p:nvSpPr>
          <p:cNvPr id="13" name="TextBox 12">
            <a:extLst>
              <a:ext uri="{FF2B5EF4-FFF2-40B4-BE49-F238E27FC236}">
                <a16:creationId xmlns:a16="http://schemas.microsoft.com/office/drawing/2014/main" id="{9A649C07-E846-2D42-9D59-62A3FA71EFBC}"/>
              </a:ext>
            </a:extLst>
          </p:cNvPr>
          <p:cNvSpPr txBox="1"/>
          <p:nvPr/>
        </p:nvSpPr>
        <p:spPr>
          <a:xfrm>
            <a:off x="297967" y="4478918"/>
            <a:ext cx="2051538" cy="707886"/>
          </a:xfrm>
          <a:prstGeom prst="rect">
            <a:avLst/>
          </a:prstGeom>
          <a:noFill/>
        </p:spPr>
        <p:txBody>
          <a:bodyPr wrap="square" rtlCol="0">
            <a:spAutoFit/>
          </a:bodyPr>
          <a:lstStyle/>
          <a:p>
            <a:pPr algn="ctr"/>
            <a:r>
              <a:rPr lang="en-US" sz="2000" b="1" dirty="0">
                <a:solidFill>
                  <a:srgbClr val="3E0099"/>
                </a:solidFill>
              </a:rPr>
              <a:t>PARTNERSHIP &amp; COLLABORATION</a:t>
            </a:r>
          </a:p>
        </p:txBody>
      </p:sp>
      <p:sp>
        <p:nvSpPr>
          <p:cNvPr id="14" name="TextBox 13">
            <a:extLst>
              <a:ext uri="{FF2B5EF4-FFF2-40B4-BE49-F238E27FC236}">
                <a16:creationId xmlns:a16="http://schemas.microsoft.com/office/drawing/2014/main" id="{EC97EF6F-7A6E-C442-86E8-95F76E118946}"/>
              </a:ext>
            </a:extLst>
          </p:cNvPr>
          <p:cNvSpPr txBox="1"/>
          <p:nvPr/>
        </p:nvSpPr>
        <p:spPr>
          <a:xfrm>
            <a:off x="534580" y="1485208"/>
            <a:ext cx="2051538" cy="707886"/>
          </a:xfrm>
          <a:prstGeom prst="rect">
            <a:avLst/>
          </a:prstGeom>
          <a:noFill/>
        </p:spPr>
        <p:txBody>
          <a:bodyPr wrap="square" rtlCol="0">
            <a:spAutoFit/>
          </a:bodyPr>
          <a:lstStyle/>
          <a:p>
            <a:pPr algn="ctr"/>
            <a:r>
              <a:rPr lang="en-US" sz="2000" b="1" dirty="0">
                <a:solidFill>
                  <a:srgbClr val="3E0099"/>
                </a:solidFill>
              </a:rPr>
              <a:t>SELF ESTEEM &amp; SELF WORTH</a:t>
            </a:r>
          </a:p>
        </p:txBody>
      </p:sp>
      <p:sp>
        <p:nvSpPr>
          <p:cNvPr id="15" name="TextBox 14">
            <a:extLst>
              <a:ext uri="{FF2B5EF4-FFF2-40B4-BE49-F238E27FC236}">
                <a16:creationId xmlns:a16="http://schemas.microsoft.com/office/drawing/2014/main" id="{7E48260E-8A51-CF43-989F-93CCE826E411}"/>
              </a:ext>
            </a:extLst>
          </p:cNvPr>
          <p:cNvSpPr txBox="1"/>
          <p:nvPr/>
        </p:nvSpPr>
        <p:spPr>
          <a:xfrm>
            <a:off x="4823920" y="337779"/>
            <a:ext cx="2336556" cy="400110"/>
          </a:xfrm>
          <a:prstGeom prst="rect">
            <a:avLst/>
          </a:prstGeom>
          <a:noFill/>
        </p:spPr>
        <p:txBody>
          <a:bodyPr wrap="square" rtlCol="0">
            <a:spAutoFit/>
          </a:bodyPr>
          <a:lstStyle/>
          <a:p>
            <a:pPr algn="ctr"/>
            <a:r>
              <a:rPr lang="en-US" sz="2000" b="1" dirty="0">
                <a:solidFill>
                  <a:srgbClr val="3E0099"/>
                </a:solidFill>
              </a:rPr>
              <a:t>LOVE &amp; HARMONY</a:t>
            </a:r>
          </a:p>
        </p:txBody>
      </p:sp>
      <p:sp>
        <p:nvSpPr>
          <p:cNvPr id="16" name="TextBox 15">
            <a:extLst>
              <a:ext uri="{FF2B5EF4-FFF2-40B4-BE49-F238E27FC236}">
                <a16:creationId xmlns:a16="http://schemas.microsoft.com/office/drawing/2014/main" id="{5868D23A-9E21-D74F-AF48-D96A0CECD637}"/>
              </a:ext>
            </a:extLst>
          </p:cNvPr>
          <p:cNvSpPr txBox="1"/>
          <p:nvPr/>
        </p:nvSpPr>
        <p:spPr>
          <a:xfrm>
            <a:off x="8792298" y="1311244"/>
            <a:ext cx="2051538" cy="707886"/>
          </a:xfrm>
          <a:prstGeom prst="rect">
            <a:avLst/>
          </a:prstGeom>
          <a:noFill/>
        </p:spPr>
        <p:txBody>
          <a:bodyPr wrap="square" rtlCol="0">
            <a:spAutoFit/>
          </a:bodyPr>
          <a:lstStyle/>
          <a:p>
            <a:pPr algn="ctr"/>
            <a:r>
              <a:rPr lang="en-US" sz="2000" b="1" dirty="0">
                <a:solidFill>
                  <a:srgbClr val="3E0099"/>
                </a:solidFill>
              </a:rPr>
              <a:t>VISION &amp; PURPOSE</a:t>
            </a:r>
          </a:p>
        </p:txBody>
      </p:sp>
      <p:sp>
        <p:nvSpPr>
          <p:cNvPr id="17" name="TextBox 16">
            <a:extLst>
              <a:ext uri="{FF2B5EF4-FFF2-40B4-BE49-F238E27FC236}">
                <a16:creationId xmlns:a16="http://schemas.microsoft.com/office/drawing/2014/main" id="{085ED11D-8551-A241-8DDF-5A00649FD14E}"/>
              </a:ext>
            </a:extLst>
          </p:cNvPr>
          <p:cNvSpPr txBox="1"/>
          <p:nvPr/>
        </p:nvSpPr>
        <p:spPr>
          <a:xfrm>
            <a:off x="9997578" y="4381439"/>
            <a:ext cx="2051538" cy="707886"/>
          </a:xfrm>
          <a:prstGeom prst="rect">
            <a:avLst/>
          </a:prstGeom>
          <a:noFill/>
        </p:spPr>
        <p:txBody>
          <a:bodyPr wrap="square" rtlCol="0">
            <a:spAutoFit/>
          </a:bodyPr>
          <a:lstStyle/>
          <a:p>
            <a:pPr algn="ctr"/>
            <a:r>
              <a:rPr lang="en-US" sz="2000" b="1" dirty="0">
                <a:solidFill>
                  <a:srgbClr val="3E0099"/>
                </a:solidFill>
              </a:rPr>
              <a:t>KNOWLEDGE &amp; INSIGHT</a:t>
            </a:r>
          </a:p>
        </p:txBody>
      </p:sp>
      <p:sp>
        <p:nvSpPr>
          <p:cNvPr id="19" name="TextBox 18">
            <a:extLst>
              <a:ext uri="{FF2B5EF4-FFF2-40B4-BE49-F238E27FC236}">
                <a16:creationId xmlns:a16="http://schemas.microsoft.com/office/drawing/2014/main" id="{56DDBAB9-E205-C242-A18C-20D2DB894AFD}"/>
              </a:ext>
            </a:extLst>
          </p:cNvPr>
          <p:cNvSpPr txBox="1"/>
          <p:nvPr/>
        </p:nvSpPr>
        <p:spPr>
          <a:xfrm>
            <a:off x="6360056" y="5747322"/>
            <a:ext cx="2051538" cy="707886"/>
          </a:xfrm>
          <a:prstGeom prst="rect">
            <a:avLst/>
          </a:prstGeom>
          <a:noFill/>
        </p:spPr>
        <p:txBody>
          <a:bodyPr wrap="square" rtlCol="0">
            <a:spAutoFit/>
          </a:bodyPr>
          <a:lstStyle/>
          <a:p>
            <a:pPr algn="ctr"/>
            <a:r>
              <a:rPr lang="en-US" sz="2000" b="1" dirty="0">
                <a:solidFill>
                  <a:srgbClr val="3E0099"/>
                </a:solidFill>
              </a:rPr>
              <a:t>PRESENCE </a:t>
            </a:r>
          </a:p>
          <a:p>
            <a:pPr algn="ctr"/>
            <a:r>
              <a:rPr lang="en-US" sz="2000" b="1" dirty="0">
                <a:solidFill>
                  <a:srgbClr val="3E0099"/>
                </a:solidFill>
              </a:rPr>
              <a:t>&amp; ACTION</a:t>
            </a:r>
          </a:p>
        </p:txBody>
      </p:sp>
    </p:spTree>
    <p:custDataLst>
      <p:tags r:id="rId1"/>
    </p:custDataLst>
    <p:extLst>
      <p:ext uri="{BB962C8B-B14F-4D97-AF65-F5344CB8AC3E}">
        <p14:creationId xmlns:p14="http://schemas.microsoft.com/office/powerpoint/2010/main" val="1981409001"/>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330577"/>
            <a:ext cx="8508124"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Values &amp; beliefs</a:t>
            </a:r>
          </a:p>
        </p:txBody>
      </p:sp>
      <p:sp>
        <p:nvSpPr>
          <p:cNvPr id="3" name="Speech Bubble: Rectangle with Corners Rounded 2">
            <a:extLst>
              <a:ext uri="{FF2B5EF4-FFF2-40B4-BE49-F238E27FC236}">
                <a16:creationId xmlns:a16="http://schemas.microsoft.com/office/drawing/2014/main" id="{51399B52-584E-4881-8179-9C7ED1E34C0C}"/>
              </a:ext>
            </a:extLst>
          </p:cNvPr>
          <p:cNvSpPr/>
          <p:nvPr/>
        </p:nvSpPr>
        <p:spPr>
          <a:xfrm>
            <a:off x="2141731" y="1652819"/>
            <a:ext cx="1432560" cy="955040"/>
          </a:xfrm>
          <a:prstGeom prst="wedgeRoundRectCallout">
            <a:avLst>
              <a:gd name="adj1" fmla="val 43966"/>
              <a:gd name="adj2" fmla="val 8302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Speech Bubble: Rectangle with Corners Rounded 14">
            <a:extLst>
              <a:ext uri="{FF2B5EF4-FFF2-40B4-BE49-F238E27FC236}">
                <a16:creationId xmlns:a16="http://schemas.microsoft.com/office/drawing/2014/main" id="{C2332884-7158-416E-812F-9B2575C6C310}"/>
              </a:ext>
            </a:extLst>
          </p:cNvPr>
          <p:cNvSpPr/>
          <p:nvPr/>
        </p:nvSpPr>
        <p:spPr>
          <a:xfrm>
            <a:off x="2141731" y="3456219"/>
            <a:ext cx="1432560" cy="955040"/>
          </a:xfrm>
          <a:prstGeom prst="wedgeRoundRectCallout">
            <a:avLst>
              <a:gd name="adj1" fmla="val 74463"/>
              <a:gd name="adj2" fmla="val 3240"/>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Speech Bubble: Rectangle with Corners Rounded 17">
            <a:extLst>
              <a:ext uri="{FF2B5EF4-FFF2-40B4-BE49-F238E27FC236}">
                <a16:creationId xmlns:a16="http://schemas.microsoft.com/office/drawing/2014/main" id="{67712D59-71C2-4714-B600-2C5A481433A4}"/>
              </a:ext>
            </a:extLst>
          </p:cNvPr>
          <p:cNvSpPr/>
          <p:nvPr/>
        </p:nvSpPr>
        <p:spPr>
          <a:xfrm>
            <a:off x="2141731" y="5157109"/>
            <a:ext cx="1432560" cy="955040"/>
          </a:xfrm>
          <a:prstGeom prst="wedgeRoundRectCallout">
            <a:avLst>
              <a:gd name="adj1" fmla="val 47512"/>
              <a:gd name="adj2" fmla="val -87186"/>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Speech Bubble: Rectangle with Corners Rounded 20">
            <a:extLst>
              <a:ext uri="{FF2B5EF4-FFF2-40B4-BE49-F238E27FC236}">
                <a16:creationId xmlns:a16="http://schemas.microsoft.com/office/drawing/2014/main" id="{B39B49EA-8E21-4486-956E-CD8F37A3A5DB}"/>
              </a:ext>
            </a:extLst>
          </p:cNvPr>
          <p:cNvSpPr/>
          <p:nvPr/>
        </p:nvSpPr>
        <p:spPr>
          <a:xfrm>
            <a:off x="8647643" y="1652819"/>
            <a:ext cx="1432560" cy="955040"/>
          </a:xfrm>
          <a:prstGeom prst="wedgeRoundRectCallout">
            <a:avLst>
              <a:gd name="adj1" fmla="val -51779"/>
              <a:gd name="adj2" fmla="val 89410"/>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Speech Bubble: Rectangle with Corners Rounded 21">
            <a:extLst>
              <a:ext uri="{FF2B5EF4-FFF2-40B4-BE49-F238E27FC236}">
                <a16:creationId xmlns:a16="http://schemas.microsoft.com/office/drawing/2014/main" id="{313BC0A2-0B87-4645-AF4B-976E138587F7}"/>
              </a:ext>
            </a:extLst>
          </p:cNvPr>
          <p:cNvSpPr/>
          <p:nvPr/>
        </p:nvSpPr>
        <p:spPr>
          <a:xfrm>
            <a:off x="8647643" y="3456219"/>
            <a:ext cx="1432560" cy="955040"/>
          </a:xfrm>
          <a:prstGeom prst="wedgeRoundRectCallout">
            <a:avLst>
              <a:gd name="adj1" fmla="val -72346"/>
              <a:gd name="adj2" fmla="val -6335"/>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Speech Bubble: Rectangle with Corners Rounded 22">
            <a:extLst>
              <a:ext uri="{FF2B5EF4-FFF2-40B4-BE49-F238E27FC236}">
                <a16:creationId xmlns:a16="http://schemas.microsoft.com/office/drawing/2014/main" id="{2D8A9813-830A-43B3-99E6-6CC9DF2DB7B1}"/>
              </a:ext>
            </a:extLst>
          </p:cNvPr>
          <p:cNvSpPr/>
          <p:nvPr/>
        </p:nvSpPr>
        <p:spPr>
          <a:xfrm>
            <a:off x="8647643" y="5157109"/>
            <a:ext cx="1432560" cy="955040"/>
          </a:xfrm>
          <a:prstGeom prst="wedgeRoundRectCallout">
            <a:avLst>
              <a:gd name="adj1" fmla="val -51070"/>
              <a:gd name="adj2" fmla="val -9037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1" name="Picture 4" descr="01">
            <a:extLst>
              <a:ext uri="{FF2B5EF4-FFF2-40B4-BE49-F238E27FC236}">
                <a16:creationId xmlns:a16="http://schemas.microsoft.com/office/drawing/2014/main" id="{98C5137F-98B7-40D5-BB9A-60DA0F229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190" t="13933" r="11586" b="11182"/>
          <a:stretch>
            <a:fillRect/>
          </a:stretch>
        </p:blipFill>
        <p:spPr bwMode="auto">
          <a:xfrm>
            <a:off x="3670913" y="2042462"/>
            <a:ext cx="5136983" cy="378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A screenshot of a cell phone&#10;&#10;Description generated with very high confidence">
            <a:extLst>
              <a:ext uri="{FF2B5EF4-FFF2-40B4-BE49-F238E27FC236}">
                <a16:creationId xmlns:a16="http://schemas.microsoft.com/office/drawing/2014/main" id="{033AC22E-D35F-41D8-AB5C-E1D22A1039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387" t="15841" r="60321" b="72614"/>
          <a:stretch/>
        </p:blipFill>
        <p:spPr>
          <a:xfrm>
            <a:off x="2330377" y="1676838"/>
            <a:ext cx="938463" cy="892020"/>
          </a:xfrm>
          <a:prstGeom prst="rect">
            <a:avLst/>
          </a:prstGeom>
          <a:ln>
            <a:noFill/>
          </a:ln>
        </p:spPr>
      </p:pic>
      <p:pic>
        <p:nvPicPr>
          <p:cNvPr id="33" name="Picture 32" descr="A screenshot of a cell phone&#10;&#10;Description generated with very high confidence">
            <a:extLst>
              <a:ext uri="{FF2B5EF4-FFF2-40B4-BE49-F238E27FC236}">
                <a16:creationId xmlns:a16="http://schemas.microsoft.com/office/drawing/2014/main" id="{6DD4E7EA-8D8E-43B7-BC77-8432971BF011}"/>
              </a:ext>
            </a:extLst>
          </p:cNvPr>
          <p:cNvPicPr>
            <a:picLocks noChangeAspect="1"/>
          </p:cNvPicPr>
          <p:nvPr/>
        </p:nvPicPr>
        <p:blipFill rotWithShape="1">
          <a:blip r:embed="rId4">
            <a:extLst>
              <a:ext uri="{28A0092B-C50C-407E-A947-70E740481C1C}">
                <a14:useLocalDpi xmlns:a14="http://schemas.microsoft.com/office/drawing/2010/main" val="0"/>
              </a:ext>
            </a:extLst>
          </a:blip>
          <a:srcRect l="63933" t="14454" r="22832" b="78467"/>
          <a:stretch/>
        </p:blipFill>
        <p:spPr>
          <a:xfrm>
            <a:off x="8647643" y="1652818"/>
            <a:ext cx="568960" cy="608586"/>
          </a:xfrm>
          <a:prstGeom prst="roundRect">
            <a:avLst/>
          </a:prstGeom>
          <a:ln>
            <a:noFill/>
          </a:ln>
        </p:spPr>
      </p:pic>
      <p:pic>
        <p:nvPicPr>
          <p:cNvPr id="34" name="Picture 33" descr="A screenshot of a cell phone&#10;&#10;Description generated with very high confidence">
            <a:extLst>
              <a:ext uri="{FF2B5EF4-FFF2-40B4-BE49-F238E27FC236}">
                <a16:creationId xmlns:a16="http://schemas.microsoft.com/office/drawing/2014/main" id="{7586FA71-E8BA-42D9-AE66-7077C176ED7D}"/>
              </a:ext>
            </a:extLst>
          </p:cNvPr>
          <p:cNvPicPr>
            <a:picLocks noChangeAspect="1"/>
          </p:cNvPicPr>
          <p:nvPr/>
        </p:nvPicPr>
        <p:blipFill rotWithShape="1">
          <a:blip r:embed="rId4">
            <a:extLst>
              <a:ext uri="{28A0092B-C50C-407E-A947-70E740481C1C}">
                <a14:useLocalDpi xmlns:a14="http://schemas.microsoft.com/office/drawing/2010/main" val="0"/>
              </a:ext>
            </a:extLst>
          </a:blip>
          <a:srcRect l="17438" t="37971" r="60321" b="53885"/>
          <a:stretch/>
        </p:blipFill>
        <p:spPr>
          <a:xfrm>
            <a:off x="2150817" y="3551830"/>
            <a:ext cx="893278" cy="654251"/>
          </a:xfrm>
          <a:prstGeom prst="rect">
            <a:avLst/>
          </a:prstGeom>
          <a:ln>
            <a:noFill/>
          </a:ln>
        </p:spPr>
      </p:pic>
      <p:pic>
        <p:nvPicPr>
          <p:cNvPr id="35" name="Picture 34" descr="A screenshot of a cell phone&#10;&#10;Description generated with very high confidence">
            <a:extLst>
              <a:ext uri="{FF2B5EF4-FFF2-40B4-BE49-F238E27FC236}">
                <a16:creationId xmlns:a16="http://schemas.microsoft.com/office/drawing/2014/main" id="{FD67B26E-52DC-49A9-B272-413D64F8B126}"/>
              </a:ext>
            </a:extLst>
          </p:cNvPr>
          <p:cNvPicPr>
            <a:picLocks noChangeAspect="1"/>
          </p:cNvPicPr>
          <p:nvPr/>
        </p:nvPicPr>
        <p:blipFill rotWithShape="1">
          <a:blip r:embed="rId4">
            <a:extLst>
              <a:ext uri="{28A0092B-C50C-407E-A947-70E740481C1C}">
                <a14:useLocalDpi xmlns:a14="http://schemas.microsoft.com/office/drawing/2010/main" val="0"/>
              </a:ext>
            </a:extLst>
          </a:blip>
          <a:srcRect l="57233" t="37970" r="12037" b="50748"/>
          <a:stretch/>
        </p:blipFill>
        <p:spPr>
          <a:xfrm>
            <a:off x="8807895" y="3519287"/>
            <a:ext cx="1156402" cy="849109"/>
          </a:xfrm>
          <a:prstGeom prst="rect">
            <a:avLst/>
          </a:prstGeom>
          <a:ln>
            <a:noFill/>
          </a:ln>
        </p:spPr>
      </p:pic>
      <p:pic>
        <p:nvPicPr>
          <p:cNvPr id="36" name="Picture 35" descr="A screenshot of a cell phone&#10;&#10;Description generated with very high confidence">
            <a:extLst>
              <a:ext uri="{FF2B5EF4-FFF2-40B4-BE49-F238E27FC236}">
                <a16:creationId xmlns:a16="http://schemas.microsoft.com/office/drawing/2014/main" id="{9154001F-47A9-405F-8FDD-1BF894C82DD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207" t="64226" r="55895" b="27140"/>
          <a:stretch/>
        </p:blipFill>
        <p:spPr>
          <a:xfrm>
            <a:off x="2398605" y="5167268"/>
            <a:ext cx="915331" cy="566610"/>
          </a:xfrm>
          <a:prstGeom prst="rect">
            <a:avLst/>
          </a:prstGeom>
          <a:ln>
            <a:noFill/>
          </a:ln>
        </p:spPr>
      </p:pic>
      <p:pic>
        <p:nvPicPr>
          <p:cNvPr id="37" name="Picture 36" descr="A screenshot of a cell phone&#10;&#10;Description generated with very high confidence">
            <a:extLst>
              <a:ext uri="{FF2B5EF4-FFF2-40B4-BE49-F238E27FC236}">
                <a16:creationId xmlns:a16="http://schemas.microsoft.com/office/drawing/2014/main" id="{4A9F6BBB-A747-4967-8C9D-4F0B6214D8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463" t="64637" r="14459" b="28295"/>
          <a:stretch/>
        </p:blipFill>
        <p:spPr>
          <a:xfrm>
            <a:off x="8959913" y="5235484"/>
            <a:ext cx="935108" cy="488235"/>
          </a:xfrm>
          <a:prstGeom prst="rect">
            <a:avLst/>
          </a:prstGeom>
          <a:ln>
            <a:noFill/>
          </a:ln>
        </p:spPr>
      </p:pic>
      <p:pic>
        <p:nvPicPr>
          <p:cNvPr id="38" name="Picture 37" descr="A screenshot of a cell phone&#10;&#10;Description generated with very high confidence">
            <a:extLst>
              <a:ext uri="{FF2B5EF4-FFF2-40B4-BE49-F238E27FC236}">
                <a16:creationId xmlns:a16="http://schemas.microsoft.com/office/drawing/2014/main" id="{4CE2DCC5-CBC5-483A-8CE0-5D9F35844F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181" t="22670" r="14140" b="69337"/>
          <a:stretch/>
        </p:blipFill>
        <p:spPr>
          <a:xfrm>
            <a:off x="8991774" y="2040711"/>
            <a:ext cx="1088430" cy="567148"/>
          </a:xfrm>
          <a:prstGeom prst="roundRect">
            <a:avLst/>
          </a:prstGeom>
          <a:ln>
            <a:noFill/>
          </a:ln>
        </p:spPr>
      </p:pic>
      <p:pic>
        <p:nvPicPr>
          <p:cNvPr id="39" name="Picture 38" descr="A screenshot of a cell phone&#10;&#10;Description generated with very high confidence">
            <a:extLst>
              <a:ext uri="{FF2B5EF4-FFF2-40B4-BE49-F238E27FC236}">
                <a16:creationId xmlns:a16="http://schemas.microsoft.com/office/drawing/2014/main" id="{EED4A2BF-E88A-4AA5-A830-D5F3740C3E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463" t="73345" r="16208" b="21395"/>
          <a:stretch/>
        </p:blipFill>
        <p:spPr>
          <a:xfrm>
            <a:off x="8904516" y="5723718"/>
            <a:ext cx="935108" cy="388430"/>
          </a:xfrm>
          <a:prstGeom prst="rect">
            <a:avLst/>
          </a:prstGeom>
          <a:ln>
            <a:noFill/>
          </a:ln>
        </p:spPr>
      </p:pic>
      <p:pic>
        <p:nvPicPr>
          <p:cNvPr id="40" name="Picture 39" descr="A screenshot of a cell phone&#10;&#10;Description generated with very high confidence">
            <a:extLst>
              <a:ext uri="{FF2B5EF4-FFF2-40B4-BE49-F238E27FC236}">
                <a16:creationId xmlns:a16="http://schemas.microsoft.com/office/drawing/2014/main" id="{61EC1D65-8551-4445-8006-855FC3DC65BD}"/>
              </a:ext>
            </a:extLst>
          </p:cNvPr>
          <p:cNvPicPr>
            <a:picLocks noChangeAspect="1"/>
          </p:cNvPicPr>
          <p:nvPr/>
        </p:nvPicPr>
        <p:blipFill rotWithShape="1">
          <a:blip r:embed="rId4">
            <a:extLst>
              <a:ext uri="{28A0092B-C50C-407E-A947-70E740481C1C}">
                <a14:useLocalDpi xmlns:a14="http://schemas.microsoft.com/office/drawing/2010/main" val="0"/>
              </a:ext>
            </a:extLst>
          </a:blip>
          <a:srcRect l="16207" t="72860" r="57595" b="21221"/>
          <a:stretch/>
        </p:blipFill>
        <p:spPr>
          <a:xfrm>
            <a:off x="2398605" y="5649700"/>
            <a:ext cx="1023346" cy="462448"/>
          </a:xfrm>
          <a:prstGeom prst="rect">
            <a:avLst/>
          </a:prstGeom>
          <a:ln>
            <a:noFill/>
          </a:ln>
        </p:spPr>
      </p:pic>
      <p:pic>
        <p:nvPicPr>
          <p:cNvPr id="41" name="Picture 40" descr="A screenshot of a cell phone&#10;&#10;Description generated with very high confidence">
            <a:extLst>
              <a:ext uri="{FF2B5EF4-FFF2-40B4-BE49-F238E27FC236}">
                <a16:creationId xmlns:a16="http://schemas.microsoft.com/office/drawing/2014/main" id="{780282BF-7331-4C01-9913-D513CF51E75F}"/>
              </a:ext>
            </a:extLst>
          </p:cNvPr>
          <p:cNvPicPr>
            <a:picLocks noChangeAspect="1"/>
          </p:cNvPicPr>
          <p:nvPr/>
        </p:nvPicPr>
        <p:blipFill rotWithShape="1">
          <a:blip r:embed="rId4">
            <a:extLst>
              <a:ext uri="{28A0092B-C50C-407E-A947-70E740481C1C}">
                <a14:useLocalDpi xmlns:a14="http://schemas.microsoft.com/office/drawing/2010/main" val="0"/>
              </a:ext>
            </a:extLst>
          </a:blip>
          <a:srcRect l="19783" t="45825" r="62808" b="48491"/>
          <a:stretch/>
        </p:blipFill>
        <p:spPr>
          <a:xfrm>
            <a:off x="2731171" y="3931920"/>
            <a:ext cx="668433" cy="436475"/>
          </a:xfrm>
          <a:prstGeom prst="rect">
            <a:avLst/>
          </a:prstGeom>
          <a:ln>
            <a:noFill/>
          </a:ln>
        </p:spPr>
      </p:pic>
    </p:spTree>
    <p:extLst>
      <p:ext uri="{BB962C8B-B14F-4D97-AF65-F5344CB8AC3E}">
        <p14:creationId xmlns:p14="http://schemas.microsoft.com/office/powerpoint/2010/main" val="764630567"/>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841169" y="335048"/>
            <a:ext cx="10509661"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Partnership &amp; collaboration</a:t>
            </a:r>
          </a:p>
        </p:txBody>
      </p:sp>
      <p:sp>
        <p:nvSpPr>
          <p:cNvPr id="3" name="Speech Bubble: Rectangle with Corners Rounded 2">
            <a:extLst>
              <a:ext uri="{FF2B5EF4-FFF2-40B4-BE49-F238E27FC236}">
                <a16:creationId xmlns:a16="http://schemas.microsoft.com/office/drawing/2014/main" id="{51399B52-584E-4881-8179-9C7ED1E34C0C}"/>
              </a:ext>
            </a:extLst>
          </p:cNvPr>
          <p:cNvSpPr/>
          <p:nvPr/>
        </p:nvSpPr>
        <p:spPr>
          <a:xfrm>
            <a:off x="2141731" y="1652819"/>
            <a:ext cx="1432560" cy="955040"/>
          </a:xfrm>
          <a:prstGeom prst="wedgeRoundRectCallout">
            <a:avLst>
              <a:gd name="adj1" fmla="val 43966"/>
              <a:gd name="adj2" fmla="val 8302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Speech Bubble: Rectangle with Corners Rounded 14">
            <a:extLst>
              <a:ext uri="{FF2B5EF4-FFF2-40B4-BE49-F238E27FC236}">
                <a16:creationId xmlns:a16="http://schemas.microsoft.com/office/drawing/2014/main" id="{C2332884-7158-416E-812F-9B2575C6C310}"/>
              </a:ext>
            </a:extLst>
          </p:cNvPr>
          <p:cNvSpPr/>
          <p:nvPr/>
        </p:nvSpPr>
        <p:spPr>
          <a:xfrm>
            <a:off x="2141731" y="3456219"/>
            <a:ext cx="1432560" cy="955040"/>
          </a:xfrm>
          <a:prstGeom prst="wedgeRoundRectCallout">
            <a:avLst>
              <a:gd name="adj1" fmla="val 82264"/>
              <a:gd name="adj2" fmla="val 16006"/>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Speech Bubble: Rectangle with Corners Rounded 17">
            <a:extLst>
              <a:ext uri="{FF2B5EF4-FFF2-40B4-BE49-F238E27FC236}">
                <a16:creationId xmlns:a16="http://schemas.microsoft.com/office/drawing/2014/main" id="{67712D59-71C2-4714-B600-2C5A481433A4}"/>
              </a:ext>
            </a:extLst>
          </p:cNvPr>
          <p:cNvSpPr/>
          <p:nvPr/>
        </p:nvSpPr>
        <p:spPr>
          <a:xfrm>
            <a:off x="2141731" y="5157109"/>
            <a:ext cx="1432560" cy="955040"/>
          </a:xfrm>
          <a:prstGeom prst="wedgeRoundRectCallout">
            <a:avLst>
              <a:gd name="adj1" fmla="val 47512"/>
              <a:gd name="adj2" fmla="val -87186"/>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Speech Bubble: Rectangle with Corners Rounded 20">
            <a:extLst>
              <a:ext uri="{FF2B5EF4-FFF2-40B4-BE49-F238E27FC236}">
                <a16:creationId xmlns:a16="http://schemas.microsoft.com/office/drawing/2014/main" id="{B39B49EA-8E21-4486-956E-CD8F37A3A5DB}"/>
              </a:ext>
            </a:extLst>
          </p:cNvPr>
          <p:cNvSpPr/>
          <p:nvPr/>
        </p:nvSpPr>
        <p:spPr>
          <a:xfrm>
            <a:off x="8647643" y="1652819"/>
            <a:ext cx="1432560" cy="955040"/>
          </a:xfrm>
          <a:prstGeom prst="wedgeRoundRectCallout">
            <a:avLst>
              <a:gd name="adj1" fmla="val -51779"/>
              <a:gd name="adj2" fmla="val 89410"/>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Speech Bubble: Rectangle with Corners Rounded 22">
            <a:extLst>
              <a:ext uri="{FF2B5EF4-FFF2-40B4-BE49-F238E27FC236}">
                <a16:creationId xmlns:a16="http://schemas.microsoft.com/office/drawing/2014/main" id="{2D8A9813-830A-43B3-99E6-6CC9DF2DB7B1}"/>
              </a:ext>
            </a:extLst>
          </p:cNvPr>
          <p:cNvSpPr/>
          <p:nvPr/>
        </p:nvSpPr>
        <p:spPr>
          <a:xfrm>
            <a:off x="8647643" y="5157109"/>
            <a:ext cx="1432560" cy="955040"/>
          </a:xfrm>
          <a:prstGeom prst="wedgeRoundRectCallout">
            <a:avLst>
              <a:gd name="adj1" fmla="val -51070"/>
              <a:gd name="adj2" fmla="val -9037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9" name="Picture 2" descr="02">
            <a:extLst>
              <a:ext uri="{FF2B5EF4-FFF2-40B4-BE49-F238E27FC236}">
                <a16:creationId xmlns:a16="http://schemas.microsoft.com/office/drawing/2014/main" id="{EE5C2240-8C8C-4EDF-A572-45EBD6680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957" t="13869" r="10515" b="6273"/>
          <a:stretch>
            <a:fillRect/>
          </a:stretch>
        </p:blipFill>
        <p:spPr bwMode="auto">
          <a:xfrm>
            <a:off x="3394237" y="2149025"/>
            <a:ext cx="5162850" cy="3937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Speech Bubble: Rectangle with Corners Rounded 21">
            <a:extLst>
              <a:ext uri="{FF2B5EF4-FFF2-40B4-BE49-F238E27FC236}">
                <a16:creationId xmlns:a16="http://schemas.microsoft.com/office/drawing/2014/main" id="{313BC0A2-0B87-4645-AF4B-976E138587F7}"/>
              </a:ext>
            </a:extLst>
          </p:cNvPr>
          <p:cNvSpPr/>
          <p:nvPr/>
        </p:nvSpPr>
        <p:spPr>
          <a:xfrm>
            <a:off x="8647643" y="3456219"/>
            <a:ext cx="1432560" cy="955040"/>
          </a:xfrm>
          <a:prstGeom prst="wedgeRoundRectCallout">
            <a:avLst>
              <a:gd name="adj1" fmla="val -74474"/>
              <a:gd name="adj2" fmla="val 8559"/>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0" name="Picture 19" descr="A close up of a logo&#10;&#10;Description generated with very high confidence">
            <a:extLst>
              <a:ext uri="{FF2B5EF4-FFF2-40B4-BE49-F238E27FC236}">
                <a16:creationId xmlns:a16="http://schemas.microsoft.com/office/drawing/2014/main" id="{2343D9DA-6D97-47A3-A8A3-5451640605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962" t="15480" r="52166" b="71392"/>
          <a:stretch/>
        </p:blipFill>
        <p:spPr>
          <a:xfrm>
            <a:off x="2295970" y="5197561"/>
            <a:ext cx="1185043" cy="892268"/>
          </a:xfrm>
          <a:prstGeom prst="rect">
            <a:avLst/>
          </a:prstGeom>
          <a:ln>
            <a:noFill/>
          </a:ln>
        </p:spPr>
      </p:pic>
      <p:pic>
        <p:nvPicPr>
          <p:cNvPr id="27" name="Picture 26" descr="A close up of a logo&#10;&#10;Description generated with very high confidence">
            <a:extLst>
              <a:ext uri="{FF2B5EF4-FFF2-40B4-BE49-F238E27FC236}">
                <a16:creationId xmlns:a16="http://schemas.microsoft.com/office/drawing/2014/main" id="{7B6515AF-C92C-4031-BD23-8479281666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782" t="15069" r="20583" b="72289"/>
          <a:stretch/>
        </p:blipFill>
        <p:spPr>
          <a:xfrm>
            <a:off x="9117306" y="1660440"/>
            <a:ext cx="645272" cy="925135"/>
          </a:xfrm>
          <a:prstGeom prst="rect">
            <a:avLst/>
          </a:prstGeom>
          <a:ln>
            <a:noFill/>
          </a:ln>
        </p:spPr>
      </p:pic>
      <p:pic>
        <p:nvPicPr>
          <p:cNvPr id="28" name="Picture 27" descr="A close up of a logo&#10;&#10;Description generated with very high confidence">
            <a:extLst>
              <a:ext uri="{FF2B5EF4-FFF2-40B4-BE49-F238E27FC236}">
                <a16:creationId xmlns:a16="http://schemas.microsoft.com/office/drawing/2014/main" id="{4C349252-E337-4CFE-B53A-9F3FCC2021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962" t="38454" r="51668" b="48213"/>
          <a:stretch/>
        </p:blipFill>
        <p:spPr>
          <a:xfrm>
            <a:off x="8790241" y="3429001"/>
            <a:ext cx="1246523" cy="939799"/>
          </a:xfrm>
          <a:prstGeom prst="roundRect">
            <a:avLst/>
          </a:prstGeom>
          <a:ln>
            <a:noFill/>
          </a:ln>
        </p:spPr>
      </p:pic>
      <p:pic>
        <p:nvPicPr>
          <p:cNvPr id="29" name="Picture 28" descr="A close up of a logo&#10;&#10;Description generated with very high confidence">
            <a:extLst>
              <a:ext uri="{FF2B5EF4-FFF2-40B4-BE49-F238E27FC236}">
                <a16:creationId xmlns:a16="http://schemas.microsoft.com/office/drawing/2014/main" id="{4D9D75AE-28FA-443F-BDFC-A4B05A60D7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782" t="38659" r="19426" b="48623"/>
          <a:stretch/>
        </p:blipFill>
        <p:spPr>
          <a:xfrm>
            <a:off x="2497954" y="1660440"/>
            <a:ext cx="694301" cy="939799"/>
          </a:xfrm>
          <a:prstGeom prst="rect">
            <a:avLst/>
          </a:prstGeom>
          <a:ln>
            <a:noFill/>
          </a:ln>
        </p:spPr>
      </p:pic>
      <p:pic>
        <p:nvPicPr>
          <p:cNvPr id="35" name="Picture 34" descr="A close up of a logo&#10;&#10;Description generated with very high confidence">
            <a:extLst>
              <a:ext uri="{FF2B5EF4-FFF2-40B4-BE49-F238E27FC236}">
                <a16:creationId xmlns:a16="http://schemas.microsoft.com/office/drawing/2014/main" id="{61D47A08-02F6-4410-95D9-3ABD3B552A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270" t="65736" r="51668" b="20931"/>
          <a:stretch/>
        </p:blipFill>
        <p:spPr>
          <a:xfrm>
            <a:off x="8689909" y="5157109"/>
            <a:ext cx="1339136" cy="914190"/>
          </a:xfrm>
          <a:prstGeom prst="roundRect">
            <a:avLst/>
          </a:prstGeom>
          <a:ln>
            <a:noFill/>
          </a:ln>
        </p:spPr>
      </p:pic>
      <p:pic>
        <p:nvPicPr>
          <p:cNvPr id="36" name="Picture 35" descr="A close up of a logo&#10;&#10;Description generated with very high confidence">
            <a:extLst>
              <a:ext uri="{FF2B5EF4-FFF2-40B4-BE49-F238E27FC236}">
                <a16:creationId xmlns:a16="http://schemas.microsoft.com/office/drawing/2014/main" id="{9C266D1C-6E93-45CF-AAFF-65B5CBE2C5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218" t="66146" r="13498" b="21341"/>
          <a:stretch/>
        </p:blipFill>
        <p:spPr>
          <a:xfrm>
            <a:off x="2295969" y="3498005"/>
            <a:ext cx="1109590" cy="887609"/>
          </a:xfrm>
          <a:prstGeom prst="rect">
            <a:avLst/>
          </a:prstGeom>
          <a:ln>
            <a:noFill/>
          </a:ln>
        </p:spPr>
      </p:pic>
    </p:spTree>
    <p:extLst>
      <p:ext uri="{BB962C8B-B14F-4D97-AF65-F5344CB8AC3E}">
        <p14:creationId xmlns:p14="http://schemas.microsoft.com/office/powerpoint/2010/main" val="1660852470"/>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070703" y="333384"/>
            <a:ext cx="9868337"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Self esteem &amp; self worth</a:t>
            </a:r>
          </a:p>
        </p:txBody>
      </p:sp>
      <p:sp>
        <p:nvSpPr>
          <p:cNvPr id="3" name="Speech Bubble: Rectangle with Corners Rounded 2">
            <a:extLst>
              <a:ext uri="{FF2B5EF4-FFF2-40B4-BE49-F238E27FC236}">
                <a16:creationId xmlns:a16="http://schemas.microsoft.com/office/drawing/2014/main" id="{51399B52-584E-4881-8179-9C7ED1E34C0C}"/>
              </a:ext>
            </a:extLst>
          </p:cNvPr>
          <p:cNvSpPr/>
          <p:nvPr/>
        </p:nvSpPr>
        <p:spPr>
          <a:xfrm>
            <a:off x="2141731" y="1652819"/>
            <a:ext cx="1432560" cy="955040"/>
          </a:xfrm>
          <a:prstGeom prst="wedgeRoundRectCallout">
            <a:avLst>
              <a:gd name="adj1" fmla="val 43966"/>
              <a:gd name="adj2" fmla="val 8302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Speech Bubble: Rectangle with Corners Rounded 14">
            <a:extLst>
              <a:ext uri="{FF2B5EF4-FFF2-40B4-BE49-F238E27FC236}">
                <a16:creationId xmlns:a16="http://schemas.microsoft.com/office/drawing/2014/main" id="{C2332884-7158-416E-812F-9B2575C6C310}"/>
              </a:ext>
            </a:extLst>
          </p:cNvPr>
          <p:cNvSpPr/>
          <p:nvPr/>
        </p:nvSpPr>
        <p:spPr>
          <a:xfrm>
            <a:off x="2141731" y="3456219"/>
            <a:ext cx="1432560" cy="955040"/>
          </a:xfrm>
          <a:prstGeom prst="wedgeRoundRectCallout">
            <a:avLst>
              <a:gd name="adj1" fmla="val 82264"/>
              <a:gd name="adj2" fmla="val 16006"/>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Speech Bubble: Rectangle with Corners Rounded 17">
            <a:extLst>
              <a:ext uri="{FF2B5EF4-FFF2-40B4-BE49-F238E27FC236}">
                <a16:creationId xmlns:a16="http://schemas.microsoft.com/office/drawing/2014/main" id="{67712D59-71C2-4714-B600-2C5A481433A4}"/>
              </a:ext>
            </a:extLst>
          </p:cNvPr>
          <p:cNvSpPr/>
          <p:nvPr/>
        </p:nvSpPr>
        <p:spPr>
          <a:xfrm>
            <a:off x="2141731" y="5157109"/>
            <a:ext cx="1432560" cy="955040"/>
          </a:xfrm>
          <a:prstGeom prst="wedgeRoundRectCallout">
            <a:avLst>
              <a:gd name="adj1" fmla="val 47512"/>
              <a:gd name="adj2" fmla="val -87186"/>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Speech Bubble: Rectangle with Corners Rounded 20">
            <a:extLst>
              <a:ext uri="{FF2B5EF4-FFF2-40B4-BE49-F238E27FC236}">
                <a16:creationId xmlns:a16="http://schemas.microsoft.com/office/drawing/2014/main" id="{B39B49EA-8E21-4486-956E-CD8F37A3A5DB}"/>
              </a:ext>
            </a:extLst>
          </p:cNvPr>
          <p:cNvSpPr/>
          <p:nvPr/>
        </p:nvSpPr>
        <p:spPr>
          <a:xfrm>
            <a:off x="8647643" y="1652819"/>
            <a:ext cx="1432560" cy="955040"/>
          </a:xfrm>
          <a:prstGeom prst="wedgeRoundRectCallout">
            <a:avLst>
              <a:gd name="adj1" fmla="val -51779"/>
              <a:gd name="adj2" fmla="val 89410"/>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Speech Bubble: Rectangle with Corners Rounded 22">
            <a:extLst>
              <a:ext uri="{FF2B5EF4-FFF2-40B4-BE49-F238E27FC236}">
                <a16:creationId xmlns:a16="http://schemas.microsoft.com/office/drawing/2014/main" id="{2D8A9813-830A-43B3-99E6-6CC9DF2DB7B1}"/>
              </a:ext>
            </a:extLst>
          </p:cNvPr>
          <p:cNvSpPr/>
          <p:nvPr/>
        </p:nvSpPr>
        <p:spPr>
          <a:xfrm>
            <a:off x="8647643" y="5157109"/>
            <a:ext cx="1432560" cy="955040"/>
          </a:xfrm>
          <a:prstGeom prst="wedgeRoundRectCallout">
            <a:avLst>
              <a:gd name="adj1" fmla="val -51070"/>
              <a:gd name="adj2" fmla="val -9037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Speech Bubble: Rectangle with Corners Rounded 21">
            <a:extLst>
              <a:ext uri="{FF2B5EF4-FFF2-40B4-BE49-F238E27FC236}">
                <a16:creationId xmlns:a16="http://schemas.microsoft.com/office/drawing/2014/main" id="{313BC0A2-0B87-4645-AF4B-976E138587F7}"/>
              </a:ext>
            </a:extLst>
          </p:cNvPr>
          <p:cNvSpPr/>
          <p:nvPr/>
        </p:nvSpPr>
        <p:spPr>
          <a:xfrm>
            <a:off x="8647643" y="3456219"/>
            <a:ext cx="1432560" cy="955040"/>
          </a:xfrm>
          <a:prstGeom prst="wedgeRoundRectCallout">
            <a:avLst>
              <a:gd name="adj1" fmla="val -74474"/>
              <a:gd name="adj2" fmla="val 8559"/>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4" name="Picture 2" descr="03">
            <a:extLst>
              <a:ext uri="{FF2B5EF4-FFF2-40B4-BE49-F238E27FC236}">
                <a16:creationId xmlns:a16="http://schemas.microsoft.com/office/drawing/2014/main" id="{B647F4B2-B5B4-480A-A8D7-0BE36E887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274" t="4996" r="22495" b="11597"/>
          <a:stretch>
            <a:fillRect/>
          </a:stretch>
        </p:blipFill>
        <p:spPr bwMode="auto">
          <a:xfrm>
            <a:off x="3949897" y="1522929"/>
            <a:ext cx="4109951" cy="4489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A close up of a logo&#10;&#10;Description generated with very high confidence">
            <a:extLst>
              <a:ext uri="{FF2B5EF4-FFF2-40B4-BE49-F238E27FC236}">
                <a16:creationId xmlns:a16="http://schemas.microsoft.com/office/drawing/2014/main" id="{4A8029E9-1F5D-464F-8B13-F1640D35B2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392" t="16326" r="60915" b="69593"/>
          <a:stretch/>
        </p:blipFill>
        <p:spPr>
          <a:xfrm>
            <a:off x="2544577" y="1711403"/>
            <a:ext cx="626869" cy="896457"/>
          </a:xfrm>
          <a:prstGeom prst="rect">
            <a:avLst/>
          </a:prstGeom>
          <a:ln>
            <a:noFill/>
          </a:ln>
        </p:spPr>
      </p:pic>
      <p:pic>
        <p:nvPicPr>
          <p:cNvPr id="26" name="Picture 25" descr="A close up of a logo&#10;&#10;Description generated with very high confidence">
            <a:extLst>
              <a:ext uri="{FF2B5EF4-FFF2-40B4-BE49-F238E27FC236}">
                <a16:creationId xmlns:a16="http://schemas.microsoft.com/office/drawing/2014/main" id="{72D21BF8-9265-4C2C-AA84-AA0ACC1F55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828" t="16327" r="16608" b="70413"/>
          <a:stretch/>
        </p:blipFill>
        <p:spPr>
          <a:xfrm>
            <a:off x="9067510" y="1689576"/>
            <a:ext cx="781304" cy="918283"/>
          </a:xfrm>
          <a:prstGeom prst="rect">
            <a:avLst/>
          </a:prstGeom>
          <a:ln>
            <a:noFill/>
          </a:ln>
        </p:spPr>
      </p:pic>
      <p:pic>
        <p:nvPicPr>
          <p:cNvPr id="31" name="Picture 30" descr="A close up of a logo&#10;&#10;Description generated with very high confidence">
            <a:extLst>
              <a:ext uri="{FF2B5EF4-FFF2-40B4-BE49-F238E27FC236}">
                <a16:creationId xmlns:a16="http://schemas.microsoft.com/office/drawing/2014/main" id="{64F93279-5C72-4123-BADE-E5C525FC1B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601" t="38202" r="64314" b="54008"/>
          <a:stretch/>
        </p:blipFill>
        <p:spPr>
          <a:xfrm>
            <a:off x="2141732" y="3617462"/>
            <a:ext cx="550669" cy="609099"/>
          </a:xfrm>
          <a:prstGeom prst="rect">
            <a:avLst/>
          </a:prstGeom>
          <a:ln>
            <a:noFill/>
          </a:ln>
        </p:spPr>
      </p:pic>
      <p:pic>
        <p:nvPicPr>
          <p:cNvPr id="4" name="Picture 3">
            <a:extLst>
              <a:ext uri="{FF2B5EF4-FFF2-40B4-BE49-F238E27FC236}">
                <a16:creationId xmlns:a16="http://schemas.microsoft.com/office/drawing/2014/main" id="{9B8990CC-4436-488E-9F66-5FF57DCB83A7}"/>
              </a:ext>
            </a:extLst>
          </p:cNvPr>
          <p:cNvPicPr>
            <a:picLocks noChangeAspect="1"/>
          </p:cNvPicPr>
          <p:nvPr/>
        </p:nvPicPr>
        <p:blipFill>
          <a:blip r:embed="rId5"/>
          <a:stretch>
            <a:fillRect/>
          </a:stretch>
        </p:blipFill>
        <p:spPr>
          <a:xfrm>
            <a:off x="2747584" y="3671236"/>
            <a:ext cx="723267" cy="562541"/>
          </a:xfrm>
          <a:prstGeom prst="rect">
            <a:avLst/>
          </a:prstGeom>
        </p:spPr>
      </p:pic>
      <p:pic>
        <p:nvPicPr>
          <p:cNvPr id="32" name="Picture 31" descr="A close up of a logo&#10;&#10;Description generated with very high confidence">
            <a:extLst>
              <a:ext uri="{FF2B5EF4-FFF2-40B4-BE49-F238E27FC236}">
                <a16:creationId xmlns:a16="http://schemas.microsoft.com/office/drawing/2014/main" id="{5547C9D6-74A5-43C8-B1AC-C525C36AD4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539" t="37710" r="19307" b="48136"/>
          <a:stretch/>
        </p:blipFill>
        <p:spPr>
          <a:xfrm>
            <a:off x="8988908" y="3456220"/>
            <a:ext cx="750030" cy="958371"/>
          </a:xfrm>
          <a:prstGeom prst="rect">
            <a:avLst/>
          </a:prstGeom>
          <a:ln>
            <a:noFill/>
          </a:ln>
        </p:spPr>
      </p:pic>
      <p:pic>
        <p:nvPicPr>
          <p:cNvPr id="33" name="Picture 32" descr="A close up of a logo&#10;&#10;Description generated with very high confidence">
            <a:extLst>
              <a:ext uri="{FF2B5EF4-FFF2-40B4-BE49-F238E27FC236}">
                <a16:creationId xmlns:a16="http://schemas.microsoft.com/office/drawing/2014/main" id="{8919C16D-C353-4432-9D75-3F4C118E4D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31" t="65608" r="56746" b="21341"/>
          <a:stretch/>
        </p:blipFill>
        <p:spPr>
          <a:xfrm>
            <a:off x="2417065" y="5205181"/>
            <a:ext cx="1008384" cy="906968"/>
          </a:xfrm>
          <a:prstGeom prst="rect">
            <a:avLst/>
          </a:prstGeom>
          <a:ln>
            <a:noFill/>
          </a:ln>
        </p:spPr>
      </p:pic>
      <p:pic>
        <p:nvPicPr>
          <p:cNvPr id="34" name="Picture 33" descr="A close up of a logo&#10;&#10;Description generated with very high confidence">
            <a:extLst>
              <a:ext uri="{FF2B5EF4-FFF2-40B4-BE49-F238E27FC236}">
                <a16:creationId xmlns:a16="http://schemas.microsoft.com/office/drawing/2014/main" id="{CC87F564-AF36-4510-B1AD-54F5264003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308" t="64020" r="12333" b="21264"/>
          <a:stretch/>
        </p:blipFill>
        <p:spPr>
          <a:xfrm>
            <a:off x="8955820" y="5153779"/>
            <a:ext cx="988539" cy="958371"/>
          </a:xfrm>
          <a:prstGeom prst="rect">
            <a:avLst/>
          </a:prstGeom>
          <a:ln>
            <a:noFill/>
          </a:ln>
        </p:spPr>
      </p:pic>
    </p:spTree>
    <p:extLst>
      <p:ext uri="{BB962C8B-B14F-4D97-AF65-F5344CB8AC3E}">
        <p14:creationId xmlns:p14="http://schemas.microsoft.com/office/powerpoint/2010/main" val="3605549658"/>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19" name="Speech Bubble: Rectangle with Corners Rounded 18">
            <a:extLst>
              <a:ext uri="{FF2B5EF4-FFF2-40B4-BE49-F238E27FC236}">
                <a16:creationId xmlns:a16="http://schemas.microsoft.com/office/drawing/2014/main" id="{66A82FC7-E674-4C8C-B9B8-620EACA9B13E}"/>
              </a:ext>
            </a:extLst>
          </p:cNvPr>
          <p:cNvSpPr/>
          <p:nvPr/>
        </p:nvSpPr>
        <p:spPr>
          <a:xfrm>
            <a:off x="2141731" y="1652819"/>
            <a:ext cx="1432560" cy="955040"/>
          </a:xfrm>
          <a:prstGeom prst="wedgeRoundRectCallout">
            <a:avLst>
              <a:gd name="adj1" fmla="val 43966"/>
              <a:gd name="adj2" fmla="val 8302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Speech Bubble: Rectangle with Corners Rounded 19">
            <a:extLst>
              <a:ext uri="{FF2B5EF4-FFF2-40B4-BE49-F238E27FC236}">
                <a16:creationId xmlns:a16="http://schemas.microsoft.com/office/drawing/2014/main" id="{EFDC84F5-594F-4082-A232-E453D1CEB6D3}"/>
              </a:ext>
            </a:extLst>
          </p:cNvPr>
          <p:cNvSpPr/>
          <p:nvPr/>
        </p:nvSpPr>
        <p:spPr>
          <a:xfrm>
            <a:off x="2141731" y="3456219"/>
            <a:ext cx="1432560" cy="955040"/>
          </a:xfrm>
          <a:prstGeom prst="wedgeRoundRectCallout">
            <a:avLst>
              <a:gd name="adj1" fmla="val 82264"/>
              <a:gd name="adj2" fmla="val 16006"/>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Speech Bubble: Rectangle with Corners Rounded 20">
            <a:extLst>
              <a:ext uri="{FF2B5EF4-FFF2-40B4-BE49-F238E27FC236}">
                <a16:creationId xmlns:a16="http://schemas.microsoft.com/office/drawing/2014/main" id="{3555361B-FB3A-4C88-9761-F2CFE631558C}"/>
              </a:ext>
            </a:extLst>
          </p:cNvPr>
          <p:cNvSpPr/>
          <p:nvPr/>
        </p:nvSpPr>
        <p:spPr>
          <a:xfrm>
            <a:off x="2141731" y="5157109"/>
            <a:ext cx="1432560" cy="955040"/>
          </a:xfrm>
          <a:prstGeom prst="wedgeRoundRectCallout">
            <a:avLst>
              <a:gd name="adj1" fmla="val 47512"/>
              <a:gd name="adj2" fmla="val -87186"/>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Speech Bubble: Rectangle with Corners Rounded 21">
            <a:extLst>
              <a:ext uri="{FF2B5EF4-FFF2-40B4-BE49-F238E27FC236}">
                <a16:creationId xmlns:a16="http://schemas.microsoft.com/office/drawing/2014/main" id="{B847F6A4-8983-428B-92D9-995CF574843F}"/>
              </a:ext>
            </a:extLst>
          </p:cNvPr>
          <p:cNvSpPr/>
          <p:nvPr/>
        </p:nvSpPr>
        <p:spPr>
          <a:xfrm>
            <a:off x="8647643" y="1652819"/>
            <a:ext cx="1432560" cy="955040"/>
          </a:xfrm>
          <a:prstGeom prst="wedgeRoundRectCallout">
            <a:avLst>
              <a:gd name="adj1" fmla="val -51779"/>
              <a:gd name="adj2" fmla="val 89410"/>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Speech Bubble: Rectangle with Corners Rounded 22">
            <a:extLst>
              <a:ext uri="{FF2B5EF4-FFF2-40B4-BE49-F238E27FC236}">
                <a16:creationId xmlns:a16="http://schemas.microsoft.com/office/drawing/2014/main" id="{7E72B529-9C0D-4F1F-A4ED-2D4E6163A029}"/>
              </a:ext>
            </a:extLst>
          </p:cNvPr>
          <p:cNvSpPr/>
          <p:nvPr/>
        </p:nvSpPr>
        <p:spPr>
          <a:xfrm>
            <a:off x="8647643" y="5157109"/>
            <a:ext cx="1432560" cy="955040"/>
          </a:xfrm>
          <a:prstGeom prst="wedgeRoundRectCallout">
            <a:avLst>
              <a:gd name="adj1" fmla="val -51070"/>
              <a:gd name="adj2" fmla="val -9037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4" name="Speech Bubble: Rectangle with Corners Rounded 23">
            <a:extLst>
              <a:ext uri="{FF2B5EF4-FFF2-40B4-BE49-F238E27FC236}">
                <a16:creationId xmlns:a16="http://schemas.microsoft.com/office/drawing/2014/main" id="{842E84D3-1A8B-4C48-9C5F-ACAE49EF6FED}"/>
              </a:ext>
            </a:extLst>
          </p:cNvPr>
          <p:cNvSpPr/>
          <p:nvPr/>
        </p:nvSpPr>
        <p:spPr>
          <a:xfrm>
            <a:off x="8647643" y="3456219"/>
            <a:ext cx="1432560" cy="955040"/>
          </a:xfrm>
          <a:prstGeom prst="wedgeRoundRectCallout">
            <a:avLst>
              <a:gd name="adj1" fmla="val -74474"/>
              <a:gd name="adj2" fmla="val 8559"/>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5" name="Picture 3" descr="04">
            <a:extLst>
              <a:ext uri="{FF2B5EF4-FFF2-40B4-BE49-F238E27FC236}">
                <a16:creationId xmlns:a16="http://schemas.microsoft.com/office/drawing/2014/main" id="{A70BB67F-3B9A-4312-A51B-C0D875AE71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606" t="8545" r="18501" b="11597"/>
          <a:stretch>
            <a:fillRect/>
          </a:stretch>
        </p:blipFill>
        <p:spPr bwMode="auto">
          <a:xfrm>
            <a:off x="4058647" y="1711403"/>
            <a:ext cx="4305341" cy="4305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F2376870-B2CB-4879-AA7A-2E2B38348FAE}"/>
              </a:ext>
            </a:extLst>
          </p:cNvPr>
          <p:cNvSpPr txBox="1"/>
          <p:nvPr/>
        </p:nvSpPr>
        <p:spPr>
          <a:xfrm>
            <a:off x="1841938" y="330577"/>
            <a:ext cx="8667667"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Love &amp; harmony</a:t>
            </a:r>
          </a:p>
        </p:txBody>
      </p:sp>
      <p:pic>
        <p:nvPicPr>
          <p:cNvPr id="28" name="Picture 27" descr="A screenshot of a cell phone&#10;&#10;Description generated with very high confidence">
            <a:extLst>
              <a:ext uri="{FF2B5EF4-FFF2-40B4-BE49-F238E27FC236}">
                <a16:creationId xmlns:a16="http://schemas.microsoft.com/office/drawing/2014/main" id="{6032F42C-6749-4651-B865-28ADEED528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804" t="22625" r="60673" b="69388"/>
          <a:stretch/>
        </p:blipFill>
        <p:spPr>
          <a:xfrm>
            <a:off x="2823336" y="1931516"/>
            <a:ext cx="710068" cy="612376"/>
          </a:xfrm>
          <a:prstGeom prst="rect">
            <a:avLst/>
          </a:prstGeom>
          <a:ln>
            <a:noFill/>
          </a:ln>
        </p:spPr>
      </p:pic>
      <p:pic>
        <p:nvPicPr>
          <p:cNvPr id="26" name="Picture 25" descr="A screenshot of a cell phone&#10;&#10;Description generated with very high confidence">
            <a:extLst>
              <a:ext uri="{FF2B5EF4-FFF2-40B4-BE49-F238E27FC236}">
                <a16:creationId xmlns:a16="http://schemas.microsoft.com/office/drawing/2014/main" id="{F2FE80B6-186D-4B4D-9784-0E8F01D678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804" t="14202" r="62002" b="77504"/>
          <a:stretch/>
        </p:blipFill>
        <p:spPr>
          <a:xfrm>
            <a:off x="2188636" y="1711402"/>
            <a:ext cx="634701" cy="612376"/>
          </a:xfrm>
          <a:prstGeom prst="rect">
            <a:avLst/>
          </a:prstGeom>
          <a:ln>
            <a:noFill/>
          </a:ln>
        </p:spPr>
      </p:pic>
      <p:pic>
        <p:nvPicPr>
          <p:cNvPr id="30" name="Picture 29" descr="A screenshot of a cell phone&#10;&#10;Description generated with very high confidence">
            <a:extLst>
              <a:ext uri="{FF2B5EF4-FFF2-40B4-BE49-F238E27FC236}">
                <a16:creationId xmlns:a16="http://schemas.microsoft.com/office/drawing/2014/main" id="{23B3AA0F-219A-4437-A46B-29A31983F0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743" t="15014" r="17283" b="73499"/>
          <a:stretch/>
        </p:blipFill>
        <p:spPr>
          <a:xfrm>
            <a:off x="8951595" y="1711402"/>
            <a:ext cx="834138" cy="834138"/>
          </a:xfrm>
          <a:prstGeom prst="rect">
            <a:avLst/>
          </a:prstGeom>
          <a:ln>
            <a:noFill/>
          </a:ln>
        </p:spPr>
      </p:pic>
      <p:pic>
        <p:nvPicPr>
          <p:cNvPr id="31" name="Picture 30" descr="A screenshot of a cell phone&#10;&#10;Description generated with very high confidence">
            <a:extLst>
              <a:ext uri="{FF2B5EF4-FFF2-40B4-BE49-F238E27FC236}">
                <a16:creationId xmlns:a16="http://schemas.microsoft.com/office/drawing/2014/main" id="{22E1B12D-0C8F-496B-99CB-FB1340A925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974" t="38399" r="51744" b="48063"/>
          <a:stretch/>
        </p:blipFill>
        <p:spPr>
          <a:xfrm>
            <a:off x="2243305" y="5157108"/>
            <a:ext cx="1244446" cy="955040"/>
          </a:xfrm>
          <a:prstGeom prst="rect">
            <a:avLst/>
          </a:prstGeom>
          <a:ln>
            <a:noFill/>
          </a:ln>
        </p:spPr>
      </p:pic>
      <p:pic>
        <p:nvPicPr>
          <p:cNvPr id="32" name="Picture 31" descr="A screenshot of a cell phone&#10;&#10;Description generated with very high confidence">
            <a:extLst>
              <a:ext uri="{FF2B5EF4-FFF2-40B4-BE49-F238E27FC236}">
                <a16:creationId xmlns:a16="http://schemas.microsoft.com/office/drawing/2014/main" id="{7A4090BE-9EFF-4359-8E95-E0A72FC60A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974" t="38808" r="17276" b="51206"/>
          <a:stretch/>
        </p:blipFill>
        <p:spPr>
          <a:xfrm>
            <a:off x="8951595" y="3470370"/>
            <a:ext cx="857568" cy="787404"/>
          </a:xfrm>
          <a:prstGeom prst="rect">
            <a:avLst/>
          </a:prstGeom>
          <a:ln>
            <a:noFill/>
          </a:ln>
        </p:spPr>
      </p:pic>
      <p:pic>
        <p:nvPicPr>
          <p:cNvPr id="33" name="Picture 32" descr="A screenshot of a cell phone&#10;&#10;Description generated with very high confidence">
            <a:extLst>
              <a:ext uri="{FF2B5EF4-FFF2-40B4-BE49-F238E27FC236}">
                <a16:creationId xmlns:a16="http://schemas.microsoft.com/office/drawing/2014/main" id="{E8551545-461B-43F0-88CB-FB592F562C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538" t="66208" r="59539" b="20986"/>
          <a:stretch/>
        </p:blipFill>
        <p:spPr>
          <a:xfrm>
            <a:off x="2407730" y="3511296"/>
            <a:ext cx="735215" cy="899963"/>
          </a:xfrm>
          <a:prstGeom prst="rect">
            <a:avLst/>
          </a:prstGeom>
          <a:ln>
            <a:noFill/>
          </a:ln>
        </p:spPr>
      </p:pic>
      <p:pic>
        <p:nvPicPr>
          <p:cNvPr id="34" name="Picture 33" descr="A screenshot of a cell phone&#10;&#10;Description generated with very high confidence">
            <a:extLst>
              <a:ext uri="{FF2B5EF4-FFF2-40B4-BE49-F238E27FC236}">
                <a16:creationId xmlns:a16="http://schemas.microsoft.com/office/drawing/2014/main" id="{E955F928-57C0-4B84-99CD-5D36B78E1E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743" t="66434" r="16839" b="21716"/>
          <a:stretch/>
        </p:blipFill>
        <p:spPr>
          <a:xfrm>
            <a:off x="8919576" y="5205181"/>
            <a:ext cx="866157" cy="876612"/>
          </a:xfrm>
          <a:prstGeom prst="rect">
            <a:avLst/>
          </a:prstGeom>
          <a:ln>
            <a:noFill/>
          </a:ln>
        </p:spPr>
      </p:pic>
    </p:spTree>
    <p:extLst>
      <p:ext uri="{BB962C8B-B14F-4D97-AF65-F5344CB8AC3E}">
        <p14:creationId xmlns:p14="http://schemas.microsoft.com/office/powerpoint/2010/main" val="1723546255"/>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330577"/>
            <a:ext cx="8508124"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Vision &amp; purpose</a:t>
            </a:r>
          </a:p>
        </p:txBody>
      </p:sp>
      <p:pic>
        <p:nvPicPr>
          <p:cNvPr id="10" name="Picture 2" descr="05">
            <a:extLst>
              <a:ext uri="{FF2B5EF4-FFF2-40B4-BE49-F238E27FC236}">
                <a16:creationId xmlns:a16="http://schemas.microsoft.com/office/drawing/2014/main" id="{F472D1B9-CB53-4B9C-8F0A-CE9D11A869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971" t="8858" r="21474" b="2377"/>
          <a:stretch>
            <a:fillRect/>
          </a:stretch>
        </p:blipFill>
        <p:spPr bwMode="auto">
          <a:xfrm>
            <a:off x="3992598" y="1652820"/>
            <a:ext cx="4206804" cy="418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peech Bubble: Rectangle with Corners Rounded 2">
            <a:extLst>
              <a:ext uri="{FF2B5EF4-FFF2-40B4-BE49-F238E27FC236}">
                <a16:creationId xmlns:a16="http://schemas.microsoft.com/office/drawing/2014/main" id="{51399B52-584E-4881-8179-9C7ED1E34C0C}"/>
              </a:ext>
            </a:extLst>
          </p:cNvPr>
          <p:cNvSpPr/>
          <p:nvPr/>
        </p:nvSpPr>
        <p:spPr>
          <a:xfrm>
            <a:off x="2141731" y="1652819"/>
            <a:ext cx="1432560" cy="955040"/>
          </a:xfrm>
          <a:prstGeom prst="wedgeRoundRectCallout">
            <a:avLst>
              <a:gd name="adj1" fmla="val 43966"/>
              <a:gd name="adj2" fmla="val 8302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Speech Bubble: Rectangle with Corners Rounded 14">
            <a:extLst>
              <a:ext uri="{FF2B5EF4-FFF2-40B4-BE49-F238E27FC236}">
                <a16:creationId xmlns:a16="http://schemas.microsoft.com/office/drawing/2014/main" id="{C2332884-7158-416E-812F-9B2575C6C310}"/>
              </a:ext>
            </a:extLst>
          </p:cNvPr>
          <p:cNvSpPr/>
          <p:nvPr/>
        </p:nvSpPr>
        <p:spPr>
          <a:xfrm>
            <a:off x="2141731" y="3456219"/>
            <a:ext cx="1432560" cy="955040"/>
          </a:xfrm>
          <a:prstGeom prst="wedgeRoundRectCallout">
            <a:avLst>
              <a:gd name="adj1" fmla="val 82264"/>
              <a:gd name="adj2" fmla="val 16006"/>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Speech Bubble: Rectangle with Corners Rounded 17">
            <a:extLst>
              <a:ext uri="{FF2B5EF4-FFF2-40B4-BE49-F238E27FC236}">
                <a16:creationId xmlns:a16="http://schemas.microsoft.com/office/drawing/2014/main" id="{67712D59-71C2-4714-B600-2C5A481433A4}"/>
              </a:ext>
            </a:extLst>
          </p:cNvPr>
          <p:cNvSpPr/>
          <p:nvPr/>
        </p:nvSpPr>
        <p:spPr>
          <a:xfrm>
            <a:off x="2141731" y="5157109"/>
            <a:ext cx="1432560" cy="955040"/>
          </a:xfrm>
          <a:prstGeom prst="wedgeRoundRectCallout">
            <a:avLst>
              <a:gd name="adj1" fmla="val 47512"/>
              <a:gd name="adj2" fmla="val -87186"/>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2" name="Picture 11" descr="A close up of a logo&#10;&#10;Description generated with very high confidence">
            <a:extLst>
              <a:ext uri="{FF2B5EF4-FFF2-40B4-BE49-F238E27FC236}">
                <a16:creationId xmlns:a16="http://schemas.microsoft.com/office/drawing/2014/main" id="{9ED87DD0-7B79-4915-B4D5-016AB1090F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133" t="16028" r="59136" b="71201"/>
          <a:stretch/>
        </p:blipFill>
        <p:spPr>
          <a:xfrm>
            <a:off x="2365393" y="1702051"/>
            <a:ext cx="888789" cy="917827"/>
          </a:xfrm>
          <a:prstGeom prst="rect">
            <a:avLst/>
          </a:prstGeom>
          <a:ln>
            <a:noFill/>
          </a:ln>
        </p:spPr>
      </p:pic>
      <p:pic>
        <p:nvPicPr>
          <p:cNvPr id="19" name="Picture 18" descr="A close up of a logo&#10;&#10;Description generated with very high confidence">
            <a:extLst>
              <a:ext uri="{FF2B5EF4-FFF2-40B4-BE49-F238E27FC236}">
                <a16:creationId xmlns:a16="http://schemas.microsoft.com/office/drawing/2014/main" id="{CA13B73F-1C01-4AC8-BA02-B93B0732F1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743" t="38560" r="61564" b="50773"/>
          <a:stretch/>
        </p:blipFill>
        <p:spPr>
          <a:xfrm>
            <a:off x="2438946" y="3576582"/>
            <a:ext cx="741680" cy="803485"/>
          </a:xfrm>
          <a:prstGeom prst="rect">
            <a:avLst/>
          </a:prstGeom>
          <a:ln>
            <a:noFill/>
          </a:ln>
        </p:spPr>
      </p:pic>
      <p:pic>
        <p:nvPicPr>
          <p:cNvPr id="20" name="Picture 19" descr="A close up of a logo&#10;&#10;Description generated with very high confidence">
            <a:extLst>
              <a:ext uri="{FF2B5EF4-FFF2-40B4-BE49-F238E27FC236}">
                <a16:creationId xmlns:a16="http://schemas.microsoft.com/office/drawing/2014/main" id="{07604352-B045-4663-BBE9-968A5C4BF5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42" t="65432" r="55809" b="21524"/>
          <a:stretch/>
        </p:blipFill>
        <p:spPr>
          <a:xfrm>
            <a:off x="2332509" y="5181145"/>
            <a:ext cx="1041189" cy="906968"/>
          </a:xfrm>
          <a:prstGeom prst="rect">
            <a:avLst/>
          </a:prstGeom>
          <a:ln>
            <a:noFill/>
          </a:ln>
        </p:spPr>
      </p:pic>
      <p:sp>
        <p:nvSpPr>
          <p:cNvPr id="21" name="Speech Bubble: Rectangle with Corners Rounded 20">
            <a:extLst>
              <a:ext uri="{FF2B5EF4-FFF2-40B4-BE49-F238E27FC236}">
                <a16:creationId xmlns:a16="http://schemas.microsoft.com/office/drawing/2014/main" id="{B39B49EA-8E21-4486-956E-CD8F37A3A5DB}"/>
              </a:ext>
            </a:extLst>
          </p:cNvPr>
          <p:cNvSpPr/>
          <p:nvPr/>
        </p:nvSpPr>
        <p:spPr>
          <a:xfrm>
            <a:off x="8647643" y="1652819"/>
            <a:ext cx="1432560" cy="955040"/>
          </a:xfrm>
          <a:prstGeom prst="wedgeRoundRectCallout">
            <a:avLst>
              <a:gd name="adj1" fmla="val -51779"/>
              <a:gd name="adj2" fmla="val 89410"/>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Speech Bubble: Rectangle with Corners Rounded 21">
            <a:extLst>
              <a:ext uri="{FF2B5EF4-FFF2-40B4-BE49-F238E27FC236}">
                <a16:creationId xmlns:a16="http://schemas.microsoft.com/office/drawing/2014/main" id="{313BC0A2-0B87-4645-AF4B-976E138587F7}"/>
              </a:ext>
            </a:extLst>
          </p:cNvPr>
          <p:cNvSpPr/>
          <p:nvPr/>
        </p:nvSpPr>
        <p:spPr>
          <a:xfrm>
            <a:off x="8647643" y="3456219"/>
            <a:ext cx="1432560" cy="955040"/>
          </a:xfrm>
          <a:prstGeom prst="wedgeRoundRectCallout">
            <a:avLst>
              <a:gd name="adj1" fmla="val -84403"/>
              <a:gd name="adj2" fmla="val 26644"/>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Speech Bubble: Rectangle with Corners Rounded 22">
            <a:extLst>
              <a:ext uri="{FF2B5EF4-FFF2-40B4-BE49-F238E27FC236}">
                <a16:creationId xmlns:a16="http://schemas.microsoft.com/office/drawing/2014/main" id="{2D8A9813-830A-43B3-99E6-6CC9DF2DB7B1}"/>
              </a:ext>
            </a:extLst>
          </p:cNvPr>
          <p:cNvSpPr/>
          <p:nvPr/>
        </p:nvSpPr>
        <p:spPr>
          <a:xfrm>
            <a:off x="8647643" y="5157109"/>
            <a:ext cx="1432560" cy="955040"/>
          </a:xfrm>
          <a:prstGeom prst="wedgeRoundRectCallout">
            <a:avLst>
              <a:gd name="adj1" fmla="val -51070"/>
              <a:gd name="adj2" fmla="val -9037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7" name="Picture 26" descr="A close up of a logo&#10;&#10;Description generated with very high confidence">
            <a:extLst>
              <a:ext uri="{FF2B5EF4-FFF2-40B4-BE49-F238E27FC236}">
                <a16:creationId xmlns:a16="http://schemas.microsoft.com/office/drawing/2014/main" id="{F31D5552-1C39-49C1-BA9E-DA96DB5CD8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675" t="15570" r="15436" b="71271"/>
          <a:stretch/>
        </p:blipFill>
        <p:spPr>
          <a:xfrm>
            <a:off x="8829865" y="1673326"/>
            <a:ext cx="1014225" cy="957064"/>
          </a:xfrm>
          <a:prstGeom prst="rect">
            <a:avLst/>
          </a:prstGeom>
          <a:ln>
            <a:noFill/>
          </a:ln>
        </p:spPr>
      </p:pic>
      <p:pic>
        <p:nvPicPr>
          <p:cNvPr id="28" name="Picture 27" descr="A close up of a logo&#10;&#10;Description generated with very high confidence">
            <a:extLst>
              <a:ext uri="{FF2B5EF4-FFF2-40B4-BE49-F238E27FC236}">
                <a16:creationId xmlns:a16="http://schemas.microsoft.com/office/drawing/2014/main" id="{74C7E1E5-F4D6-498E-8F39-71D9F6ADD6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826" t="38780" r="14277" b="49938"/>
          <a:stretch/>
        </p:blipFill>
        <p:spPr>
          <a:xfrm>
            <a:off x="8863961" y="3517110"/>
            <a:ext cx="1066927" cy="862956"/>
          </a:xfrm>
          <a:prstGeom prst="rect">
            <a:avLst/>
          </a:prstGeom>
          <a:ln>
            <a:noFill/>
          </a:ln>
        </p:spPr>
      </p:pic>
      <p:pic>
        <p:nvPicPr>
          <p:cNvPr id="29" name="Picture 28" descr="A close up of a logo&#10;&#10;Description generated with very high confidence">
            <a:extLst>
              <a:ext uri="{FF2B5EF4-FFF2-40B4-BE49-F238E27FC236}">
                <a16:creationId xmlns:a16="http://schemas.microsoft.com/office/drawing/2014/main" id="{F5B03C90-1D00-4819-9551-8198740F85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005" t="66248" r="12434" b="21563"/>
          <a:stretch/>
        </p:blipFill>
        <p:spPr>
          <a:xfrm>
            <a:off x="8843639" y="5201466"/>
            <a:ext cx="1137064" cy="906968"/>
          </a:xfrm>
          <a:prstGeom prst="rect">
            <a:avLst/>
          </a:prstGeom>
          <a:ln>
            <a:noFill/>
          </a:ln>
        </p:spPr>
      </p:pic>
    </p:spTree>
    <p:extLst>
      <p:ext uri="{BB962C8B-B14F-4D97-AF65-F5344CB8AC3E}">
        <p14:creationId xmlns:p14="http://schemas.microsoft.com/office/powerpoint/2010/main" val="734924071"/>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330577"/>
            <a:ext cx="8508124"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Knowledge &amp; insight</a:t>
            </a:r>
          </a:p>
        </p:txBody>
      </p:sp>
      <p:sp>
        <p:nvSpPr>
          <p:cNvPr id="3" name="Speech Bubble: Rectangle with Corners Rounded 2">
            <a:extLst>
              <a:ext uri="{FF2B5EF4-FFF2-40B4-BE49-F238E27FC236}">
                <a16:creationId xmlns:a16="http://schemas.microsoft.com/office/drawing/2014/main" id="{51399B52-584E-4881-8179-9C7ED1E34C0C}"/>
              </a:ext>
            </a:extLst>
          </p:cNvPr>
          <p:cNvSpPr/>
          <p:nvPr/>
        </p:nvSpPr>
        <p:spPr>
          <a:xfrm>
            <a:off x="2141731" y="1652819"/>
            <a:ext cx="1432560" cy="955040"/>
          </a:xfrm>
          <a:prstGeom prst="wedgeRoundRectCallout">
            <a:avLst>
              <a:gd name="adj1" fmla="val 43966"/>
              <a:gd name="adj2" fmla="val 8302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Speech Bubble: Rectangle with Corners Rounded 14">
            <a:extLst>
              <a:ext uri="{FF2B5EF4-FFF2-40B4-BE49-F238E27FC236}">
                <a16:creationId xmlns:a16="http://schemas.microsoft.com/office/drawing/2014/main" id="{C2332884-7158-416E-812F-9B2575C6C310}"/>
              </a:ext>
            </a:extLst>
          </p:cNvPr>
          <p:cNvSpPr/>
          <p:nvPr/>
        </p:nvSpPr>
        <p:spPr>
          <a:xfrm>
            <a:off x="2141731" y="3456219"/>
            <a:ext cx="1432560" cy="955040"/>
          </a:xfrm>
          <a:prstGeom prst="wedgeRoundRectCallout">
            <a:avLst>
              <a:gd name="adj1" fmla="val 82264"/>
              <a:gd name="adj2" fmla="val 16006"/>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Speech Bubble: Rectangle with Corners Rounded 17">
            <a:extLst>
              <a:ext uri="{FF2B5EF4-FFF2-40B4-BE49-F238E27FC236}">
                <a16:creationId xmlns:a16="http://schemas.microsoft.com/office/drawing/2014/main" id="{67712D59-71C2-4714-B600-2C5A481433A4}"/>
              </a:ext>
            </a:extLst>
          </p:cNvPr>
          <p:cNvSpPr/>
          <p:nvPr/>
        </p:nvSpPr>
        <p:spPr>
          <a:xfrm>
            <a:off x="2141731" y="5157109"/>
            <a:ext cx="1432560" cy="955040"/>
          </a:xfrm>
          <a:prstGeom prst="wedgeRoundRectCallout">
            <a:avLst>
              <a:gd name="adj1" fmla="val 47512"/>
              <a:gd name="adj2" fmla="val -87186"/>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Speech Bubble: Rectangle with Corners Rounded 20">
            <a:extLst>
              <a:ext uri="{FF2B5EF4-FFF2-40B4-BE49-F238E27FC236}">
                <a16:creationId xmlns:a16="http://schemas.microsoft.com/office/drawing/2014/main" id="{B39B49EA-8E21-4486-956E-CD8F37A3A5DB}"/>
              </a:ext>
            </a:extLst>
          </p:cNvPr>
          <p:cNvSpPr/>
          <p:nvPr/>
        </p:nvSpPr>
        <p:spPr>
          <a:xfrm>
            <a:off x="8647643" y="1652819"/>
            <a:ext cx="1432560" cy="955040"/>
          </a:xfrm>
          <a:prstGeom prst="wedgeRoundRectCallout">
            <a:avLst>
              <a:gd name="adj1" fmla="val -51779"/>
              <a:gd name="adj2" fmla="val 89410"/>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Speech Bubble: Rectangle with Corners Rounded 21">
            <a:extLst>
              <a:ext uri="{FF2B5EF4-FFF2-40B4-BE49-F238E27FC236}">
                <a16:creationId xmlns:a16="http://schemas.microsoft.com/office/drawing/2014/main" id="{313BC0A2-0B87-4645-AF4B-976E138587F7}"/>
              </a:ext>
            </a:extLst>
          </p:cNvPr>
          <p:cNvSpPr/>
          <p:nvPr/>
        </p:nvSpPr>
        <p:spPr>
          <a:xfrm>
            <a:off x="8647643" y="3456219"/>
            <a:ext cx="1432560" cy="955040"/>
          </a:xfrm>
          <a:prstGeom prst="wedgeRoundRectCallout">
            <a:avLst>
              <a:gd name="adj1" fmla="val -84403"/>
              <a:gd name="adj2" fmla="val 26644"/>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Speech Bubble: Rectangle with Corners Rounded 22">
            <a:extLst>
              <a:ext uri="{FF2B5EF4-FFF2-40B4-BE49-F238E27FC236}">
                <a16:creationId xmlns:a16="http://schemas.microsoft.com/office/drawing/2014/main" id="{2D8A9813-830A-43B3-99E6-6CC9DF2DB7B1}"/>
              </a:ext>
            </a:extLst>
          </p:cNvPr>
          <p:cNvSpPr/>
          <p:nvPr/>
        </p:nvSpPr>
        <p:spPr>
          <a:xfrm>
            <a:off x="8647643" y="5157109"/>
            <a:ext cx="1432560" cy="955040"/>
          </a:xfrm>
          <a:prstGeom prst="wedgeRoundRectCallout">
            <a:avLst>
              <a:gd name="adj1" fmla="val -51070"/>
              <a:gd name="adj2" fmla="val -9037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4" name="Picture 2" descr="06">
            <a:extLst>
              <a:ext uri="{FF2B5EF4-FFF2-40B4-BE49-F238E27FC236}">
                <a16:creationId xmlns:a16="http://schemas.microsoft.com/office/drawing/2014/main" id="{C6EC6025-015E-48DC-8810-E53E7E651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725" t="10324" r="17403" b="9787"/>
          <a:stretch>
            <a:fillRect/>
          </a:stretch>
        </p:blipFill>
        <p:spPr bwMode="auto">
          <a:xfrm>
            <a:off x="3396702" y="1920923"/>
            <a:ext cx="5049607" cy="420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A screenshot of a cell phone&#10;&#10;Description generated with very high confidence">
            <a:extLst>
              <a:ext uri="{FF2B5EF4-FFF2-40B4-BE49-F238E27FC236}">
                <a16:creationId xmlns:a16="http://schemas.microsoft.com/office/drawing/2014/main" id="{A42F5471-10FB-43AA-B9AF-D317BCCA36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196" t="16311" r="59420" b="69535"/>
          <a:stretch/>
        </p:blipFill>
        <p:spPr>
          <a:xfrm>
            <a:off x="2458720" y="1690191"/>
            <a:ext cx="758074" cy="917668"/>
          </a:xfrm>
          <a:prstGeom prst="rect">
            <a:avLst/>
          </a:prstGeom>
          <a:ln>
            <a:noFill/>
          </a:ln>
        </p:spPr>
      </p:pic>
      <p:pic>
        <p:nvPicPr>
          <p:cNvPr id="26" name="Picture 25" descr="A screenshot of a cell phone&#10;&#10;Description generated with very high confidence">
            <a:extLst>
              <a:ext uri="{FF2B5EF4-FFF2-40B4-BE49-F238E27FC236}">
                <a16:creationId xmlns:a16="http://schemas.microsoft.com/office/drawing/2014/main" id="{AAB52643-ACA3-418E-9034-C8AE77D362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186" t="38246" r="57968" b="46165"/>
          <a:stretch/>
        </p:blipFill>
        <p:spPr>
          <a:xfrm>
            <a:off x="2449918" y="3456219"/>
            <a:ext cx="791677" cy="955039"/>
          </a:xfrm>
          <a:prstGeom prst="rect">
            <a:avLst/>
          </a:prstGeom>
          <a:ln>
            <a:noFill/>
          </a:ln>
        </p:spPr>
      </p:pic>
      <p:pic>
        <p:nvPicPr>
          <p:cNvPr id="30" name="Picture 29" descr="A screenshot of a cell phone&#10;&#10;Description generated with very high confidence">
            <a:extLst>
              <a:ext uri="{FF2B5EF4-FFF2-40B4-BE49-F238E27FC236}">
                <a16:creationId xmlns:a16="http://schemas.microsoft.com/office/drawing/2014/main" id="{B329529A-4AE5-4646-BA71-29AD0D259C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872" t="65323" r="60020" b="23359"/>
          <a:stretch/>
        </p:blipFill>
        <p:spPr>
          <a:xfrm>
            <a:off x="2544184" y="5211789"/>
            <a:ext cx="697410" cy="826203"/>
          </a:xfrm>
          <a:prstGeom prst="rect">
            <a:avLst/>
          </a:prstGeom>
          <a:ln>
            <a:noFill/>
          </a:ln>
        </p:spPr>
      </p:pic>
      <p:pic>
        <p:nvPicPr>
          <p:cNvPr id="31" name="Picture 30" descr="A screenshot of a cell phone&#10;&#10;Description generated with very high confidence">
            <a:extLst>
              <a:ext uri="{FF2B5EF4-FFF2-40B4-BE49-F238E27FC236}">
                <a16:creationId xmlns:a16="http://schemas.microsoft.com/office/drawing/2014/main" id="{817E47D6-CCB5-445C-90C6-54AB1E24D9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71" t="15066" r="12839" b="73652"/>
          <a:stretch/>
        </p:blipFill>
        <p:spPr>
          <a:xfrm>
            <a:off x="8831310" y="1752289"/>
            <a:ext cx="1058541" cy="756100"/>
          </a:xfrm>
          <a:prstGeom prst="rect">
            <a:avLst/>
          </a:prstGeom>
          <a:ln>
            <a:noFill/>
          </a:ln>
        </p:spPr>
      </p:pic>
      <p:pic>
        <p:nvPicPr>
          <p:cNvPr id="32" name="Picture 31" descr="A screenshot of a cell phone&#10;&#10;Description generated with very high confidence">
            <a:extLst>
              <a:ext uri="{FF2B5EF4-FFF2-40B4-BE49-F238E27FC236}">
                <a16:creationId xmlns:a16="http://schemas.microsoft.com/office/drawing/2014/main" id="{7F751025-5391-4342-9663-616A55ED5F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71" t="38223" r="13250" b="46165"/>
          <a:stretch/>
        </p:blipFill>
        <p:spPr>
          <a:xfrm>
            <a:off x="8880117" y="3456219"/>
            <a:ext cx="953642" cy="955039"/>
          </a:xfrm>
          <a:prstGeom prst="rect">
            <a:avLst/>
          </a:prstGeom>
          <a:ln>
            <a:noFill/>
          </a:ln>
        </p:spPr>
      </p:pic>
      <p:pic>
        <p:nvPicPr>
          <p:cNvPr id="33" name="Picture 32" descr="A screenshot of a cell phone&#10;&#10;Description generated with very high confidence">
            <a:extLst>
              <a:ext uri="{FF2B5EF4-FFF2-40B4-BE49-F238E27FC236}">
                <a16:creationId xmlns:a16="http://schemas.microsoft.com/office/drawing/2014/main" id="{C15ABAFA-CCE5-467A-9903-71A1AF811C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263" t="65938" r="23156" b="25992"/>
          <a:stretch/>
        </p:blipFill>
        <p:spPr>
          <a:xfrm>
            <a:off x="8692753" y="5296486"/>
            <a:ext cx="510211" cy="778375"/>
          </a:xfrm>
          <a:prstGeom prst="rect">
            <a:avLst/>
          </a:prstGeom>
          <a:ln>
            <a:noFill/>
          </a:ln>
        </p:spPr>
      </p:pic>
      <p:pic>
        <p:nvPicPr>
          <p:cNvPr id="34" name="Picture 33" descr="A screenshot of a cell phone&#10;&#10;Description generated with very high confidence">
            <a:extLst>
              <a:ext uri="{FF2B5EF4-FFF2-40B4-BE49-F238E27FC236}">
                <a16:creationId xmlns:a16="http://schemas.microsoft.com/office/drawing/2014/main" id="{01487904-8E5F-4B9D-9160-B0692B12C6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067" t="73734" r="19910" b="18472"/>
          <a:stretch/>
        </p:blipFill>
        <p:spPr>
          <a:xfrm>
            <a:off x="9274962" y="5394961"/>
            <a:ext cx="669577" cy="579137"/>
          </a:xfrm>
          <a:prstGeom prst="rect">
            <a:avLst/>
          </a:prstGeom>
          <a:ln>
            <a:noFill/>
          </a:ln>
        </p:spPr>
      </p:pic>
    </p:spTree>
    <p:extLst>
      <p:ext uri="{BB962C8B-B14F-4D97-AF65-F5344CB8AC3E}">
        <p14:creationId xmlns:p14="http://schemas.microsoft.com/office/powerpoint/2010/main" val="3449303940"/>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330577"/>
            <a:ext cx="8508124"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Presence &amp; action</a:t>
            </a:r>
          </a:p>
        </p:txBody>
      </p:sp>
      <p:sp>
        <p:nvSpPr>
          <p:cNvPr id="3" name="Speech Bubble: Rectangle with Corners Rounded 2">
            <a:extLst>
              <a:ext uri="{FF2B5EF4-FFF2-40B4-BE49-F238E27FC236}">
                <a16:creationId xmlns:a16="http://schemas.microsoft.com/office/drawing/2014/main" id="{51399B52-584E-4881-8179-9C7ED1E34C0C}"/>
              </a:ext>
            </a:extLst>
          </p:cNvPr>
          <p:cNvSpPr/>
          <p:nvPr/>
        </p:nvSpPr>
        <p:spPr>
          <a:xfrm>
            <a:off x="2141731" y="1652819"/>
            <a:ext cx="1432560" cy="955040"/>
          </a:xfrm>
          <a:prstGeom prst="wedgeRoundRectCallout">
            <a:avLst>
              <a:gd name="adj1" fmla="val 43966"/>
              <a:gd name="adj2" fmla="val 8302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Speech Bubble: Rectangle with Corners Rounded 14">
            <a:extLst>
              <a:ext uri="{FF2B5EF4-FFF2-40B4-BE49-F238E27FC236}">
                <a16:creationId xmlns:a16="http://schemas.microsoft.com/office/drawing/2014/main" id="{C2332884-7158-416E-812F-9B2575C6C310}"/>
              </a:ext>
            </a:extLst>
          </p:cNvPr>
          <p:cNvSpPr/>
          <p:nvPr/>
        </p:nvSpPr>
        <p:spPr>
          <a:xfrm>
            <a:off x="2141731" y="3456219"/>
            <a:ext cx="1432560" cy="955040"/>
          </a:xfrm>
          <a:prstGeom prst="wedgeRoundRectCallout">
            <a:avLst>
              <a:gd name="adj1" fmla="val 82264"/>
              <a:gd name="adj2" fmla="val 16006"/>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Speech Bubble: Rectangle with Corners Rounded 17">
            <a:extLst>
              <a:ext uri="{FF2B5EF4-FFF2-40B4-BE49-F238E27FC236}">
                <a16:creationId xmlns:a16="http://schemas.microsoft.com/office/drawing/2014/main" id="{67712D59-71C2-4714-B600-2C5A481433A4}"/>
              </a:ext>
            </a:extLst>
          </p:cNvPr>
          <p:cNvSpPr/>
          <p:nvPr/>
        </p:nvSpPr>
        <p:spPr>
          <a:xfrm>
            <a:off x="2141731" y="5157109"/>
            <a:ext cx="1432560" cy="955040"/>
          </a:xfrm>
          <a:prstGeom prst="wedgeRoundRectCallout">
            <a:avLst>
              <a:gd name="adj1" fmla="val 47512"/>
              <a:gd name="adj2" fmla="val -87186"/>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Speech Bubble: Rectangle with Corners Rounded 20">
            <a:extLst>
              <a:ext uri="{FF2B5EF4-FFF2-40B4-BE49-F238E27FC236}">
                <a16:creationId xmlns:a16="http://schemas.microsoft.com/office/drawing/2014/main" id="{B39B49EA-8E21-4486-956E-CD8F37A3A5DB}"/>
              </a:ext>
            </a:extLst>
          </p:cNvPr>
          <p:cNvSpPr/>
          <p:nvPr/>
        </p:nvSpPr>
        <p:spPr>
          <a:xfrm>
            <a:off x="8647643" y="1652819"/>
            <a:ext cx="1432560" cy="955040"/>
          </a:xfrm>
          <a:prstGeom prst="wedgeRoundRectCallout">
            <a:avLst>
              <a:gd name="adj1" fmla="val -51779"/>
              <a:gd name="adj2" fmla="val 89410"/>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Speech Bubble: Rectangle with Corners Rounded 21">
            <a:extLst>
              <a:ext uri="{FF2B5EF4-FFF2-40B4-BE49-F238E27FC236}">
                <a16:creationId xmlns:a16="http://schemas.microsoft.com/office/drawing/2014/main" id="{313BC0A2-0B87-4645-AF4B-976E138587F7}"/>
              </a:ext>
            </a:extLst>
          </p:cNvPr>
          <p:cNvSpPr/>
          <p:nvPr/>
        </p:nvSpPr>
        <p:spPr>
          <a:xfrm>
            <a:off x="8647643" y="3456219"/>
            <a:ext cx="1432560" cy="955040"/>
          </a:xfrm>
          <a:prstGeom prst="wedgeRoundRectCallout">
            <a:avLst>
              <a:gd name="adj1" fmla="val -84403"/>
              <a:gd name="adj2" fmla="val 26644"/>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Speech Bubble: Rectangle with Corners Rounded 22">
            <a:extLst>
              <a:ext uri="{FF2B5EF4-FFF2-40B4-BE49-F238E27FC236}">
                <a16:creationId xmlns:a16="http://schemas.microsoft.com/office/drawing/2014/main" id="{2D8A9813-830A-43B3-99E6-6CC9DF2DB7B1}"/>
              </a:ext>
            </a:extLst>
          </p:cNvPr>
          <p:cNvSpPr/>
          <p:nvPr/>
        </p:nvSpPr>
        <p:spPr>
          <a:xfrm>
            <a:off x="8647643" y="5157109"/>
            <a:ext cx="1432560" cy="955040"/>
          </a:xfrm>
          <a:prstGeom prst="wedgeRoundRectCallout">
            <a:avLst>
              <a:gd name="adj1" fmla="val -51070"/>
              <a:gd name="adj2" fmla="val -9037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2" name="Picture 2" descr="07">
            <a:extLst>
              <a:ext uri="{FF2B5EF4-FFF2-40B4-BE49-F238E27FC236}">
                <a16:creationId xmlns:a16="http://schemas.microsoft.com/office/drawing/2014/main" id="{FAC780E8-2D9E-468A-A371-666248E40B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717" t="6584" r="20389" b="4651"/>
          <a:stretch>
            <a:fillRect/>
          </a:stretch>
        </p:blipFill>
        <p:spPr bwMode="auto">
          <a:xfrm>
            <a:off x="4035061" y="1910015"/>
            <a:ext cx="4151812" cy="4617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screenshot of a cell phone&#10;&#10;Description generated with very high confidence">
            <a:extLst>
              <a:ext uri="{FF2B5EF4-FFF2-40B4-BE49-F238E27FC236}">
                <a16:creationId xmlns:a16="http://schemas.microsoft.com/office/drawing/2014/main" id="{4021F2F4-D765-4954-AB0B-128063E774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561" t="15395" r="54491" b="73323"/>
          <a:stretch/>
        </p:blipFill>
        <p:spPr>
          <a:xfrm>
            <a:off x="2347987" y="1827992"/>
            <a:ext cx="1020048" cy="768529"/>
          </a:xfrm>
          <a:prstGeom prst="rect">
            <a:avLst/>
          </a:prstGeom>
          <a:ln>
            <a:noFill/>
          </a:ln>
        </p:spPr>
      </p:pic>
      <p:pic>
        <p:nvPicPr>
          <p:cNvPr id="14" name="Picture 13" descr="A screenshot of a cell phone&#10;&#10;Description generated with very high confidence">
            <a:extLst>
              <a:ext uri="{FF2B5EF4-FFF2-40B4-BE49-F238E27FC236}">
                <a16:creationId xmlns:a16="http://schemas.microsoft.com/office/drawing/2014/main" id="{B6DD442B-CCD3-4DFC-AE48-C753130FB2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432" t="37278" r="60234" b="50348"/>
          <a:stretch/>
        </p:blipFill>
        <p:spPr>
          <a:xfrm>
            <a:off x="2446364" y="3456220"/>
            <a:ext cx="823295" cy="955039"/>
          </a:xfrm>
          <a:prstGeom prst="rect">
            <a:avLst/>
          </a:prstGeom>
          <a:ln>
            <a:noFill/>
          </a:ln>
        </p:spPr>
      </p:pic>
      <p:pic>
        <p:nvPicPr>
          <p:cNvPr id="16" name="Picture 15" descr="A screenshot of a cell phone&#10;&#10;Description generated with very high confidence">
            <a:extLst>
              <a:ext uri="{FF2B5EF4-FFF2-40B4-BE49-F238E27FC236}">
                <a16:creationId xmlns:a16="http://schemas.microsoft.com/office/drawing/2014/main" id="{9AD5A92A-0E0F-4885-8E58-897BB2659C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201" t="66490" r="60686" b="21015"/>
          <a:stretch/>
        </p:blipFill>
        <p:spPr>
          <a:xfrm>
            <a:off x="2347987" y="5205181"/>
            <a:ext cx="802566" cy="906968"/>
          </a:xfrm>
          <a:prstGeom prst="rect">
            <a:avLst/>
          </a:prstGeom>
          <a:ln>
            <a:noFill/>
          </a:ln>
        </p:spPr>
      </p:pic>
      <p:pic>
        <p:nvPicPr>
          <p:cNvPr id="17" name="Picture 16" descr="A screenshot of a cell phone&#10;&#10;Description generated with very high confidence">
            <a:extLst>
              <a:ext uri="{FF2B5EF4-FFF2-40B4-BE49-F238E27FC236}">
                <a16:creationId xmlns:a16="http://schemas.microsoft.com/office/drawing/2014/main" id="{104F96A0-A5CA-44FC-9E21-A7767A82B2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047" t="15395" r="14020" b="73733"/>
          <a:stretch/>
        </p:blipFill>
        <p:spPr>
          <a:xfrm>
            <a:off x="8903546" y="1711928"/>
            <a:ext cx="1047783" cy="845905"/>
          </a:xfrm>
          <a:prstGeom prst="rect">
            <a:avLst/>
          </a:prstGeom>
          <a:ln>
            <a:noFill/>
          </a:ln>
        </p:spPr>
      </p:pic>
      <p:pic>
        <p:nvPicPr>
          <p:cNvPr id="19" name="Picture 18" descr="A screenshot of a cell phone&#10;&#10;Description generated with very high confidence">
            <a:extLst>
              <a:ext uri="{FF2B5EF4-FFF2-40B4-BE49-F238E27FC236}">
                <a16:creationId xmlns:a16="http://schemas.microsoft.com/office/drawing/2014/main" id="{C1055CBD-CCD9-4E50-809B-287530599E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509" t="36268" r="14020" b="54923"/>
          <a:stretch/>
        </p:blipFill>
        <p:spPr>
          <a:xfrm>
            <a:off x="8979160" y="3501642"/>
            <a:ext cx="900733" cy="648421"/>
          </a:xfrm>
          <a:prstGeom prst="rect">
            <a:avLst/>
          </a:prstGeom>
          <a:ln>
            <a:noFill/>
          </a:ln>
        </p:spPr>
      </p:pic>
      <p:pic>
        <p:nvPicPr>
          <p:cNvPr id="20" name="Picture 19" descr="A screenshot of a cell phone&#10;&#10;Description generated with very high confidence">
            <a:extLst>
              <a:ext uri="{FF2B5EF4-FFF2-40B4-BE49-F238E27FC236}">
                <a16:creationId xmlns:a16="http://schemas.microsoft.com/office/drawing/2014/main" id="{C5B628F2-F6BB-43DD-BF4E-9565FDCE44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406" t="66883" r="14020" b="22245"/>
          <a:stretch/>
        </p:blipFill>
        <p:spPr>
          <a:xfrm>
            <a:off x="8838582" y="5259618"/>
            <a:ext cx="1050682" cy="799530"/>
          </a:xfrm>
          <a:prstGeom prst="rect">
            <a:avLst/>
          </a:prstGeom>
          <a:ln>
            <a:noFill/>
          </a:ln>
        </p:spPr>
      </p:pic>
      <p:pic>
        <p:nvPicPr>
          <p:cNvPr id="24" name="Picture 23" descr="A screenshot of a cell phone&#10;&#10;Description generated with very high confidence">
            <a:extLst>
              <a:ext uri="{FF2B5EF4-FFF2-40B4-BE49-F238E27FC236}">
                <a16:creationId xmlns:a16="http://schemas.microsoft.com/office/drawing/2014/main" id="{98199171-6ADD-4E86-92E9-D1EC243104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509" t="46312" r="14020" b="50758"/>
          <a:stretch/>
        </p:blipFill>
        <p:spPr>
          <a:xfrm>
            <a:off x="8952277" y="4184012"/>
            <a:ext cx="900733" cy="215679"/>
          </a:xfrm>
          <a:prstGeom prst="rect">
            <a:avLst/>
          </a:prstGeom>
          <a:ln>
            <a:noFill/>
          </a:ln>
        </p:spPr>
      </p:pic>
    </p:spTree>
    <p:extLst>
      <p:ext uri="{BB962C8B-B14F-4D97-AF65-F5344CB8AC3E}">
        <p14:creationId xmlns:p14="http://schemas.microsoft.com/office/powerpoint/2010/main" val="2401631096"/>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84AB1E-0626-4637-8288-A85A8983EB72}"/>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16" name="TextBox 15">
            <a:extLst>
              <a:ext uri="{FF2B5EF4-FFF2-40B4-BE49-F238E27FC236}">
                <a16:creationId xmlns:a16="http://schemas.microsoft.com/office/drawing/2014/main" id="{00560D64-ED8A-9F4B-91D2-5516B6B87C0A}"/>
              </a:ext>
            </a:extLst>
          </p:cNvPr>
          <p:cNvSpPr txBox="1"/>
          <p:nvPr/>
        </p:nvSpPr>
        <p:spPr>
          <a:xfrm>
            <a:off x="1470066" y="2459504"/>
            <a:ext cx="9251868" cy="1938992"/>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What does this look like in practice?</a:t>
            </a:r>
          </a:p>
        </p:txBody>
      </p:sp>
    </p:spTree>
    <p:extLst>
      <p:ext uri="{BB962C8B-B14F-4D97-AF65-F5344CB8AC3E}">
        <p14:creationId xmlns:p14="http://schemas.microsoft.com/office/powerpoint/2010/main" val="2394662190"/>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84AB1E-0626-4637-8288-A85A8983EB72}"/>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16" name="TextBox 15">
            <a:extLst>
              <a:ext uri="{FF2B5EF4-FFF2-40B4-BE49-F238E27FC236}">
                <a16:creationId xmlns:a16="http://schemas.microsoft.com/office/drawing/2014/main" id="{00560D64-ED8A-9F4B-91D2-5516B6B87C0A}"/>
              </a:ext>
            </a:extLst>
          </p:cNvPr>
          <p:cNvSpPr txBox="1"/>
          <p:nvPr/>
        </p:nvSpPr>
        <p:spPr>
          <a:xfrm>
            <a:off x="1339437" y="606953"/>
            <a:ext cx="9251868"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The toolkit </a:t>
            </a:r>
          </a:p>
        </p:txBody>
      </p:sp>
      <p:pic>
        <p:nvPicPr>
          <p:cNvPr id="4" name="Picture 3">
            <a:extLst>
              <a:ext uri="{FF2B5EF4-FFF2-40B4-BE49-F238E27FC236}">
                <a16:creationId xmlns:a16="http://schemas.microsoft.com/office/drawing/2014/main" id="{733030BC-ED32-3F4C-8E80-62EC7B38D08F}"/>
              </a:ext>
            </a:extLst>
          </p:cNvPr>
          <p:cNvPicPr>
            <a:picLocks noChangeAspect="1"/>
          </p:cNvPicPr>
          <p:nvPr/>
        </p:nvPicPr>
        <p:blipFill>
          <a:blip r:embed="rId4"/>
          <a:stretch>
            <a:fillRect/>
          </a:stretch>
        </p:blipFill>
        <p:spPr>
          <a:xfrm>
            <a:off x="3178247" y="2073874"/>
            <a:ext cx="2822750" cy="416550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2AD9915F-070B-7E45-88A4-DDBECE553C7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41156" y="2073875"/>
            <a:ext cx="2843216" cy="416550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74E79265-A334-D844-BBF7-B3D6A698FC68}"/>
              </a:ext>
            </a:extLst>
          </p:cNvPr>
          <p:cNvPicPr>
            <a:picLocks noChangeAspect="1"/>
          </p:cNvPicPr>
          <p:nvPr/>
        </p:nvPicPr>
        <p:blipFill>
          <a:blip r:embed="rId6"/>
          <a:stretch>
            <a:fillRect/>
          </a:stretch>
        </p:blipFill>
        <p:spPr>
          <a:xfrm>
            <a:off x="6194872" y="2086094"/>
            <a:ext cx="2807700" cy="415328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326078F5-0D82-7440-9D09-7DE4BE4FBEBA}"/>
              </a:ext>
            </a:extLst>
          </p:cNvPr>
          <p:cNvPicPr>
            <a:picLocks noChangeAspect="1"/>
          </p:cNvPicPr>
          <p:nvPr/>
        </p:nvPicPr>
        <p:blipFill>
          <a:blip r:embed="rId7"/>
          <a:stretch>
            <a:fillRect/>
          </a:stretch>
        </p:blipFill>
        <p:spPr>
          <a:xfrm>
            <a:off x="9183087" y="2082232"/>
            <a:ext cx="2811423" cy="4148793"/>
          </a:xfrm>
          <a:prstGeom prst="rect">
            <a:avLst/>
          </a:prstGeom>
          <a:ln>
            <a:noFill/>
          </a:ln>
          <a:effectLst>
            <a:outerShdw blurRad="292100" dist="139700" dir="2700000" algn="tl" rotWithShape="0">
              <a:srgbClr val="333333">
                <a:alpha val="65000"/>
              </a:srgbClr>
            </a:outerShdw>
          </a:effectLst>
        </p:spPr>
      </p:pic>
      <p:grpSp>
        <p:nvGrpSpPr>
          <p:cNvPr id="11" name="Group 10">
            <a:extLst>
              <a:ext uri="{FF2B5EF4-FFF2-40B4-BE49-F238E27FC236}">
                <a16:creationId xmlns:a16="http://schemas.microsoft.com/office/drawing/2014/main" id="{89B74349-6793-3D4E-81B4-1444D28E7B04}"/>
              </a:ext>
            </a:extLst>
          </p:cNvPr>
          <p:cNvGrpSpPr/>
          <p:nvPr/>
        </p:nvGrpSpPr>
        <p:grpSpPr>
          <a:xfrm>
            <a:off x="665953" y="618618"/>
            <a:ext cx="766589" cy="1016098"/>
            <a:chOff x="1713095" y="4574875"/>
            <a:chExt cx="955074" cy="1283904"/>
          </a:xfrm>
        </p:grpSpPr>
        <p:sp>
          <p:nvSpPr>
            <p:cNvPr id="12" name="Rectangle 11">
              <a:extLst>
                <a:ext uri="{FF2B5EF4-FFF2-40B4-BE49-F238E27FC236}">
                  <a16:creationId xmlns:a16="http://schemas.microsoft.com/office/drawing/2014/main" id="{42A4DB08-6372-DF4D-9ABE-96D5BD1C536F}"/>
                </a:ext>
              </a:extLst>
            </p:cNvPr>
            <p:cNvSpPr/>
            <p:nvPr/>
          </p:nvSpPr>
          <p:spPr>
            <a:xfrm>
              <a:off x="1713095" y="4574875"/>
              <a:ext cx="955074" cy="1283904"/>
            </a:xfrm>
            <a:prstGeom prst="rect">
              <a:avLst/>
            </a:prstGeom>
            <a:solidFill>
              <a:srgbClr val="FCC6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3" name="Picture 12">
              <a:extLst>
                <a:ext uri="{FF2B5EF4-FFF2-40B4-BE49-F238E27FC236}">
                  <a16:creationId xmlns:a16="http://schemas.microsoft.com/office/drawing/2014/main" id="{B1546076-2523-2041-84F1-ADE0CDABEFE9}"/>
                </a:ext>
              </a:extLst>
            </p:cNvPr>
            <p:cNvPicPr>
              <a:picLocks noChangeAspect="1"/>
            </p:cNvPicPr>
            <p:nvPr/>
          </p:nvPicPr>
          <p:blipFill>
            <a:blip r:embed="rId8"/>
            <a:stretch>
              <a:fillRect/>
            </a:stretch>
          </p:blipFill>
          <p:spPr>
            <a:xfrm>
              <a:off x="1723288" y="4589644"/>
              <a:ext cx="944881" cy="1107350"/>
            </a:xfrm>
            <a:prstGeom prst="rect">
              <a:avLst/>
            </a:prstGeom>
          </p:spPr>
        </p:pic>
      </p:grpSp>
      <p:grpSp>
        <p:nvGrpSpPr>
          <p:cNvPr id="14" name="Group 13">
            <a:extLst>
              <a:ext uri="{FF2B5EF4-FFF2-40B4-BE49-F238E27FC236}">
                <a16:creationId xmlns:a16="http://schemas.microsoft.com/office/drawing/2014/main" id="{05A130DB-EBE0-AB4B-885F-B2B1A877916F}"/>
              </a:ext>
            </a:extLst>
          </p:cNvPr>
          <p:cNvGrpSpPr/>
          <p:nvPr/>
        </p:nvGrpSpPr>
        <p:grpSpPr>
          <a:xfrm>
            <a:off x="1736814" y="634290"/>
            <a:ext cx="801238" cy="1015664"/>
            <a:chOff x="0" y="0"/>
            <a:chExt cx="3546203" cy="4952999"/>
          </a:xfrm>
        </p:grpSpPr>
        <p:sp>
          <p:nvSpPr>
            <p:cNvPr id="15" name="Rectangle 14">
              <a:extLst>
                <a:ext uri="{FF2B5EF4-FFF2-40B4-BE49-F238E27FC236}">
                  <a16:creationId xmlns:a16="http://schemas.microsoft.com/office/drawing/2014/main" id="{8AD9C29D-A6F5-1A4E-9C3E-E22C6D8DC86D}"/>
                </a:ext>
              </a:extLst>
            </p:cNvPr>
            <p:cNvSpPr/>
            <p:nvPr/>
          </p:nvSpPr>
          <p:spPr>
            <a:xfrm>
              <a:off x="0" y="0"/>
              <a:ext cx="3522891" cy="4952999"/>
            </a:xfrm>
            <a:prstGeom prst="rect">
              <a:avLst/>
            </a:prstGeom>
            <a:solidFill>
              <a:srgbClr val="3E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7" name="Picture 16">
              <a:extLst>
                <a:ext uri="{FF2B5EF4-FFF2-40B4-BE49-F238E27FC236}">
                  <a16:creationId xmlns:a16="http://schemas.microsoft.com/office/drawing/2014/main" id="{7F75B7FA-0318-7D47-AA3F-4A399BFE3995}"/>
                </a:ext>
              </a:extLst>
            </p:cNvPr>
            <p:cNvPicPr>
              <a:picLocks noChangeAspect="1"/>
            </p:cNvPicPr>
            <p:nvPr/>
          </p:nvPicPr>
          <p:blipFill>
            <a:blip r:embed="rId9"/>
            <a:stretch>
              <a:fillRect/>
            </a:stretch>
          </p:blipFill>
          <p:spPr>
            <a:xfrm>
              <a:off x="53249" y="104356"/>
              <a:ext cx="3492954" cy="4075113"/>
            </a:xfrm>
            <a:prstGeom prst="rect">
              <a:avLst/>
            </a:prstGeom>
            <a:ln>
              <a:noFill/>
            </a:ln>
            <a:effectLst>
              <a:outerShdw blurRad="292100" dist="139700" dir="2700000" algn="tl" rotWithShape="0">
                <a:srgbClr val="333333">
                  <a:alpha val="65000"/>
                </a:srgbClr>
              </a:outerShdw>
            </a:effectLst>
          </p:spPr>
        </p:pic>
      </p:grpSp>
      <p:pic>
        <p:nvPicPr>
          <p:cNvPr id="19" name="Picture 18">
            <a:extLst>
              <a:ext uri="{FF2B5EF4-FFF2-40B4-BE49-F238E27FC236}">
                <a16:creationId xmlns:a16="http://schemas.microsoft.com/office/drawing/2014/main" id="{AE53AE53-DE36-5343-BE35-59C9DEAF50A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454737" y="386772"/>
            <a:ext cx="2071310" cy="1465652"/>
          </a:xfrm>
          <a:prstGeom prst="rect">
            <a:avLst/>
          </a:prstGeom>
        </p:spPr>
      </p:pic>
    </p:spTree>
    <p:custDataLst>
      <p:tags r:id="rId1"/>
    </p:custDataLst>
    <p:extLst>
      <p:ext uri="{BB962C8B-B14F-4D97-AF65-F5344CB8AC3E}">
        <p14:creationId xmlns:p14="http://schemas.microsoft.com/office/powerpoint/2010/main" val="2744634032"/>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0-#ppt_w/2"/>
                                          </p:val>
                                        </p:tav>
                                        <p:tav tm="100000">
                                          <p:val>
                                            <p:strVal val="#ppt_x"/>
                                          </p:val>
                                        </p:tav>
                                      </p:tavLst>
                                    </p:anim>
                                    <p:anim calcmode="lin" valueType="num">
                                      <p:cBhvr additive="base">
                                        <p:cTn id="4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87E492-F714-4283-A5F3-BC1B64C2D495}"/>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7AC623AD-AF6B-43D6-9A9F-33FD15A108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80" t="13478" r="1867"/>
          <a:stretch/>
        </p:blipFill>
        <p:spPr>
          <a:xfrm>
            <a:off x="851216" y="181099"/>
            <a:ext cx="10489568" cy="6495802"/>
          </a:xfrm>
          <a:prstGeom prst="rect">
            <a:avLst/>
          </a:prstGeom>
        </p:spPr>
      </p:pic>
    </p:spTree>
    <p:extLst>
      <p:ext uri="{BB962C8B-B14F-4D97-AF65-F5344CB8AC3E}">
        <p14:creationId xmlns:p14="http://schemas.microsoft.com/office/powerpoint/2010/main" val="4078432920"/>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4776D3-1CB4-E845-B8A2-003B33D08858}"/>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5" name="Picture 4">
            <a:extLst>
              <a:ext uri="{FF2B5EF4-FFF2-40B4-BE49-F238E27FC236}">
                <a16:creationId xmlns:a16="http://schemas.microsoft.com/office/drawing/2014/main" id="{E21B76B5-467E-B44B-8360-610450DC7662}"/>
              </a:ext>
            </a:extLst>
          </p:cNvPr>
          <p:cNvPicPr>
            <a:picLocks noChangeAspect="1"/>
          </p:cNvPicPr>
          <p:nvPr/>
        </p:nvPicPr>
        <p:blipFill>
          <a:blip r:embed="rId3"/>
          <a:stretch>
            <a:fillRect/>
          </a:stretch>
        </p:blipFill>
        <p:spPr>
          <a:xfrm>
            <a:off x="1162072" y="0"/>
            <a:ext cx="9867856" cy="6858000"/>
          </a:xfrm>
          <a:prstGeom prst="rect">
            <a:avLst/>
          </a:prstGeom>
        </p:spPr>
      </p:pic>
    </p:spTree>
    <p:extLst>
      <p:ext uri="{BB962C8B-B14F-4D97-AF65-F5344CB8AC3E}">
        <p14:creationId xmlns:p14="http://schemas.microsoft.com/office/powerpoint/2010/main" val="2909868884"/>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32E82-4110-4010-BD47-491277D0F58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7AC623AD-AF6B-43D6-9A9F-33FD15A108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998" t="11934" r="4159" b="3372"/>
          <a:stretch/>
        </p:blipFill>
        <p:spPr>
          <a:xfrm>
            <a:off x="1393371" y="1371066"/>
            <a:ext cx="9143999" cy="5486934"/>
          </a:xfrm>
          <a:prstGeom prst="rect">
            <a:avLst/>
          </a:prstGeom>
        </p:spPr>
      </p:pic>
      <p:sp>
        <p:nvSpPr>
          <p:cNvPr id="5" name="TextBox 4">
            <a:extLst>
              <a:ext uri="{FF2B5EF4-FFF2-40B4-BE49-F238E27FC236}">
                <a16:creationId xmlns:a16="http://schemas.microsoft.com/office/drawing/2014/main" id="{02E3C6D7-6C0A-2F45-B40B-6BCF09D52125}"/>
              </a:ext>
            </a:extLst>
          </p:cNvPr>
          <p:cNvSpPr txBox="1"/>
          <p:nvPr/>
        </p:nvSpPr>
        <p:spPr>
          <a:xfrm>
            <a:off x="1339436" y="355403"/>
            <a:ext cx="9251868"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Defining your vision</a:t>
            </a:r>
          </a:p>
        </p:txBody>
      </p:sp>
    </p:spTree>
    <p:extLst>
      <p:ext uri="{BB962C8B-B14F-4D97-AF65-F5344CB8AC3E}">
        <p14:creationId xmlns:p14="http://schemas.microsoft.com/office/powerpoint/2010/main" val="926133329"/>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18823"/>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55300" name="Picture 4" descr="UNICEF Children's Rights Convention On The Rights Of The Child ...">
            <a:extLst>
              <a:ext uri="{FF2B5EF4-FFF2-40B4-BE49-F238E27FC236}">
                <a16:creationId xmlns:a16="http://schemas.microsoft.com/office/drawing/2014/main" id="{1BB192C2-D289-4353-9D00-A04770F38F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53" r="10146"/>
          <a:stretch/>
        </p:blipFill>
        <p:spPr bwMode="auto">
          <a:xfrm>
            <a:off x="4145565" y="343598"/>
            <a:ext cx="1155337" cy="1164462"/>
          </a:xfrm>
          <a:prstGeom prst="ellipse">
            <a:avLst/>
          </a:prstGeom>
          <a:noFill/>
          <a:extLst>
            <a:ext uri="{909E8E84-426E-40DD-AFC4-6F175D3DCCD1}">
              <a14:hiddenFill xmlns:a14="http://schemas.microsoft.com/office/drawing/2010/main">
                <a:solidFill>
                  <a:srgbClr val="FFFFFF"/>
                </a:solidFill>
              </a14:hiddenFill>
            </a:ext>
          </a:extLst>
        </p:spPr>
      </p:pic>
      <p:pic>
        <p:nvPicPr>
          <p:cNvPr id="55302" name="Picture 6" descr="United Nations PNG logo free download, UN logo PNG">
            <a:extLst>
              <a:ext uri="{FF2B5EF4-FFF2-40B4-BE49-F238E27FC236}">
                <a16:creationId xmlns:a16="http://schemas.microsoft.com/office/drawing/2014/main" id="{36DAC213-D836-4E01-9C27-82D988B817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3704" y="376675"/>
            <a:ext cx="1360805" cy="1131385"/>
          </a:xfrm>
          <a:prstGeom prst="rect">
            <a:avLst/>
          </a:prstGeom>
          <a:noFill/>
          <a:extLst>
            <a:ext uri="{909E8E84-426E-40DD-AFC4-6F175D3DCCD1}">
              <a14:hiddenFill xmlns:a14="http://schemas.microsoft.com/office/drawing/2010/main">
                <a:solidFill>
                  <a:srgbClr val="FFFFFF"/>
                </a:solidFill>
              </a14:hiddenFill>
            </a:ext>
          </a:extLst>
        </p:spPr>
      </p:pic>
      <p:pic>
        <p:nvPicPr>
          <p:cNvPr id="55304" name="Picture 8" descr="Emblem of the African Union - Wikipedia">
            <a:extLst>
              <a:ext uri="{FF2B5EF4-FFF2-40B4-BE49-F238E27FC236}">
                <a16:creationId xmlns:a16="http://schemas.microsoft.com/office/drawing/2014/main" id="{70ACBDAB-FCCC-4866-96AE-E6C0BE7F3B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3430" y="409297"/>
            <a:ext cx="1298699" cy="1164462"/>
          </a:xfrm>
          <a:prstGeom prst="rect">
            <a:avLst/>
          </a:prstGeom>
          <a:noFill/>
          <a:extLst>
            <a:ext uri="{909E8E84-426E-40DD-AFC4-6F175D3DCCD1}">
              <a14:hiddenFill xmlns:a14="http://schemas.microsoft.com/office/drawing/2010/main">
                <a:solidFill>
                  <a:srgbClr val="FFFFFF"/>
                </a:solidFill>
              </a14:hiddenFill>
            </a:ext>
          </a:extLst>
        </p:spPr>
      </p:pic>
      <p:pic>
        <p:nvPicPr>
          <p:cNvPr id="55306" name="Picture 10" descr="Coat of arms of South Africa - Wikipedia">
            <a:extLst>
              <a:ext uri="{FF2B5EF4-FFF2-40B4-BE49-F238E27FC236}">
                <a16:creationId xmlns:a16="http://schemas.microsoft.com/office/drawing/2014/main" id="{A9B7559C-B625-4A4D-AFF1-96DD94DC591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85460" y="310743"/>
            <a:ext cx="952285" cy="1261150"/>
          </a:xfrm>
          <a:prstGeom prst="rect">
            <a:avLst/>
          </a:prstGeom>
          <a:noFill/>
          <a:extLst>
            <a:ext uri="{909E8E84-426E-40DD-AFC4-6F175D3DCCD1}">
              <a14:hiddenFill xmlns:a14="http://schemas.microsoft.com/office/drawing/2010/main">
                <a:solidFill>
                  <a:srgbClr val="FFFFFF"/>
                </a:solidFill>
              </a14:hiddenFill>
            </a:ext>
          </a:extLst>
        </p:spPr>
      </p:pic>
      <p:sp>
        <p:nvSpPr>
          <p:cNvPr id="3" name="Right Triangle 2">
            <a:extLst>
              <a:ext uri="{FF2B5EF4-FFF2-40B4-BE49-F238E27FC236}">
                <a16:creationId xmlns:a16="http://schemas.microsoft.com/office/drawing/2014/main" id="{D88FBC84-2CBC-4637-9DC5-61185FEC84DA}"/>
              </a:ext>
            </a:extLst>
          </p:cNvPr>
          <p:cNvSpPr/>
          <p:nvPr/>
        </p:nvSpPr>
        <p:spPr>
          <a:xfrm rot="5400000">
            <a:off x="3304471" y="-295817"/>
            <a:ext cx="4557464" cy="8601335"/>
          </a:xfrm>
          <a:prstGeom prst="rtTriangle">
            <a:avLst/>
          </a:prstGeom>
          <a:solidFill>
            <a:srgbClr val="FEB811"/>
          </a:solidFill>
          <a:ln>
            <a:solidFill>
              <a:srgbClr val="FEB8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 name="Picture 3">
            <a:extLst>
              <a:ext uri="{FF2B5EF4-FFF2-40B4-BE49-F238E27FC236}">
                <a16:creationId xmlns:a16="http://schemas.microsoft.com/office/drawing/2014/main" id="{593E0126-B496-4A2E-9F90-9AC24ADD6DCD}"/>
              </a:ext>
            </a:extLst>
          </p:cNvPr>
          <p:cNvPicPr>
            <a:picLocks noChangeAspect="1"/>
          </p:cNvPicPr>
          <p:nvPr/>
        </p:nvPicPr>
        <p:blipFill rotWithShape="1">
          <a:blip r:embed="rId7"/>
          <a:srcRect r="2250" b="2030"/>
          <a:stretch/>
        </p:blipFill>
        <p:spPr>
          <a:xfrm>
            <a:off x="1446197" y="1888561"/>
            <a:ext cx="2194563" cy="2807162"/>
          </a:xfrm>
          <a:prstGeom prst="roundRect">
            <a:avLst/>
          </a:prstGeom>
        </p:spPr>
      </p:pic>
      <p:sp>
        <p:nvSpPr>
          <p:cNvPr id="13" name="Right Triangle 12">
            <a:extLst>
              <a:ext uri="{FF2B5EF4-FFF2-40B4-BE49-F238E27FC236}">
                <a16:creationId xmlns:a16="http://schemas.microsoft.com/office/drawing/2014/main" id="{29F8150B-644B-4D02-B892-A876D6550773}"/>
              </a:ext>
            </a:extLst>
          </p:cNvPr>
          <p:cNvSpPr/>
          <p:nvPr/>
        </p:nvSpPr>
        <p:spPr>
          <a:xfrm rot="16200000">
            <a:off x="4319000" y="-215443"/>
            <a:ext cx="4557465" cy="8623468"/>
          </a:xfrm>
          <a:prstGeom prst="rtTriangle">
            <a:avLst/>
          </a:prstGeom>
          <a:solidFill>
            <a:srgbClr val="FEB811"/>
          </a:solidFill>
          <a:ln>
            <a:solidFill>
              <a:srgbClr val="FEB8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Picture 4">
            <a:extLst>
              <a:ext uri="{FF2B5EF4-FFF2-40B4-BE49-F238E27FC236}">
                <a16:creationId xmlns:a16="http://schemas.microsoft.com/office/drawing/2014/main" id="{A6F7D728-FD99-4B7F-B950-2599BA5363A1}"/>
              </a:ext>
            </a:extLst>
          </p:cNvPr>
          <p:cNvPicPr>
            <a:picLocks noChangeAspect="1"/>
          </p:cNvPicPr>
          <p:nvPr/>
        </p:nvPicPr>
        <p:blipFill rotWithShape="1">
          <a:blip r:embed="rId8"/>
          <a:srcRect l="-5024" r="1034" b="1822"/>
          <a:stretch/>
        </p:blipFill>
        <p:spPr>
          <a:xfrm>
            <a:off x="8440548" y="3500514"/>
            <a:ext cx="2198935" cy="2655827"/>
          </a:xfrm>
          <a:prstGeom prst="roundRect">
            <a:avLst/>
          </a:prstGeom>
        </p:spPr>
      </p:pic>
      <p:sp>
        <p:nvSpPr>
          <p:cNvPr id="6" name="TextBox 5">
            <a:extLst>
              <a:ext uri="{FF2B5EF4-FFF2-40B4-BE49-F238E27FC236}">
                <a16:creationId xmlns:a16="http://schemas.microsoft.com/office/drawing/2014/main" id="{D935AAF0-7F15-40CA-804E-775A05F6A97B}"/>
              </a:ext>
            </a:extLst>
          </p:cNvPr>
          <p:cNvSpPr txBox="1"/>
          <p:nvPr/>
        </p:nvSpPr>
        <p:spPr>
          <a:xfrm>
            <a:off x="5213310" y="3588459"/>
            <a:ext cx="1393330" cy="1015663"/>
          </a:xfrm>
          <a:prstGeom prst="rect">
            <a:avLst/>
          </a:prstGeom>
          <a:noFill/>
        </p:spPr>
        <p:txBody>
          <a:bodyPr wrap="square" rtlCol="0">
            <a:spAutoFit/>
          </a:bodyPr>
          <a:lstStyle/>
          <a:p>
            <a:pPr algn="ctr"/>
            <a:r>
              <a:rPr lang="en-ZA" sz="6000" b="1" dirty="0">
                <a:solidFill>
                  <a:srgbClr val="995D25"/>
                </a:solidFill>
                <a:latin typeface="Century Gothic" panose="020B0502020202020204" pitchFamily="34" charset="0"/>
              </a:rPr>
              <a:t>VS</a:t>
            </a:r>
          </a:p>
        </p:txBody>
      </p:sp>
      <p:pic>
        <p:nvPicPr>
          <p:cNvPr id="14" name="Picture 13">
            <a:extLst>
              <a:ext uri="{FF2B5EF4-FFF2-40B4-BE49-F238E27FC236}">
                <a16:creationId xmlns:a16="http://schemas.microsoft.com/office/drawing/2014/main" id="{A86644EE-FA0D-5244-A0A8-353FB0980F1D}"/>
              </a:ext>
            </a:extLst>
          </p:cNvPr>
          <p:cNvPicPr>
            <a:picLocks noChangeAspect="1"/>
          </p:cNvPicPr>
          <p:nvPr/>
        </p:nvPicPr>
        <p:blipFill rotWithShape="1">
          <a:blip r:embed="rId9"/>
          <a:srcRect l="8525" t="9451"/>
          <a:stretch/>
        </p:blipFill>
        <p:spPr>
          <a:xfrm>
            <a:off x="3830501" y="1941208"/>
            <a:ext cx="813722" cy="1169990"/>
          </a:xfrm>
          <a:prstGeom prst="rect">
            <a:avLst/>
          </a:prstGeom>
        </p:spPr>
      </p:pic>
      <p:pic>
        <p:nvPicPr>
          <p:cNvPr id="15" name="Picture 14">
            <a:extLst>
              <a:ext uri="{FF2B5EF4-FFF2-40B4-BE49-F238E27FC236}">
                <a16:creationId xmlns:a16="http://schemas.microsoft.com/office/drawing/2014/main" id="{93F84389-92E7-404E-B4CF-8DCEF56883C9}"/>
              </a:ext>
            </a:extLst>
          </p:cNvPr>
          <p:cNvPicPr>
            <a:picLocks noChangeAspect="1"/>
          </p:cNvPicPr>
          <p:nvPr/>
        </p:nvPicPr>
        <p:blipFill>
          <a:blip r:embed="rId10"/>
          <a:stretch>
            <a:fillRect/>
          </a:stretch>
        </p:blipFill>
        <p:spPr>
          <a:xfrm>
            <a:off x="6276977" y="1817558"/>
            <a:ext cx="970677" cy="1324570"/>
          </a:xfrm>
          <a:prstGeom prst="rect">
            <a:avLst/>
          </a:prstGeom>
        </p:spPr>
      </p:pic>
      <p:pic>
        <p:nvPicPr>
          <p:cNvPr id="16" name="Picture 15">
            <a:extLst>
              <a:ext uri="{FF2B5EF4-FFF2-40B4-BE49-F238E27FC236}">
                <a16:creationId xmlns:a16="http://schemas.microsoft.com/office/drawing/2014/main" id="{2A44A945-5F84-FA4F-82E2-BF30F4424E3D}"/>
              </a:ext>
            </a:extLst>
          </p:cNvPr>
          <p:cNvPicPr>
            <a:picLocks noChangeAspect="1"/>
          </p:cNvPicPr>
          <p:nvPr/>
        </p:nvPicPr>
        <p:blipFill rotWithShape="1">
          <a:blip r:embed="rId11"/>
          <a:srcRect l="11310" t="1131"/>
          <a:stretch/>
        </p:blipFill>
        <p:spPr>
          <a:xfrm>
            <a:off x="6042221" y="4940863"/>
            <a:ext cx="913943" cy="1406538"/>
          </a:xfrm>
          <a:prstGeom prst="roundRect">
            <a:avLst/>
          </a:prstGeom>
        </p:spPr>
      </p:pic>
      <p:pic>
        <p:nvPicPr>
          <p:cNvPr id="18" name="Picture 17">
            <a:extLst>
              <a:ext uri="{FF2B5EF4-FFF2-40B4-BE49-F238E27FC236}">
                <a16:creationId xmlns:a16="http://schemas.microsoft.com/office/drawing/2014/main" id="{DBBDAD24-57DF-8942-BD70-B759A7F4D4A5}"/>
              </a:ext>
            </a:extLst>
          </p:cNvPr>
          <p:cNvPicPr>
            <a:picLocks noChangeAspect="1"/>
          </p:cNvPicPr>
          <p:nvPr/>
        </p:nvPicPr>
        <p:blipFill rotWithShape="1">
          <a:blip r:embed="rId12"/>
          <a:srcRect l="7544" t="6609"/>
          <a:stretch/>
        </p:blipFill>
        <p:spPr>
          <a:xfrm>
            <a:off x="7044564" y="5029514"/>
            <a:ext cx="1126000" cy="1336845"/>
          </a:xfrm>
          <a:prstGeom prst="rect">
            <a:avLst/>
          </a:prstGeom>
        </p:spPr>
      </p:pic>
      <p:pic>
        <p:nvPicPr>
          <p:cNvPr id="17" name="Picture 16">
            <a:extLst>
              <a:ext uri="{FF2B5EF4-FFF2-40B4-BE49-F238E27FC236}">
                <a16:creationId xmlns:a16="http://schemas.microsoft.com/office/drawing/2014/main" id="{E32AC0FE-DEFC-AA4D-AD77-A0465F2072C7}"/>
              </a:ext>
            </a:extLst>
          </p:cNvPr>
          <p:cNvPicPr>
            <a:picLocks noChangeAspect="1"/>
          </p:cNvPicPr>
          <p:nvPr/>
        </p:nvPicPr>
        <p:blipFill>
          <a:blip r:embed="rId13"/>
          <a:stretch>
            <a:fillRect/>
          </a:stretch>
        </p:blipFill>
        <p:spPr>
          <a:xfrm>
            <a:off x="4920480" y="1941208"/>
            <a:ext cx="1195100" cy="1601530"/>
          </a:xfrm>
          <a:prstGeom prst="roundRect">
            <a:avLst/>
          </a:prstGeom>
        </p:spPr>
      </p:pic>
      <p:pic>
        <p:nvPicPr>
          <p:cNvPr id="19" name="Picture 18">
            <a:extLst>
              <a:ext uri="{FF2B5EF4-FFF2-40B4-BE49-F238E27FC236}">
                <a16:creationId xmlns:a16="http://schemas.microsoft.com/office/drawing/2014/main" id="{7AA511E1-89E5-5F45-9F78-56945639F880}"/>
              </a:ext>
            </a:extLst>
          </p:cNvPr>
          <p:cNvPicPr>
            <a:picLocks noChangeAspect="1"/>
          </p:cNvPicPr>
          <p:nvPr/>
        </p:nvPicPr>
        <p:blipFill rotWithShape="1">
          <a:blip r:embed="rId14"/>
          <a:srcRect l="-10210" t="1" r="-14938" b="-11679"/>
          <a:stretch/>
        </p:blipFill>
        <p:spPr>
          <a:xfrm>
            <a:off x="4436786" y="5019261"/>
            <a:ext cx="1582182" cy="1401484"/>
          </a:xfrm>
          <a:prstGeom prst="ellipse">
            <a:avLst/>
          </a:prstGeom>
        </p:spPr>
      </p:pic>
    </p:spTree>
    <p:extLst>
      <p:ext uri="{BB962C8B-B14F-4D97-AF65-F5344CB8AC3E}">
        <p14:creationId xmlns:p14="http://schemas.microsoft.com/office/powerpoint/2010/main" val="2443625603"/>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2192001"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044" y="1295974"/>
            <a:ext cx="9721909" cy="4266051"/>
          </a:xfrm>
          <a:prstGeom prst="rect">
            <a:avLst/>
          </a:prstGeom>
        </p:spPr>
      </p:pic>
    </p:spTree>
    <p:extLst>
      <p:ext uri="{BB962C8B-B14F-4D97-AF65-F5344CB8AC3E}">
        <p14:creationId xmlns:p14="http://schemas.microsoft.com/office/powerpoint/2010/main" val="3236884463"/>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974" y="1239937"/>
            <a:ext cx="10048051" cy="4378125"/>
          </a:xfrm>
          <a:prstGeom prst="rect">
            <a:avLst/>
          </a:prstGeom>
        </p:spPr>
      </p:pic>
    </p:spTree>
    <p:extLst>
      <p:ext uri="{BB962C8B-B14F-4D97-AF65-F5344CB8AC3E}">
        <p14:creationId xmlns:p14="http://schemas.microsoft.com/office/powerpoint/2010/main" val="425492839"/>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2063E5-3464-5549-A236-49AAE7BB484B}"/>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50178" name="Picture 2">
            <a:extLst>
              <a:ext uri="{FF2B5EF4-FFF2-40B4-BE49-F238E27FC236}">
                <a16:creationId xmlns:a16="http://schemas.microsoft.com/office/drawing/2014/main" id="{DD81ABB8-C5BD-4320-9ADA-6393EBFA51BC}"/>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8690" t="29549" r="4706"/>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EE836F-ECD0-4E40-BEB9-ED18F128BB54}"/>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3" name="Picture 2" descr="A close up of a map&#10;&#10;Description automatically generated">
            <a:extLst>
              <a:ext uri="{FF2B5EF4-FFF2-40B4-BE49-F238E27FC236}">
                <a16:creationId xmlns:a16="http://schemas.microsoft.com/office/drawing/2014/main" id="{F5F34C1E-4AC9-4A36-B5E4-C9F28D710223}"/>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1143000" y="0"/>
            <a:ext cx="9905999"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A36759-2663-45B4-95FC-C4D0A2C63B0E}"/>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6" name="Picture 5">
            <a:extLst>
              <a:ext uri="{FF2B5EF4-FFF2-40B4-BE49-F238E27FC236}">
                <a16:creationId xmlns:a16="http://schemas.microsoft.com/office/drawing/2014/main" id="{7AC623AD-AF6B-43D6-9A9F-33FD15A108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259" t="15355" r="4784" b="6421"/>
          <a:stretch/>
        </p:blipFill>
        <p:spPr>
          <a:xfrm>
            <a:off x="1600695" y="1341912"/>
            <a:ext cx="8965871" cy="5301674"/>
          </a:xfrm>
          <a:prstGeom prst="rect">
            <a:avLst/>
          </a:prstGeom>
        </p:spPr>
      </p:pic>
      <p:sp>
        <p:nvSpPr>
          <p:cNvPr id="4" name="TextBox 3">
            <a:extLst>
              <a:ext uri="{FF2B5EF4-FFF2-40B4-BE49-F238E27FC236}">
                <a16:creationId xmlns:a16="http://schemas.microsoft.com/office/drawing/2014/main" id="{1322CB4A-B39D-684C-8B55-27B02381F5BD}"/>
              </a:ext>
            </a:extLst>
          </p:cNvPr>
          <p:cNvSpPr txBox="1"/>
          <p:nvPr/>
        </p:nvSpPr>
        <p:spPr>
          <a:xfrm>
            <a:off x="136566" y="423805"/>
            <a:ext cx="11918867"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Identifying challenges</a:t>
            </a:r>
          </a:p>
        </p:txBody>
      </p:sp>
    </p:spTree>
    <p:extLst>
      <p:ext uri="{BB962C8B-B14F-4D97-AF65-F5344CB8AC3E}">
        <p14:creationId xmlns:p14="http://schemas.microsoft.com/office/powerpoint/2010/main" val="2824435349"/>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BBA92C-4832-3446-817C-57301F2FBCF3}"/>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6" name="Picture 5" descr="A group of people sitting at a table playing a board game&#10;&#10;Description automatically generated">
            <a:extLst>
              <a:ext uri="{FF2B5EF4-FFF2-40B4-BE49-F238E27FC236}">
                <a16:creationId xmlns:a16="http://schemas.microsoft.com/office/drawing/2014/main" id="{53F0A6B7-2973-9846-A2CE-40767EB93656}"/>
              </a:ext>
            </a:extLst>
          </p:cNvPr>
          <p:cNvPicPr>
            <a:picLocks noChangeAspect="1"/>
          </p:cNvPicPr>
          <p:nvPr/>
        </p:nvPicPr>
        <p:blipFill rotWithShape="1">
          <a:blip r:embed="rId3"/>
          <a:srcRect l="2477" t="50000" r="32944" b="1566"/>
          <a:stretch/>
        </p:blipFill>
        <p:spPr>
          <a:xfrm>
            <a:off x="-1" y="0"/>
            <a:ext cx="12192001"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65DBEC-1582-4420-A9C7-DFF471A75A6F}"/>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6" name="Picture 5">
            <a:extLst>
              <a:ext uri="{FF2B5EF4-FFF2-40B4-BE49-F238E27FC236}">
                <a16:creationId xmlns:a16="http://schemas.microsoft.com/office/drawing/2014/main" id="{7AC623AD-AF6B-43D6-9A9F-33FD15A108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5013" t="20751" r="5425" b="9765"/>
          <a:stretch/>
        </p:blipFill>
        <p:spPr>
          <a:xfrm>
            <a:off x="1177447" y="1321625"/>
            <a:ext cx="9680200" cy="5138552"/>
          </a:xfrm>
          <a:prstGeom prst="rect">
            <a:avLst/>
          </a:prstGeom>
        </p:spPr>
      </p:pic>
      <p:sp>
        <p:nvSpPr>
          <p:cNvPr id="4" name="TextBox 3">
            <a:extLst>
              <a:ext uri="{FF2B5EF4-FFF2-40B4-BE49-F238E27FC236}">
                <a16:creationId xmlns:a16="http://schemas.microsoft.com/office/drawing/2014/main" id="{5FEAD3CF-F199-FE4D-8057-CD6C74DD292E}"/>
              </a:ext>
            </a:extLst>
          </p:cNvPr>
          <p:cNvSpPr txBox="1"/>
          <p:nvPr/>
        </p:nvSpPr>
        <p:spPr>
          <a:xfrm>
            <a:off x="136566" y="536539"/>
            <a:ext cx="11918867"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Understanding &amp; prioritising</a:t>
            </a:r>
          </a:p>
        </p:txBody>
      </p:sp>
    </p:spTree>
    <p:extLst>
      <p:ext uri="{BB962C8B-B14F-4D97-AF65-F5344CB8AC3E}">
        <p14:creationId xmlns:p14="http://schemas.microsoft.com/office/powerpoint/2010/main" val="713704481"/>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307693"/>
            <a:ext cx="8508124"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Who is involved?</a:t>
            </a:r>
          </a:p>
        </p:txBody>
      </p:sp>
      <p:pic>
        <p:nvPicPr>
          <p:cNvPr id="7" name="Picture 6">
            <a:extLst>
              <a:ext uri="{FF2B5EF4-FFF2-40B4-BE49-F238E27FC236}">
                <a16:creationId xmlns:a16="http://schemas.microsoft.com/office/drawing/2014/main" id="{9C7D3AC1-F399-4494-AA5E-BA9754D56D4C}"/>
              </a:ext>
            </a:extLst>
          </p:cNvPr>
          <p:cNvPicPr>
            <a:picLocks noChangeAspect="1"/>
          </p:cNvPicPr>
          <p:nvPr/>
        </p:nvPicPr>
        <p:blipFill>
          <a:blip r:embed="rId4"/>
          <a:stretch>
            <a:fillRect/>
          </a:stretch>
        </p:blipFill>
        <p:spPr>
          <a:xfrm>
            <a:off x="4176176" y="2176145"/>
            <a:ext cx="3839649" cy="3432176"/>
          </a:xfrm>
          <a:prstGeom prst="rect">
            <a:avLst/>
          </a:prstGeom>
        </p:spPr>
      </p:pic>
      <p:pic>
        <p:nvPicPr>
          <p:cNvPr id="12" name="Picture 11">
            <a:extLst>
              <a:ext uri="{FF2B5EF4-FFF2-40B4-BE49-F238E27FC236}">
                <a16:creationId xmlns:a16="http://schemas.microsoft.com/office/drawing/2014/main" id="{ACD6A3DF-B76C-41AF-B263-ACAD392BD6E6}"/>
              </a:ext>
            </a:extLst>
          </p:cNvPr>
          <p:cNvPicPr>
            <a:picLocks noChangeAspect="1"/>
          </p:cNvPicPr>
          <p:nvPr/>
        </p:nvPicPr>
        <p:blipFill rotWithShape="1">
          <a:blip r:embed="rId5"/>
          <a:srcRect t="20449" b="7843"/>
          <a:stretch/>
        </p:blipFill>
        <p:spPr>
          <a:xfrm rot="16200000">
            <a:off x="3678024" y="1784470"/>
            <a:ext cx="1485392" cy="953023"/>
          </a:xfrm>
          <a:prstGeom prst="rect">
            <a:avLst/>
          </a:prstGeom>
        </p:spPr>
      </p:pic>
      <p:pic>
        <p:nvPicPr>
          <p:cNvPr id="13" name="Picture 12">
            <a:extLst>
              <a:ext uri="{FF2B5EF4-FFF2-40B4-BE49-F238E27FC236}">
                <a16:creationId xmlns:a16="http://schemas.microsoft.com/office/drawing/2014/main" id="{52A7E3C3-0128-4304-B1A5-CB5D9E1A8379}"/>
              </a:ext>
            </a:extLst>
          </p:cNvPr>
          <p:cNvPicPr>
            <a:picLocks noChangeAspect="1"/>
          </p:cNvPicPr>
          <p:nvPr/>
        </p:nvPicPr>
        <p:blipFill>
          <a:blip r:embed="rId6"/>
          <a:stretch>
            <a:fillRect/>
          </a:stretch>
        </p:blipFill>
        <p:spPr>
          <a:xfrm rot="16200000">
            <a:off x="6742798" y="1517371"/>
            <a:ext cx="1459332" cy="1224797"/>
          </a:xfrm>
          <a:prstGeom prst="rect">
            <a:avLst/>
          </a:prstGeom>
        </p:spPr>
      </p:pic>
      <p:pic>
        <p:nvPicPr>
          <p:cNvPr id="14" name="Picture 13">
            <a:extLst>
              <a:ext uri="{FF2B5EF4-FFF2-40B4-BE49-F238E27FC236}">
                <a16:creationId xmlns:a16="http://schemas.microsoft.com/office/drawing/2014/main" id="{B5B7F68A-A4FE-4ED5-8587-A071D695F716}"/>
              </a:ext>
            </a:extLst>
          </p:cNvPr>
          <p:cNvPicPr>
            <a:picLocks noChangeAspect="1"/>
          </p:cNvPicPr>
          <p:nvPr/>
        </p:nvPicPr>
        <p:blipFill rotWithShape="1">
          <a:blip r:embed="rId7"/>
          <a:srcRect b="47168"/>
          <a:stretch/>
        </p:blipFill>
        <p:spPr>
          <a:xfrm rot="16486135">
            <a:off x="7713909" y="1492872"/>
            <a:ext cx="1485392" cy="858190"/>
          </a:xfrm>
          <a:prstGeom prst="rect">
            <a:avLst/>
          </a:prstGeom>
        </p:spPr>
      </p:pic>
      <p:pic>
        <p:nvPicPr>
          <p:cNvPr id="16" name="Picture 15">
            <a:extLst>
              <a:ext uri="{FF2B5EF4-FFF2-40B4-BE49-F238E27FC236}">
                <a16:creationId xmlns:a16="http://schemas.microsoft.com/office/drawing/2014/main" id="{0BBE9808-37E4-4061-A853-BF65AFF55E61}"/>
              </a:ext>
            </a:extLst>
          </p:cNvPr>
          <p:cNvPicPr>
            <a:picLocks noChangeAspect="1"/>
          </p:cNvPicPr>
          <p:nvPr/>
        </p:nvPicPr>
        <p:blipFill>
          <a:blip r:embed="rId8"/>
          <a:stretch>
            <a:fillRect/>
          </a:stretch>
        </p:blipFill>
        <p:spPr>
          <a:xfrm>
            <a:off x="3010362" y="1354388"/>
            <a:ext cx="859964" cy="1476705"/>
          </a:xfrm>
          <a:prstGeom prst="rect">
            <a:avLst/>
          </a:prstGeom>
        </p:spPr>
      </p:pic>
      <p:pic>
        <p:nvPicPr>
          <p:cNvPr id="17" name="Picture 16">
            <a:extLst>
              <a:ext uri="{FF2B5EF4-FFF2-40B4-BE49-F238E27FC236}">
                <a16:creationId xmlns:a16="http://schemas.microsoft.com/office/drawing/2014/main" id="{96056D95-6843-44BB-B6AE-2C3F4B997B54}"/>
              </a:ext>
            </a:extLst>
          </p:cNvPr>
          <p:cNvPicPr>
            <a:picLocks noChangeAspect="1"/>
          </p:cNvPicPr>
          <p:nvPr/>
        </p:nvPicPr>
        <p:blipFill>
          <a:blip r:embed="rId9"/>
          <a:stretch>
            <a:fillRect/>
          </a:stretch>
        </p:blipFill>
        <p:spPr>
          <a:xfrm rot="16200000">
            <a:off x="8578215" y="1861400"/>
            <a:ext cx="1407213" cy="799158"/>
          </a:xfrm>
          <a:prstGeom prst="rect">
            <a:avLst/>
          </a:prstGeom>
        </p:spPr>
      </p:pic>
      <p:pic>
        <p:nvPicPr>
          <p:cNvPr id="18" name="Picture 17">
            <a:extLst>
              <a:ext uri="{FF2B5EF4-FFF2-40B4-BE49-F238E27FC236}">
                <a16:creationId xmlns:a16="http://schemas.microsoft.com/office/drawing/2014/main" id="{978DCB60-D171-4C6C-AD68-52D88B0D0DDF}"/>
              </a:ext>
            </a:extLst>
          </p:cNvPr>
          <p:cNvPicPr>
            <a:picLocks noChangeAspect="1"/>
          </p:cNvPicPr>
          <p:nvPr/>
        </p:nvPicPr>
        <p:blipFill>
          <a:blip r:embed="rId10"/>
          <a:stretch>
            <a:fillRect/>
          </a:stretch>
        </p:blipFill>
        <p:spPr>
          <a:xfrm rot="16200000">
            <a:off x="1827194" y="1958177"/>
            <a:ext cx="1368836" cy="1008616"/>
          </a:xfrm>
          <a:prstGeom prst="rect">
            <a:avLst/>
          </a:prstGeom>
        </p:spPr>
      </p:pic>
    </p:spTree>
    <p:custDataLst>
      <p:tags r:id="rId1"/>
    </p:custDataLst>
    <p:extLst>
      <p:ext uri="{BB962C8B-B14F-4D97-AF65-F5344CB8AC3E}">
        <p14:creationId xmlns:p14="http://schemas.microsoft.com/office/powerpoint/2010/main" val="477615872"/>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4FA6E9-B71B-46AA-8CA6-917D05BF873A}"/>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1" name="Picture 10" descr="A screenshot of a cell phone&#10;&#10;Description generated with very high confidence">
            <a:extLst>
              <a:ext uri="{FF2B5EF4-FFF2-40B4-BE49-F238E27FC236}">
                <a16:creationId xmlns:a16="http://schemas.microsoft.com/office/drawing/2014/main" id="{D3B9354C-42D5-4575-AC9C-10C3F25F2DC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528744" y="4745446"/>
            <a:ext cx="2856572" cy="1743938"/>
          </a:xfrm>
          <a:prstGeom prst="rect">
            <a:avLst/>
          </a:prstGeom>
          <a:ln>
            <a:noFill/>
          </a:ln>
        </p:spPr>
      </p:pic>
      <p:pic>
        <p:nvPicPr>
          <p:cNvPr id="13" name="Picture 12">
            <a:extLst>
              <a:ext uri="{FF2B5EF4-FFF2-40B4-BE49-F238E27FC236}">
                <a16:creationId xmlns:a16="http://schemas.microsoft.com/office/drawing/2014/main" id="{37CFBCB7-E2DC-4BEE-9739-7C62E9E0F68D}"/>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976438" y="0"/>
            <a:ext cx="3982442" cy="4298868"/>
          </a:xfrm>
          <a:prstGeom prst="rect">
            <a:avLst/>
          </a:prstGeom>
          <a:ln>
            <a:noFill/>
          </a:ln>
        </p:spPr>
      </p:pic>
      <p:pic>
        <p:nvPicPr>
          <p:cNvPr id="15" name="Picture 14">
            <a:extLst>
              <a:ext uri="{FF2B5EF4-FFF2-40B4-BE49-F238E27FC236}">
                <a16:creationId xmlns:a16="http://schemas.microsoft.com/office/drawing/2014/main" id="{4651530F-ECAA-4BE8-B19D-87F102C964FE}"/>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048898" y="1240586"/>
            <a:ext cx="3166665" cy="2552993"/>
          </a:xfrm>
          <a:prstGeom prst="rect">
            <a:avLst/>
          </a:prstGeom>
          <a:ln>
            <a:noFill/>
          </a:ln>
        </p:spPr>
      </p:pic>
      <p:pic>
        <p:nvPicPr>
          <p:cNvPr id="17" name="Picture 16" descr="A screenshot of a cell phone&#10;&#10;Description generated with very high confidence">
            <a:extLst>
              <a:ext uri="{FF2B5EF4-FFF2-40B4-BE49-F238E27FC236}">
                <a16:creationId xmlns:a16="http://schemas.microsoft.com/office/drawing/2014/main" id="{480A7401-EDCC-4E9B-86FA-16D62B4C7D99}"/>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4594950" y="4956901"/>
            <a:ext cx="2921330" cy="1448791"/>
          </a:xfrm>
          <a:prstGeom prst="rect">
            <a:avLst/>
          </a:prstGeom>
          <a:ln>
            <a:noFill/>
          </a:ln>
        </p:spPr>
      </p:pic>
      <p:pic>
        <p:nvPicPr>
          <p:cNvPr id="19" name="Picture 18" descr="A screenshot of a cell phone&#10;&#10;Description generated with very high confidence">
            <a:extLst>
              <a:ext uri="{FF2B5EF4-FFF2-40B4-BE49-F238E27FC236}">
                <a16:creationId xmlns:a16="http://schemas.microsoft.com/office/drawing/2014/main" id="{F34DC5F4-D812-4779-B969-EF71083B30C1}"/>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542405" y="4921277"/>
            <a:ext cx="3040083" cy="1484415"/>
          </a:xfrm>
          <a:prstGeom prst="rect">
            <a:avLst/>
          </a:prstGeom>
          <a:ln>
            <a:noFill/>
          </a:ln>
        </p:spPr>
      </p:pic>
    </p:spTree>
    <p:extLst>
      <p:ext uri="{BB962C8B-B14F-4D97-AF65-F5344CB8AC3E}">
        <p14:creationId xmlns:p14="http://schemas.microsoft.com/office/powerpoint/2010/main" val="1355116866"/>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4FA6E9-B71B-46AA-8CA6-917D05BF873A}"/>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cxnSp>
        <p:nvCxnSpPr>
          <p:cNvPr id="6" name="Straight Connector 5">
            <a:extLst>
              <a:ext uri="{FF2B5EF4-FFF2-40B4-BE49-F238E27FC236}">
                <a16:creationId xmlns:a16="http://schemas.microsoft.com/office/drawing/2014/main" id="{3034A4E2-71DA-437D-8156-D4ACB3C81141}"/>
              </a:ext>
            </a:extLst>
          </p:cNvPr>
          <p:cNvCxnSpPr>
            <a:cxnSpLocks/>
          </p:cNvCxnSpPr>
          <p:nvPr/>
        </p:nvCxnSpPr>
        <p:spPr>
          <a:xfrm>
            <a:off x="1524001" y="4953000"/>
            <a:ext cx="11149109" cy="0"/>
          </a:xfrm>
          <a:prstGeom prst="line">
            <a:avLst/>
          </a:prstGeom>
          <a:ln>
            <a:noFill/>
          </a:ln>
        </p:spPr>
        <p:style>
          <a:lnRef idx="1">
            <a:schemeClr val="accent1"/>
          </a:lnRef>
          <a:fillRef idx="0">
            <a:schemeClr val="accent1"/>
          </a:fillRef>
          <a:effectRef idx="0">
            <a:schemeClr val="accent1"/>
          </a:effectRef>
          <a:fontRef idx="minor">
            <a:schemeClr val="tx1"/>
          </a:fontRef>
        </p:style>
      </p:cxnSp>
      <p:pic>
        <p:nvPicPr>
          <p:cNvPr id="8" name="Picture 7" descr="A screenshot of a cell phone&#10;&#10;Description generated with very high confidence">
            <a:extLst>
              <a:ext uri="{FF2B5EF4-FFF2-40B4-BE49-F238E27FC236}">
                <a16:creationId xmlns:a16="http://schemas.microsoft.com/office/drawing/2014/main" id="{6BD2221D-7B84-4956-BA2B-21CC40DDDDB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364030" y="4987533"/>
            <a:ext cx="2731169" cy="1237763"/>
          </a:xfrm>
          <a:prstGeom prst="rect">
            <a:avLst/>
          </a:prstGeom>
          <a:ln>
            <a:noFill/>
          </a:ln>
        </p:spPr>
      </p:pic>
      <p:pic>
        <p:nvPicPr>
          <p:cNvPr id="10" name="Picture 9" descr="A screenshot of a cell phone&#10;&#10;Description generated with very high confidence">
            <a:extLst>
              <a:ext uri="{FF2B5EF4-FFF2-40B4-BE49-F238E27FC236}">
                <a16:creationId xmlns:a16="http://schemas.microsoft.com/office/drawing/2014/main" id="{C849A884-278E-4AB2-A441-47FE54D708D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897907" y="1"/>
            <a:ext cx="4026067" cy="4307305"/>
          </a:xfrm>
          <a:prstGeom prst="rect">
            <a:avLst/>
          </a:prstGeom>
          <a:ln>
            <a:noFill/>
          </a:ln>
        </p:spPr>
      </p:pic>
      <p:pic>
        <p:nvPicPr>
          <p:cNvPr id="4" name="Picture 3" descr="A screenshot of a cell phone&#10;&#10;Description generated with very high confidence">
            <a:extLst>
              <a:ext uri="{FF2B5EF4-FFF2-40B4-BE49-F238E27FC236}">
                <a16:creationId xmlns:a16="http://schemas.microsoft.com/office/drawing/2014/main" id="{B1A006F7-A765-4A64-9456-88F8D1912B1C}"/>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051410" y="1689177"/>
            <a:ext cx="1859672" cy="2153653"/>
          </a:xfrm>
          <a:prstGeom prst="rect">
            <a:avLst/>
          </a:prstGeom>
          <a:ln>
            <a:noFill/>
          </a:ln>
        </p:spPr>
      </p:pic>
      <p:pic>
        <p:nvPicPr>
          <p:cNvPr id="13" name="Picture 12" descr="A screenshot of a cell phone&#10;&#10;Description generated with very high confidence">
            <a:extLst>
              <a:ext uri="{FF2B5EF4-FFF2-40B4-BE49-F238E27FC236}">
                <a16:creationId xmlns:a16="http://schemas.microsoft.com/office/drawing/2014/main" id="{0CB61CAB-EC15-4AA9-BA0C-B87F23DAF456}"/>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4765207" y="4990661"/>
            <a:ext cx="2598822" cy="1431758"/>
          </a:xfrm>
          <a:prstGeom prst="rect">
            <a:avLst/>
          </a:prstGeom>
          <a:ln>
            <a:noFill/>
          </a:ln>
        </p:spPr>
      </p:pic>
      <p:pic>
        <p:nvPicPr>
          <p:cNvPr id="15" name="Picture 14" descr="A screenshot of a cell phone&#10;&#10;Description generated with very high confidence">
            <a:extLst>
              <a:ext uri="{FF2B5EF4-FFF2-40B4-BE49-F238E27FC236}">
                <a16:creationId xmlns:a16="http://schemas.microsoft.com/office/drawing/2014/main" id="{A1F74838-675D-4A3A-88D0-DCC8A48CC417}"/>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971536" y="4959643"/>
            <a:ext cx="2683043" cy="1479875"/>
          </a:xfrm>
          <a:prstGeom prst="rect">
            <a:avLst/>
          </a:prstGeom>
          <a:ln>
            <a:noFill/>
          </a:ln>
        </p:spPr>
      </p:pic>
    </p:spTree>
    <p:extLst>
      <p:ext uri="{BB962C8B-B14F-4D97-AF65-F5344CB8AC3E}">
        <p14:creationId xmlns:p14="http://schemas.microsoft.com/office/powerpoint/2010/main" val="438056994"/>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91BDE45-2AB2-437C-8265-7C22EB3973F6}"/>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3" name="Picture 2">
            <a:extLst>
              <a:ext uri="{FF2B5EF4-FFF2-40B4-BE49-F238E27FC236}">
                <a16:creationId xmlns:a16="http://schemas.microsoft.com/office/drawing/2014/main" id="{EB49007E-1870-4662-A8A6-B5A0B373EC2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798816" y="4595298"/>
            <a:ext cx="2695700" cy="1982934"/>
          </a:xfrm>
          <a:prstGeom prst="rect">
            <a:avLst/>
          </a:prstGeom>
          <a:ln>
            <a:noFill/>
          </a:ln>
        </p:spPr>
      </p:pic>
      <p:pic>
        <p:nvPicPr>
          <p:cNvPr id="4" name="Picture 3" descr="A drawing of a person&#10;&#10;Description generated with high confidence">
            <a:extLst>
              <a:ext uri="{FF2B5EF4-FFF2-40B4-BE49-F238E27FC236}">
                <a16:creationId xmlns:a16="http://schemas.microsoft.com/office/drawing/2014/main" id="{6D79582C-D831-497F-9EB3-B7D2DD6BF8A9}"/>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120899" y="-20668"/>
            <a:ext cx="4117047" cy="4477342"/>
          </a:xfrm>
          <a:prstGeom prst="rect">
            <a:avLst/>
          </a:prstGeom>
          <a:ln>
            <a:noFill/>
          </a:ln>
        </p:spPr>
      </p:pic>
      <p:pic>
        <p:nvPicPr>
          <p:cNvPr id="6" name="Picture 5">
            <a:extLst>
              <a:ext uri="{FF2B5EF4-FFF2-40B4-BE49-F238E27FC236}">
                <a16:creationId xmlns:a16="http://schemas.microsoft.com/office/drawing/2014/main" id="{92890FC9-DDC4-4FFC-B033-2C3F44101B6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909400" y="4747033"/>
            <a:ext cx="2889416" cy="1820608"/>
          </a:xfrm>
          <a:prstGeom prst="rect">
            <a:avLst/>
          </a:prstGeom>
          <a:ln>
            <a:noFill/>
          </a:ln>
        </p:spPr>
      </p:pic>
      <p:pic>
        <p:nvPicPr>
          <p:cNvPr id="8" name="Picture 7" descr="A drawing of a person&#10;&#10;Description generated with high confidence">
            <a:extLst>
              <a:ext uri="{FF2B5EF4-FFF2-40B4-BE49-F238E27FC236}">
                <a16:creationId xmlns:a16="http://schemas.microsoft.com/office/drawing/2014/main" id="{467AE745-2A14-4206-A187-0BCD140425E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051410" y="1240587"/>
            <a:ext cx="2132174" cy="2603665"/>
          </a:xfrm>
          <a:prstGeom prst="rect">
            <a:avLst/>
          </a:prstGeom>
          <a:ln>
            <a:noFill/>
          </a:ln>
        </p:spPr>
      </p:pic>
      <p:pic>
        <p:nvPicPr>
          <p:cNvPr id="10" name="Picture 9">
            <a:extLst>
              <a:ext uri="{FF2B5EF4-FFF2-40B4-BE49-F238E27FC236}">
                <a16:creationId xmlns:a16="http://schemas.microsoft.com/office/drawing/2014/main" id="{A4EE23ED-3C8F-4006-8E3F-3FD9A422F729}"/>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849182" y="4753544"/>
            <a:ext cx="2889415" cy="1666445"/>
          </a:xfrm>
          <a:prstGeom prst="rect">
            <a:avLst/>
          </a:prstGeom>
          <a:ln>
            <a:noFill/>
          </a:ln>
        </p:spPr>
      </p:pic>
    </p:spTree>
    <p:extLst>
      <p:ext uri="{BB962C8B-B14F-4D97-AF65-F5344CB8AC3E}">
        <p14:creationId xmlns:p14="http://schemas.microsoft.com/office/powerpoint/2010/main" val="2102291009"/>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5170AE-6417-8047-9E45-C427B381169C}"/>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8" name="Picture 7" descr="A picture containing person, indoor, crowd&#10;&#10;Description automatically generated">
            <a:extLst>
              <a:ext uri="{FF2B5EF4-FFF2-40B4-BE49-F238E27FC236}">
                <a16:creationId xmlns:a16="http://schemas.microsoft.com/office/drawing/2014/main" id="{A75BB658-A358-454C-8D98-23587A456640}"/>
              </a:ext>
            </a:extLst>
          </p:cNvPr>
          <p:cNvPicPr>
            <a:picLocks noChangeAspect="1"/>
          </p:cNvPicPr>
          <p:nvPr/>
        </p:nvPicPr>
        <p:blipFill rotWithShape="1">
          <a:blip r:embed="rId3"/>
          <a:srcRect l="18528" t="32207" r="19913" b="21599"/>
          <a:stretch/>
        </p:blipFill>
        <p:spPr>
          <a:xfrm>
            <a:off x="-1" y="0"/>
            <a:ext cx="12185575"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6CD092-761C-49A8-A9E8-F08700972247}"/>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4" name="TextBox 3">
            <a:extLst>
              <a:ext uri="{FF2B5EF4-FFF2-40B4-BE49-F238E27FC236}">
                <a16:creationId xmlns:a16="http://schemas.microsoft.com/office/drawing/2014/main" id="{C853F304-7DF6-D744-9C97-F5A2061C8397}"/>
              </a:ext>
            </a:extLst>
          </p:cNvPr>
          <p:cNvSpPr txBox="1"/>
          <p:nvPr/>
        </p:nvSpPr>
        <p:spPr>
          <a:xfrm>
            <a:off x="1339436" y="355403"/>
            <a:ext cx="9251868" cy="1938992"/>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From disempowered to empowered solutions</a:t>
            </a:r>
          </a:p>
        </p:txBody>
      </p:sp>
      <p:pic>
        <p:nvPicPr>
          <p:cNvPr id="5" name="Picture 4">
            <a:extLst>
              <a:ext uri="{FF2B5EF4-FFF2-40B4-BE49-F238E27FC236}">
                <a16:creationId xmlns:a16="http://schemas.microsoft.com/office/drawing/2014/main" id="{C8359918-FDA7-B543-8EEF-49C5E5FB9DF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82427" y="2389558"/>
            <a:ext cx="10027146" cy="3706224"/>
          </a:xfrm>
          <a:prstGeom prst="rect">
            <a:avLst/>
          </a:prstGeom>
        </p:spPr>
      </p:pic>
    </p:spTree>
    <p:extLst>
      <p:ext uri="{BB962C8B-B14F-4D97-AF65-F5344CB8AC3E}">
        <p14:creationId xmlns:p14="http://schemas.microsoft.com/office/powerpoint/2010/main" val="2814275477"/>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74F186-B0A7-3045-89C0-19067E6DFB3C}"/>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3" name="Picture 2" descr="A picture containing text&#10;&#10;Description automatically generated">
            <a:extLst>
              <a:ext uri="{FF2B5EF4-FFF2-40B4-BE49-F238E27FC236}">
                <a16:creationId xmlns:a16="http://schemas.microsoft.com/office/drawing/2014/main" id="{350FDDD5-E8DC-4B5F-8C52-F959321209F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7586" r="9927"/>
          <a:stretch/>
        </p:blipFill>
        <p:spPr>
          <a:xfrm rot="5400000">
            <a:off x="2676865" y="-2676866"/>
            <a:ext cx="6858000" cy="12211733"/>
          </a:xfrm>
          <a:prstGeom prst="rect">
            <a:avLst/>
          </a:prstGeom>
        </p:spPr>
      </p:pic>
    </p:spTree>
    <p:extLst>
      <p:ext uri="{BB962C8B-B14F-4D97-AF65-F5344CB8AC3E}">
        <p14:creationId xmlns:p14="http://schemas.microsoft.com/office/powerpoint/2010/main" val="1689613961"/>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74F186-B0A7-3045-89C0-19067E6DFB3C}"/>
              </a:ext>
            </a:extLst>
          </p:cNvPr>
          <p:cNvSpPr/>
          <p:nvPr/>
        </p:nvSpPr>
        <p:spPr>
          <a:xfrm>
            <a:off x="0" y="0"/>
            <a:ext cx="12192000" cy="6858000"/>
          </a:xfrm>
          <a:prstGeom prst="rect">
            <a:avLst/>
          </a:prstGeom>
          <a:solidFill>
            <a:srgbClr val="F7C03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ZA" dirty="0"/>
          </a:p>
        </p:txBody>
      </p:sp>
      <p:pic>
        <p:nvPicPr>
          <p:cNvPr id="5" name="Picture 4" descr="A picture containing text, whiteboard&#10;&#10;Description automatically generated">
            <a:extLst>
              <a:ext uri="{FF2B5EF4-FFF2-40B4-BE49-F238E27FC236}">
                <a16:creationId xmlns:a16="http://schemas.microsoft.com/office/drawing/2014/main" id="{AC2BB418-0180-43F5-BCEE-81B621015074}"/>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529105" y="229025"/>
            <a:ext cx="4461014" cy="6246727"/>
          </a:xfrm>
          <a:prstGeom prst="rect">
            <a:avLst/>
          </a:prstGeom>
        </p:spPr>
      </p:pic>
      <p:pic>
        <p:nvPicPr>
          <p:cNvPr id="4" name="Picture 3" descr="Diagram&#10;&#10;Description automatically generated">
            <a:extLst>
              <a:ext uri="{FF2B5EF4-FFF2-40B4-BE49-F238E27FC236}">
                <a16:creationId xmlns:a16="http://schemas.microsoft.com/office/drawing/2014/main" id="{93805236-C98A-FE4F-9A29-A48835FA6F7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01881" y="1964113"/>
            <a:ext cx="7247718" cy="36185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28C407-6BF8-4950-8B16-193F077929EB}"/>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6" name="Picture 5">
            <a:extLst>
              <a:ext uri="{FF2B5EF4-FFF2-40B4-BE49-F238E27FC236}">
                <a16:creationId xmlns:a16="http://schemas.microsoft.com/office/drawing/2014/main" id="{7AC623AD-AF6B-43D6-9A9F-33FD15A108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408" t="13800" r="4063" b="6419"/>
          <a:stretch/>
        </p:blipFill>
        <p:spPr>
          <a:xfrm>
            <a:off x="1678379" y="1250281"/>
            <a:ext cx="9144000" cy="5579333"/>
          </a:xfrm>
          <a:prstGeom prst="rect">
            <a:avLst/>
          </a:prstGeom>
        </p:spPr>
      </p:pic>
      <p:sp>
        <p:nvSpPr>
          <p:cNvPr id="4" name="TextBox 3">
            <a:extLst>
              <a:ext uri="{FF2B5EF4-FFF2-40B4-BE49-F238E27FC236}">
                <a16:creationId xmlns:a16="http://schemas.microsoft.com/office/drawing/2014/main" id="{10F9BE56-FA1D-3043-B41E-99F24F00A79F}"/>
              </a:ext>
            </a:extLst>
          </p:cNvPr>
          <p:cNvSpPr txBox="1"/>
          <p:nvPr/>
        </p:nvSpPr>
        <p:spPr>
          <a:xfrm>
            <a:off x="1008166" y="319777"/>
            <a:ext cx="10175668"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Understanding the process</a:t>
            </a:r>
          </a:p>
        </p:txBody>
      </p:sp>
    </p:spTree>
    <p:extLst>
      <p:ext uri="{BB962C8B-B14F-4D97-AF65-F5344CB8AC3E}">
        <p14:creationId xmlns:p14="http://schemas.microsoft.com/office/powerpoint/2010/main" val="4087111884"/>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3609"/>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25504" y="1373336"/>
            <a:ext cx="5978805" cy="305962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48428" y="5152622"/>
            <a:ext cx="2184759" cy="1528305"/>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509583" y="3576404"/>
            <a:ext cx="2176575" cy="3145141"/>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202421" y="5152622"/>
            <a:ext cx="2231326" cy="1528305"/>
          </a:xfrm>
          <a:prstGeom prst="rect">
            <a:avLst/>
          </a:prstGeom>
        </p:spPr>
      </p:pic>
      <p:sp>
        <p:nvSpPr>
          <p:cNvPr id="20" name="Right Arrow 19"/>
          <p:cNvSpPr/>
          <p:nvPr/>
        </p:nvSpPr>
        <p:spPr>
          <a:xfrm rot="5400000">
            <a:off x="6059167" y="4592665"/>
            <a:ext cx="566871"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25" name="Right Arrow 24"/>
          <p:cNvSpPr/>
          <p:nvPr/>
        </p:nvSpPr>
        <p:spPr>
          <a:xfrm>
            <a:off x="7534368" y="6188241"/>
            <a:ext cx="566871"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26" name="Right Arrow 25"/>
          <p:cNvSpPr/>
          <p:nvPr/>
        </p:nvSpPr>
        <p:spPr>
          <a:xfrm rot="10800000">
            <a:off x="4441211" y="6196295"/>
            <a:ext cx="566871"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24" name="TextBox 23">
            <a:extLst>
              <a:ext uri="{FF2B5EF4-FFF2-40B4-BE49-F238E27FC236}">
                <a16:creationId xmlns:a16="http://schemas.microsoft.com/office/drawing/2014/main" id="{EF57336E-E7EF-C94E-9A94-8BC8E65524E6}"/>
              </a:ext>
            </a:extLst>
          </p:cNvPr>
          <p:cNvSpPr txBox="1"/>
          <p:nvPr/>
        </p:nvSpPr>
        <p:spPr>
          <a:xfrm>
            <a:off x="312717" y="357673"/>
            <a:ext cx="11566566"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Sex, conception &amp; pregnancy</a:t>
            </a:r>
          </a:p>
        </p:txBody>
      </p:sp>
    </p:spTree>
    <p:extLst>
      <p:ext uri="{BB962C8B-B14F-4D97-AF65-F5344CB8AC3E}">
        <p14:creationId xmlns:p14="http://schemas.microsoft.com/office/powerpoint/2010/main" val="1438487210"/>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923842"/>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33" name="Rounded Rectangle 32"/>
          <p:cNvSpPr/>
          <p:nvPr/>
        </p:nvSpPr>
        <p:spPr>
          <a:xfrm>
            <a:off x="9025957" y="5560952"/>
            <a:ext cx="1197840" cy="1201525"/>
          </a:xfrm>
          <a:prstGeom prst="roundRect">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bg1"/>
              </a:solidFill>
            </a:endParaRPr>
          </a:p>
        </p:txBody>
      </p:sp>
      <p:pic>
        <p:nvPicPr>
          <p:cNvPr id="22" name="Picture 2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0468" y="5552368"/>
            <a:ext cx="871285" cy="897294"/>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93842" y="5552368"/>
            <a:ext cx="934372" cy="897294"/>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58913" y="5577463"/>
            <a:ext cx="1074174" cy="880130"/>
          </a:xfrm>
          <a:prstGeom prst="rect">
            <a:avLst/>
          </a:prstGeom>
        </p:spPr>
      </p:pic>
      <p:pic>
        <p:nvPicPr>
          <p:cNvPr id="27" name="Picture 2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370304" y="5560951"/>
            <a:ext cx="1046521" cy="897294"/>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022056" y="5598332"/>
            <a:ext cx="894462" cy="867150"/>
          </a:xfrm>
          <a:prstGeom prst="rect">
            <a:avLst/>
          </a:prstGeom>
        </p:spPr>
      </p:pic>
      <p:pic>
        <p:nvPicPr>
          <p:cNvPr id="29" name="Picture 2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775572" y="5580404"/>
            <a:ext cx="1103044" cy="885078"/>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025957" y="5560952"/>
            <a:ext cx="1197840" cy="914327"/>
          </a:xfrm>
          <a:prstGeom prst="roundRect">
            <a:avLst/>
          </a:prstGeom>
        </p:spPr>
      </p:pic>
      <p:sp>
        <p:nvSpPr>
          <p:cNvPr id="34" name="TextBox 33"/>
          <p:cNvSpPr txBox="1"/>
          <p:nvPr/>
        </p:nvSpPr>
        <p:spPr>
          <a:xfrm>
            <a:off x="9026240" y="6442473"/>
            <a:ext cx="1217000" cy="307777"/>
          </a:xfrm>
          <a:prstGeom prst="rect">
            <a:avLst/>
          </a:prstGeom>
          <a:noFill/>
        </p:spPr>
        <p:txBody>
          <a:bodyPr wrap="none" rtlCol="0">
            <a:spAutoFit/>
          </a:bodyPr>
          <a:lstStyle/>
          <a:p>
            <a:pPr algn="ctr"/>
            <a:r>
              <a:rPr lang="en-ZA" sz="1400" b="1" dirty="0">
                <a:solidFill>
                  <a:schemeClr val="bg1"/>
                </a:solidFill>
                <a:latin typeface="Arial" panose="020B0604020202020204" pitchFamily="34" charset="0"/>
                <a:cs typeface="Arial" panose="020B0604020202020204" pitchFamily="34" charset="0"/>
              </a:rPr>
              <a:t>X </a:t>
            </a:r>
            <a:r>
              <a:rPr lang="en-ZA" sz="800" b="1" dirty="0">
                <a:solidFill>
                  <a:schemeClr val="bg1"/>
                </a:solidFill>
                <a:latin typeface="Arial" panose="020B0604020202020204" pitchFamily="34" charset="0"/>
                <a:cs typeface="Arial" panose="020B0604020202020204" pitchFamily="34" charset="0"/>
              </a:rPr>
              <a:t>ILLEGAL OPTION</a:t>
            </a:r>
          </a:p>
        </p:txBody>
      </p:sp>
      <p:sp>
        <p:nvSpPr>
          <p:cNvPr id="35" name="Rounded Rectangle 34"/>
          <p:cNvSpPr/>
          <p:nvPr/>
        </p:nvSpPr>
        <p:spPr>
          <a:xfrm>
            <a:off x="5037717" y="3614742"/>
            <a:ext cx="2040230" cy="450117"/>
          </a:xfrm>
          <a:prstGeom prst="roundRect">
            <a:avLst/>
          </a:prstGeom>
          <a:solidFill>
            <a:srgbClr val="7FC45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chemeClr val="bg1"/>
                </a:solidFill>
                <a:latin typeface="Arial" panose="020B0604020202020204" pitchFamily="34" charset="0"/>
                <a:cs typeface="Arial" panose="020B0604020202020204" pitchFamily="34" charset="0"/>
              </a:rPr>
              <a:t>OPTION COUNSELLING</a:t>
            </a:r>
          </a:p>
        </p:txBody>
      </p:sp>
      <p:pic>
        <p:nvPicPr>
          <p:cNvPr id="14" name="Picture 13"/>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940249" y="1691569"/>
            <a:ext cx="2311503" cy="1853347"/>
          </a:xfrm>
          <a:prstGeom prst="rect">
            <a:avLst/>
          </a:prstGeom>
        </p:spPr>
      </p:pic>
      <p:sp>
        <p:nvSpPr>
          <p:cNvPr id="47" name="Rectangle 46"/>
          <p:cNvSpPr/>
          <p:nvPr/>
        </p:nvSpPr>
        <p:spPr>
          <a:xfrm>
            <a:off x="5918657" y="4195436"/>
            <a:ext cx="245298" cy="867059"/>
          </a:xfrm>
          <a:prstGeom prst="rect">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2" name="Right Arrow 51"/>
          <p:cNvSpPr/>
          <p:nvPr/>
        </p:nvSpPr>
        <p:spPr>
          <a:xfrm rot="5400000">
            <a:off x="2482271" y="5046324"/>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3" name="Right Arrow 52"/>
          <p:cNvSpPr/>
          <p:nvPr/>
        </p:nvSpPr>
        <p:spPr>
          <a:xfrm rot="5400000">
            <a:off x="3470603" y="5046270"/>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4" name="Right Arrow 53"/>
          <p:cNvSpPr/>
          <p:nvPr/>
        </p:nvSpPr>
        <p:spPr>
          <a:xfrm rot="5400000">
            <a:off x="4626071" y="5046270"/>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5" name="Right Arrow 54"/>
          <p:cNvSpPr/>
          <p:nvPr/>
        </p:nvSpPr>
        <p:spPr>
          <a:xfrm rot="5400000">
            <a:off x="5814026" y="5054018"/>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6" name="Right Arrow 55"/>
          <p:cNvSpPr/>
          <p:nvPr/>
        </p:nvSpPr>
        <p:spPr>
          <a:xfrm rot="5400000">
            <a:off x="7093256" y="5054019"/>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7" name="Right Arrow 56"/>
          <p:cNvSpPr/>
          <p:nvPr/>
        </p:nvSpPr>
        <p:spPr>
          <a:xfrm rot="5400000">
            <a:off x="8185551" y="5054018"/>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8" name="Right Arrow 57"/>
          <p:cNvSpPr/>
          <p:nvPr/>
        </p:nvSpPr>
        <p:spPr>
          <a:xfrm rot="5400000">
            <a:off x="9391039" y="5044777"/>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37" name="Rectangle 36"/>
          <p:cNvSpPr/>
          <p:nvPr/>
        </p:nvSpPr>
        <p:spPr>
          <a:xfrm>
            <a:off x="2585928" y="4954135"/>
            <a:ext cx="7177548" cy="257401"/>
          </a:xfrm>
          <a:prstGeom prst="rect">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5" name="TextBox 24">
            <a:extLst>
              <a:ext uri="{FF2B5EF4-FFF2-40B4-BE49-F238E27FC236}">
                <a16:creationId xmlns:a16="http://schemas.microsoft.com/office/drawing/2014/main" id="{465FFA90-B19D-CC46-9471-E43CAF767C8D}"/>
              </a:ext>
            </a:extLst>
          </p:cNvPr>
          <p:cNvSpPr txBox="1"/>
          <p:nvPr/>
        </p:nvSpPr>
        <p:spPr>
          <a:xfrm>
            <a:off x="0" y="357673"/>
            <a:ext cx="12192000"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Option counselling</a:t>
            </a:r>
          </a:p>
        </p:txBody>
      </p:sp>
    </p:spTree>
    <p:extLst>
      <p:ext uri="{BB962C8B-B14F-4D97-AF65-F5344CB8AC3E}">
        <p14:creationId xmlns:p14="http://schemas.microsoft.com/office/powerpoint/2010/main" val="4082876347"/>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7" name="Picture 6">
            <a:extLst>
              <a:ext uri="{FF2B5EF4-FFF2-40B4-BE49-F238E27FC236}">
                <a16:creationId xmlns:a16="http://schemas.microsoft.com/office/drawing/2014/main" id="{9C7D3AC1-F399-4494-AA5E-BA9754D56D4C}"/>
              </a:ext>
            </a:extLst>
          </p:cNvPr>
          <p:cNvPicPr>
            <a:picLocks noChangeAspect="1"/>
          </p:cNvPicPr>
          <p:nvPr/>
        </p:nvPicPr>
        <p:blipFill>
          <a:blip r:embed="rId3"/>
          <a:stretch>
            <a:fillRect/>
          </a:stretch>
        </p:blipFill>
        <p:spPr>
          <a:xfrm>
            <a:off x="4176176" y="2176145"/>
            <a:ext cx="3839649" cy="3432176"/>
          </a:xfrm>
          <a:prstGeom prst="rect">
            <a:avLst/>
          </a:prstGeom>
        </p:spPr>
      </p:pic>
      <p:pic>
        <p:nvPicPr>
          <p:cNvPr id="11" name="Picture 10">
            <a:extLst>
              <a:ext uri="{FF2B5EF4-FFF2-40B4-BE49-F238E27FC236}">
                <a16:creationId xmlns:a16="http://schemas.microsoft.com/office/drawing/2014/main" id="{B06B152A-033E-4A88-A0B1-11EE0795CCB3}"/>
              </a:ext>
            </a:extLst>
          </p:cNvPr>
          <p:cNvPicPr>
            <a:picLocks noChangeAspect="1"/>
          </p:cNvPicPr>
          <p:nvPr/>
        </p:nvPicPr>
        <p:blipFill rotWithShape="1">
          <a:blip r:embed="rId4"/>
          <a:srcRect b="6084"/>
          <a:stretch/>
        </p:blipFill>
        <p:spPr>
          <a:xfrm>
            <a:off x="2567235" y="3932052"/>
            <a:ext cx="1659763" cy="2199509"/>
          </a:xfrm>
          <a:prstGeom prst="rect">
            <a:avLst/>
          </a:prstGeom>
        </p:spPr>
      </p:pic>
      <p:pic>
        <p:nvPicPr>
          <p:cNvPr id="21" name="Picture 20" descr="A close up of a logo&#10;&#10;Description generated with very high confidence">
            <a:extLst>
              <a:ext uri="{FF2B5EF4-FFF2-40B4-BE49-F238E27FC236}">
                <a16:creationId xmlns:a16="http://schemas.microsoft.com/office/drawing/2014/main" id="{01D88B6C-5AF9-413C-BDB1-979E235ADD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084" t="33064" r="9306" b="57442"/>
          <a:stretch/>
        </p:blipFill>
        <p:spPr>
          <a:xfrm flipH="1">
            <a:off x="3121755" y="5937063"/>
            <a:ext cx="1339594" cy="612772"/>
          </a:xfrm>
          <a:prstGeom prst="rect">
            <a:avLst/>
          </a:prstGeom>
          <a:ln>
            <a:noFill/>
          </a:ln>
        </p:spPr>
      </p:pic>
      <p:pic>
        <p:nvPicPr>
          <p:cNvPr id="27" name="Picture 26">
            <a:extLst>
              <a:ext uri="{FF2B5EF4-FFF2-40B4-BE49-F238E27FC236}">
                <a16:creationId xmlns:a16="http://schemas.microsoft.com/office/drawing/2014/main" id="{09A6EB9E-43E4-4868-8D50-3B243BC2FFF8}"/>
              </a:ext>
            </a:extLst>
          </p:cNvPr>
          <p:cNvPicPr>
            <a:picLocks noChangeAspect="1"/>
          </p:cNvPicPr>
          <p:nvPr/>
        </p:nvPicPr>
        <p:blipFill>
          <a:blip r:embed="rId6"/>
          <a:stretch>
            <a:fillRect/>
          </a:stretch>
        </p:blipFill>
        <p:spPr>
          <a:xfrm>
            <a:off x="1984729" y="4436953"/>
            <a:ext cx="750152" cy="1130999"/>
          </a:xfrm>
          <a:prstGeom prst="rect">
            <a:avLst/>
          </a:prstGeom>
        </p:spPr>
      </p:pic>
      <p:sp>
        <p:nvSpPr>
          <p:cNvPr id="9" name="TextBox 8">
            <a:extLst>
              <a:ext uri="{FF2B5EF4-FFF2-40B4-BE49-F238E27FC236}">
                <a16:creationId xmlns:a16="http://schemas.microsoft.com/office/drawing/2014/main" id="{0A359A0B-323B-534F-BE4A-21AB8F81B54A}"/>
              </a:ext>
            </a:extLst>
          </p:cNvPr>
          <p:cNvSpPr txBox="1"/>
          <p:nvPr/>
        </p:nvSpPr>
        <p:spPr>
          <a:xfrm>
            <a:off x="1841938" y="307693"/>
            <a:ext cx="8508124"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Who is involved?</a:t>
            </a:r>
          </a:p>
        </p:txBody>
      </p:sp>
    </p:spTree>
    <p:extLst>
      <p:ext uri="{BB962C8B-B14F-4D97-AF65-F5344CB8AC3E}">
        <p14:creationId xmlns:p14="http://schemas.microsoft.com/office/powerpoint/2010/main" val="2682939361"/>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3" name="Picture 2">
            <a:extLst>
              <a:ext uri="{FF2B5EF4-FFF2-40B4-BE49-F238E27FC236}">
                <a16:creationId xmlns:a16="http://schemas.microsoft.com/office/drawing/2014/main" id="{95EDF903-3660-41EC-9AC2-53E1A7F0C51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69090" y="5010297"/>
            <a:ext cx="1072604" cy="1061070"/>
          </a:xfrm>
          <a:prstGeom prst="ellipse">
            <a:avLst/>
          </a:prstGeom>
        </p:spPr>
      </p:pic>
      <p:pic>
        <p:nvPicPr>
          <p:cNvPr id="4" name="Picture 3">
            <a:extLst>
              <a:ext uri="{FF2B5EF4-FFF2-40B4-BE49-F238E27FC236}">
                <a16:creationId xmlns:a16="http://schemas.microsoft.com/office/drawing/2014/main" id="{6C57D475-A673-4C1B-987C-475C39EBA82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120399" y="4559921"/>
            <a:ext cx="1049251" cy="1061070"/>
          </a:xfrm>
          <a:prstGeom prst="ellipse">
            <a:avLst/>
          </a:prstGeom>
        </p:spPr>
      </p:pic>
      <p:pic>
        <p:nvPicPr>
          <p:cNvPr id="11" name="Picture 10">
            <a:extLst>
              <a:ext uri="{FF2B5EF4-FFF2-40B4-BE49-F238E27FC236}">
                <a16:creationId xmlns:a16="http://schemas.microsoft.com/office/drawing/2014/main" id="{3442EF5B-AD3B-48AA-8AEF-DC05E004B31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133698" y="4100245"/>
            <a:ext cx="1049251" cy="1045693"/>
          </a:xfrm>
          <a:prstGeom prst="ellipse">
            <a:avLst/>
          </a:prstGeom>
        </p:spPr>
      </p:pic>
      <p:pic>
        <p:nvPicPr>
          <p:cNvPr id="13" name="Picture 12">
            <a:extLst>
              <a:ext uri="{FF2B5EF4-FFF2-40B4-BE49-F238E27FC236}">
                <a16:creationId xmlns:a16="http://schemas.microsoft.com/office/drawing/2014/main" id="{07D3FA1B-6E1A-4457-943A-55D474B2AC6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168098" y="3620745"/>
            <a:ext cx="1049251" cy="1078186"/>
          </a:xfrm>
          <a:prstGeom prst="ellipse">
            <a:avLst/>
          </a:prstGeom>
        </p:spPr>
      </p:pic>
      <p:pic>
        <p:nvPicPr>
          <p:cNvPr id="15" name="Picture 14">
            <a:extLst>
              <a:ext uri="{FF2B5EF4-FFF2-40B4-BE49-F238E27FC236}">
                <a16:creationId xmlns:a16="http://schemas.microsoft.com/office/drawing/2014/main" id="{715EFF5E-1B35-4006-A86E-EDBAB2DFCA6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189801" y="3154570"/>
            <a:ext cx="1033612" cy="1045693"/>
          </a:xfrm>
          <a:prstGeom prst="ellipse">
            <a:avLst/>
          </a:prstGeom>
        </p:spPr>
      </p:pic>
      <p:pic>
        <p:nvPicPr>
          <p:cNvPr id="16" name="Picture 15">
            <a:extLst>
              <a:ext uri="{FF2B5EF4-FFF2-40B4-BE49-F238E27FC236}">
                <a16:creationId xmlns:a16="http://schemas.microsoft.com/office/drawing/2014/main" id="{61CD3690-67B0-4902-8489-A157DC9E0B5B}"/>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196654" y="2678828"/>
            <a:ext cx="1033613" cy="1068555"/>
          </a:xfrm>
          <a:prstGeom prst="ellipse">
            <a:avLst/>
          </a:prstGeom>
        </p:spPr>
      </p:pic>
      <p:pic>
        <p:nvPicPr>
          <p:cNvPr id="17" name="Picture 16">
            <a:extLst>
              <a:ext uri="{FF2B5EF4-FFF2-40B4-BE49-F238E27FC236}">
                <a16:creationId xmlns:a16="http://schemas.microsoft.com/office/drawing/2014/main" id="{E5261AD6-F91D-473A-BF17-36629CCBC49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8213237" y="2230799"/>
            <a:ext cx="1071832" cy="1068556"/>
          </a:xfrm>
          <a:prstGeom prst="ellipse">
            <a:avLst/>
          </a:prstGeom>
        </p:spPr>
      </p:pic>
      <p:pic>
        <p:nvPicPr>
          <p:cNvPr id="18" name="Picture 17">
            <a:extLst>
              <a:ext uri="{FF2B5EF4-FFF2-40B4-BE49-F238E27FC236}">
                <a16:creationId xmlns:a16="http://schemas.microsoft.com/office/drawing/2014/main" id="{F998257A-BD62-4BFF-A075-A0C934917C34}"/>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9198296" y="1650181"/>
            <a:ext cx="1047738" cy="1065751"/>
          </a:xfrm>
          <a:prstGeom prst="ellipse">
            <a:avLst/>
          </a:prstGeom>
        </p:spPr>
      </p:pic>
      <p:sp>
        <p:nvSpPr>
          <p:cNvPr id="24" name="Speech Bubble: Rectangle with Corners Rounded 23">
            <a:extLst>
              <a:ext uri="{FF2B5EF4-FFF2-40B4-BE49-F238E27FC236}">
                <a16:creationId xmlns:a16="http://schemas.microsoft.com/office/drawing/2014/main" id="{62114D05-42F3-41EC-A9FF-27F6825E7321}"/>
              </a:ext>
            </a:extLst>
          </p:cNvPr>
          <p:cNvSpPr/>
          <p:nvPr/>
        </p:nvSpPr>
        <p:spPr>
          <a:xfrm>
            <a:off x="2069090" y="1650180"/>
            <a:ext cx="3315918" cy="2069748"/>
          </a:xfrm>
          <a:prstGeom prst="wedgeRoundRectCallout">
            <a:avLst>
              <a:gd name="adj1" fmla="val -11300"/>
              <a:gd name="adj2" fmla="val 77639"/>
              <a:gd name="adj3" fmla="val 16667"/>
            </a:avLst>
          </a:prstGeom>
          <a:solidFill>
            <a:srgbClr val="FFD888"/>
          </a:solidFill>
          <a:ln>
            <a:solidFill>
              <a:srgbClr val="FFD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0" name="Picture 19">
            <a:extLst>
              <a:ext uri="{FF2B5EF4-FFF2-40B4-BE49-F238E27FC236}">
                <a16:creationId xmlns:a16="http://schemas.microsoft.com/office/drawing/2014/main" id="{8AFBD207-E845-4937-8185-FE3640D6F9C1}"/>
              </a:ext>
            </a:extLst>
          </p:cNvPr>
          <p:cNvPicPr>
            <a:picLocks noChangeAspect="1"/>
          </p:cNvPicPr>
          <p:nvPr/>
        </p:nvPicPr>
        <p:blipFill>
          <a:blip r:embed="rId11"/>
          <a:stretch>
            <a:fillRect/>
          </a:stretch>
        </p:blipFill>
        <p:spPr>
          <a:xfrm>
            <a:off x="2186679" y="1671850"/>
            <a:ext cx="3022204" cy="1973068"/>
          </a:xfrm>
          <a:prstGeom prst="roundRect">
            <a:avLst/>
          </a:prstGeom>
        </p:spPr>
      </p:pic>
      <p:sp>
        <p:nvSpPr>
          <p:cNvPr id="26" name="Speech Bubble: Rectangle with Corners Rounded 25">
            <a:extLst>
              <a:ext uri="{FF2B5EF4-FFF2-40B4-BE49-F238E27FC236}">
                <a16:creationId xmlns:a16="http://schemas.microsoft.com/office/drawing/2014/main" id="{C6231C4F-4BCA-4B2F-BBF7-D7EAA10916FD}"/>
              </a:ext>
            </a:extLst>
          </p:cNvPr>
          <p:cNvSpPr/>
          <p:nvPr/>
        </p:nvSpPr>
        <p:spPr>
          <a:xfrm>
            <a:off x="6610820" y="4481745"/>
            <a:ext cx="3315918" cy="2069748"/>
          </a:xfrm>
          <a:prstGeom prst="wedgeRoundRectCallout">
            <a:avLst>
              <a:gd name="adj1" fmla="val -35813"/>
              <a:gd name="adj2" fmla="val -62753"/>
              <a:gd name="adj3" fmla="val 16667"/>
            </a:avLst>
          </a:prstGeom>
          <a:solidFill>
            <a:srgbClr val="FFD888"/>
          </a:solidFill>
          <a:ln>
            <a:solidFill>
              <a:srgbClr val="FFD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5" name="Picture 24">
            <a:extLst>
              <a:ext uri="{FF2B5EF4-FFF2-40B4-BE49-F238E27FC236}">
                <a16:creationId xmlns:a16="http://schemas.microsoft.com/office/drawing/2014/main" id="{EE5D8AC9-5C49-4774-B325-F8E8E5CE1E3D}"/>
              </a:ext>
            </a:extLst>
          </p:cNvPr>
          <p:cNvPicPr>
            <a:picLocks noChangeAspect="1"/>
          </p:cNvPicPr>
          <p:nvPr/>
        </p:nvPicPr>
        <p:blipFill>
          <a:blip r:embed="rId12"/>
          <a:stretch>
            <a:fillRect/>
          </a:stretch>
        </p:blipFill>
        <p:spPr>
          <a:xfrm>
            <a:off x="6822670" y="4551469"/>
            <a:ext cx="2863805" cy="1967563"/>
          </a:xfrm>
          <a:prstGeom prst="rect">
            <a:avLst/>
          </a:prstGeom>
        </p:spPr>
      </p:pic>
      <p:sp>
        <p:nvSpPr>
          <p:cNvPr id="19" name="TextBox 18">
            <a:extLst>
              <a:ext uri="{FF2B5EF4-FFF2-40B4-BE49-F238E27FC236}">
                <a16:creationId xmlns:a16="http://schemas.microsoft.com/office/drawing/2014/main" id="{6F13A0A8-C442-5C43-A59A-85F8ABAE5D2B}"/>
              </a:ext>
            </a:extLst>
          </p:cNvPr>
          <p:cNvSpPr txBox="1"/>
          <p:nvPr/>
        </p:nvSpPr>
        <p:spPr>
          <a:xfrm>
            <a:off x="312717" y="357673"/>
            <a:ext cx="11566566"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Positive Parenting</a:t>
            </a:r>
          </a:p>
        </p:txBody>
      </p:sp>
    </p:spTree>
    <p:extLst>
      <p:ext uri="{BB962C8B-B14F-4D97-AF65-F5344CB8AC3E}">
        <p14:creationId xmlns:p14="http://schemas.microsoft.com/office/powerpoint/2010/main" val="3490018624"/>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29696" y="1496610"/>
            <a:ext cx="1910543" cy="302817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71421" y="3847964"/>
            <a:ext cx="2409825" cy="6667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35719" y="1753290"/>
            <a:ext cx="4562475" cy="2095500"/>
          </a:xfrm>
          <a:prstGeom prst="rect">
            <a:avLst/>
          </a:prstGeom>
        </p:spPr>
      </p:pic>
      <p:sp>
        <p:nvSpPr>
          <p:cNvPr id="51" name="Bent Arrow 50"/>
          <p:cNvSpPr/>
          <p:nvPr/>
        </p:nvSpPr>
        <p:spPr>
          <a:xfrm flipV="1">
            <a:off x="3031886" y="4466802"/>
            <a:ext cx="1073355" cy="2034048"/>
          </a:xfrm>
          <a:prstGeom prst="bentArrow">
            <a:avLst>
              <a:gd name="adj1" fmla="val 20680"/>
              <a:gd name="adj2" fmla="val 18520"/>
              <a:gd name="adj3" fmla="val 25720"/>
              <a:gd name="adj4" fmla="val 14934"/>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pic>
        <p:nvPicPr>
          <p:cNvPr id="52" name="Picture 5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294941" y="5858249"/>
            <a:ext cx="3001392" cy="833724"/>
          </a:xfrm>
          <a:prstGeom prst="rect">
            <a:avLst/>
          </a:prstGeom>
        </p:spPr>
      </p:pic>
      <p:sp>
        <p:nvSpPr>
          <p:cNvPr id="53" name="Bent Arrow 52"/>
          <p:cNvSpPr/>
          <p:nvPr/>
        </p:nvSpPr>
        <p:spPr>
          <a:xfrm flipH="1" flipV="1">
            <a:off x="7350276" y="4466802"/>
            <a:ext cx="1133363" cy="2034048"/>
          </a:xfrm>
          <a:prstGeom prst="bentArrow">
            <a:avLst>
              <a:gd name="adj1" fmla="val 20680"/>
              <a:gd name="adj2" fmla="val 18520"/>
              <a:gd name="adj3" fmla="val 25720"/>
              <a:gd name="adj4" fmla="val 14934"/>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pic>
        <p:nvPicPr>
          <p:cNvPr id="10" name="Picture 9"/>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536612" y="3665077"/>
            <a:ext cx="1917291" cy="2135083"/>
          </a:xfrm>
          <a:prstGeom prst="rect">
            <a:avLst/>
          </a:prstGeom>
        </p:spPr>
      </p:pic>
      <p:sp>
        <p:nvSpPr>
          <p:cNvPr id="13" name="TextBox 12">
            <a:extLst>
              <a:ext uri="{FF2B5EF4-FFF2-40B4-BE49-F238E27FC236}">
                <a16:creationId xmlns:a16="http://schemas.microsoft.com/office/drawing/2014/main" id="{997FC9E6-5927-C743-9FE7-F013DAF2486E}"/>
              </a:ext>
            </a:extLst>
          </p:cNvPr>
          <p:cNvSpPr txBox="1"/>
          <p:nvPr/>
        </p:nvSpPr>
        <p:spPr>
          <a:xfrm>
            <a:off x="312717" y="357673"/>
            <a:ext cx="11566566"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Adoption </a:t>
            </a:r>
          </a:p>
        </p:txBody>
      </p:sp>
    </p:spTree>
    <p:extLst>
      <p:ext uri="{BB962C8B-B14F-4D97-AF65-F5344CB8AC3E}">
        <p14:creationId xmlns:p14="http://schemas.microsoft.com/office/powerpoint/2010/main" val="804477477"/>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307DBF-29F3-4E38-A818-A4B2662A2253}"/>
              </a:ext>
            </a:extLst>
          </p:cNvPr>
          <p:cNvSpPr/>
          <p:nvPr/>
        </p:nvSpPr>
        <p:spPr>
          <a:xfrm>
            <a:off x="0" y="-420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6" name="Picture 5">
            <a:extLst>
              <a:ext uri="{FF2B5EF4-FFF2-40B4-BE49-F238E27FC236}">
                <a16:creationId xmlns:a16="http://schemas.microsoft.com/office/drawing/2014/main" id="{7AC623AD-AF6B-43D6-9A9F-33FD15A108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800" t="16973" r="6898" b="13688"/>
          <a:stretch/>
        </p:blipFill>
        <p:spPr>
          <a:xfrm>
            <a:off x="1648690" y="1330036"/>
            <a:ext cx="8894619" cy="4776849"/>
          </a:xfrm>
          <a:prstGeom prst="rect">
            <a:avLst/>
          </a:prstGeom>
        </p:spPr>
      </p:pic>
      <p:sp>
        <p:nvSpPr>
          <p:cNvPr id="4" name="TextBox 3">
            <a:extLst>
              <a:ext uri="{FF2B5EF4-FFF2-40B4-BE49-F238E27FC236}">
                <a16:creationId xmlns:a16="http://schemas.microsoft.com/office/drawing/2014/main" id="{D3D9CD87-A0D0-DE42-B1DC-EB98ACB142FA}"/>
              </a:ext>
            </a:extLst>
          </p:cNvPr>
          <p:cNvSpPr txBox="1"/>
          <p:nvPr/>
        </p:nvSpPr>
        <p:spPr>
          <a:xfrm>
            <a:off x="312717" y="357673"/>
            <a:ext cx="11566566"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Community Partnerships</a:t>
            </a:r>
          </a:p>
        </p:txBody>
      </p:sp>
    </p:spTree>
    <p:extLst>
      <p:ext uri="{BB962C8B-B14F-4D97-AF65-F5344CB8AC3E}">
        <p14:creationId xmlns:p14="http://schemas.microsoft.com/office/powerpoint/2010/main" val="229067319"/>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13F4A2-6DB7-B745-9DBC-8D47E7537063}"/>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51202" name="Picture 7">
            <a:extLst>
              <a:ext uri="{FF2B5EF4-FFF2-40B4-BE49-F238E27FC236}">
                <a16:creationId xmlns:a16="http://schemas.microsoft.com/office/drawing/2014/main" id="{F5F3E929-2549-4821-82DC-6F70172722A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420" t="42780" r="25006" b="226"/>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5890482"/>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1BA035-30E5-F643-80C7-524980486FF1}"/>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77826" name="Picture 2">
            <a:extLst>
              <a:ext uri="{FF2B5EF4-FFF2-40B4-BE49-F238E27FC236}">
                <a16:creationId xmlns:a16="http://schemas.microsoft.com/office/drawing/2014/main" id="{D92FBF5B-3918-4729-AE27-37C0730A21E4}"/>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16080" t="31967" r="11695" b="8926"/>
          <a:stretch/>
        </p:blipFill>
        <p:spPr bwMode="auto">
          <a:xfrm>
            <a:off x="0" y="0"/>
            <a:ext cx="12192000" cy="687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C38032-5C2B-4C65-A74E-FBB5B3CCAAEE}"/>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6" name="Picture 5">
            <a:extLst>
              <a:ext uri="{FF2B5EF4-FFF2-40B4-BE49-F238E27FC236}">
                <a16:creationId xmlns:a16="http://schemas.microsoft.com/office/drawing/2014/main" id="{7AC623AD-AF6B-43D6-9A9F-33FD15A108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5659" t="15396" r="5005" b="4480"/>
          <a:stretch/>
        </p:blipFill>
        <p:spPr>
          <a:xfrm>
            <a:off x="1702129" y="1416133"/>
            <a:ext cx="8787741" cy="5379522"/>
          </a:xfrm>
          <a:prstGeom prst="rect">
            <a:avLst/>
          </a:prstGeom>
        </p:spPr>
      </p:pic>
      <p:sp>
        <p:nvSpPr>
          <p:cNvPr id="4" name="TextBox 3">
            <a:extLst>
              <a:ext uri="{FF2B5EF4-FFF2-40B4-BE49-F238E27FC236}">
                <a16:creationId xmlns:a16="http://schemas.microsoft.com/office/drawing/2014/main" id="{073F845D-E6DB-634C-B9B0-132852BA4143}"/>
              </a:ext>
            </a:extLst>
          </p:cNvPr>
          <p:cNvSpPr txBox="1"/>
          <p:nvPr/>
        </p:nvSpPr>
        <p:spPr>
          <a:xfrm>
            <a:off x="312717" y="357673"/>
            <a:ext cx="11566566"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Rights &amp; responsibilities</a:t>
            </a:r>
          </a:p>
        </p:txBody>
      </p:sp>
    </p:spTree>
    <p:extLst>
      <p:ext uri="{BB962C8B-B14F-4D97-AF65-F5344CB8AC3E}">
        <p14:creationId xmlns:p14="http://schemas.microsoft.com/office/powerpoint/2010/main" val="1311530862"/>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9AA3CE-0054-3348-9F39-E3BC451BC6C1}"/>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9" name="Picture 8" descr="A couple of women playing a board game&#10;&#10;Description automatically generated with medium confidence">
            <a:extLst>
              <a:ext uri="{FF2B5EF4-FFF2-40B4-BE49-F238E27FC236}">
                <a16:creationId xmlns:a16="http://schemas.microsoft.com/office/drawing/2014/main" id="{620EE7AA-803C-7C48-AA6D-496C47D93DFF}"/>
              </a:ext>
            </a:extLst>
          </p:cNvPr>
          <p:cNvPicPr>
            <a:picLocks noChangeAspect="1"/>
          </p:cNvPicPr>
          <p:nvPr/>
        </p:nvPicPr>
        <p:blipFill rotWithShape="1">
          <a:blip r:embed="rId3">
            <a:extLst>
              <a:ext uri="{28A0092B-C50C-407E-A947-70E740481C1C}">
                <a14:useLocalDpi xmlns:a14="http://schemas.microsoft.com/office/drawing/2010/main" val="0"/>
              </a:ext>
            </a:extLst>
          </a:blip>
          <a:srcRect l="24031" t="57703" r="19574"/>
          <a:stretch/>
        </p:blipFill>
        <p:spPr>
          <a:xfrm>
            <a:off x="0" y="1"/>
            <a:ext cx="12192000" cy="68579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3D3435-7FDA-FB41-843E-16A1DD7BC1FD}"/>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5" name="Picture 4" descr="A picture containing indoor, table, person, clothing&#10;&#10;Description automatically generated">
            <a:extLst>
              <a:ext uri="{FF2B5EF4-FFF2-40B4-BE49-F238E27FC236}">
                <a16:creationId xmlns:a16="http://schemas.microsoft.com/office/drawing/2014/main" id="{D670CC32-BB20-4C40-89F3-98F913066BBE}"/>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l="19435" r="44481"/>
          <a:stretch/>
        </p:blipFill>
        <p:spPr>
          <a:xfrm rot="5400000">
            <a:off x="2667000" y="-2666999"/>
            <a:ext cx="6858000" cy="121919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F81043-5B88-45DD-8077-9BBF1E71D518}"/>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6" name="Picture 5">
            <a:extLst>
              <a:ext uri="{FF2B5EF4-FFF2-40B4-BE49-F238E27FC236}">
                <a16:creationId xmlns:a16="http://schemas.microsoft.com/office/drawing/2014/main" id="{7AC623AD-AF6B-43D6-9A9F-33FD15A108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5192" t="21758" r="5930" b="5111"/>
          <a:stretch/>
        </p:blipFill>
        <p:spPr>
          <a:xfrm>
            <a:off x="1662545" y="1460665"/>
            <a:ext cx="8799616" cy="5030190"/>
          </a:xfrm>
          <a:prstGeom prst="rect">
            <a:avLst/>
          </a:prstGeom>
        </p:spPr>
      </p:pic>
      <p:sp>
        <p:nvSpPr>
          <p:cNvPr id="4" name="TextBox 3">
            <a:extLst>
              <a:ext uri="{FF2B5EF4-FFF2-40B4-BE49-F238E27FC236}">
                <a16:creationId xmlns:a16="http://schemas.microsoft.com/office/drawing/2014/main" id="{33E25D5D-C8A4-4C46-9B89-78B4D1E1659A}"/>
              </a:ext>
            </a:extLst>
          </p:cNvPr>
          <p:cNvSpPr txBox="1"/>
          <p:nvPr/>
        </p:nvSpPr>
        <p:spPr>
          <a:xfrm>
            <a:off x="312717" y="357673"/>
            <a:ext cx="11566566"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Action planning</a:t>
            </a:r>
          </a:p>
        </p:txBody>
      </p:sp>
    </p:spTree>
    <p:extLst>
      <p:ext uri="{BB962C8B-B14F-4D97-AF65-F5344CB8AC3E}">
        <p14:creationId xmlns:p14="http://schemas.microsoft.com/office/powerpoint/2010/main" val="4041075706"/>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EE305D-3913-6A40-9767-25C12B985558}"/>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5" name="Picture 4" descr="A picture containing text&#10;&#10;Description automatically generated">
            <a:extLst>
              <a:ext uri="{FF2B5EF4-FFF2-40B4-BE49-F238E27FC236}">
                <a16:creationId xmlns:a16="http://schemas.microsoft.com/office/drawing/2014/main" id="{6735235B-389A-4953-B6F2-AC9A73C001D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299193" y="40998"/>
            <a:ext cx="9593613" cy="6793252"/>
          </a:xfrm>
          <a:prstGeom prst="rect">
            <a:avLst/>
          </a:prstGeom>
        </p:spPr>
      </p:pic>
    </p:spTree>
    <p:extLst>
      <p:ext uri="{BB962C8B-B14F-4D97-AF65-F5344CB8AC3E}">
        <p14:creationId xmlns:p14="http://schemas.microsoft.com/office/powerpoint/2010/main" val="2511935389"/>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7" name="Picture 6">
            <a:extLst>
              <a:ext uri="{FF2B5EF4-FFF2-40B4-BE49-F238E27FC236}">
                <a16:creationId xmlns:a16="http://schemas.microsoft.com/office/drawing/2014/main" id="{9C7D3AC1-F399-4494-AA5E-BA9754D56D4C}"/>
              </a:ext>
            </a:extLst>
          </p:cNvPr>
          <p:cNvPicPr>
            <a:picLocks noChangeAspect="1"/>
          </p:cNvPicPr>
          <p:nvPr/>
        </p:nvPicPr>
        <p:blipFill>
          <a:blip r:embed="rId3"/>
          <a:stretch>
            <a:fillRect/>
          </a:stretch>
        </p:blipFill>
        <p:spPr>
          <a:xfrm>
            <a:off x="4176176" y="2176145"/>
            <a:ext cx="3839649" cy="3432176"/>
          </a:xfrm>
          <a:prstGeom prst="rect">
            <a:avLst/>
          </a:prstGeom>
        </p:spPr>
      </p:pic>
      <p:pic>
        <p:nvPicPr>
          <p:cNvPr id="20" name="Picture 19">
            <a:extLst>
              <a:ext uri="{FF2B5EF4-FFF2-40B4-BE49-F238E27FC236}">
                <a16:creationId xmlns:a16="http://schemas.microsoft.com/office/drawing/2014/main" id="{160B91CC-71BD-4300-BE65-505ACAA1429D}"/>
              </a:ext>
            </a:extLst>
          </p:cNvPr>
          <p:cNvPicPr>
            <a:picLocks noChangeAspect="1"/>
          </p:cNvPicPr>
          <p:nvPr/>
        </p:nvPicPr>
        <p:blipFill>
          <a:blip r:embed="rId4"/>
          <a:stretch>
            <a:fillRect/>
          </a:stretch>
        </p:blipFill>
        <p:spPr>
          <a:xfrm flipH="1">
            <a:off x="8100480" y="2936906"/>
            <a:ext cx="1874000" cy="2524125"/>
          </a:xfrm>
          <a:prstGeom prst="rect">
            <a:avLst/>
          </a:prstGeom>
        </p:spPr>
      </p:pic>
      <p:pic>
        <p:nvPicPr>
          <p:cNvPr id="9" name="Picture 8">
            <a:extLst>
              <a:ext uri="{FF2B5EF4-FFF2-40B4-BE49-F238E27FC236}">
                <a16:creationId xmlns:a16="http://schemas.microsoft.com/office/drawing/2014/main" id="{6300A61E-4DE8-4EB2-920E-6C8DDDC7516F}"/>
              </a:ext>
            </a:extLst>
          </p:cNvPr>
          <p:cNvPicPr>
            <a:picLocks noChangeAspect="1"/>
          </p:cNvPicPr>
          <p:nvPr/>
        </p:nvPicPr>
        <p:blipFill>
          <a:blip r:embed="rId5"/>
          <a:stretch>
            <a:fillRect/>
          </a:stretch>
        </p:blipFill>
        <p:spPr>
          <a:xfrm>
            <a:off x="8250158" y="5111887"/>
            <a:ext cx="980758" cy="1476299"/>
          </a:xfrm>
          <a:prstGeom prst="rect">
            <a:avLst/>
          </a:prstGeom>
        </p:spPr>
      </p:pic>
      <p:pic>
        <p:nvPicPr>
          <p:cNvPr id="25" name="Picture 24">
            <a:extLst>
              <a:ext uri="{FF2B5EF4-FFF2-40B4-BE49-F238E27FC236}">
                <a16:creationId xmlns:a16="http://schemas.microsoft.com/office/drawing/2014/main" id="{E39CB57D-D454-4398-9799-CEA482DFB4AA}"/>
              </a:ext>
            </a:extLst>
          </p:cNvPr>
          <p:cNvPicPr>
            <a:picLocks noChangeAspect="1"/>
          </p:cNvPicPr>
          <p:nvPr/>
        </p:nvPicPr>
        <p:blipFill rotWithShape="1">
          <a:blip r:embed="rId6"/>
          <a:srcRect l="54969" t="2574" r="1"/>
          <a:stretch/>
        </p:blipFill>
        <p:spPr>
          <a:xfrm>
            <a:off x="5620246" y="5300892"/>
            <a:ext cx="986364" cy="1342771"/>
          </a:xfrm>
          <a:prstGeom prst="rect">
            <a:avLst/>
          </a:prstGeom>
        </p:spPr>
      </p:pic>
      <p:sp>
        <p:nvSpPr>
          <p:cNvPr id="3" name="Speech Bubble: Rectangle with Corners Rounded 2">
            <a:extLst>
              <a:ext uri="{FF2B5EF4-FFF2-40B4-BE49-F238E27FC236}">
                <a16:creationId xmlns:a16="http://schemas.microsoft.com/office/drawing/2014/main" id="{B935B8A1-BA38-4A6F-8650-7B7CE87B4576}"/>
              </a:ext>
            </a:extLst>
          </p:cNvPr>
          <p:cNvSpPr/>
          <p:nvPr/>
        </p:nvSpPr>
        <p:spPr>
          <a:xfrm>
            <a:off x="6735567" y="6022867"/>
            <a:ext cx="1165145" cy="612648"/>
          </a:xfrm>
          <a:prstGeom prst="wedgeRoundRectCallout">
            <a:avLst>
              <a:gd name="adj1" fmla="val -53069"/>
              <a:gd name="adj2" fmla="val -85095"/>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9" name="Picture 18">
            <a:extLst>
              <a:ext uri="{FF2B5EF4-FFF2-40B4-BE49-F238E27FC236}">
                <a16:creationId xmlns:a16="http://schemas.microsoft.com/office/drawing/2014/main" id="{FFB223DD-98FE-420C-91D5-F8E6D8E86DBC}"/>
              </a:ext>
            </a:extLst>
          </p:cNvPr>
          <p:cNvPicPr>
            <a:picLocks noChangeAspect="1"/>
          </p:cNvPicPr>
          <p:nvPr/>
        </p:nvPicPr>
        <p:blipFill rotWithShape="1">
          <a:blip r:embed="rId6"/>
          <a:srcRect l="681" t="6063" r="58966" b="60767"/>
          <a:stretch/>
        </p:blipFill>
        <p:spPr>
          <a:xfrm>
            <a:off x="6838010" y="6122838"/>
            <a:ext cx="883921" cy="457200"/>
          </a:xfrm>
          <a:prstGeom prst="rect">
            <a:avLst/>
          </a:prstGeom>
        </p:spPr>
      </p:pic>
      <p:sp>
        <p:nvSpPr>
          <p:cNvPr id="11" name="TextBox 10">
            <a:extLst>
              <a:ext uri="{FF2B5EF4-FFF2-40B4-BE49-F238E27FC236}">
                <a16:creationId xmlns:a16="http://schemas.microsoft.com/office/drawing/2014/main" id="{1959BB75-E50A-EB49-B678-1D66CFADF850}"/>
              </a:ext>
            </a:extLst>
          </p:cNvPr>
          <p:cNvSpPr txBox="1"/>
          <p:nvPr/>
        </p:nvSpPr>
        <p:spPr>
          <a:xfrm>
            <a:off x="1841938" y="307693"/>
            <a:ext cx="8508124"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Who is involved?</a:t>
            </a:r>
          </a:p>
        </p:txBody>
      </p:sp>
    </p:spTree>
    <p:extLst>
      <p:ext uri="{BB962C8B-B14F-4D97-AF65-F5344CB8AC3E}">
        <p14:creationId xmlns:p14="http://schemas.microsoft.com/office/powerpoint/2010/main" val="919248382"/>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84AB1E-0626-4637-8288-A85A8983EB72}"/>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140290" name="Picture 4" descr="01"/>
          <p:cNvPicPr>
            <a:picLocks noChangeAspect="1" noChangeArrowheads="1"/>
          </p:cNvPicPr>
          <p:nvPr/>
        </p:nvPicPr>
        <p:blipFill>
          <a:blip r:embed="rId3" cstate="hqprint">
            <a:extLst>
              <a:ext uri="{28A0092B-C50C-407E-A947-70E740481C1C}">
                <a14:useLocalDpi xmlns:a14="http://schemas.microsoft.com/office/drawing/2010/main"/>
              </a:ext>
            </a:extLst>
          </a:blip>
          <a:srcRect l="12190" t="13933" r="11586" b="11182"/>
          <a:stretch>
            <a:fillRect/>
          </a:stretch>
        </p:blipFill>
        <p:spPr bwMode="auto">
          <a:xfrm>
            <a:off x="1544863" y="4693932"/>
            <a:ext cx="2601057" cy="191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1" name="Picture 2" descr="02"/>
          <p:cNvPicPr>
            <a:picLocks noChangeAspect="1" noChangeArrowheads="1"/>
          </p:cNvPicPr>
          <p:nvPr/>
        </p:nvPicPr>
        <p:blipFill>
          <a:blip r:embed="rId4" cstate="hqprint">
            <a:extLst>
              <a:ext uri="{28A0092B-C50C-407E-A947-70E740481C1C}">
                <a14:useLocalDpi xmlns:a14="http://schemas.microsoft.com/office/drawing/2010/main"/>
              </a:ext>
            </a:extLst>
          </a:blip>
          <a:srcRect l="10957" t="13869" r="10515" b="6273"/>
          <a:stretch>
            <a:fillRect/>
          </a:stretch>
        </p:blipFill>
        <p:spPr bwMode="auto">
          <a:xfrm>
            <a:off x="31820" y="2252600"/>
            <a:ext cx="2691912" cy="205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2" descr="03"/>
          <p:cNvPicPr>
            <a:picLocks noChangeAspect="1" noChangeArrowheads="1"/>
          </p:cNvPicPr>
          <p:nvPr/>
        </p:nvPicPr>
        <p:blipFill>
          <a:blip r:embed="rId5" cstate="hqprint">
            <a:extLst>
              <a:ext uri="{28A0092B-C50C-407E-A947-70E740481C1C}">
                <a14:useLocalDpi xmlns:a14="http://schemas.microsoft.com/office/drawing/2010/main"/>
              </a:ext>
            </a:extLst>
          </a:blip>
          <a:srcRect l="20274" t="4996" r="22495" b="11597"/>
          <a:stretch>
            <a:fillRect/>
          </a:stretch>
        </p:blipFill>
        <p:spPr bwMode="auto">
          <a:xfrm>
            <a:off x="2403574" y="472625"/>
            <a:ext cx="1998785" cy="2183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Picture 3" descr="04"/>
          <p:cNvPicPr>
            <a:picLocks noChangeAspect="1" noChangeArrowheads="1"/>
          </p:cNvPicPr>
          <p:nvPr/>
        </p:nvPicPr>
        <p:blipFill>
          <a:blip r:embed="rId6" cstate="hqprint">
            <a:extLst>
              <a:ext uri="{28A0092B-C50C-407E-A947-70E740481C1C}">
                <a14:useLocalDpi xmlns:a14="http://schemas.microsoft.com/office/drawing/2010/main"/>
              </a:ext>
            </a:extLst>
          </a:blip>
          <a:srcRect l="21606" t="8545" r="18501" b="11597"/>
          <a:stretch>
            <a:fillRect/>
          </a:stretch>
        </p:blipFill>
        <p:spPr bwMode="auto">
          <a:xfrm>
            <a:off x="5046968" y="342405"/>
            <a:ext cx="2053004" cy="205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4" name="Picture 2" descr="05"/>
          <p:cNvPicPr>
            <a:picLocks noChangeAspect="1" noChangeArrowheads="1"/>
          </p:cNvPicPr>
          <p:nvPr/>
        </p:nvPicPr>
        <p:blipFill>
          <a:blip r:embed="rId7" cstate="hqprint">
            <a:extLst>
              <a:ext uri="{28A0092B-C50C-407E-A947-70E740481C1C}">
                <a14:useLocalDpi xmlns:a14="http://schemas.microsoft.com/office/drawing/2010/main"/>
              </a:ext>
            </a:extLst>
          </a:blip>
          <a:srcRect l="15971" t="8858" r="21474" b="2377"/>
          <a:stretch>
            <a:fillRect/>
          </a:stretch>
        </p:blipFill>
        <p:spPr bwMode="auto">
          <a:xfrm>
            <a:off x="7502128" y="424267"/>
            <a:ext cx="2143858" cy="22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5" name="Picture 2" descr="06"/>
          <p:cNvPicPr>
            <a:picLocks noChangeAspect="1" noChangeArrowheads="1"/>
          </p:cNvPicPr>
          <p:nvPr/>
        </p:nvPicPr>
        <p:blipFill>
          <a:blip r:embed="rId8" cstate="hqprint">
            <a:extLst>
              <a:ext uri="{28A0092B-C50C-407E-A947-70E740481C1C}">
                <a14:useLocalDpi xmlns:a14="http://schemas.microsoft.com/office/drawing/2010/main"/>
              </a:ext>
            </a:extLst>
          </a:blip>
          <a:srcRect l="10725" t="10324" r="17403" b="9787"/>
          <a:stretch>
            <a:fillRect/>
          </a:stretch>
        </p:blipFill>
        <p:spPr bwMode="auto">
          <a:xfrm>
            <a:off x="9357797" y="2204574"/>
            <a:ext cx="2463312" cy="205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6" name="Picture 2" descr="07"/>
          <p:cNvPicPr>
            <a:picLocks noChangeAspect="1" noChangeArrowheads="1"/>
          </p:cNvPicPr>
          <p:nvPr/>
        </p:nvPicPr>
        <p:blipFill>
          <a:blip r:embed="rId9" cstate="hqprint">
            <a:extLst>
              <a:ext uri="{28A0092B-C50C-407E-A947-70E740481C1C}">
                <a14:useLocalDpi xmlns:a14="http://schemas.microsoft.com/office/drawing/2010/main"/>
              </a:ext>
            </a:extLst>
          </a:blip>
          <a:srcRect l="19717" t="6584" r="20389" b="4651"/>
          <a:stretch>
            <a:fillRect/>
          </a:stretch>
        </p:blipFill>
        <p:spPr bwMode="auto">
          <a:xfrm>
            <a:off x="8595599" y="4478918"/>
            <a:ext cx="2051538" cy="228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797FB960-F9D4-CB42-9D06-ED743B452906}"/>
              </a:ext>
            </a:extLst>
          </p:cNvPr>
          <p:cNvSpPr txBox="1"/>
          <p:nvPr/>
        </p:nvSpPr>
        <p:spPr>
          <a:xfrm>
            <a:off x="2475461" y="2789936"/>
            <a:ext cx="6634065" cy="1938992"/>
          </a:xfrm>
          <a:prstGeom prst="rect">
            <a:avLst/>
          </a:prstGeom>
          <a:noFill/>
        </p:spPr>
        <p:txBody>
          <a:bodyPr wrap="square" rtlCol="0">
            <a:spAutoFit/>
          </a:bodyPr>
          <a:lstStyle/>
          <a:p>
            <a:pPr algn="ctr"/>
            <a:r>
              <a:rPr lang="en-US" sz="6000" b="1" dirty="0">
                <a:solidFill>
                  <a:schemeClr val="bg1"/>
                </a:solidFill>
              </a:rPr>
              <a:t>Drivers of empowerment?</a:t>
            </a:r>
          </a:p>
        </p:txBody>
      </p:sp>
      <p:sp>
        <p:nvSpPr>
          <p:cNvPr id="12" name="TextBox 11">
            <a:extLst>
              <a:ext uri="{FF2B5EF4-FFF2-40B4-BE49-F238E27FC236}">
                <a16:creationId xmlns:a16="http://schemas.microsoft.com/office/drawing/2014/main" id="{BB32CF13-B26F-3E49-8815-7CB2501646B7}"/>
              </a:ext>
            </a:extLst>
          </p:cNvPr>
          <p:cNvSpPr txBox="1"/>
          <p:nvPr/>
        </p:nvSpPr>
        <p:spPr>
          <a:xfrm>
            <a:off x="4011114" y="5509807"/>
            <a:ext cx="1426781" cy="707886"/>
          </a:xfrm>
          <a:prstGeom prst="rect">
            <a:avLst/>
          </a:prstGeom>
          <a:noFill/>
        </p:spPr>
        <p:txBody>
          <a:bodyPr wrap="square" rtlCol="0">
            <a:spAutoFit/>
          </a:bodyPr>
          <a:lstStyle/>
          <a:p>
            <a:pPr algn="ctr"/>
            <a:r>
              <a:rPr lang="en-US" sz="2000" b="1" dirty="0">
                <a:solidFill>
                  <a:srgbClr val="3E0099"/>
                </a:solidFill>
              </a:rPr>
              <a:t>VALUES &amp; BELIEFS</a:t>
            </a:r>
          </a:p>
        </p:txBody>
      </p:sp>
      <p:sp>
        <p:nvSpPr>
          <p:cNvPr id="13" name="TextBox 12">
            <a:extLst>
              <a:ext uri="{FF2B5EF4-FFF2-40B4-BE49-F238E27FC236}">
                <a16:creationId xmlns:a16="http://schemas.microsoft.com/office/drawing/2014/main" id="{9A649C07-E846-2D42-9D59-62A3FA71EFBC}"/>
              </a:ext>
            </a:extLst>
          </p:cNvPr>
          <p:cNvSpPr txBox="1"/>
          <p:nvPr/>
        </p:nvSpPr>
        <p:spPr>
          <a:xfrm>
            <a:off x="100944" y="4257577"/>
            <a:ext cx="2051538" cy="707886"/>
          </a:xfrm>
          <a:prstGeom prst="rect">
            <a:avLst/>
          </a:prstGeom>
          <a:noFill/>
        </p:spPr>
        <p:txBody>
          <a:bodyPr wrap="square" rtlCol="0">
            <a:spAutoFit/>
          </a:bodyPr>
          <a:lstStyle/>
          <a:p>
            <a:pPr algn="ctr"/>
            <a:r>
              <a:rPr lang="en-US" sz="2000" b="1" dirty="0">
                <a:solidFill>
                  <a:srgbClr val="3E0099"/>
                </a:solidFill>
              </a:rPr>
              <a:t>PARTNERSHIP &amp; COLLABORATION</a:t>
            </a:r>
          </a:p>
        </p:txBody>
      </p:sp>
      <p:sp>
        <p:nvSpPr>
          <p:cNvPr id="14" name="TextBox 13">
            <a:extLst>
              <a:ext uri="{FF2B5EF4-FFF2-40B4-BE49-F238E27FC236}">
                <a16:creationId xmlns:a16="http://schemas.microsoft.com/office/drawing/2014/main" id="{EC97EF6F-7A6E-C442-86E8-95F76E118946}"/>
              </a:ext>
            </a:extLst>
          </p:cNvPr>
          <p:cNvSpPr txBox="1"/>
          <p:nvPr/>
        </p:nvSpPr>
        <p:spPr>
          <a:xfrm>
            <a:off x="400628" y="1141164"/>
            <a:ext cx="2051538" cy="707886"/>
          </a:xfrm>
          <a:prstGeom prst="rect">
            <a:avLst/>
          </a:prstGeom>
          <a:noFill/>
        </p:spPr>
        <p:txBody>
          <a:bodyPr wrap="square" rtlCol="0">
            <a:spAutoFit/>
          </a:bodyPr>
          <a:lstStyle/>
          <a:p>
            <a:pPr algn="ctr"/>
            <a:r>
              <a:rPr lang="en-US" sz="2000" b="1" dirty="0">
                <a:solidFill>
                  <a:srgbClr val="3E0099"/>
                </a:solidFill>
              </a:rPr>
              <a:t>SELF ESTEEM &amp; SELF WORTH</a:t>
            </a:r>
          </a:p>
        </p:txBody>
      </p:sp>
      <p:sp>
        <p:nvSpPr>
          <p:cNvPr id="15" name="TextBox 14">
            <a:extLst>
              <a:ext uri="{FF2B5EF4-FFF2-40B4-BE49-F238E27FC236}">
                <a16:creationId xmlns:a16="http://schemas.microsoft.com/office/drawing/2014/main" id="{7E48260E-8A51-CF43-989F-93CCE826E411}"/>
              </a:ext>
            </a:extLst>
          </p:cNvPr>
          <p:cNvSpPr txBox="1"/>
          <p:nvPr/>
        </p:nvSpPr>
        <p:spPr>
          <a:xfrm>
            <a:off x="4927722" y="142350"/>
            <a:ext cx="2336556" cy="400110"/>
          </a:xfrm>
          <a:prstGeom prst="rect">
            <a:avLst/>
          </a:prstGeom>
          <a:noFill/>
        </p:spPr>
        <p:txBody>
          <a:bodyPr wrap="square" rtlCol="0">
            <a:spAutoFit/>
          </a:bodyPr>
          <a:lstStyle/>
          <a:p>
            <a:pPr algn="ctr"/>
            <a:r>
              <a:rPr lang="en-US" sz="2000" b="1" dirty="0">
                <a:solidFill>
                  <a:srgbClr val="3E0099"/>
                </a:solidFill>
              </a:rPr>
              <a:t>LOVE &amp; HARMONY</a:t>
            </a:r>
          </a:p>
        </p:txBody>
      </p:sp>
      <p:sp>
        <p:nvSpPr>
          <p:cNvPr id="16" name="TextBox 15">
            <a:extLst>
              <a:ext uri="{FF2B5EF4-FFF2-40B4-BE49-F238E27FC236}">
                <a16:creationId xmlns:a16="http://schemas.microsoft.com/office/drawing/2014/main" id="{5868D23A-9E21-D74F-AF48-D96A0CECD637}"/>
              </a:ext>
            </a:extLst>
          </p:cNvPr>
          <p:cNvSpPr txBox="1"/>
          <p:nvPr/>
        </p:nvSpPr>
        <p:spPr>
          <a:xfrm>
            <a:off x="9645986" y="1216179"/>
            <a:ext cx="2051538" cy="707886"/>
          </a:xfrm>
          <a:prstGeom prst="rect">
            <a:avLst/>
          </a:prstGeom>
          <a:noFill/>
        </p:spPr>
        <p:txBody>
          <a:bodyPr wrap="square" rtlCol="0">
            <a:spAutoFit/>
          </a:bodyPr>
          <a:lstStyle/>
          <a:p>
            <a:pPr algn="ctr"/>
            <a:r>
              <a:rPr lang="en-US" sz="2000" b="1" dirty="0">
                <a:solidFill>
                  <a:srgbClr val="3E0099"/>
                </a:solidFill>
              </a:rPr>
              <a:t>VISION &amp; PURPOSE</a:t>
            </a:r>
          </a:p>
        </p:txBody>
      </p:sp>
      <p:sp>
        <p:nvSpPr>
          <p:cNvPr id="17" name="TextBox 16">
            <a:extLst>
              <a:ext uri="{FF2B5EF4-FFF2-40B4-BE49-F238E27FC236}">
                <a16:creationId xmlns:a16="http://schemas.microsoft.com/office/drawing/2014/main" id="{085ED11D-8551-A241-8DDF-5A00649FD14E}"/>
              </a:ext>
            </a:extLst>
          </p:cNvPr>
          <p:cNvSpPr txBox="1"/>
          <p:nvPr/>
        </p:nvSpPr>
        <p:spPr>
          <a:xfrm>
            <a:off x="10099224" y="4300947"/>
            <a:ext cx="2051538" cy="707886"/>
          </a:xfrm>
          <a:prstGeom prst="rect">
            <a:avLst/>
          </a:prstGeom>
          <a:noFill/>
        </p:spPr>
        <p:txBody>
          <a:bodyPr wrap="square" rtlCol="0">
            <a:spAutoFit/>
          </a:bodyPr>
          <a:lstStyle/>
          <a:p>
            <a:pPr algn="ctr"/>
            <a:r>
              <a:rPr lang="en-US" sz="2000" b="1" dirty="0">
                <a:solidFill>
                  <a:srgbClr val="3E0099"/>
                </a:solidFill>
              </a:rPr>
              <a:t>KNOWLEDGE &amp; INSIGHT</a:t>
            </a:r>
          </a:p>
        </p:txBody>
      </p:sp>
      <p:sp>
        <p:nvSpPr>
          <p:cNvPr id="19" name="TextBox 18">
            <a:extLst>
              <a:ext uri="{FF2B5EF4-FFF2-40B4-BE49-F238E27FC236}">
                <a16:creationId xmlns:a16="http://schemas.microsoft.com/office/drawing/2014/main" id="{56DDBAB9-E205-C242-A18C-20D2DB894AFD}"/>
              </a:ext>
            </a:extLst>
          </p:cNvPr>
          <p:cNvSpPr txBox="1"/>
          <p:nvPr/>
        </p:nvSpPr>
        <p:spPr>
          <a:xfrm>
            <a:off x="6522519" y="5527374"/>
            <a:ext cx="2051538" cy="707886"/>
          </a:xfrm>
          <a:prstGeom prst="rect">
            <a:avLst/>
          </a:prstGeom>
          <a:noFill/>
        </p:spPr>
        <p:txBody>
          <a:bodyPr wrap="square" rtlCol="0">
            <a:spAutoFit/>
          </a:bodyPr>
          <a:lstStyle/>
          <a:p>
            <a:pPr algn="ctr"/>
            <a:r>
              <a:rPr lang="en-US" sz="2000" b="1" dirty="0">
                <a:solidFill>
                  <a:srgbClr val="3E0099"/>
                </a:solidFill>
              </a:rPr>
              <a:t>PRESENCE &amp; ACTION</a:t>
            </a:r>
          </a:p>
        </p:txBody>
      </p:sp>
    </p:spTree>
    <p:extLst>
      <p:ext uri="{BB962C8B-B14F-4D97-AF65-F5344CB8AC3E}">
        <p14:creationId xmlns:p14="http://schemas.microsoft.com/office/powerpoint/2010/main" val="4021984715"/>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31" name="Picture 6">
            <a:extLst>
              <a:ext uri="{FF2B5EF4-FFF2-40B4-BE49-F238E27FC236}">
                <a16:creationId xmlns:a16="http://schemas.microsoft.com/office/drawing/2014/main" id="{4F00AF8F-5F97-4FB0-9FD3-F684D7BFACC5}"/>
              </a:ext>
            </a:extLst>
          </p:cNvPr>
          <p:cNvPicPr>
            <a:picLocks noChangeAspect="1"/>
          </p:cNvPicPr>
          <p:nvPr/>
        </p:nvPicPr>
        <p:blipFill rotWithShape="1">
          <a:blip r:embed="rId3">
            <a:extLst>
              <a:ext uri="{28A0092B-C50C-407E-A947-70E740481C1C}">
                <a14:useLocalDpi xmlns:a14="http://schemas.microsoft.com/office/drawing/2010/main" val="0"/>
              </a:ext>
            </a:extLst>
          </a:blip>
          <a:srcRect l="36425" t="59497" r="35907" b="26786"/>
          <a:stretch/>
        </p:blipFill>
        <p:spPr bwMode="auto">
          <a:xfrm>
            <a:off x="6404387" y="2073431"/>
            <a:ext cx="3930872" cy="902658"/>
          </a:xfrm>
          <a:prstGeom prst="rect">
            <a:avLst/>
          </a:prstGeom>
          <a:solidFill>
            <a:srgbClr val="FCC916"/>
          </a:solidFill>
          <a:ln>
            <a:noFill/>
          </a:ln>
        </p:spPr>
      </p:pic>
      <p:sp>
        <p:nvSpPr>
          <p:cNvPr id="32" name="TextBox 31">
            <a:extLst>
              <a:ext uri="{FF2B5EF4-FFF2-40B4-BE49-F238E27FC236}">
                <a16:creationId xmlns:a16="http://schemas.microsoft.com/office/drawing/2014/main" id="{C72F3F9A-2F7A-4966-B509-45CFC12B7E78}"/>
              </a:ext>
            </a:extLst>
          </p:cNvPr>
          <p:cNvSpPr txBox="1"/>
          <p:nvPr/>
        </p:nvSpPr>
        <p:spPr>
          <a:xfrm>
            <a:off x="2088852" y="617474"/>
            <a:ext cx="4200189" cy="1015663"/>
          </a:xfrm>
          <a:prstGeom prst="rect">
            <a:avLst/>
          </a:prstGeom>
          <a:noFill/>
        </p:spPr>
        <p:txBody>
          <a:bodyPr wrap="none">
            <a:spAutoFit/>
          </a:bodyPr>
          <a:lstStyle/>
          <a:p>
            <a:pPr>
              <a:defRPr/>
            </a:pPr>
            <a:r>
              <a:rPr lang="en-ZA" sz="6000" b="1" dirty="0">
                <a:solidFill>
                  <a:schemeClr val="bg1"/>
                </a:solidFill>
                <a:latin typeface="Century Gothic" panose="020B0502020202020204" pitchFamily="34" charset="0"/>
                <a:ea typeface="MS PGothic" panose="020B0600070205080204" pitchFamily="34" charset="-128"/>
              </a:rPr>
              <a:t>stay </a:t>
            </a:r>
            <a:r>
              <a:rPr lang="en-ZA" sz="6000" b="1" dirty="0">
                <a:solidFill>
                  <a:srgbClr val="6B08A5"/>
                </a:solidFill>
                <a:latin typeface="Century Gothic" panose="020B0502020202020204" pitchFamily="34" charset="0"/>
                <a:ea typeface="MS PGothic" panose="020B0600070205080204" pitchFamily="34" charset="-128"/>
              </a:rPr>
              <a:t>strong</a:t>
            </a:r>
          </a:p>
        </p:txBody>
      </p:sp>
      <p:pic>
        <p:nvPicPr>
          <p:cNvPr id="33" name="Picture 6">
            <a:extLst>
              <a:ext uri="{FF2B5EF4-FFF2-40B4-BE49-F238E27FC236}">
                <a16:creationId xmlns:a16="http://schemas.microsoft.com/office/drawing/2014/main" id="{6AE385DF-8F5B-4329-9EBD-3CF4B8FC2F60}"/>
              </a:ext>
            </a:extLst>
          </p:cNvPr>
          <p:cNvPicPr>
            <a:picLocks noChangeAspect="1"/>
          </p:cNvPicPr>
          <p:nvPr/>
        </p:nvPicPr>
        <p:blipFill rotWithShape="1">
          <a:blip r:embed="rId3">
            <a:extLst>
              <a:ext uri="{28A0092B-C50C-407E-A947-70E740481C1C}">
                <a14:useLocalDpi xmlns:a14="http://schemas.microsoft.com/office/drawing/2010/main" val="0"/>
              </a:ext>
            </a:extLst>
          </a:blip>
          <a:srcRect l="36425" t="6282" r="35907" b="39623"/>
          <a:stretch/>
        </p:blipFill>
        <p:spPr bwMode="auto">
          <a:xfrm>
            <a:off x="7085330" y="2976090"/>
            <a:ext cx="2529841" cy="2290991"/>
          </a:xfrm>
          <a:prstGeom prst="rect">
            <a:avLst/>
          </a:prstGeom>
          <a:solidFill>
            <a:srgbClr val="FCC916"/>
          </a:solidFill>
          <a:ln>
            <a:noFill/>
          </a:ln>
        </p:spPr>
      </p:pic>
      <p:sp>
        <p:nvSpPr>
          <p:cNvPr id="6" name="TextBox 5">
            <a:extLst>
              <a:ext uri="{FF2B5EF4-FFF2-40B4-BE49-F238E27FC236}">
                <a16:creationId xmlns:a16="http://schemas.microsoft.com/office/drawing/2014/main" id="{472F5887-D9BB-4997-8725-D1400E98589B}"/>
              </a:ext>
            </a:extLst>
          </p:cNvPr>
          <p:cNvSpPr txBox="1"/>
          <p:nvPr/>
        </p:nvSpPr>
        <p:spPr>
          <a:xfrm>
            <a:off x="4917871" y="1874689"/>
            <a:ext cx="1861407" cy="1015663"/>
          </a:xfrm>
          <a:prstGeom prst="rect">
            <a:avLst/>
          </a:prstGeom>
          <a:noFill/>
        </p:spPr>
        <p:txBody>
          <a:bodyPr wrap="none">
            <a:spAutoFit/>
          </a:bodyPr>
          <a:lstStyle/>
          <a:p>
            <a:pPr>
              <a:defRPr/>
            </a:pPr>
            <a:r>
              <a:rPr lang="en-ZA" sz="6000" b="1" dirty="0">
                <a:solidFill>
                  <a:schemeClr val="bg1"/>
                </a:solidFill>
                <a:latin typeface="Century Gothic" panose="020B0502020202020204" pitchFamily="34" charset="0"/>
                <a:ea typeface="MS PGothic" panose="020B0600070205080204" pitchFamily="34" charset="-128"/>
              </a:rPr>
              <a:t>take</a:t>
            </a:r>
          </a:p>
        </p:txBody>
      </p:sp>
      <p:sp>
        <p:nvSpPr>
          <p:cNvPr id="7" name="TextBox 6">
            <a:extLst>
              <a:ext uri="{FF2B5EF4-FFF2-40B4-BE49-F238E27FC236}">
                <a16:creationId xmlns:a16="http://schemas.microsoft.com/office/drawing/2014/main" id="{A9532BF5-687E-4AD2-843B-ADD237225734}"/>
              </a:ext>
            </a:extLst>
          </p:cNvPr>
          <p:cNvSpPr txBox="1"/>
          <p:nvPr/>
        </p:nvSpPr>
        <p:spPr>
          <a:xfrm>
            <a:off x="1524000" y="5714143"/>
            <a:ext cx="9144000" cy="696794"/>
          </a:xfrm>
          <a:prstGeom prst="rect">
            <a:avLst/>
          </a:prstGeom>
          <a:noFill/>
        </p:spPr>
        <p:txBody>
          <a:bodyPr wrap="square">
            <a:spAutoFit/>
          </a:bodyPr>
          <a:lstStyle/>
          <a:p>
            <a:pPr algn="ctr">
              <a:lnSpc>
                <a:spcPct val="150000"/>
              </a:lnSpc>
              <a:defRPr/>
            </a:pPr>
            <a:r>
              <a:rPr lang="en-ZA" sz="3000" b="1" dirty="0">
                <a:solidFill>
                  <a:srgbClr val="482C89"/>
                </a:solidFill>
                <a:latin typeface="Century Gothic" panose="020B0502020202020204" pitchFamily="34" charset="0"/>
                <a:ea typeface="MS PGothic" panose="020B0600070205080204" pitchFamily="34" charset="-128"/>
              </a:rPr>
              <a:t>www.couragechildprotection.com</a:t>
            </a:r>
            <a:endParaRPr lang="en-ZA" sz="3000" dirty="0">
              <a:solidFill>
                <a:srgbClr val="482C89"/>
              </a:solidFill>
              <a:latin typeface="Century Gothic" panose="020B0502020202020204" pitchFamily="34" charset="0"/>
            </a:endParaRPr>
          </a:p>
        </p:txBody>
      </p:sp>
    </p:spTree>
    <p:extLst>
      <p:ext uri="{BB962C8B-B14F-4D97-AF65-F5344CB8AC3E}">
        <p14:creationId xmlns:p14="http://schemas.microsoft.com/office/powerpoint/2010/main" val="354394571"/>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sz="6000" dirty="0"/>
          </a:p>
        </p:txBody>
      </p:sp>
      <p:sp>
        <p:nvSpPr>
          <p:cNvPr id="32" name="TextBox 31">
            <a:extLst>
              <a:ext uri="{FF2B5EF4-FFF2-40B4-BE49-F238E27FC236}">
                <a16:creationId xmlns:a16="http://schemas.microsoft.com/office/drawing/2014/main" id="{C72F3F9A-2F7A-4966-B509-45CFC12B7E78}"/>
              </a:ext>
            </a:extLst>
          </p:cNvPr>
          <p:cNvSpPr txBox="1"/>
          <p:nvPr/>
        </p:nvSpPr>
        <p:spPr>
          <a:xfrm>
            <a:off x="3464510" y="2921168"/>
            <a:ext cx="5262979" cy="1015663"/>
          </a:xfrm>
          <a:prstGeom prst="rect">
            <a:avLst/>
          </a:prstGeom>
          <a:noFill/>
        </p:spPr>
        <p:txBody>
          <a:bodyPr wrap="none">
            <a:spAutoFit/>
          </a:bodyPr>
          <a:lstStyle/>
          <a:p>
            <a:pPr algn="ctr">
              <a:defRPr/>
            </a:pPr>
            <a:r>
              <a:rPr lang="en-ZA" sz="6000" b="1" dirty="0">
                <a:solidFill>
                  <a:schemeClr val="bg1"/>
                </a:solidFill>
                <a:latin typeface="Century Gothic" panose="020B0502020202020204" pitchFamily="34" charset="0"/>
                <a:ea typeface="MS PGothic" panose="020B0600070205080204" pitchFamily="34" charset="-128"/>
              </a:rPr>
              <a:t>The problem?</a:t>
            </a:r>
          </a:p>
        </p:txBody>
      </p:sp>
    </p:spTree>
    <p:extLst>
      <p:ext uri="{BB962C8B-B14F-4D97-AF65-F5344CB8AC3E}">
        <p14:creationId xmlns:p14="http://schemas.microsoft.com/office/powerpoint/2010/main" val="4272426305"/>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11" name="Picture 10">
            <a:extLst>
              <a:ext uri="{FF2B5EF4-FFF2-40B4-BE49-F238E27FC236}">
                <a16:creationId xmlns:a16="http://schemas.microsoft.com/office/drawing/2014/main" id="{2010B8F4-8E24-2449-BE2A-14FC258CD81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031" t="12339" r="33448"/>
          <a:stretch/>
        </p:blipFill>
        <p:spPr>
          <a:xfrm>
            <a:off x="713323" y="56408"/>
            <a:ext cx="7266895" cy="6745184"/>
          </a:xfrm>
          <a:prstGeom prst="rect">
            <a:avLst/>
          </a:prstGeom>
        </p:spPr>
      </p:pic>
      <p:sp>
        <p:nvSpPr>
          <p:cNvPr id="8" name="Rectangle 7">
            <a:extLst>
              <a:ext uri="{FF2B5EF4-FFF2-40B4-BE49-F238E27FC236}">
                <a16:creationId xmlns:a16="http://schemas.microsoft.com/office/drawing/2014/main" id="{13C478E0-8938-4E8A-90CF-B62E4F7B9A44}"/>
              </a:ext>
            </a:extLst>
          </p:cNvPr>
          <p:cNvSpPr/>
          <p:nvPr/>
        </p:nvSpPr>
        <p:spPr>
          <a:xfrm>
            <a:off x="5984057" y="4608712"/>
            <a:ext cx="2453822" cy="1827714"/>
          </a:xfrm>
          <a:prstGeom prst="rect">
            <a:avLst/>
          </a:prstGeom>
          <a:solidFill>
            <a:srgbClr val="FEC52C"/>
          </a:solidFill>
          <a:ln>
            <a:solidFill>
              <a:srgbClr val="FEC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Arrow: Down 4">
            <a:extLst>
              <a:ext uri="{FF2B5EF4-FFF2-40B4-BE49-F238E27FC236}">
                <a16:creationId xmlns:a16="http://schemas.microsoft.com/office/drawing/2014/main" id="{A66E254D-D74C-574D-A5F7-153020378F8C}"/>
              </a:ext>
            </a:extLst>
          </p:cNvPr>
          <p:cNvSpPr/>
          <p:nvPr/>
        </p:nvSpPr>
        <p:spPr>
          <a:xfrm rot="1854459">
            <a:off x="1589830" y="3840239"/>
            <a:ext cx="364889" cy="978408"/>
          </a:xfrm>
          <a:prstGeom prst="downArrow">
            <a:avLst/>
          </a:prstGeom>
          <a:solidFill>
            <a:srgbClr val="3E0099"/>
          </a:solidFill>
          <a:ln>
            <a:solidFill>
              <a:srgbClr val="3E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Arrow: Down 9">
            <a:extLst>
              <a:ext uri="{FF2B5EF4-FFF2-40B4-BE49-F238E27FC236}">
                <a16:creationId xmlns:a16="http://schemas.microsoft.com/office/drawing/2014/main" id="{07EBB690-9660-FF4F-8BAA-82EA5BEDBF13}"/>
              </a:ext>
            </a:extLst>
          </p:cNvPr>
          <p:cNvSpPr/>
          <p:nvPr/>
        </p:nvSpPr>
        <p:spPr>
          <a:xfrm rot="16200000">
            <a:off x="2536696" y="5634101"/>
            <a:ext cx="364889" cy="978408"/>
          </a:xfrm>
          <a:prstGeom prst="downArrow">
            <a:avLst/>
          </a:prstGeom>
          <a:solidFill>
            <a:srgbClr val="3E0099"/>
          </a:solidFill>
          <a:ln>
            <a:solidFill>
              <a:srgbClr val="3E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Arrow: Down 10">
            <a:extLst>
              <a:ext uri="{FF2B5EF4-FFF2-40B4-BE49-F238E27FC236}">
                <a16:creationId xmlns:a16="http://schemas.microsoft.com/office/drawing/2014/main" id="{1E153DF0-C6CD-334C-8340-80434D3DA22B}"/>
              </a:ext>
            </a:extLst>
          </p:cNvPr>
          <p:cNvSpPr/>
          <p:nvPr/>
        </p:nvSpPr>
        <p:spPr>
          <a:xfrm rot="9206273">
            <a:off x="3571679" y="3971960"/>
            <a:ext cx="364889" cy="978408"/>
          </a:xfrm>
          <a:prstGeom prst="downArrow">
            <a:avLst/>
          </a:prstGeom>
          <a:solidFill>
            <a:srgbClr val="3E0099"/>
          </a:solidFill>
          <a:ln>
            <a:solidFill>
              <a:srgbClr val="3E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custDataLst>
      <p:tags r:id="rId1"/>
    </p:custDataLst>
    <p:extLst>
      <p:ext uri="{BB962C8B-B14F-4D97-AF65-F5344CB8AC3E}">
        <p14:creationId xmlns:p14="http://schemas.microsoft.com/office/powerpoint/2010/main" val="3194470859"/>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8"/>
</p:tagLst>
</file>

<file path=ppt/tags/tag2.xml><?xml version="1.0" encoding="utf-8"?>
<p:tagLst xmlns:a="http://schemas.openxmlformats.org/drawingml/2006/main" xmlns:r="http://schemas.openxmlformats.org/officeDocument/2006/relationships" xmlns:p="http://schemas.openxmlformats.org/presentationml/2006/main">
  <p:tag name="TIMING" val="|24.4"/>
</p:tagLst>
</file>

<file path=ppt/tags/tag3.xml><?xml version="1.0" encoding="utf-8"?>
<p:tagLst xmlns:a="http://schemas.openxmlformats.org/drawingml/2006/main" xmlns:r="http://schemas.openxmlformats.org/officeDocument/2006/relationships" xmlns:p="http://schemas.openxmlformats.org/presentationml/2006/main">
  <p:tag name="TIMING" val="|7.3|2.3|2.8|3.1|7.5|2.7|3.4"/>
</p:tagLst>
</file>

<file path=ppt/tags/tag4.xml><?xml version="1.0" encoding="utf-8"?>
<p:tagLst xmlns:a="http://schemas.openxmlformats.org/drawingml/2006/main" xmlns:r="http://schemas.openxmlformats.org/officeDocument/2006/relationships" xmlns:p="http://schemas.openxmlformats.org/presentationml/2006/main">
  <p:tag name="TIMING" val="|4.4|7.6|6.7|4.6|7.1|8.1|9.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18553</TotalTime>
  <Words>4268</Words>
  <Application>Microsoft Macintosh PowerPoint</Application>
  <PresentationFormat>Widescreen</PresentationFormat>
  <Paragraphs>264</Paragraphs>
  <Slides>71</Slides>
  <Notes>71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71</vt:i4>
      </vt:variant>
    </vt:vector>
  </HeadingPairs>
  <TitlesOfParts>
    <vt:vector size="76" baseType="lpstr">
      <vt:lpstr>Arial</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Dee Blackie</dc:creator>
  <cp:lastModifiedBy>Dee Blackie</cp:lastModifiedBy>
  <cp:revision>156</cp:revision>
  <dcterms:created xsi:type="dcterms:W3CDTF">2021-07-08T14:15:39Z</dcterms:created>
  <dcterms:modified xsi:type="dcterms:W3CDTF">2021-12-01T16:18:51Z</dcterms:modified>
</cp:coreProperties>
</file>