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98" r:id="rId2"/>
  </p:sldMasterIdLst>
  <p:notesMasterIdLst>
    <p:notesMasterId r:id="rId20"/>
  </p:notesMasterIdLst>
  <p:sldIdLst>
    <p:sldId id="1761" r:id="rId3"/>
    <p:sldId id="2058" r:id="rId4"/>
    <p:sldId id="2143" r:id="rId5"/>
    <p:sldId id="1859" r:id="rId6"/>
    <p:sldId id="2060" r:id="rId7"/>
    <p:sldId id="2062" r:id="rId8"/>
    <p:sldId id="1762" r:id="rId9"/>
    <p:sldId id="2072" r:id="rId10"/>
    <p:sldId id="2073" r:id="rId11"/>
    <p:sldId id="2074" r:id="rId12"/>
    <p:sldId id="2069" r:id="rId13"/>
    <p:sldId id="2144" r:id="rId14"/>
    <p:sldId id="2064" r:id="rId15"/>
    <p:sldId id="2083" r:id="rId16"/>
    <p:sldId id="2003" r:id="rId17"/>
    <p:sldId id="1943" r:id="rId18"/>
    <p:sldId id="2078" r:id="rId19"/>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D2E90"/>
    <a:srgbClr val="3E0099"/>
    <a:srgbClr val="482C89"/>
    <a:srgbClr val="FCC618"/>
    <a:srgbClr val="462A88"/>
    <a:srgbClr val="FFD888"/>
    <a:srgbClr val="956D6A"/>
    <a:srgbClr val="7589C4"/>
    <a:srgbClr val="946C6D"/>
    <a:srgbClr val="CA93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2" autoAdjust="0"/>
    <p:restoredTop sz="93810" autoAdjust="0"/>
  </p:normalViewPr>
  <p:slideViewPr>
    <p:cSldViewPr snapToGrid="0">
      <p:cViewPr varScale="1">
        <p:scale>
          <a:sx n="120" d="100"/>
          <a:sy n="120" d="100"/>
        </p:scale>
        <p:origin x="992" y="176"/>
      </p:cViewPr>
      <p:guideLst/>
    </p:cSldViewPr>
  </p:slideViewPr>
  <p:outlineViewPr>
    <p:cViewPr>
      <p:scale>
        <a:sx n="33" d="100"/>
        <a:sy n="33" d="100"/>
      </p:scale>
      <p:origin x="0" y="-17412"/>
    </p:cViewPr>
  </p:outlineViewPr>
  <p:notesTextViewPr>
    <p:cViewPr>
      <p:scale>
        <a:sx n="66" d="100"/>
        <a:sy n="66" d="100"/>
      </p:scale>
      <p:origin x="0" y="0"/>
    </p:cViewPr>
  </p:notesTextViewPr>
  <p:sorterViewPr>
    <p:cViewPr varScale="1">
      <p:scale>
        <a:sx n="1" d="1"/>
        <a:sy n="1" d="1"/>
      </p:scale>
      <p:origin x="0" y="0"/>
    </p:cViewPr>
  </p:sorterViewPr>
  <p:notesViewPr>
    <p:cSldViewPr snapToGrid="0">
      <p:cViewPr varScale="1">
        <p:scale>
          <a:sx n="44" d="100"/>
          <a:sy n="44" d="100"/>
        </p:scale>
        <p:origin x="1916"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536E048-A352-4BB6-BBCC-BD44E551F68E}" type="datetimeFigureOut">
              <a:rPr lang="en-ZA" smtClean="0"/>
              <a:t>2021/12/01</a:t>
            </a:fld>
            <a:endParaRPr lang="en-ZA"/>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F9EFC38-92A7-4091-BBA3-9AC4DF771430}" type="slidenum">
              <a:rPr lang="en-ZA" smtClean="0"/>
              <a:t>‹#›</a:t>
            </a:fld>
            <a:endParaRPr lang="en-ZA"/>
          </a:p>
        </p:txBody>
      </p:sp>
    </p:spTree>
    <p:extLst>
      <p:ext uri="{BB962C8B-B14F-4D97-AF65-F5344CB8AC3E}">
        <p14:creationId xmlns:p14="http://schemas.microsoft.com/office/powerpoint/2010/main" val="195319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This Courage </a:t>
            </a:r>
            <a:r>
              <a:rPr lang="en-ZA" sz="1200" dirty="0" err="1"/>
              <a:t>presentaiton</a:t>
            </a:r>
            <a:r>
              <a:rPr lang="en-ZA" sz="1200" dirty="0"/>
              <a:t> will help you to identify and then create win/win partnerships with other community members to assist you in your child protection efforts</a:t>
            </a:r>
          </a:p>
        </p:txBody>
      </p:sp>
      <p:sp>
        <p:nvSpPr>
          <p:cNvPr id="4" name="Slide Number Placeholder 3"/>
          <p:cNvSpPr>
            <a:spLocks noGrp="1"/>
          </p:cNvSpPr>
          <p:nvPr>
            <p:ph type="sldNum" sz="quarter" idx="5"/>
          </p:nvPr>
        </p:nvSpPr>
        <p:spPr/>
        <p:txBody>
          <a:bodyPr/>
          <a:lstStyle/>
          <a:p>
            <a:fld id="{DF9EFC38-92A7-4091-BBA3-9AC4DF771430}" type="slidenum">
              <a:rPr lang="en-ZA" smtClean="0"/>
              <a:t>1</a:t>
            </a:fld>
            <a:endParaRPr lang="en-ZA"/>
          </a:p>
        </p:txBody>
      </p:sp>
    </p:spTree>
    <p:extLst>
      <p:ext uri="{BB962C8B-B14F-4D97-AF65-F5344CB8AC3E}">
        <p14:creationId xmlns:p14="http://schemas.microsoft.com/office/powerpoint/2010/main" val="338400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universities you can find health and welfare clinics and counsellors, in rural areas you can find support from extended family,  other community members and traditional healers or leaders, at your chosen religious institution you can find religious counselors, in children’s homes you can find social workers, </a:t>
            </a:r>
            <a:r>
              <a:rPr lang="en-US" dirty="0" err="1"/>
              <a:t>carers</a:t>
            </a:r>
            <a:r>
              <a:rPr lang="en-US" dirty="0"/>
              <a:t> and non-governmental social support services, in clinics you can find health care practitioners, counselors, psychologists and psychiatrists, in police stations you can find police officers and in hospitals you can find doctors, nurses and other psycho-social support services.. </a:t>
            </a:r>
          </a:p>
        </p:txBody>
      </p:sp>
      <p:sp>
        <p:nvSpPr>
          <p:cNvPr id="4" name="Slide Number Placeholder 3"/>
          <p:cNvSpPr>
            <a:spLocks noGrp="1"/>
          </p:cNvSpPr>
          <p:nvPr>
            <p:ph type="sldNum" sz="quarter" idx="5"/>
          </p:nvPr>
        </p:nvSpPr>
        <p:spPr/>
        <p:txBody>
          <a:bodyPr/>
          <a:lstStyle/>
          <a:p>
            <a:fld id="{DF9EFC38-92A7-4091-BBA3-9AC4DF771430}" type="slidenum">
              <a:rPr lang="en-ZA" smtClean="0"/>
              <a:t>10</a:t>
            </a:fld>
            <a:endParaRPr lang="en-ZA"/>
          </a:p>
        </p:txBody>
      </p:sp>
    </p:spTree>
    <p:extLst>
      <p:ext uri="{BB962C8B-B14F-4D97-AF65-F5344CB8AC3E}">
        <p14:creationId xmlns:p14="http://schemas.microsoft.com/office/powerpoint/2010/main" val="2786587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you are using this presentation as the workshop stimulus, you may want to press pause now, so that participants can spend some time exploring the community map for their different partners (Press Pause Now).</a:t>
            </a:r>
          </a:p>
        </p:txBody>
      </p:sp>
      <p:sp>
        <p:nvSpPr>
          <p:cNvPr id="4" name="Slide Number Placeholder 3"/>
          <p:cNvSpPr>
            <a:spLocks noGrp="1"/>
          </p:cNvSpPr>
          <p:nvPr>
            <p:ph type="sldNum" sz="quarter" idx="5"/>
          </p:nvPr>
        </p:nvSpPr>
        <p:spPr/>
        <p:txBody>
          <a:bodyPr/>
          <a:lstStyle/>
          <a:p>
            <a:fld id="{DF9EFC38-92A7-4091-BBA3-9AC4DF771430}" type="slidenum">
              <a:rPr lang="en-ZA" smtClean="0"/>
              <a:t>11</a:t>
            </a:fld>
            <a:endParaRPr lang="en-ZA"/>
          </a:p>
        </p:txBody>
      </p:sp>
    </p:spTree>
    <p:extLst>
      <p:ext uri="{BB962C8B-B14F-4D97-AF65-F5344CB8AC3E}">
        <p14:creationId xmlns:p14="http://schemas.microsoft.com/office/powerpoint/2010/main" val="26356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Once you have identified the people you should be partnering with, you will then need to create a win/win partnerships plan with each of them.  To do this simply  draw  two circles, one on top of the other and then draw arrows going between them.  Place your name in the bottom circle and your partners in the top and then identify what your shared vision, values and objectives are. Then ask yourself what do I need to give this partner? And what do I want to get form this partner?  </a:t>
            </a:r>
          </a:p>
        </p:txBody>
      </p:sp>
      <p:sp>
        <p:nvSpPr>
          <p:cNvPr id="4" name="Slide Number Placeholder 3"/>
          <p:cNvSpPr>
            <a:spLocks noGrp="1"/>
          </p:cNvSpPr>
          <p:nvPr>
            <p:ph type="sldNum" sz="quarter" idx="5"/>
          </p:nvPr>
        </p:nvSpPr>
        <p:spPr/>
        <p:txBody>
          <a:bodyPr/>
          <a:lstStyle/>
          <a:p>
            <a:fld id="{DF9EFC38-92A7-4091-BBA3-9AC4DF771430}" type="slidenum">
              <a:rPr lang="en-ZA" smtClean="0"/>
              <a:t>12</a:t>
            </a:fld>
            <a:endParaRPr lang="en-ZA"/>
          </a:p>
        </p:txBody>
      </p:sp>
    </p:spTree>
    <p:extLst>
      <p:ext uri="{BB962C8B-B14F-4D97-AF65-F5344CB8AC3E}">
        <p14:creationId xmlns:p14="http://schemas.microsoft.com/office/powerpoint/2010/main" val="653125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Once you have detailed your perspective it will be important to meet with your various partners to discuss and agree your ideas, as their perspective may be slightly different to yours.  Together, ensure that what you give and receive in the partnership is balanced, so that there is no resentment from either side.  If you start with your shared vision, developing a partnership plan should be easy.</a:t>
            </a:r>
          </a:p>
        </p:txBody>
      </p:sp>
      <p:sp>
        <p:nvSpPr>
          <p:cNvPr id="4" name="Slide Number Placeholder 3"/>
          <p:cNvSpPr>
            <a:spLocks noGrp="1"/>
          </p:cNvSpPr>
          <p:nvPr>
            <p:ph type="sldNum" sz="quarter" idx="5"/>
          </p:nvPr>
        </p:nvSpPr>
        <p:spPr/>
        <p:txBody>
          <a:bodyPr/>
          <a:lstStyle/>
          <a:p>
            <a:fld id="{DF9EFC38-92A7-4091-BBA3-9AC4DF771430}" type="slidenum">
              <a:rPr lang="en-ZA" smtClean="0"/>
              <a:t>13</a:t>
            </a:fld>
            <a:endParaRPr lang="en-ZA"/>
          </a:p>
        </p:txBody>
      </p:sp>
    </p:spTree>
    <p:extLst>
      <p:ext uri="{BB962C8B-B14F-4D97-AF65-F5344CB8AC3E}">
        <p14:creationId xmlns:p14="http://schemas.microsoft.com/office/powerpoint/2010/main" val="1791585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dirty="0">
                <a:solidFill>
                  <a:srgbClr val="482C89"/>
                </a:solidFill>
                <a:latin typeface="Arial" panose="020B0604020202020204" pitchFamily="34" charset="0"/>
                <a:cs typeface="Arial" panose="020B0604020202020204" pitchFamily="34" charset="0"/>
              </a:rPr>
              <a:t>We often know who we should be partnering with, but only get in contact with them when there is an emergency. Developing a detailed child protection partnership strategy up front, ensures that when there is an emergency, you already know who you should be talking to, and working with.  You already have a relationship with them, and each member of the partnership knows what their roles and responsibilities are. </a:t>
            </a:r>
          </a:p>
          <a:p>
            <a:pPr algn="ctr"/>
            <a:endParaRPr lang="en-ZA" sz="1200" b="1" dirty="0">
              <a:solidFill>
                <a:srgbClr val="482C89"/>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F9EFC38-92A7-4091-BBA3-9AC4DF771430}" type="slidenum">
              <a:rPr lang="en-ZA" smtClean="0"/>
              <a:t>14</a:t>
            </a:fld>
            <a:endParaRPr lang="en-ZA"/>
          </a:p>
        </p:txBody>
      </p:sp>
    </p:spTree>
    <p:extLst>
      <p:ext uri="{BB962C8B-B14F-4D97-AF65-F5344CB8AC3E}">
        <p14:creationId xmlns:p14="http://schemas.microsoft.com/office/powerpoint/2010/main" val="4158817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this example, these social workers are using the Courage community map to identify possible partnerships that they can develop in the communities they work in.</a:t>
            </a:r>
          </a:p>
        </p:txBody>
      </p:sp>
      <p:sp>
        <p:nvSpPr>
          <p:cNvPr id="4" name="Slide Number Placeholder 3"/>
          <p:cNvSpPr>
            <a:spLocks noGrp="1"/>
          </p:cNvSpPr>
          <p:nvPr>
            <p:ph type="sldNum" sz="quarter" idx="5"/>
          </p:nvPr>
        </p:nvSpPr>
        <p:spPr/>
        <p:txBody>
          <a:bodyPr/>
          <a:lstStyle/>
          <a:p>
            <a:fld id="{DF9EFC38-92A7-4091-BBA3-9AC4DF771430}" type="slidenum">
              <a:rPr lang="en-ZA" smtClean="0"/>
              <a:t>15</a:t>
            </a:fld>
            <a:endParaRPr lang="en-ZA"/>
          </a:p>
        </p:txBody>
      </p:sp>
    </p:spTree>
    <p:extLst>
      <p:ext uri="{BB962C8B-B14F-4D97-AF65-F5344CB8AC3E}">
        <p14:creationId xmlns:p14="http://schemas.microsoft.com/office/powerpoint/2010/main" val="200213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Participants then develop a win/win partnership plan, as illustrated in this example, where the firstly agree their shared vision and then define what each partner needs from the other to achieve this vision.</a:t>
            </a:r>
          </a:p>
        </p:txBody>
      </p:sp>
      <p:sp>
        <p:nvSpPr>
          <p:cNvPr id="4" name="Slide Number Placeholder 3"/>
          <p:cNvSpPr>
            <a:spLocks noGrp="1"/>
          </p:cNvSpPr>
          <p:nvPr>
            <p:ph type="sldNum" sz="quarter" idx="5"/>
          </p:nvPr>
        </p:nvSpPr>
        <p:spPr/>
        <p:txBody>
          <a:bodyPr/>
          <a:lstStyle/>
          <a:p>
            <a:fld id="{DF9EFC38-92A7-4091-BBA3-9AC4DF771430}" type="slidenum">
              <a:rPr lang="en-ZA" smtClean="0"/>
              <a:t>16</a:t>
            </a:fld>
            <a:endParaRPr lang="en-ZA"/>
          </a:p>
        </p:txBody>
      </p:sp>
    </p:spTree>
    <p:extLst>
      <p:ext uri="{BB962C8B-B14F-4D97-AF65-F5344CB8AC3E}">
        <p14:creationId xmlns:p14="http://schemas.microsoft.com/office/powerpoint/2010/main" val="1911504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Thanks for watching.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For more information visit Courage Child Protection dot com</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Be sure to like this video and subscribe to our Courage Channel.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Stay strong and take courage.</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17</a:t>
            </a:fld>
            <a:endParaRPr lang="en-ZA"/>
          </a:p>
        </p:txBody>
      </p:sp>
    </p:spTree>
    <p:extLst>
      <p:ext uri="{BB962C8B-B14F-4D97-AF65-F5344CB8AC3E}">
        <p14:creationId xmlns:p14="http://schemas.microsoft.com/office/powerpoint/2010/main" val="379186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No person is an island as the saying goes, and this is especially true when it comes to solving child protection challenges.  To ensure that communities are most effective in creating a safe and empowered space for children to thrive, they must work together with other like-minded community members.</a:t>
            </a:r>
          </a:p>
        </p:txBody>
      </p:sp>
      <p:sp>
        <p:nvSpPr>
          <p:cNvPr id="4" name="Slide Number Placeholder 3"/>
          <p:cNvSpPr>
            <a:spLocks noGrp="1"/>
          </p:cNvSpPr>
          <p:nvPr>
            <p:ph type="sldNum" sz="quarter" idx="5"/>
          </p:nvPr>
        </p:nvSpPr>
        <p:spPr/>
        <p:txBody>
          <a:bodyPr/>
          <a:lstStyle/>
          <a:p>
            <a:fld id="{DF9EFC38-92A7-4091-BBA3-9AC4DF771430}" type="slidenum">
              <a:rPr lang="en-ZA" smtClean="0"/>
              <a:t>2</a:t>
            </a:fld>
            <a:endParaRPr lang="en-ZA"/>
          </a:p>
        </p:txBody>
      </p:sp>
    </p:spTree>
    <p:extLst>
      <p:ext uri="{BB962C8B-B14F-4D97-AF65-F5344CB8AC3E}">
        <p14:creationId xmlns:p14="http://schemas.microsoft.com/office/powerpoint/2010/main" val="242346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True partnership and collaboration is defined by shared values, mutual trust and respect, and good communication.  Partnership is critical in building strong families, ensuring extended family support and effective governments and community collaboration that ensure the best interests of children are met.</a:t>
            </a:r>
          </a:p>
        </p:txBody>
      </p:sp>
      <p:sp>
        <p:nvSpPr>
          <p:cNvPr id="4" name="Slide Number Placeholder 3"/>
          <p:cNvSpPr>
            <a:spLocks noGrp="1"/>
          </p:cNvSpPr>
          <p:nvPr>
            <p:ph type="sldNum" sz="quarter" idx="5"/>
          </p:nvPr>
        </p:nvSpPr>
        <p:spPr/>
        <p:txBody>
          <a:bodyPr/>
          <a:lstStyle/>
          <a:p>
            <a:fld id="{DF9EFC38-92A7-4091-BBA3-9AC4DF771430}" type="slidenum">
              <a:rPr lang="en-ZA" smtClean="0"/>
              <a:t>3</a:t>
            </a:fld>
            <a:endParaRPr lang="en-ZA"/>
          </a:p>
        </p:txBody>
      </p:sp>
    </p:spTree>
    <p:extLst>
      <p:ext uri="{BB962C8B-B14F-4D97-AF65-F5344CB8AC3E}">
        <p14:creationId xmlns:p14="http://schemas.microsoft.com/office/powerpoint/2010/main" val="81420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These are some useful tools that will help you to identify your  child protection partners in your community, which you can download from the Courage Child Protection Website or order a printed version online.  </a:t>
            </a:r>
          </a:p>
          <a:p>
            <a:r>
              <a:rPr lang="en-ZA" sz="1200" dirty="0"/>
              <a:t>As stimulus for your child protection partnership exercise you can either use:</a:t>
            </a:r>
          </a:p>
          <a:p>
            <a:r>
              <a:rPr lang="en-ZA" sz="1200" dirty="0"/>
              <a:t>An A1 Courage Community Map which is available in portrait or landscape format and some coloured buttons or stickers.</a:t>
            </a:r>
          </a:p>
          <a:p>
            <a:r>
              <a:rPr lang="en-ZA" sz="1200" dirty="0"/>
              <a:t>Or you can play this video and ask participants to list the child protection partnerships that they think they should build in their community.</a:t>
            </a:r>
          </a:p>
          <a:p>
            <a:r>
              <a:rPr lang="en-ZA" sz="1200" dirty="0"/>
              <a:t>Or you can download and project the Courage Community Map from the presentation format off our website, and use coloured marker pens to identify your child protection partners.</a:t>
            </a:r>
          </a:p>
        </p:txBody>
      </p:sp>
      <p:sp>
        <p:nvSpPr>
          <p:cNvPr id="4" name="Slide Number Placeholder 3"/>
          <p:cNvSpPr>
            <a:spLocks noGrp="1"/>
          </p:cNvSpPr>
          <p:nvPr>
            <p:ph type="sldNum" sz="quarter" idx="5"/>
          </p:nvPr>
        </p:nvSpPr>
        <p:spPr/>
        <p:txBody>
          <a:bodyPr/>
          <a:lstStyle/>
          <a:p>
            <a:fld id="{DF9EFC38-92A7-4091-BBA3-9AC4DF771430}" type="slidenum">
              <a:rPr lang="en-ZA" smtClean="0"/>
              <a:t>4</a:t>
            </a:fld>
            <a:endParaRPr lang="en-ZA"/>
          </a:p>
        </p:txBody>
      </p:sp>
    </p:spTree>
    <p:extLst>
      <p:ext uri="{BB962C8B-B14F-4D97-AF65-F5344CB8AC3E}">
        <p14:creationId xmlns:p14="http://schemas.microsoft.com/office/powerpoint/2010/main" val="18140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There are two steps to creating a child protection community partnership plan.  The first step is to identify your community child protection partners, and the second step is to then develop win/win relationships with each of them.</a:t>
            </a:r>
          </a:p>
        </p:txBody>
      </p:sp>
      <p:sp>
        <p:nvSpPr>
          <p:cNvPr id="4" name="Slide Number Placeholder 3"/>
          <p:cNvSpPr>
            <a:spLocks noGrp="1"/>
          </p:cNvSpPr>
          <p:nvPr>
            <p:ph type="sldNum" sz="quarter" idx="5"/>
          </p:nvPr>
        </p:nvSpPr>
        <p:spPr/>
        <p:txBody>
          <a:bodyPr/>
          <a:lstStyle/>
          <a:p>
            <a:fld id="{DF9EFC38-92A7-4091-BBA3-9AC4DF771430}" type="slidenum">
              <a:rPr lang="en-ZA" smtClean="0"/>
              <a:t>5</a:t>
            </a:fld>
            <a:endParaRPr lang="en-ZA"/>
          </a:p>
        </p:txBody>
      </p:sp>
    </p:spTree>
    <p:extLst>
      <p:ext uri="{BB962C8B-B14F-4D97-AF65-F5344CB8AC3E}">
        <p14:creationId xmlns:p14="http://schemas.microsoft.com/office/powerpoint/2010/main" val="85367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Using stickers or buttons identify all the child protection partners you are or should be working with in your community.  For each of these partnerships you should create a Win/Win partnerships strategy that details your shared vision and values, as well as what you expect from each other.  The key to a successful partnership is ensuring that there is a balance between what you give, and you get from each other.  All partnerships must be based on mutual trust, respect and integrity.</a:t>
            </a:r>
          </a:p>
        </p:txBody>
      </p:sp>
      <p:sp>
        <p:nvSpPr>
          <p:cNvPr id="4" name="Slide Number Placeholder 3"/>
          <p:cNvSpPr>
            <a:spLocks noGrp="1"/>
          </p:cNvSpPr>
          <p:nvPr>
            <p:ph type="sldNum" sz="quarter" idx="5"/>
          </p:nvPr>
        </p:nvSpPr>
        <p:spPr/>
        <p:txBody>
          <a:bodyPr/>
          <a:lstStyle/>
          <a:p>
            <a:fld id="{DF9EFC38-92A7-4091-BBA3-9AC4DF771430}" type="slidenum">
              <a:rPr lang="en-ZA" smtClean="0"/>
              <a:t>6</a:t>
            </a:fld>
            <a:endParaRPr lang="en-ZA"/>
          </a:p>
        </p:txBody>
      </p:sp>
    </p:spTree>
    <p:extLst>
      <p:ext uri="{BB962C8B-B14F-4D97-AF65-F5344CB8AC3E}">
        <p14:creationId xmlns:p14="http://schemas.microsoft.com/office/powerpoint/2010/main" val="825925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This is the Courage Community Map, and represents a community anywhere in the world, </a:t>
            </a:r>
          </a:p>
        </p:txBody>
      </p:sp>
      <p:sp>
        <p:nvSpPr>
          <p:cNvPr id="4" name="Slide Number Placeholder 3"/>
          <p:cNvSpPr>
            <a:spLocks noGrp="1"/>
          </p:cNvSpPr>
          <p:nvPr>
            <p:ph type="sldNum" sz="quarter" idx="5"/>
          </p:nvPr>
        </p:nvSpPr>
        <p:spPr/>
        <p:txBody>
          <a:bodyPr/>
          <a:lstStyle/>
          <a:p>
            <a:fld id="{DF9EFC38-92A7-4091-BBA3-9AC4DF771430}" type="slidenum">
              <a:rPr lang="en-ZA" smtClean="0"/>
              <a:t>7</a:t>
            </a:fld>
            <a:endParaRPr lang="en-ZA"/>
          </a:p>
        </p:txBody>
      </p:sp>
    </p:spTree>
    <p:extLst>
      <p:ext uri="{BB962C8B-B14F-4D97-AF65-F5344CB8AC3E}">
        <p14:creationId xmlns:p14="http://schemas.microsoft.com/office/powerpoint/2010/main" val="406817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the top left-hand corner and moving right, you will see different kinds of community partners that you can collaborate with such as corporates and business partners, community social workers,  health workers and paramedics, and other community members.</a:t>
            </a:r>
          </a:p>
        </p:txBody>
      </p:sp>
      <p:sp>
        <p:nvSpPr>
          <p:cNvPr id="4" name="Slide Number Placeholder 3"/>
          <p:cNvSpPr>
            <a:spLocks noGrp="1"/>
          </p:cNvSpPr>
          <p:nvPr>
            <p:ph type="sldNum" sz="quarter" idx="5"/>
          </p:nvPr>
        </p:nvSpPr>
        <p:spPr/>
        <p:txBody>
          <a:bodyPr/>
          <a:lstStyle/>
          <a:p>
            <a:fld id="{DF9EFC38-92A7-4091-BBA3-9AC4DF771430}" type="slidenum">
              <a:rPr lang="en-ZA" smtClean="0"/>
              <a:t>8</a:t>
            </a:fld>
            <a:endParaRPr lang="en-ZA"/>
          </a:p>
        </p:txBody>
      </p:sp>
    </p:spTree>
    <p:extLst>
      <p:ext uri="{BB962C8B-B14F-4D97-AF65-F5344CB8AC3E}">
        <p14:creationId xmlns:p14="http://schemas.microsoft.com/office/powerpoint/2010/main" val="4097219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residential areas you can find your family and other community members, in schools you can find teachers, coaches and counselors, in government you can find a range of government departments such as social development, home affairs, health and education, in child protection you can find social workers, </a:t>
            </a:r>
            <a:r>
              <a:rPr lang="en-US" dirty="0" err="1"/>
              <a:t>carers</a:t>
            </a:r>
            <a:r>
              <a:rPr lang="en-US" dirty="0"/>
              <a:t> and non-profit organizations, in clinics you can find doctors and nurses, and in the courts you can find legal advice through lawyers, court officials and human rights organizations.   </a:t>
            </a:r>
          </a:p>
        </p:txBody>
      </p:sp>
      <p:sp>
        <p:nvSpPr>
          <p:cNvPr id="4" name="Slide Number Placeholder 3"/>
          <p:cNvSpPr>
            <a:spLocks noGrp="1"/>
          </p:cNvSpPr>
          <p:nvPr>
            <p:ph type="sldNum" sz="quarter" idx="5"/>
          </p:nvPr>
        </p:nvSpPr>
        <p:spPr/>
        <p:txBody>
          <a:bodyPr/>
          <a:lstStyle/>
          <a:p>
            <a:fld id="{DF9EFC38-92A7-4091-BBA3-9AC4DF771430}" type="slidenum">
              <a:rPr lang="en-ZA" smtClean="0"/>
              <a:t>9</a:t>
            </a:fld>
            <a:endParaRPr lang="en-ZA"/>
          </a:p>
        </p:txBody>
      </p:sp>
    </p:spTree>
    <p:extLst>
      <p:ext uri="{BB962C8B-B14F-4D97-AF65-F5344CB8AC3E}">
        <p14:creationId xmlns:p14="http://schemas.microsoft.com/office/powerpoint/2010/main" val="762243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BBC07FE9-65EF-4C04-801F-4C3866242EA0}" type="datetimeFigureOut">
              <a:rPr lang="en-US" smtClean="0"/>
              <a:pPr/>
              <a:t>12/1/21</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28028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2021/12/01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483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61307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86663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73023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76834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578385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FE82F21-A57F-4E78-9F06-D9988EAD901A}" type="datetimeFigureOut">
              <a:rPr lang="en-ZA" smtClean="0"/>
              <a:t>2021/12/01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85287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FE82F21-A57F-4E78-9F06-D9988EAD901A}" type="datetimeFigureOut">
              <a:rPr lang="en-ZA" smtClean="0"/>
              <a:t>2021/12/01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90655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FE82F21-A57F-4E78-9F06-D9988EAD901A}" type="datetimeFigureOut">
              <a:rPr lang="en-ZA" smtClean="0"/>
              <a:t>2021/12/01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042152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82F21-A57F-4E78-9F06-D9988EAD901A}" type="datetimeFigureOut">
              <a:rPr lang="en-ZA" smtClean="0"/>
              <a:t>2021/12/01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9346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2021/12/01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77258242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850106"/>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196754"/>
            <a:ext cx="10972800" cy="49294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108">
                <a:solidFill>
                  <a:schemeClr val="tx1"/>
                </a:solidFill>
              </a:defRPr>
            </a:lvl1pPr>
          </a:lstStyle>
          <a:p>
            <a:fld id="{BBC07FE9-65EF-4C04-801F-4C3866242EA0}" type="datetimeFigureOut">
              <a:rPr lang="en-US" smtClean="0"/>
              <a:pPr/>
              <a:t>12/1/21</a:t>
            </a:fld>
            <a:endParaRPr lang="en-ZA"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108">
                <a:solidFill>
                  <a:schemeClr val="tx1"/>
                </a:solidFill>
              </a:defRPr>
            </a:lvl1pPr>
          </a:lstStyle>
          <a:p>
            <a:endParaRPr lang="en-ZA"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108">
                <a:solidFill>
                  <a:schemeClr val="tx1"/>
                </a:solidFill>
              </a:defRPr>
            </a:lvl1p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086148226"/>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844083" rtl="0" eaLnBrk="1" latinLnBrk="0" hangingPunct="1">
        <a:spcBef>
          <a:spcPct val="0"/>
        </a:spcBef>
        <a:buNone/>
        <a:defRPr sz="2492" kern="1200">
          <a:solidFill>
            <a:schemeClr val="tx1"/>
          </a:solidFill>
          <a:latin typeface="Arial" panose="020B0604020202020204" pitchFamily="34" charset="0"/>
          <a:ea typeface="+mj-ea"/>
          <a:cs typeface="Arial" panose="020B0604020202020204" pitchFamily="34" charset="0"/>
        </a:defRPr>
      </a:lvl1pPr>
    </p:titleStyle>
    <p:bodyStyle>
      <a:lvl1pPr marL="316531" indent="-316531" algn="l" defTabSz="844083" rtl="0" eaLnBrk="1" latinLnBrk="0" hangingPunct="1">
        <a:spcBef>
          <a:spcPct val="20000"/>
        </a:spcBef>
        <a:buFont typeface="Arial" pitchFamily="34" charset="0"/>
        <a:buChar char="•"/>
        <a:defRPr sz="1662" kern="1200">
          <a:solidFill>
            <a:schemeClr val="tx1"/>
          </a:solidFill>
          <a:latin typeface="Arial" panose="020B0604020202020204" pitchFamily="34" charset="0"/>
          <a:ea typeface="+mn-ea"/>
          <a:cs typeface="Arial" panose="020B0604020202020204" pitchFamily="34" charset="0"/>
        </a:defRPr>
      </a:lvl1pPr>
      <a:lvl2pPr marL="685817" indent="-263776"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2pPr>
      <a:lvl3pPr marL="1055103"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3pPr>
      <a:lvl4pPr marL="1477145"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4pPr>
      <a:lvl5pPr marL="1899186"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911845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7" name="TextBox 6">
            <a:extLst>
              <a:ext uri="{FF2B5EF4-FFF2-40B4-BE49-F238E27FC236}">
                <a16:creationId xmlns:a16="http://schemas.microsoft.com/office/drawing/2014/main" id="{04E5ABD4-2C93-0845-8DBF-2E380060D084}"/>
              </a:ext>
            </a:extLst>
          </p:cNvPr>
          <p:cNvSpPr txBox="1"/>
          <p:nvPr/>
        </p:nvSpPr>
        <p:spPr>
          <a:xfrm>
            <a:off x="4508205" y="1335837"/>
            <a:ext cx="7398252"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Identifying and creating win/win community partnerships</a:t>
            </a:r>
          </a:p>
        </p:txBody>
      </p:sp>
      <p:sp>
        <p:nvSpPr>
          <p:cNvPr id="9" name="TextBox 8">
            <a:extLst>
              <a:ext uri="{FF2B5EF4-FFF2-40B4-BE49-F238E27FC236}">
                <a16:creationId xmlns:a16="http://schemas.microsoft.com/office/drawing/2014/main" id="{3DD9CB90-8036-AD43-967A-52FBC35D3552}"/>
              </a:ext>
            </a:extLst>
          </p:cNvPr>
          <p:cNvSpPr txBox="1"/>
          <p:nvPr/>
        </p:nvSpPr>
        <p:spPr>
          <a:xfrm>
            <a:off x="2687843" y="6068511"/>
            <a:ext cx="6615914" cy="553998"/>
          </a:xfrm>
          <a:prstGeom prst="rect">
            <a:avLst/>
          </a:prstGeom>
          <a:noFill/>
        </p:spPr>
        <p:txBody>
          <a:bodyPr wrap="none">
            <a:spAutoFit/>
          </a:bodyPr>
          <a:lstStyle/>
          <a:p>
            <a:pPr>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p>
        </p:txBody>
      </p:sp>
      <p:pic>
        <p:nvPicPr>
          <p:cNvPr id="10" name="Picture 9" descr="Logo&#10;&#10;Description automatically generated">
            <a:extLst>
              <a:ext uri="{FF2B5EF4-FFF2-40B4-BE49-F238E27FC236}">
                <a16:creationId xmlns:a16="http://schemas.microsoft.com/office/drawing/2014/main" id="{89A8D069-1A77-E641-AA7E-D630B5968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51" y="1209232"/>
            <a:ext cx="3425184" cy="4038863"/>
          </a:xfrm>
          <a:prstGeom prst="rect">
            <a:avLst/>
          </a:prstGeom>
        </p:spPr>
      </p:pic>
    </p:spTree>
    <p:extLst>
      <p:ext uri="{BB962C8B-B14F-4D97-AF65-F5344CB8AC3E}">
        <p14:creationId xmlns:p14="http://schemas.microsoft.com/office/powerpoint/2010/main" val="3066766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2E68B2FA-8C6D-5245-834B-C01D3CDBF6C0}"/>
              </a:ext>
            </a:extLst>
          </p:cNvPr>
          <p:cNvPicPr>
            <a:picLocks noChangeAspect="1"/>
          </p:cNvPicPr>
          <p:nvPr/>
        </p:nvPicPr>
        <p:blipFill rotWithShape="1">
          <a:blip r:embed="rId3">
            <a:extLst>
              <a:ext uri="{28A0092B-C50C-407E-A947-70E740481C1C}">
                <a14:useLocalDpi xmlns:a14="http://schemas.microsoft.com/office/drawing/2010/main" val="0"/>
              </a:ext>
            </a:extLst>
          </a:blip>
          <a:srcRect t="7621"/>
          <a:stretch/>
        </p:blipFill>
        <p:spPr>
          <a:xfrm>
            <a:off x="0" y="0"/>
            <a:ext cx="12192000" cy="6858000"/>
          </a:xfrm>
          <a:prstGeom prst="rect">
            <a:avLst/>
          </a:prstGeom>
        </p:spPr>
      </p:pic>
    </p:spTree>
    <p:extLst>
      <p:ext uri="{BB962C8B-B14F-4D97-AF65-F5344CB8AC3E}">
        <p14:creationId xmlns:p14="http://schemas.microsoft.com/office/powerpoint/2010/main" val="2412930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a:blip r:embed="rId3"/>
          <a:stretch>
            <a:fillRect/>
          </a:stretch>
        </p:blipFill>
        <p:spPr>
          <a:xfrm>
            <a:off x="1239693" y="0"/>
            <a:ext cx="9712613" cy="6858000"/>
          </a:xfrm>
          <a:prstGeom prst="rect">
            <a:avLst/>
          </a:prstGeom>
        </p:spPr>
      </p:pic>
    </p:spTree>
    <p:extLst>
      <p:ext uri="{BB962C8B-B14F-4D97-AF65-F5344CB8AC3E}">
        <p14:creationId xmlns:p14="http://schemas.microsoft.com/office/powerpoint/2010/main" val="591777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361512" y="267544"/>
            <a:ext cx="11483149"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Building win/win relationships</a:t>
            </a:r>
          </a:p>
        </p:txBody>
      </p:sp>
      <p:graphicFrame>
        <p:nvGraphicFramePr>
          <p:cNvPr id="15" name="Table 14">
            <a:extLst>
              <a:ext uri="{FF2B5EF4-FFF2-40B4-BE49-F238E27FC236}">
                <a16:creationId xmlns:a16="http://schemas.microsoft.com/office/drawing/2014/main" id="{2829F051-9B2D-4783-A965-7F734D9BB8CC}"/>
              </a:ext>
            </a:extLst>
          </p:cNvPr>
          <p:cNvGraphicFramePr>
            <a:graphicFrameLocks noGrp="1"/>
          </p:cNvGraphicFramePr>
          <p:nvPr>
            <p:extLst>
              <p:ext uri="{D42A27DB-BD31-4B8C-83A1-F6EECF244321}">
                <p14:modId xmlns:p14="http://schemas.microsoft.com/office/powerpoint/2010/main" val="3895580209"/>
              </p:ext>
            </p:extLst>
          </p:nvPr>
        </p:nvGraphicFramePr>
        <p:xfrm>
          <a:off x="2732566" y="1839437"/>
          <a:ext cx="6251945" cy="4390285"/>
        </p:xfrm>
        <a:graphic>
          <a:graphicData uri="http://schemas.openxmlformats.org/drawingml/2006/table">
            <a:tbl>
              <a:tblPr firstRow="1" bandRow="1">
                <a:tableStyleId>{5C22544A-7EE6-4342-B048-85BDC9FD1C3A}</a:tableStyleId>
              </a:tblPr>
              <a:tblGrid>
                <a:gridCol w="2613526">
                  <a:extLst>
                    <a:ext uri="{9D8B030D-6E8A-4147-A177-3AD203B41FA5}">
                      <a16:colId xmlns:a16="http://schemas.microsoft.com/office/drawing/2014/main" val="20000"/>
                    </a:ext>
                  </a:extLst>
                </a:gridCol>
                <a:gridCol w="961336">
                  <a:extLst>
                    <a:ext uri="{9D8B030D-6E8A-4147-A177-3AD203B41FA5}">
                      <a16:colId xmlns:a16="http://schemas.microsoft.com/office/drawing/2014/main" val="20001"/>
                    </a:ext>
                  </a:extLst>
                </a:gridCol>
                <a:gridCol w="2677083">
                  <a:extLst>
                    <a:ext uri="{9D8B030D-6E8A-4147-A177-3AD203B41FA5}">
                      <a16:colId xmlns:a16="http://schemas.microsoft.com/office/drawing/2014/main" val="20002"/>
                    </a:ext>
                  </a:extLst>
                </a:gridCol>
              </a:tblGrid>
              <a:tr h="1024106">
                <a:tc>
                  <a:txBody>
                    <a:bodyPr/>
                    <a:lstStyle/>
                    <a:p>
                      <a:pPr marL="0" indent="0" algn="ctr">
                        <a:buNone/>
                      </a:pPr>
                      <a:r>
                        <a:rPr lang="en-ZA" sz="2000" b="1" dirty="0">
                          <a:solidFill>
                            <a:srgbClr val="482C89"/>
                          </a:solidFill>
                          <a:latin typeface="Arial" panose="020B0604020202020204" pitchFamily="34" charset="0"/>
                          <a:cs typeface="Arial" panose="020B0604020202020204" pitchFamily="34" charset="0"/>
                        </a:rPr>
                        <a:t>What do I/we</a:t>
                      </a:r>
                      <a:r>
                        <a:rPr lang="en-ZA" sz="2000" b="1" baseline="0" dirty="0">
                          <a:solidFill>
                            <a:srgbClr val="482C89"/>
                          </a:solidFill>
                          <a:latin typeface="Arial" panose="020B0604020202020204" pitchFamily="34" charset="0"/>
                          <a:cs typeface="Arial" panose="020B0604020202020204" pitchFamily="34" charset="0"/>
                        </a:rPr>
                        <a:t> </a:t>
                      </a:r>
                    </a:p>
                    <a:p>
                      <a:pPr marL="0" indent="0" algn="ctr">
                        <a:buNone/>
                      </a:pPr>
                      <a:r>
                        <a:rPr lang="en-ZA" sz="2000" b="1" dirty="0">
                          <a:solidFill>
                            <a:srgbClr val="482C89"/>
                          </a:solidFill>
                          <a:latin typeface="Arial" panose="020B0604020202020204" pitchFamily="34" charset="0"/>
                          <a:cs typeface="Arial" panose="020B0604020202020204" pitchFamily="34" charset="0"/>
                        </a:rPr>
                        <a:t>need </a:t>
                      </a:r>
                      <a:r>
                        <a:rPr lang="en-ZA" sz="2000" b="1" baseline="0" dirty="0">
                          <a:solidFill>
                            <a:srgbClr val="482C89"/>
                          </a:solidFill>
                          <a:latin typeface="Arial" panose="020B0604020202020204" pitchFamily="34" charset="0"/>
                          <a:cs typeface="Arial" panose="020B0604020202020204" pitchFamily="34" charset="0"/>
                        </a:rPr>
                        <a:t>to get</a:t>
                      </a:r>
                      <a:r>
                        <a:rPr lang="en-ZA" sz="2000" b="1" dirty="0">
                          <a:solidFill>
                            <a:srgbClr val="482C89"/>
                          </a:solidFill>
                          <a:latin typeface="Arial" panose="020B0604020202020204" pitchFamily="34" charset="0"/>
                          <a:cs typeface="Arial" panose="020B0604020202020204" pitchFamily="34" charset="0"/>
                        </a:rPr>
                        <a:t>?</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indent="0" algn="ctr">
                        <a:buNone/>
                      </a:pPr>
                      <a:endParaRPr lang="en-ZA" sz="20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buNone/>
                      </a:pPr>
                      <a:endParaRPr lang="en-ZA" sz="20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819284">
                <a:tc>
                  <a:txBody>
                    <a:bodyPr/>
                    <a:lstStyle/>
                    <a:p>
                      <a:r>
                        <a:rPr lang="en-ZA" sz="2000" b="1" dirty="0">
                          <a:solidFill>
                            <a:srgbClr val="63459B"/>
                          </a:solidFill>
                          <a:latin typeface="Arial" pitchFamily="34" charset="0"/>
                          <a:cs typeface="Arial" pitchFamily="34" charset="0"/>
                        </a:rPr>
                        <a:t>1.</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2000" b="1" dirty="0">
                          <a:solidFill>
                            <a:srgbClr val="63459B"/>
                          </a:solidFill>
                          <a:latin typeface="Arial" pitchFamily="34" charset="0"/>
                          <a:cs typeface="Arial" pitchFamily="34" charset="0"/>
                        </a:rPr>
                        <a:t>3.</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819284">
                <a:tc>
                  <a:txBody>
                    <a:bodyPr/>
                    <a:lstStyle/>
                    <a:p>
                      <a:r>
                        <a:rPr lang="en-ZA" sz="2000" b="1" dirty="0">
                          <a:solidFill>
                            <a:srgbClr val="63459B"/>
                          </a:solidFill>
                          <a:latin typeface="Arial" pitchFamily="34" charset="0"/>
                          <a:cs typeface="Arial" pitchFamily="34" charset="0"/>
                        </a:rPr>
                        <a:t>2.</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2000" b="1" dirty="0">
                          <a:solidFill>
                            <a:srgbClr val="63459B"/>
                          </a:solidFill>
                          <a:latin typeface="Arial" pitchFamily="34" charset="0"/>
                          <a:cs typeface="Arial" pitchFamily="34" charset="0"/>
                        </a:rPr>
                        <a:t>2.</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819284">
                <a:tc>
                  <a:txBody>
                    <a:bodyPr/>
                    <a:lstStyle/>
                    <a:p>
                      <a:r>
                        <a:rPr lang="en-ZA" sz="2000" b="1" dirty="0">
                          <a:solidFill>
                            <a:srgbClr val="63459B"/>
                          </a:solidFill>
                          <a:latin typeface="Arial" pitchFamily="34" charset="0"/>
                          <a:cs typeface="Arial" pitchFamily="34" charset="0"/>
                        </a:rPr>
                        <a:t>3.</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2000" b="1" dirty="0">
                          <a:solidFill>
                            <a:srgbClr val="63459B"/>
                          </a:solidFill>
                          <a:latin typeface="Arial" pitchFamily="34" charset="0"/>
                          <a:cs typeface="Arial" pitchFamily="34" charset="0"/>
                        </a:rPr>
                        <a:t>1.</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908327">
                <a:tc>
                  <a:txBody>
                    <a:bodyPr/>
                    <a:lstStyle/>
                    <a:p>
                      <a:pPr algn="l"/>
                      <a:endParaRPr lang="en-ZA" sz="20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ZA" sz="16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2000" b="1" dirty="0">
                          <a:solidFill>
                            <a:srgbClr val="482C89"/>
                          </a:solidFill>
                          <a:latin typeface="Arial" panose="020B0604020202020204" pitchFamily="34" charset="0"/>
                          <a:cs typeface="Arial" panose="020B0604020202020204" pitchFamily="34" charset="0"/>
                        </a:rPr>
                        <a:t>What do I/we</a:t>
                      </a:r>
                      <a:r>
                        <a:rPr lang="en-ZA" sz="2000" b="1" baseline="0" dirty="0">
                          <a:solidFill>
                            <a:srgbClr val="482C89"/>
                          </a:solidFill>
                          <a:latin typeface="Arial" panose="020B0604020202020204" pitchFamily="34" charset="0"/>
                          <a:cs typeface="Arial" panose="020B0604020202020204" pitchFamily="34" charset="0"/>
                        </a:rPr>
                        <a:t> </a:t>
                      </a:r>
                      <a:r>
                        <a:rPr lang="en-ZA" sz="2000" b="1" dirty="0">
                          <a:solidFill>
                            <a:srgbClr val="482C89"/>
                          </a:solidFill>
                          <a:latin typeface="Arial" panose="020B0604020202020204" pitchFamily="34" charset="0"/>
                          <a:cs typeface="Arial" panose="020B0604020202020204" pitchFamily="34" charset="0"/>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ZA" sz="2000" b="1" dirty="0">
                          <a:solidFill>
                            <a:srgbClr val="482C89"/>
                          </a:solidFill>
                          <a:latin typeface="Arial" panose="020B0604020202020204" pitchFamily="34" charset="0"/>
                          <a:cs typeface="Arial" panose="020B0604020202020204" pitchFamily="34" charset="0"/>
                        </a:rPr>
                        <a:t>need to give</a:t>
                      </a:r>
                      <a:r>
                        <a:rPr lang="en-ZA" sz="2000" b="1" baseline="0" dirty="0">
                          <a:solidFill>
                            <a:srgbClr val="482C89"/>
                          </a:solidFill>
                          <a:latin typeface="Arial" panose="020B0604020202020204" pitchFamily="34" charset="0"/>
                          <a:cs typeface="Arial" panose="020B0604020202020204" pitchFamily="34" charset="0"/>
                        </a:rPr>
                        <a:t>?</a:t>
                      </a:r>
                      <a:endParaRPr lang="en-ZA" sz="20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6" name="Oval 25">
            <a:extLst>
              <a:ext uri="{FF2B5EF4-FFF2-40B4-BE49-F238E27FC236}">
                <a16:creationId xmlns:a16="http://schemas.microsoft.com/office/drawing/2014/main" id="{123A855B-3A4E-4CC4-8B59-3D6E9D62717F}"/>
              </a:ext>
            </a:extLst>
          </p:cNvPr>
          <p:cNvSpPr/>
          <p:nvPr/>
        </p:nvSpPr>
        <p:spPr>
          <a:xfrm>
            <a:off x="5114260" y="1617117"/>
            <a:ext cx="1400970" cy="1186277"/>
          </a:xfrm>
          <a:prstGeom prst="ellipse">
            <a:avLst/>
          </a:prstGeom>
          <a:solidFill>
            <a:schemeClr val="bg1"/>
          </a:solidFill>
          <a:ln w="76200">
            <a:solidFill>
              <a:srgbClr val="5D2E9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2000" b="1" dirty="0">
                <a:solidFill>
                  <a:srgbClr val="63459B"/>
                </a:solidFill>
                <a:latin typeface="Arial" panose="020B0604020202020204" pitchFamily="34" charset="0"/>
                <a:cs typeface="Arial" panose="020B0604020202020204" pitchFamily="34" charset="0"/>
              </a:rPr>
              <a:t>Partner 1</a:t>
            </a:r>
          </a:p>
        </p:txBody>
      </p:sp>
      <p:sp>
        <p:nvSpPr>
          <p:cNvPr id="27" name="Oval 26">
            <a:extLst>
              <a:ext uri="{FF2B5EF4-FFF2-40B4-BE49-F238E27FC236}">
                <a16:creationId xmlns:a16="http://schemas.microsoft.com/office/drawing/2014/main" id="{10711072-D11B-4064-AD5F-CA60C01394F7}"/>
              </a:ext>
            </a:extLst>
          </p:cNvPr>
          <p:cNvSpPr/>
          <p:nvPr/>
        </p:nvSpPr>
        <p:spPr>
          <a:xfrm>
            <a:off x="5114260" y="5171041"/>
            <a:ext cx="1400970" cy="1186277"/>
          </a:xfrm>
          <a:prstGeom prst="ellipse">
            <a:avLst/>
          </a:prstGeom>
          <a:solidFill>
            <a:schemeClr val="bg1"/>
          </a:solidFill>
          <a:ln w="76200">
            <a:solidFill>
              <a:srgbClr val="5D2E90"/>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ts val="1800"/>
              </a:lnSpc>
              <a:defRPr/>
            </a:pPr>
            <a:r>
              <a:rPr lang="en-ZA" sz="2000" b="1" dirty="0">
                <a:solidFill>
                  <a:srgbClr val="63459B"/>
                </a:solidFill>
                <a:latin typeface="Arial" panose="020B0604020202020204" pitchFamily="34" charset="0"/>
                <a:cs typeface="Arial" panose="020B0604020202020204" pitchFamily="34" charset="0"/>
              </a:rPr>
              <a:t>I/We</a:t>
            </a:r>
          </a:p>
        </p:txBody>
      </p:sp>
      <p:cxnSp>
        <p:nvCxnSpPr>
          <p:cNvPr id="28" name="Straight Arrow Connector 27">
            <a:extLst>
              <a:ext uri="{FF2B5EF4-FFF2-40B4-BE49-F238E27FC236}">
                <a16:creationId xmlns:a16="http://schemas.microsoft.com/office/drawing/2014/main" id="{0D1B14F5-1116-479C-AE9F-392FF81356E5}"/>
              </a:ext>
            </a:extLst>
          </p:cNvPr>
          <p:cNvCxnSpPr>
            <a:cxnSpLocks/>
            <a:stCxn id="27" idx="1"/>
            <a:endCxn id="26" idx="3"/>
          </p:cNvCxnSpPr>
          <p:nvPr/>
        </p:nvCxnSpPr>
        <p:spPr>
          <a:xfrm flipV="1">
            <a:off x="5319427" y="2629668"/>
            <a:ext cx="0" cy="2715099"/>
          </a:xfrm>
          <a:prstGeom prst="straightConnector1">
            <a:avLst/>
          </a:prstGeom>
          <a:solidFill>
            <a:schemeClr val="bg1"/>
          </a:solidFill>
          <a:ln w="57150">
            <a:solidFill>
              <a:srgbClr val="482C8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8A249-BC84-4E1F-8733-7293C5740870}"/>
              </a:ext>
            </a:extLst>
          </p:cNvPr>
          <p:cNvCxnSpPr>
            <a:cxnSpLocks/>
            <a:stCxn id="27" idx="7"/>
            <a:endCxn id="26" idx="5"/>
          </p:cNvCxnSpPr>
          <p:nvPr/>
        </p:nvCxnSpPr>
        <p:spPr>
          <a:xfrm flipV="1">
            <a:off x="6310063" y="2629668"/>
            <a:ext cx="0" cy="2715099"/>
          </a:xfrm>
          <a:prstGeom prst="straightConnector1">
            <a:avLst/>
          </a:prstGeom>
          <a:solidFill>
            <a:schemeClr val="bg1"/>
          </a:solidFill>
          <a:ln w="57150">
            <a:solidFill>
              <a:srgbClr val="482C8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8373864-862F-4D39-B6CC-9D1935544464}"/>
              </a:ext>
            </a:extLst>
          </p:cNvPr>
          <p:cNvSpPr txBox="1"/>
          <p:nvPr/>
        </p:nvSpPr>
        <p:spPr>
          <a:xfrm rot="16200000">
            <a:off x="4652031" y="3650930"/>
            <a:ext cx="2402958" cy="707886"/>
          </a:xfrm>
          <a:prstGeom prst="rect">
            <a:avLst/>
          </a:prstGeom>
          <a:noFill/>
        </p:spPr>
        <p:txBody>
          <a:bodyPr wrap="square">
            <a:spAutoFit/>
          </a:bodyPr>
          <a:lstStyle/>
          <a:p>
            <a:pPr algn="ctr"/>
            <a:r>
              <a:rPr lang="en-ZA" sz="2000" b="1" dirty="0">
                <a:solidFill>
                  <a:srgbClr val="482C89"/>
                </a:solidFill>
                <a:latin typeface="Arial" panose="020B0604020202020204" pitchFamily="34" charset="0"/>
                <a:cs typeface="Arial" panose="020B0604020202020204" pitchFamily="34" charset="0"/>
              </a:rPr>
              <a:t>Shared vision, values, objectives</a:t>
            </a:r>
          </a:p>
        </p:txBody>
      </p:sp>
    </p:spTree>
    <p:custDataLst>
      <p:tags r:id="rId1"/>
    </p:custDataLst>
    <p:extLst>
      <p:ext uri="{BB962C8B-B14F-4D97-AF65-F5344CB8AC3E}">
        <p14:creationId xmlns:p14="http://schemas.microsoft.com/office/powerpoint/2010/main" val="15524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056711" y="267544"/>
            <a:ext cx="9663715"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With all of your partners</a:t>
            </a:r>
          </a:p>
        </p:txBody>
      </p:sp>
      <p:graphicFrame>
        <p:nvGraphicFramePr>
          <p:cNvPr id="15" name="Table 14">
            <a:extLst>
              <a:ext uri="{FF2B5EF4-FFF2-40B4-BE49-F238E27FC236}">
                <a16:creationId xmlns:a16="http://schemas.microsoft.com/office/drawing/2014/main" id="{2829F051-9B2D-4783-A965-7F734D9BB8CC}"/>
              </a:ext>
            </a:extLst>
          </p:cNvPr>
          <p:cNvGraphicFramePr>
            <a:graphicFrameLocks noGrp="1"/>
          </p:cNvGraphicFramePr>
          <p:nvPr>
            <p:extLst>
              <p:ext uri="{D42A27DB-BD31-4B8C-83A1-F6EECF244321}">
                <p14:modId xmlns:p14="http://schemas.microsoft.com/office/powerpoint/2010/main" val="3429101865"/>
              </p:ext>
            </p:extLst>
          </p:nvPr>
        </p:nvGraphicFramePr>
        <p:xfrm>
          <a:off x="955299" y="1705988"/>
          <a:ext cx="4385468" cy="2209799"/>
        </p:xfrm>
        <a:graphic>
          <a:graphicData uri="http://schemas.openxmlformats.org/drawingml/2006/table">
            <a:tbl>
              <a:tblPr firstRow="1" bandRow="1">
                <a:tableStyleId>{5C22544A-7EE6-4342-B048-85BDC9FD1C3A}</a:tableStyleId>
              </a:tblPr>
              <a:tblGrid>
                <a:gridCol w="1833275">
                  <a:extLst>
                    <a:ext uri="{9D8B030D-6E8A-4147-A177-3AD203B41FA5}">
                      <a16:colId xmlns:a16="http://schemas.microsoft.com/office/drawing/2014/main" val="20000"/>
                    </a:ext>
                  </a:extLst>
                </a:gridCol>
                <a:gridCol w="674336">
                  <a:extLst>
                    <a:ext uri="{9D8B030D-6E8A-4147-A177-3AD203B41FA5}">
                      <a16:colId xmlns:a16="http://schemas.microsoft.com/office/drawing/2014/main" val="20001"/>
                    </a:ext>
                  </a:extLst>
                </a:gridCol>
                <a:gridCol w="1877857">
                  <a:extLst>
                    <a:ext uri="{9D8B030D-6E8A-4147-A177-3AD203B41FA5}">
                      <a16:colId xmlns:a16="http://schemas.microsoft.com/office/drawing/2014/main" val="20002"/>
                    </a:ext>
                  </a:extLst>
                </a:gridCol>
              </a:tblGrid>
              <a:tr h="515472">
                <a:tc>
                  <a:txBody>
                    <a:bodyPr/>
                    <a:lstStyle/>
                    <a:p>
                      <a:pPr marL="0" indent="0" algn="ctr">
                        <a:buNone/>
                      </a:pPr>
                      <a:r>
                        <a:rPr lang="en-ZA" sz="1200" b="1" dirty="0">
                          <a:solidFill>
                            <a:srgbClr val="482C89"/>
                          </a:solidFill>
                          <a:latin typeface="Arial" panose="020B0604020202020204" pitchFamily="34" charset="0"/>
                          <a:cs typeface="Arial" panose="020B0604020202020204" pitchFamily="34" charset="0"/>
                        </a:rPr>
                        <a:t>What do I/we</a:t>
                      </a:r>
                      <a:r>
                        <a:rPr lang="en-ZA" sz="1200" b="1" baseline="0" dirty="0">
                          <a:solidFill>
                            <a:srgbClr val="482C89"/>
                          </a:solidFill>
                          <a:latin typeface="Arial" panose="020B0604020202020204" pitchFamily="34" charset="0"/>
                          <a:cs typeface="Arial" panose="020B0604020202020204" pitchFamily="34" charset="0"/>
                        </a:rPr>
                        <a:t> </a:t>
                      </a:r>
                    </a:p>
                    <a:p>
                      <a:pPr marL="0" indent="0" algn="ctr">
                        <a:buNone/>
                      </a:pPr>
                      <a:r>
                        <a:rPr lang="en-ZA" sz="1200" b="1" dirty="0">
                          <a:solidFill>
                            <a:srgbClr val="482C89"/>
                          </a:solidFill>
                          <a:latin typeface="Arial" panose="020B0604020202020204" pitchFamily="34" charset="0"/>
                          <a:cs typeface="Arial" panose="020B0604020202020204" pitchFamily="34" charset="0"/>
                        </a:rPr>
                        <a:t>need </a:t>
                      </a:r>
                      <a:r>
                        <a:rPr lang="en-ZA" sz="1200" b="1" baseline="0" dirty="0">
                          <a:solidFill>
                            <a:srgbClr val="482C89"/>
                          </a:solidFill>
                          <a:latin typeface="Arial" panose="020B0604020202020204" pitchFamily="34" charset="0"/>
                          <a:cs typeface="Arial" panose="020B0604020202020204" pitchFamily="34" charset="0"/>
                        </a:rPr>
                        <a:t>to get</a:t>
                      </a:r>
                      <a:r>
                        <a:rPr lang="en-ZA" sz="1200" b="1" dirty="0">
                          <a:solidFill>
                            <a:srgbClr val="482C89"/>
                          </a:solidFill>
                          <a:latin typeface="Arial" panose="020B0604020202020204" pitchFamily="34" charset="0"/>
                          <a:cs typeface="Arial" panose="020B0604020202020204" pitchFamily="34" charset="0"/>
                        </a:rPr>
                        <a:t>?</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indent="0" algn="ctr">
                        <a:buNone/>
                      </a:pPr>
                      <a:endParaRPr lang="en-ZA" sz="12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buNone/>
                      </a:pPr>
                      <a:r>
                        <a:rPr lang="en-ZA" sz="1200" b="1" dirty="0">
                          <a:solidFill>
                            <a:srgbClr val="482C89"/>
                          </a:solidFill>
                          <a:latin typeface="Arial" panose="020B0604020202020204" pitchFamily="34" charset="0"/>
                          <a:cs typeface="Arial" panose="020B0604020202020204" pitchFamily="34" charset="0"/>
                        </a:rPr>
                        <a:t>4. </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12377">
                <a:tc>
                  <a:txBody>
                    <a:bodyPr/>
                    <a:lstStyle/>
                    <a:p>
                      <a:r>
                        <a:rPr lang="en-ZA" sz="1200" b="1" dirty="0">
                          <a:solidFill>
                            <a:srgbClr val="63459B"/>
                          </a:solidFill>
                          <a:latin typeface="Arial" pitchFamily="34" charset="0"/>
                          <a:cs typeface="Arial" pitchFamily="34" charset="0"/>
                        </a:rPr>
                        <a:t>1.</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1200" b="1" dirty="0">
                          <a:solidFill>
                            <a:srgbClr val="63459B"/>
                          </a:solidFill>
                          <a:latin typeface="Arial" pitchFamily="34" charset="0"/>
                          <a:cs typeface="Arial" pitchFamily="34" charset="0"/>
                        </a:rPr>
                        <a:t>3.</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2377">
                <a:tc>
                  <a:txBody>
                    <a:bodyPr/>
                    <a:lstStyle/>
                    <a:p>
                      <a:r>
                        <a:rPr lang="en-ZA" sz="1200" b="1" dirty="0">
                          <a:solidFill>
                            <a:srgbClr val="63459B"/>
                          </a:solidFill>
                          <a:latin typeface="Arial" pitchFamily="34" charset="0"/>
                          <a:cs typeface="Arial" pitchFamily="34" charset="0"/>
                        </a:rPr>
                        <a:t>2.</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1200" b="1" dirty="0">
                          <a:solidFill>
                            <a:srgbClr val="63459B"/>
                          </a:solidFill>
                          <a:latin typeface="Arial" pitchFamily="34" charset="0"/>
                          <a:cs typeface="Arial" pitchFamily="34" charset="0"/>
                        </a:rPr>
                        <a:t>2.</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2377">
                <a:tc>
                  <a:txBody>
                    <a:bodyPr/>
                    <a:lstStyle/>
                    <a:p>
                      <a:r>
                        <a:rPr lang="en-ZA" sz="1200" b="1" dirty="0">
                          <a:solidFill>
                            <a:srgbClr val="63459B"/>
                          </a:solidFill>
                          <a:latin typeface="Arial" pitchFamily="34" charset="0"/>
                          <a:cs typeface="Arial" pitchFamily="34" charset="0"/>
                        </a:rPr>
                        <a:t>3.</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1200" b="1" dirty="0">
                          <a:solidFill>
                            <a:srgbClr val="63459B"/>
                          </a:solidFill>
                          <a:latin typeface="Arial" pitchFamily="34" charset="0"/>
                          <a:cs typeface="Arial" pitchFamily="34" charset="0"/>
                        </a:rPr>
                        <a:t>1.</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196">
                <a:tc>
                  <a:txBody>
                    <a:bodyPr/>
                    <a:lstStyle/>
                    <a:p>
                      <a:pPr algn="l"/>
                      <a:r>
                        <a:rPr lang="en-ZA" sz="1200" b="1" dirty="0">
                          <a:solidFill>
                            <a:srgbClr val="482C89"/>
                          </a:solidFill>
                          <a:latin typeface="Arial" panose="020B0604020202020204" pitchFamily="34" charset="0"/>
                          <a:cs typeface="Arial" panose="020B0604020202020204" pitchFamily="34" charset="0"/>
                        </a:rPr>
                        <a:t>4. </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ZA" sz="16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200" b="1" dirty="0">
                          <a:solidFill>
                            <a:srgbClr val="482C89"/>
                          </a:solidFill>
                          <a:latin typeface="Arial" panose="020B0604020202020204" pitchFamily="34" charset="0"/>
                          <a:cs typeface="Arial" panose="020B0604020202020204" pitchFamily="34" charset="0"/>
                        </a:rPr>
                        <a:t>What do I/we</a:t>
                      </a:r>
                      <a:r>
                        <a:rPr lang="en-ZA" sz="1200" b="1" baseline="0" dirty="0">
                          <a:solidFill>
                            <a:srgbClr val="482C89"/>
                          </a:solidFill>
                          <a:latin typeface="Arial" panose="020B0604020202020204" pitchFamily="34" charset="0"/>
                          <a:cs typeface="Arial" panose="020B0604020202020204" pitchFamily="34" charset="0"/>
                        </a:rPr>
                        <a:t> </a:t>
                      </a:r>
                      <a:r>
                        <a:rPr lang="en-ZA" sz="1200" b="1" dirty="0">
                          <a:solidFill>
                            <a:srgbClr val="482C89"/>
                          </a:solidFill>
                          <a:latin typeface="Arial" panose="020B0604020202020204" pitchFamily="34" charset="0"/>
                          <a:cs typeface="Arial" panose="020B0604020202020204" pitchFamily="34" charset="0"/>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ZA" sz="1200" b="1" dirty="0">
                          <a:solidFill>
                            <a:srgbClr val="482C89"/>
                          </a:solidFill>
                          <a:latin typeface="Arial" panose="020B0604020202020204" pitchFamily="34" charset="0"/>
                          <a:cs typeface="Arial" panose="020B0604020202020204" pitchFamily="34" charset="0"/>
                        </a:rPr>
                        <a:t>need to give</a:t>
                      </a:r>
                      <a:r>
                        <a:rPr lang="en-ZA" sz="1200" b="1" baseline="0" dirty="0">
                          <a:solidFill>
                            <a:srgbClr val="482C89"/>
                          </a:solidFill>
                          <a:latin typeface="Arial" panose="020B0604020202020204" pitchFamily="34" charset="0"/>
                          <a:cs typeface="Arial" panose="020B0604020202020204" pitchFamily="34" charset="0"/>
                        </a:rPr>
                        <a:t>?</a:t>
                      </a:r>
                      <a:endParaRPr lang="en-ZA" sz="12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6" name="Oval 25">
            <a:extLst>
              <a:ext uri="{FF2B5EF4-FFF2-40B4-BE49-F238E27FC236}">
                <a16:creationId xmlns:a16="http://schemas.microsoft.com/office/drawing/2014/main" id="{123A855B-3A4E-4CC4-8B59-3D6E9D62717F}"/>
              </a:ext>
            </a:extLst>
          </p:cNvPr>
          <p:cNvSpPr/>
          <p:nvPr/>
        </p:nvSpPr>
        <p:spPr>
          <a:xfrm>
            <a:off x="2638561" y="1280822"/>
            <a:ext cx="904206" cy="847972"/>
          </a:xfrm>
          <a:prstGeom prst="ellipse">
            <a:avLst/>
          </a:prstGeom>
          <a:solidFill>
            <a:schemeClr val="bg1"/>
          </a:solidFill>
          <a:ln w="9525">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200" b="1" dirty="0">
                <a:solidFill>
                  <a:srgbClr val="63459B"/>
                </a:solidFill>
                <a:latin typeface="Arial" panose="020B0604020202020204" pitchFamily="34" charset="0"/>
                <a:cs typeface="Arial" panose="020B0604020202020204" pitchFamily="34" charset="0"/>
              </a:rPr>
              <a:t>Partner 1</a:t>
            </a:r>
          </a:p>
        </p:txBody>
      </p:sp>
      <p:sp>
        <p:nvSpPr>
          <p:cNvPr id="27" name="Oval 26">
            <a:extLst>
              <a:ext uri="{FF2B5EF4-FFF2-40B4-BE49-F238E27FC236}">
                <a16:creationId xmlns:a16="http://schemas.microsoft.com/office/drawing/2014/main" id="{10711072-D11B-4064-AD5F-CA60C01394F7}"/>
              </a:ext>
            </a:extLst>
          </p:cNvPr>
          <p:cNvSpPr/>
          <p:nvPr/>
        </p:nvSpPr>
        <p:spPr>
          <a:xfrm>
            <a:off x="2663381" y="3478579"/>
            <a:ext cx="904206" cy="847971"/>
          </a:xfrm>
          <a:prstGeom prst="ellipse">
            <a:avLst/>
          </a:prstGeom>
          <a:solidFill>
            <a:schemeClr val="bg1"/>
          </a:solidFill>
          <a:ln w="9525">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ts val="1800"/>
              </a:lnSpc>
              <a:defRPr/>
            </a:pPr>
            <a:r>
              <a:rPr lang="en-ZA" sz="1200" b="1" dirty="0">
                <a:solidFill>
                  <a:srgbClr val="63459B"/>
                </a:solidFill>
                <a:latin typeface="Arial" panose="020B0604020202020204" pitchFamily="34" charset="0"/>
                <a:cs typeface="Arial" panose="020B0604020202020204" pitchFamily="34" charset="0"/>
              </a:rPr>
              <a:t>I/We</a:t>
            </a:r>
          </a:p>
        </p:txBody>
      </p:sp>
      <p:cxnSp>
        <p:nvCxnSpPr>
          <p:cNvPr id="28" name="Straight Arrow Connector 27">
            <a:extLst>
              <a:ext uri="{FF2B5EF4-FFF2-40B4-BE49-F238E27FC236}">
                <a16:creationId xmlns:a16="http://schemas.microsoft.com/office/drawing/2014/main" id="{0D1B14F5-1116-479C-AE9F-392FF81356E5}"/>
              </a:ext>
            </a:extLst>
          </p:cNvPr>
          <p:cNvCxnSpPr>
            <a:cxnSpLocks/>
            <a:stCxn id="27" idx="1"/>
            <a:endCxn id="26" idx="3"/>
          </p:cNvCxnSpPr>
          <p:nvPr/>
        </p:nvCxnSpPr>
        <p:spPr>
          <a:xfrm flipH="1" flipV="1">
            <a:off x="2770979" y="2004612"/>
            <a:ext cx="24820" cy="1598149"/>
          </a:xfrm>
          <a:prstGeom prst="straightConnector1">
            <a:avLst/>
          </a:prstGeom>
          <a:solidFill>
            <a:schemeClr val="bg1"/>
          </a:solidFill>
          <a:ln w="57150">
            <a:solidFill>
              <a:srgbClr val="482C8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768A249-BC84-4E1F-8733-7293C5740870}"/>
              </a:ext>
            </a:extLst>
          </p:cNvPr>
          <p:cNvCxnSpPr>
            <a:cxnSpLocks/>
            <a:stCxn id="27" idx="7"/>
            <a:endCxn id="26" idx="5"/>
          </p:cNvCxnSpPr>
          <p:nvPr/>
        </p:nvCxnSpPr>
        <p:spPr>
          <a:xfrm flipH="1" flipV="1">
            <a:off x="3410349" y="2004612"/>
            <a:ext cx="24820" cy="1598149"/>
          </a:xfrm>
          <a:prstGeom prst="straightConnector1">
            <a:avLst/>
          </a:prstGeom>
          <a:solidFill>
            <a:schemeClr val="bg1"/>
          </a:solidFill>
          <a:ln w="57150">
            <a:solidFill>
              <a:srgbClr val="482C8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8373864-862F-4D39-B6CC-9D1935544464}"/>
              </a:ext>
            </a:extLst>
          </p:cNvPr>
          <p:cNvSpPr txBox="1"/>
          <p:nvPr/>
        </p:nvSpPr>
        <p:spPr>
          <a:xfrm rot="16200000">
            <a:off x="2329055" y="2585203"/>
            <a:ext cx="1572860" cy="461665"/>
          </a:xfrm>
          <a:prstGeom prst="rect">
            <a:avLst/>
          </a:prstGeom>
          <a:noFill/>
        </p:spPr>
        <p:txBody>
          <a:bodyPr wrap="square">
            <a:spAutoFit/>
          </a:bodyPr>
          <a:lstStyle/>
          <a:p>
            <a:pPr algn="ctr"/>
            <a:r>
              <a:rPr lang="en-ZA" sz="1200" b="1" dirty="0">
                <a:solidFill>
                  <a:srgbClr val="482C89"/>
                </a:solidFill>
                <a:latin typeface="Arial" panose="020B0604020202020204" pitchFamily="34" charset="0"/>
                <a:cs typeface="Arial" panose="020B0604020202020204" pitchFamily="34" charset="0"/>
              </a:rPr>
              <a:t>Shared vision, values, objectives</a:t>
            </a:r>
          </a:p>
        </p:txBody>
      </p:sp>
      <p:graphicFrame>
        <p:nvGraphicFramePr>
          <p:cNvPr id="40" name="Table 39">
            <a:extLst>
              <a:ext uri="{FF2B5EF4-FFF2-40B4-BE49-F238E27FC236}">
                <a16:creationId xmlns:a16="http://schemas.microsoft.com/office/drawing/2014/main" id="{BD5BEFE7-F319-4CF5-ADDA-E2241B9172D9}"/>
              </a:ext>
            </a:extLst>
          </p:cNvPr>
          <p:cNvGraphicFramePr>
            <a:graphicFrameLocks noGrp="1"/>
          </p:cNvGraphicFramePr>
          <p:nvPr>
            <p:extLst>
              <p:ext uri="{D42A27DB-BD31-4B8C-83A1-F6EECF244321}">
                <p14:modId xmlns:p14="http://schemas.microsoft.com/office/powerpoint/2010/main" val="448391770"/>
              </p:ext>
            </p:extLst>
          </p:nvPr>
        </p:nvGraphicFramePr>
        <p:xfrm>
          <a:off x="7185027" y="1678532"/>
          <a:ext cx="4385468" cy="2209799"/>
        </p:xfrm>
        <a:graphic>
          <a:graphicData uri="http://schemas.openxmlformats.org/drawingml/2006/table">
            <a:tbl>
              <a:tblPr firstRow="1" bandRow="1">
                <a:tableStyleId>{5C22544A-7EE6-4342-B048-85BDC9FD1C3A}</a:tableStyleId>
              </a:tblPr>
              <a:tblGrid>
                <a:gridCol w="1833275">
                  <a:extLst>
                    <a:ext uri="{9D8B030D-6E8A-4147-A177-3AD203B41FA5}">
                      <a16:colId xmlns:a16="http://schemas.microsoft.com/office/drawing/2014/main" val="20000"/>
                    </a:ext>
                  </a:extLst>
                </a:gridCol>
                <a:gridCol w="674336">
                  <a:extLst>
                    <a:ext uri="{9D8B030D-6E8A-4147-A177-3AD203B41FA5}">
                      <a16:colId xmlns:a16="http://schemas.microsoft.com/office/drawing/2014/main" val="20001"/>
                    </a:ext>
                  </a:extLst>
                </a:gridCol>
                <a:gridCol w="1877857">
                  <a:extLst>
                    <a:ext uri="{9D8B030D-6E8A-4147-A177-3AD203B41FA5}">
                      <a16:colId xmlns:a16="http://schemas.microsoft.com/office/drawing/2014/main" val="20002"/>
                    </a:ext>
                  </a:extLst>
                </a:gridCol>
              </a:tblGrid>
              <a:tr h="515472">
                <a:tc>
                  <a:txBody>
                    <a:bodyPr/>
                    <a:lstStyle/>
                    <a:p>
                      <a:pPr marL="0" indent="0" algn="ctr">
                        <a:buNone/>
                      </a:pPr>
                      <a:r>
                        <a:rPr lang="en-ZA" sz="1200" b="1" dirty="0">
                          <a:solidFill>
                            <a:srgbClr val="482C89"/>
                          </a:solidFill>
                          <a:latin typeface="Arial" panose="020B0604020202020204" pitchFamily="34" charset="0"/>
                          <a:cs typeface="Arial" panose="020B0604020202020204" pitchFamily="34" charset="0"/>
                        </a:rPr>
                        <a:t>What do I/we</a:t>
                      </a:r>
                      <a:r>
                        <a:rPr lang="en-ZA" sz="1200" b="1" baseline="0" dirty="0">
                          <a:solidFill>
                            <a:srgbClr val="482C89"/>
                          </a:solidFill>
                          <a:latin typeface="Arial" panose="020B0604020202020204" pitchFamily="34" charset="0"/>
                          <a:cs typeface="Arial" panose="020B0604020202020204" pitchFamily="34" charset="0"/>
                        </a:rPr>
                        <a:t> </a:t>
                      </a:r>
                    </a:p>
                    <a:p>
                      <a:pPr marL="0" indent="0" algn="ctr">
                        <a:buNone/>
                      </a:pPr>
                      <a:r>
                        <a:rPr lang="en-ZA" sz="1200" b="1" dirty="0">
                          <a:solidFill>
                            <a:srgbClr val="482C89"/>
                          </a:solidFill>
                          <a:latin typeface="Arial" panose="020B0604020202020204" pitchFamily="34" charset="0"/>
                          <a:cs typeface="Arial" panose="020B0604020202020204" pitchFamily="34" charset="0"/>
                        </a:rPr>
                        <a:t>need </a:t>
                      </a:r>
                      <a:r>
                        <a:rPr lang="en-ZA" sz="1200" b="1" baseline="0" dirty="0">
                          <a:solidFill>
                            <a:srgbClr val="482C89"/>
                          </a:solidFill>
                          <a:latin typeface="Arial" panose="020B0604020202020204" pitchFamily="34" charset="0"/>
                          <a:cs typeface="Arial" panose="020B0604020202020204" pitchFamily="34" charset="0"/>
                        </a:rPr>
                        <a:t>to get</a:t>
                      </a:r>
                      <a:r>
                        <a:rPr lang="en-ZA" sz="1200" b="1" dirty="0">
                          <a:solidFill>
                            <a:srgbClr val="482C89"/>
                          </a:solidFill>
                          <a:latin typeface="Arial" panose="020B0604020202020204" pitchFamily="34" charset="0"/>
                          <a:cs typeface="Arial" panose="020B0604020202020204" pitchFamily="34" charset="0"/>
                        </a:rPr>
                        <a:t>?</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indent="0" algn="ctr">
                        <a:buNone/>
                      </a:pPr>
                      <a:endParaRPr lang="en-ZA" sz="12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buNone/>
                      </a:pPr>
                      <a:r>
                        <a:rPr lang="en-ZA" sz="1200" b="1" dirty="0">
                          <a:solidFill>
                            <a:srgbClr val="482C89"/>
                          </a:solidFill>
                          <a:latin typeface="Arial" panose="020B0604020202020204" pitchFamily="34" charset="0"/>
                          <a:cs typeface="Arial" panose="020B0604020202020204" pitchFamily="34" charset="0"/>
                        </a:rPr>
                        <a:t>4. </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12377">
                <a:tc>
                  <a:txBody>
                    <a:bodyPr/>
                    <a:lstStyle/>
                    <a:p>
                      <a:r>
                        <a:rPr lang="en-ZA" sz="1200" b="1" dirty="0">
                          <a:solidFill>
                            <a:srgbClr val="63459B"/>
                          </a:solidFill>
                          <a:latin typeface="Arial" pitchFamily="34" charset="0"/>
                          <a:cs typeface="Arial" pitchFamily="34" charset="0"/>
                        </a:rPr>
                        <a:t>1.</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1200" b="1" dirty="0">
                          <a:solidFill>
                            <a:srgbClr val="63459B"/>
                          </a:solidFill>
                          <a:latin typeface="Arial" pitchFamily="34" charset="0"/>
                          <a:cs typeface="Arial" pitchFamily="34" charset="0"/>
                        </a:rPr>
                        <a:t>3.</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2377">
                <a:tc>
                  <a:txBody>
                    <a:bodyPr/>
                    <a:lstStyle/>
                    <a:p>
                      <a:r>
                        <a:rPr lang="en-ZA" sz="1200" b="1" dirty="0">
                          <a:solidFill>
                            <a:srgbClr val="63459B"/>
                          </a:solidFill>
                          <a:latin typeface="Arial" pitchFamily="34" charset="0"/>
                          <a:cs typeface="Arial" pitchFamily="34" charset="0"/>
                        </a:rPr>
                        <a:t>2.</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1200" b="1" dirty="0">
                          <a:solidFill>
                            <a:srgbClr val="63459B"/>
                          </a:solidFill>
                          <a:latin typeface="Arial" pitchFamily="34" charset="0"/>
                          <a:cs typeface="Arial" pitchFamily="34" charset="0"/>
                        </a:rPr>
                        <a:t>2.</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2377">
                <a:tc>
                  <a:txBody>
                    <a:bodyPr/>
                    <a:lstStyle/>
                    <a:p>
                      <a:r>
                        <a:rPr lang="en-ZA" sz="1200" b="1" dirty="0">
                          <a:solidFill>
                            <a:srgbClr val="63459B"/>
                          </a:solidFill>
                          <a:latin typeface="Arial" pitchFamily="34" charset="0"/>
                          <a:cs typeface="Arial" pitchFamily="34" charset="0"/>
                        </a:rPr>
                        <a:t>3.</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1200" b="1" dirty="0">
                          <a:solidFill>
                            <a:srgbClr val="63459B"/>
                          </a:solidFill>
                          <a:latin typeface="Arial" pitchFamily="34" charset="0"/>
                          <a:cs typeface="Arial" pitchFamily="34" charset="0"/>
                        </a:rPr>
                        <a:t>1.</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196">
                <a:tc>
                  <a:txBody>
                    <a:bodyPr/>
                    <a:lstStyle/>
                    <a:p>
                      <a:pPr algn="l"/>
                      <a:r>
                        <a:rPr lang="en-ZA" sz="1200" b="1" dirty="0">
                          <a:solidFill>
                            <a:srgbClr val="482C89"/>
                          </a:solidFill>
                          <a:latin typeface="Arial" panose="020B0604020202020204" pitchFamily="34" charset="0"/>
                          <a:cs typeface="Arial" panose="020B0604020202020204" pitchFamily="34" charset="0"/>
                        </a:rPr>
                        <a:t>4. </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ZA" sz="16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200" b="1" dirty="0">
                          <a:solidFill>
                            <a:srgbClr val="482C89"/>
                          </a:solidFill>
                          <a:latin typeface="Arial" panose="020B0604020202020204" pitchFamily="34" charset="0"/>
                          <a:cs typeface="Arial" panose="020B0604020202020204" pitchFamily="34" charset="0"/>
                        </a:rPr>
                        <a:t>What do I/we</a:t>
                      </a:r>
                      <a:r>
                        <a:rPr lang="en-ZA" sz="1200" b="1" baseline="0" dirty="0">
                          <a:solidFill>
                            <a:srgbClr val="482C89"/>
                          </a:solidFill>
                          <a:latin typeface="Arial" panose="020B0604020202020204" pitchFamily="34" charset="0"/>
                          <a:cs typeface="Arial" panose="020B0604020202020204" pitchFamily="34" charset="0"/>
                        </a:rPr>
                        <a:t> </a:t>
                      </a:r>
                      <a:r>
                        <a:rPr lang="en-ZA" sz="1200" b="1" dirty="0">
                          <a:solidFill>
                            <a:srgbClr val="482C89"/>
                          </a:solidFill>
                          <a:latin typeface="Arial" panose="020B0604020202020204" pitchFamily="34" charset="0"/>
                          <a:cs typeface="Arial" panose="020B0604020202020204" pitchFamily="34" charset="0"/>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ZA" sz="1200" b="1" dirty="0">
                          <a:solidFill>
                            <a:srgbClr val="482C89"/>
                          </a:solidFill>
                          <a:latin typeface="Arial" panose="020B0604020202020204" pitchFamily="34" charset="0"/>
                          <a:cs typeface="Arial" panose="020B0604020202020204" pitchFamily="34" charset="0"/>
                        </a:rPr>
                        <a:t>need to give</a:t>
                      </a:r>
                      <a:r>
                        <a:rPr lang="en-ZA" sz="1200" b="1" baseline="0" dirty="0">
                          <a:solidFill>
                            <a:srgbClr val="482C89"/>
                          </a:solidFill>
                          <a:latin typeface="Arial" panose="020B0604020202020204" pitchFamily="34" charset="0"/>
                          <a:cs typeface="Arial" panose="020B0604020202020204" pitchFamily="34" charset="0"/>
                        </a:rPr>
                        <a:t>?</a:t>
                      </a:r>
                      <a:endParaRPr lang="en-ZA" sz="12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41" name="Oval 40">
            <a:extLst>
              <a:ext uri="{FF2B5EF4-FFF2-40B4-BE49-F238E27FC236}">
                <a16:creationId xmlns:a16="http://schemas.microsoft.com/office/drawing/2014/main" id="{E0270808-FFB0-4B8D-B039-6859CAD8E6C9}"/>
              </a:ext>
            </a:extLst>
          </p:cNvPr>
          <p:cNvSpPr/>
          <p:nvPr/>
        </p:nvSpPr>
        <p:spPr>
          <a:xfrm>
            <a:off x="8868289" y="1253366"/>
            <a:ext cx="904206" cy="847972"/>
          </a:xfrm>
          <a:prstGeom prst="ellipse">
            <a:avLst/>
          </a:prstGeom>
          <a:solidFill>
            <a:schemeClr val="bg1"/>
          </a:solidFill>
          <a:ln w="9525">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200" b="1" dirty="0">
                <a:solidFill>
                  <a:srgbClr val="63459B"/>
                </a:solidFill>
                <a:latin typeface="Arial" panose="020B0604020202020204" pitchFamily="34" charset="0"/>
                <a:cs typeface="Arial" panose="020B0604020202020204" pitchFamily="34" charset="0"/>
              </a:rPr>
              <a:t>Partner 2</a:t>
            </a:r>
          </a:p>
        </p:txBody>
      </p:sp>
      <p:sp>
        <p:nvSpPr>
          <p:cNvPr id="42" name="Oval 41">
            <a:extLst>
              <a:ext uri="{FF2B5EF4-FFF2-40B4-BE49-F238E27FC236}">
                <a16:creationId xmlns:a16="http://schemas.microsoft.com/office/drawing/2014/main" id="{53DE678A-8C25-4020-8870-08715870A5C4}"/>
              </a:ext>
            </a:extLst>
          </p:cNvPr>
          <p:cNvSpPr/>
          <p:nvPr/>
        </p:nvSpPr>
        <p:spPr>
          <a:xfrm>
            <a:off x="8893109" y="3451123"/>
            <a:ext cx="904206" cy="847971"/>
          </a:xfrm>
          <a:prstGeom prst="ellipse">
            <a:avLst/>
          </a:prstGeom>
          <a:solidFill>
            <a:schemeClr val="bg1"/>
          </a:solidFill>
          <a:ln w="9525">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ts val="1800"/>
              </a:lnSpc>
              <a:defRPr/>
            </a:pPr>
            <a:r>
              <a:rPr lang="en-ZA" sz="1200" b="1" dirty="0">
                <a:solidFill>
                  <a:srgbClr val="63459B"/>
                </a:solidFill>
                <a:latin typeface="Arial" panose="020B0604020202020204" pitchFamily="34" charset="0"/>
                <a:cs typeface="Arial" panose="020B0604020202020204" pitchFamily="34" charset="0"/>
              </a:rPr>
              <a:t>I/We</a:t>
            </a:r>
          </a:p>
        </p:txBody>
      </p:sp>
      <p:cxnSp>
        <p:nvCxnSpPr>
          <p:cNvPr id="43" name="Straight Arrow Connector 42">
            <a:extLst>
              <a:ext uri="{FF2B5EF4-FFF2-40B4-BE49-F238E27FC236}">
                <a16:creationId xmlns:a16="http://schemas.microsoft.com/office/drawing/2014/main" id="{8E48B154-34B3-432E-A102-A30755B94D6D}"/>
              </a:ext>
            </a:extLst>
          </p:cNvPr>
          <p:cNvCxnSpPr>
            <a:cxnSpLocks/>
            <a:stCxn id="42" idx="1"/>
            <a:endCxn id="41" idx="3"/>
          </p:cNvCxnSpPr>
          <p:nvPr/>
        </p:nvCxnSpPr>
        <p:spPr>
          <a:xfrm flipH="1" flipV="1">
            <a:off x="9000707" y="1977156"/>
            <a:ext cx="24820" cy="1598149"/>
          </a:xfrm>
          <a:prstGeom prst="straightConnector1">
            <a:avLst/>
          </a:prstGeom>
          <a:solidFill>
            <a:schemeClr val="bg1"/>
          </a:solidFill>
          <a:ln w="57150">
            <a:solidFill>
              <a:srgbClr val="482C8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773AB4A-3371-4757-9C31-3039A800A790}"/>
              </a:ext>
            </a:extLst>
          </p:cNvPr>
          <p:cNvCxnSpPr>
            <a:cxnSpLocks/>
            <a:stCxn id="42" idx="7"/>
            <a:endCxn id="41" idx="5"/>
          </p:cNvCxnSpPr>
          <p:nvPr/>
        </p:nvCxnSpPr>
        <p:spPr>
          <a:xfrm flipH="1" flipV="1">
            <a:off x="9640077" y="1977156"/>
            <a:ext cx="24820" cy="1598149"/>
          </a:xfrm>
          <a:prstGeom prst="straightConnector1">
            <a:avLst/>
          </a:prstGeom>
          <a:solidFill>
            <a:schemeClr val="bg1"/>
          </a:solidFill>
          <a:ln w="57150">
            <a:solidFill>
              <a:srgbClr val="482C8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3FF890D-D943-41C0-A4E1-F92E0A0582D7}"/>
              </a:ext>
            </a:extLst>
          </p:cNvPr>
          <p:cNvSpPr txBox="1"/>
          <p:nvPr/>
        </p:nvSpPr>
        <p:spPr>
          <a:xfrm rot="16200000">
            <a:off x="8558783" y="2557747"/>
            <a:ext cx="1572860" cy="461665"/>
          </a:xfrm>
          <a:prstGeom prst="rect">
            <a:avLst/>
          </a:prstGeom>
          <a:noFill/>
        </p:spPr>
        <p:txBody>
          <a:bodyPr wrap="square">
            <a:spAutoFit/>
          </a:bodyPr>
          <a:lstStyle/>
          <a:p>
            <a:pPr algn="ctr"/>
            <a:r>
              <a:rPr lang="en-ZA" sz="1200" b="1" dirty="0">
                <a:solidFill>
                  <a:srgbClr val="482C89"/>
                </a:solidFill>
                <a:latin typeface="Arial" panose="020B0604020202020204" pitchFamily="34" charset="0"/>
                <a:cs typeface="Arial" panose="020B0604020202020204" pitchFamily="34" charset="0"/>
              </a:rPr>
              <a:t>Shared vision, values, objectives</a:t>
            </a:r>
          </a:p>
        </p:txBody>
      </p:sp>
      <p:graphicFrame>
        <p:nvGraphicFramePr>
          <p:cNvPr id="46" name="Table 45">
            <a:extLst>
              <a:ext uri="{FF2B5EF4-FFF2-40B4-BE49-F238E27FC236}">
                <a16:creationId xmlns:a16="http://schemas.microsoft.com/office/drawing/2014/main" id="{32825446-2892-4AA0-8A4D-D455017ED9D5}"/>
              </a:ext>
            </a:extLst>
          </p:cNvPr>
          <p:cNvGraphicFramePr>
            <a:graphicFrameLocks noGrp="1"/>
          </p:cNvGraphicFramePr>
          <p:nvPr>
            <p:extLst>
              <p:ext uri="{D42A27DB-BD31-4B8C-83A1-F6EECF244321}">
                <p14:modId xmlns:p14="http://schemas.microsoft.com/office/powerpoint/2010/main" val="3858376825"/>
              </p:ext>
            </p:extLst>
          </p:nvPr>
        </p:nvGraphicFramePr>
        <p:xfrm>
          <a:off x="4048069" y="4188172"/>
          <a:ext cx="4385468" cy="2209799"/>
        </p:xfrm>
        <a:graphic>
          <a:graphicData uri="http://schemas.openxmlformats.org/drawingml/2006/table">
            <a:tbl>
              <a:tblPr firstRow="1" bandRow="1">
                <a:tableStyleId>{5C22544A-7EE6-4342-B048-85BDC9FD1C3A}</a:tableStyleId>
              </a:tblPr>
              <a:tblGrid>
                <a:gridCol w="1833275">
                  <a:extLst>
                    <a:ext uri="{9D8B030D-6E8A-4147-A177-3AD203B41FA5}">
                      <a16:colId xmlns:a16="http://schemas.microsoft.com/office/drawing/2014/main" val="20000"/>
                    </a:ext>
                  </a:extLst>
                </a:gridCol>
                <a:gridCol w="674336">
                  <a:extLst>
                    <a:ext uri="{9D8B030D-6E8A-4147-A177-3AD203B41FA5}">
                      <a16:colId xmlns:a16="http://schemas.microsoft.com/office/drawing/2014/main" val="20001"/>
                    </a:ext>
                  </a:extLst>
                </a:gridCol>
                <a:gridCol w="1877857">
                  <a:extLst>
                    <a:ext uri="{9D8B030D-6E8A-4147-A177-3AD203B41FA5}">
                      <a16:colId xmlns:a16="http://schemas.microsoft.com/office/drawing/2014/main" val="20002"/>
                    </a:ext>
                  </a:extLst>
                </a:gridCol>
              </a:tblGrid>
              <a:tr h="515472">
                <a:tc>
                  <a:txBody>
                    <a:bodyPr/>
                    <a:lstStyle/>
                    <a:p>
                      <a:pPr marL="0" indent="0" algn="ctr">
                        <a:buNone/>
                      </a:pPr>
                      <a:r>
                        <a:rPr lang="en-ZA" sz="1200" b="1" dirty="0">
                          <a:solidFill>
                            <a:srgbClr val="482C89"/>
                          </a:solidFill>
                          <a:latin typeface="Arial" panose="020B0604020202020204" pitchFamily="34" charset="0"/>
                          <a:cs typeface="Arial" panose="020B0604020202020204" pitchFamily="34" charset="0"/>
                        </a:rPr>
                        <a:t>What do I/we</a:t>
                      </a:r>
                      <a:r>
                        <a:rPr lang="en-ZA" sz="1200" b="1" baseline="0" dirty="0">
                          <a:solidFill>
                            <a:srgbClr val="482C89"/>
                          </a:solidFill>
                          <a:latin typeface="Arial" panose="020B0604020202020204" pitchFamily="34" charset="0"/>
                          <a:cs typeface="Arial" panose="020B0604020202020204" pitchFamily="34" charset="0"/>
                        </a:rPr>
                        <a:t> </a:t>
                      </a:r>
                    </a:p>
                    <a:p>
                      <a:pPr marL="0" indent="0" algn="ctr">
                        <a:buNone/>
                      </a:pPr>
                      <a:r>
                        <a:rPr lang="en-ZA" sz="1200" b="1" dirty="0">
                          <a:solidFill>
                            <a:srgbClr val="482C89"/>
                          </a:solidFill>
                          <a:latin typeface="Arial" panose="020B0604020202020204" pitchFamily="34" charset="0"/>
                          <a:cs typeface="Arial" panose="020B0604020202020204" pitchFamily="34" charset="0"/>
                        </a:rPr>
                        <a:t>need </a:t>
                      </a:r>
                      <a:r>
                        <a:rPr lang="en-ZA" sz="1200" b="1" baseline="0" dirty="0">
                          <a:solidFill>
                            <a:srgbClr val="482C89"/>
                          </a:solidFill>
                          <a:latin typeface="Arial" panose="020B0604020202020204" pitchFamily="34" charset="0"/>
                          <a:cs typeface="Arial" panose="020B0604020202020204" pitchFamily="34" charset="0"/>
                        </a:rPr>
                        <a:t>to get</a:t>
                      </a:r>
                      <a:r>
                        <a:rPr lang="en-ZA" sz="1200" b="1" dirty="0">
                          <a:solidFill>
                            <a:srgbClr val="482C89"/>
                          </a:solidFill>
                          <a:latin typeface="Arial" panose="020B0604020202020204" pitchFamily="34" charset="0"/>
                          <a:cs typeface="Arial" panose="020B0604020202020204" pitchFamily="34" charset="0"/>
                        </a:rPr>
                        <a:t>?</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indent="0" algn="ctr">
                        <a:buNone/>
                      </a:pPr>
                      <a:endParaRPr lang="en-ZA" sz="12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a:buNone/>
                      </a:pPr>
                      <a:r>
                        <a:rPr lang="en-ZA" sz="1200" b="1" dirty="0">
                          <a:solidFill>
                            <a:srgbClr val="482C89"/>
                          </a:solidFill>
                          <a:latin typeface="Arial" panose="020B0604020202020204" pitchFamily="34" charset="0"/>
                          <a:cs typeface="Arial" panose="020B0604020202020204" pitchFamily="34" charset="0"/>
                        </a:rPr>
                        <a:t>4. </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12377">
                <a:tc>
                  <a:txBody>
                    <a:bodyPr/>
                    <a:lstStyle/>
                    <a:p>
                      <a:r>
                        <a:rPr lang="en-ZA" sz="1200" b="1" dirty="0">
                          <a:solidFill>
                            <a:srgbClr val="63459B"/>
                          </a:solidFill>
                          <a:latin typeface="Arial" pitchFamily="34" charset="0"/>
                          <a:cs typeface="Arial" pitchFamily="34" charset="0"/>
                        </a:rPr>
                        <a:t>1.</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1200" b="1" dirty="0">
                          <a:solidFill>
                            <a:srgbClr val="63459B"/>
                          </a:solidFill>
                          <a:latin typeface="Arial" pitchFamily="34" charset="0"/>
                          <a:cs typeface="Arial" pitchFamily="34" charset="0"/>
                        </a:rPr>
                        <a:t>3.</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2377">
                <a:tc>
                  <a:txBody>
                    <a:bodyPr/>
                    <a:lstStyle/>
                    <a:p>
                      <a:r>
                        <a:rPr lang="en-ZA" sz="1200" b="1" dirty="0">
                          <a:solidFill>
                            <a:srgbClr val="63459B"/>
                          </a:solidFill>
                          <a:latin typeface="Arial" pitchFamily="34" charset="0"/>
                          <a:cs typeface="Arial" pitchFamily="34" charset="0"/>
                        </a:rPr>
                        <a:t>2.</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1200" b="1" dirty="0">
                          <a:solidFill>
                            <a:srgbClr val="63459B"/>
                          </a:solidFill>
                          <a:latin typeface="Arial" pitchFamily="34" charset="0"/>
                          <a:cs typeface="Arial" pitchFamily="34" charset="0"/>
                        </a:rPr>
                        <a:t>2.</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2377">
                <a:tc>
                  <a:txBody>
                    <a:bodyPr/>
                    <a:lstStyle/>
                    <a:p>
                      <a:r>
                        <a:rPr lang="en-ZA" sz="1200" b="1" dirty="0">
                          <a:solidFill>
                            <a:srgbClr val="63459B"/>
                          </a:solidFill>
                          <a:latin typeface="Arial" pitchFamily="34" charset="0"/>
                          <a:cs typeface="Arial" pitchFamily="34" charset="0"/>
                        </a:rPr>
                        <a:t>3.</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ZA" sz="1200" b="1" dirty="0">
                        <a:solidFill>
                          <a:srgbClr val="63459B"/>
                        </a:solidFill>
                        <a:latin typeface="Arial" pitchFamily="34" charset="0"/>
                        <a:cs typeface="Arial"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ZA" sz="1200" b="1" dirty="0">
                          <a:solidFill>
                            <a:srgbClr val="63459B"/>
                          </a:solidFill>
                          <a:latin typeface="Arial" pitchFamily="34" charset="0"/>
                          <a:cs typeface="Arial" pitchFamily="34" charset="0"/>
                        </a:rPr>
                        <a:t>1.</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196">
                <a:tc>
                  <a:txBody>
                    <a:bodyPr/>
                    <a:lstStyle/>
                    <a:p>
                      <a:pPr algn="l"/>
                      <a:r>
                        <a:rPr lang="en-ZA" sz="1200" b="1" dirty="0">
                          <a:solidFill>
                            <a:srgbClr val="482C89"/>
                          </a:solidFill>
                          <a:latin typeface="Arial" panose="020B0604020202020204" pitchFamily="34" charset="0"/>
                          <a:cs typeface="Arial" panose="020B0604020202020204" pitchFamily="34" charset="0"/>
                        </a:rPr>
                        <a:t>4. </a:t>
                      </a: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ZA" sz="16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200" b="1" dirty="0">
                          <a:solidFill>
                            <a:srgbClr val="482C89"/>
                          </a:solidFill>
                          <a:latin typeface="Arial" panose="020B0604020202020204" pitchFamily="34" charset="0"/>
                          <a:cs typeface="Arial" panose="020B0604020202020204" pitchFamily="34" charset="0"/>
                        </a:rPr>
                        <a:t>What do I/we</a:t>
                      </a:r>
                      <a:r>
                        <a:rPr lang="en-ZA" sz="1200" b="1" baseline="0" dirty="0">
                          <a:solidFill>
                            <a:srgbClr val="482C89"/>
                          </a:solidFill>
                          <a:latin typeface="Arial" panose="020B0604020202020204" pitchFamily="34" charset="0"/>
                          <a:cs typeface="Arial" panose="020B0604020202020204" pitchFamily="34" charset="0"/>
                        </a:rPr>
                        <a:t> </a:t>
                      </a:r>
                      <a:r>
                        <a:rPr lang="en-ZA" sz="1200" b="1" dirty="0">
                          <a:solidFill>
                            <a:srgbClr val="482C89"/>
                          </a:solidFill>
                          <a:latin typeface="Arial" panose="020B0604020202020204" pitchFamily="34" charset="0"/>
                          <a:cs typeface="Arial" panose="020B0604020202020204" pitchFamily="34" charset="0"/>
                        </a:rPr>
                        <a:t> </a:t>
                      </a:r>
                    </a:p>
                    <a:p>
                      <a:pPr marL="0" marR="0" indent="0" algn="ctr" defTabSz="457200" rtl="0" eaLnBrk="1" fontAlgn="auto" latinLnBrk="0" hangingPunct="1">
                        <a:lnSpc>
                          <a:spcPct val="100000"/>
                        </a:lnSpc>
                        <a:spcBef>
                          <a:spcPts val="0"/>
                        </a:spcBef>
                        <a:spcAft>
                          <a:spcPts val="0"/>
                        </a:spcAft>
                        <a:buClrTx/>
                        <a:buSzTx/>
                        <a:buFontTx/>
                        <a:buNone/>
                        <a:tabLst/>
                        <a:defRPr/>
                      </a:pPr>
                      <a:r>
                        <a:rPr lang="en-ZA" sz="1200" b="1" dirty="0">
                          <a:solidFill>
                            <a:srgbClr val="482C89"/>
                          </a:solidFill>
                          <a:latin typeface="Arial" panose="020B0604020202020204" pitchFamily="34" charset="0"/>
                          <a:cs typeface="Arial" panose="020B0604020202020204" pitchFamily="34" charset="0"/>
                        </a:rPr>
                        <a:t>need to give</a:t>
                      </a:r>
                      <a:r>
                        <a:rPr lang="en-ZA" sz="1200" b="1" baseline="0" dirty="0">
                          <a:solidFill>
                            <a:srgbClr val="482C89"/>
                          </a:solidFill>
                          <a:latin typeface="Arial" panose="020B0604020202020204" pitchFamily="34" charset="0"/>
                          <a:cs typeface="Arial" panose="020B0604020202020204" pitchFamily="34" charset="0"/>
                        </a:rPr>
                        <a:t>?</a:t>
                      </a:r>
                      <a:endParaRPr lang="en-ZA" sz="1200" b="1" dirty="0">
                        <a:solidFill>
                          <a:srgbClr val="482C89"/>
                        </a:solidFill>
                        <a:latin typeface="Arial" panose="020B0604020202020204" pitchFamily="34" charset="0"/>
                        <a:cs typeface="Arial" panose="020B0604020202020204" pitchFamily="34" charset="0"/>
                      </a:endParaRPr>
                    </a:p>
                  </a:txBody>
                  <a:tcPr marL="91435" marR="91435"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47" name="Oval 46">
            <a:extLst>
              <a:ext uri="{FF2B5EF4-FFF2-40B4-BE49-F238E27FC236}">
                <a16:creationId xmlns:a16="http://schemas.microsoft.com/office/drawing/2014/main" id="{55242547-0F1C-4393-B4AE-4FA3E9E58E6E}"/>
              </a:ext>
            </a:extLst>
          </p:cNvPr>
          <p:cNvSpPr/>
          <p:nvPr/>
        </p:nvSpPr>
        <p:spPr>
          <a:xfrm>
            <a:off x="5731331" y="3763006"/>
            <a:ext cx="904206" cy="847972"/>
          </a:xfrm>
          <a:prstGeom prst="ellipse">
            <a:avLst/>
          </a:prstGeom>
          <a:solidFill>
            <a:schemeClr val="bg1"/>
          </a:solidFill>
          <a:ln w="9525">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en-ZA" sz="1200" b="1" dirty="0">
                <a:solidFill>
                  <a:srgbClr val="63459B"/>
                </a:solidFill>
                <a:latin typeface="Arial" panose="020B0604020202020204" pitchFamily="34" charset="0"/>
                <a:cs typeface="Arial" panose="020B0604020202020204" pitchFamily="34" charset="0"/>
              </a:rPr>
              <a:t>Partner 3</a:t>
            </a:r>
          </a:p>
        </p:txBody>
      </p:sp>
      <p:sp>
        <p:nvSpPr>
          <p:cNvPr id="48" name="Oval 47">
            <a:extLst>
              <a:ext uri="{FF2B5EF4-FFF2-40B4-BE49-F238E27FC236}">
                <a16:creationId xmlns:a16="http://schemas.microsoft.com/office/drawing/2014/main" id="{F3DC919A-F817-4158-AD89-E22ED368DD1D}"/>
              </a:ext>
            </a:extLst>
          </p:cNvPr>
          <p:cNvSpPr/>
          <p:nvPr/>
        </p:nvSpPr>
        <p:spPr>
          <a:xfrm>
            <a:off x="5756151" y="5960763"/>
            <a:ext cx="904206" cy="847971"/>
          </a:xfrm>
          <a:prstGeom prst="ellipse">
            <a:avLst/>
          </a:prstGeom>
          <a:solidFill>
            <a:schemeClr val="bg1"/>
          </a:solidFill>
          <a:ln w="9525">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ts val="1800"/>
              </a:lnSpc>
              <a:defRPr/>
            </a:pPr>
            <a:r>
              <a:rPr lang="en-ZA" sz="1200" b="1" dirty="0">
                <a:solidFill>
                  <a:srgbClr val="63459B"/>
                </a:solidFill>
                <a:latin typeface="Arial" panose="020B0604020202020204" pitchFamily="34" charset="0"/>
                <a:cs typeface="Arial" panose="020B0604020202020204" pitchFamily="34" charset="0"/>
              </a:rPr>
              <a:t>I/We</a:t>
            </a:r>
          </a:p>
        </p:txBody>
      </p:sp>
      <p:cxnSp>
        <p:nvCxnSpPr>
          <p:cNvPr id="49" name="Straight Arrow Connector 48">
            <a:extLst>
              <a:ext uri="{FF2B5EF4-FFF2-40B4-BE49-F238E27FC236}">
                <a16:creationId xmlns:a16="http://schemas.microsoft.com/office/drawing/2014/main" id="{99061C0A-F5A5-4102-BD07-1DD75EA17109}"/>
              </a:ext>
            </a:extLst>
          </p:cNvPr>
          <p:cNvCxnSpPr>
            <a:cxnSpLocks/>
            <a:stCxn id="48" idx="1"/>
            <a:endCxn id="47" idx="3"/>
          </p:cNvCxnSpPr>
          <p:nvPr/>
        </p:nvCxnSpPr>
        <p:spPr>
          <a:xfrm flipH="1" flipV="1">
            <a:off x="5863749" y="4486796"/>
            <a:ext cx="24820" cy="1598149"/>
          </a:xfrm>
          <a:prstGeom prst="straightConnector1">
            <a:avLst/>
          </a:prstGeom>
          <a:solidFill>
            <a:schemeClr val="bg1"/>
          </a:solidFill>
          <a:ln w="57150">
            <a:solidFill>
              <a:srgbClr val="482C8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74E94D3-728B-4AB4-B760-306C98D2C487}"/>
              </a:ext>
            </a:extLst>
          </p:cNvPr>
          <p:cNvCxnSpPr>
            <a:cxnSpLocks/>
            <a:stCxn id="48" idx="7"/>
            <a:endCxn id="47" idx="5"/>
          </p:cNvCxnSpPr>
          <p:nvPr/>
        </p:nvCxnSpPr>
        <p:spPr>
          <a:xfrm flipH="1" flipV="1">
            <a:off x="6503119" y="4486796"/>
            <a:ext cx="24820" cy="1598149"/>
          </a:xfrm>
          <a:prstGeom prst="straightConnector1">
            <a:avLst/>
          </a:prstGeom>
          <a:solidFill>
            <a:schemeClr val="bg1"/>
          </a:solidFill>
          <a:ln w="57150">
            <a:solidFill>
              <a:srgbClr val="482C8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E9E3CF0-BB04-4359-B556-173F53B10B7F}"/>
              </a:ext>
            </a:extLst>
          </p:cNvPr>
          <p:cNvSpPr txBox="1"/>
          <p:nvPr/>
        </p:nvSpPr>
        <p:spPr>
          <a:xfrm rot="16200000">
            <a:off x="5421825" y="5067387"/>
            <a:ext cx="1572860" cy="461665"/>
          </a:xfrm>
          <a:prstGeom prst="rect">
            <a:avLst/>
          </a:prstGeom>
          <a:noFill/>
        </p:spPr>
        <p:txBody>
          <a:bodyPr wrap="square">
            <a:spAutoFit/>
          </a:bodyPr>
          <a:lstStyle/>
          <a:p>
            <a:pPr algn="ctr"/>
            <a:r>
              <a:rPr lang="en-ZA" sz="1200" b="1" dirty="0">
                <a:solidFill>
                  <a:srgbClr val="482C89"/>
                </a:solidFill>
                <a:latin typeface="Arial" panose="020B0604020202020204" pitchFamily="34" charset="0"/>
                <a:cs typeface="Arial" panose="020B0604020202020204" pitchFamily="34" charset="0"/>
              </a:rPr>
              <a:t>Shared vision, values, objectives</a:t>
            </a:r>
          </a:p>
        </p:txBody>
      </p:sp>
    </p:spTree>
    <p:extLst>
      <p:ext uri="{BB962C8B-B14F-4D97-AF65-F5344CB8AC3E}">
        <p14:creationId xmlns:p14="http://schemas.microsoft.com/office/powerpoint/2010/main" val="3203535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6332"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774371" y="330577"/>
            <a:ext cx="8893628"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Agree partnership strategies</a:t>
            </a:r>
          </a:p>
        </p:txBody>
      </p:sp>
      <p:pic>
        <p:nvPicPr>
          <p:cNvPr id="15" name="Picture 14">
            <a:extLst>
              <a:ext uri="{FF2B5EF4-FFF2-40B4-BE49-F238E27FC236}">
                <a16:creationId xmlns:a16="http://schemas.microsoft.com/office/drawing/2014/main" id="{C454F60F-4587-4C9A-8BF3-33937C76C4C8}"/>
              </a:ext>
            </a:extLst>
          </p:cNvPr>
          <p:cNvPicPr>
            <a:picLocks noChangeAspect="1"/>
          </p:cNvPicPr>
          <p:nvPr/>
        </p:nvPicPr>
        <p:blipFill rotWithShape="1">
          <a:blip r:embed="rId3"/>
          <a:srcRect l="78004" t="54552" r="3917"/>
          <a:stretch/>
        </p:blipFill>
        <p:spPr>
          <a:xfrm>
            <a:off x="9435381" y="3552932"/>
            <a:ext cx="1741714" cy="2676751"/>
          </a:xfrm>
          <a:prstGeom prst="rect">
            <a:avLst/>
          </a:prstGeom>
        </p:spPr>
      </p:pic>
      <p:pic>
        <p:nvPicPr>
          <p:cNvPr id="17" name="Picture 16">
            <a:extLst>
              <a:ext uri="{FF2B5EF4-FFF2-40B4-BE49-F238E27FC236}">
                <a16:creationId xmlns:a16="http://schemas.microsoft.com/office/drawing/2014/main" id="{F3972636-E20D-4072-929B-E318F82DCADC}"/>
              </a:ext>
            </a:extLst>
          </p:cNvPr>
          <p:cNvPicPr>
            <a:picLocks noChangeAspect="1"/>
          </p:cNvPicPr>
          <p:nvPr/>
        </p:nvPicPr>
        <p:blipFill rotWithShape="1">
          <a:blip r:embed="rId3"/>
          <a:srcRect l="6963" t="50656" r="71663"/>
          <a:stretch/>
        </p:blipFill>
        <p:spPr>
          <a:xfrm>
            <a:off x="756491" y="3404337"/>
            <a:ext cx="1883025" cy="2657577"/>
          </a:xfrm>
          <a:prstGeom prst="rect">
            <a:avLst/>
          </a:prstGeom>
        </p:spPr>
      </p:pic>
      <p:sp>
        <p:nvSpPr>
          <p:cNvPr id="18" name="Speech Bubble: Rectangle with Corners Rounded 17">
            <a:extLst>
              <a:ext uri="{FF2B5EF4-FFF2-40B4-BE49-F238E27FC236}">
                <a16:creationId xmlns:a16="http://schemas.microsoft.com/office/drawing/2014/main" id="{5D91DD27-EBC9-49CF-9449-98EA0B44520C}"/>
              </a:ext>
            </a:extLst>
          </p:cNvPr>
          <p:cNvSpPr/>
          <p:nvPr/>
        </p:nvSpPr>
        <p:spPr>
          <a:xfrm>
            <a:off x="1057215" y="1456537"/>
            <a:ext cx="3875315" cy="1422226"/>
          </a:xfrm>
          <a:prstGeom prst="wedgeRoundRectCallout">
            <a:avLst>
              <a:gd name="adj1" fmla="val -33732"/>
              <a:gd name="adj2" fmla="val 8553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Identify and agree who your critical child protection partners are in your community, and make sure you know them by name and how to contact them in an emergency.</a:t>
            </a:r>
          </a:p>
        </p:txBody>
      </p:sp>
      <p:sp>
        <p:nvSpPr>
          <p:cNvPr id="20" name="Speech Bubble: Rectangle with Corners Rounded 19">
            <a:extLst>
              <a:ext uri="{FF2B5EF4-FFF2-40B4-BE49-F238E27FC236}">
                <a16:creationId xmlns:a16="http://schemas.microsoft.com/office/drawing/2014/main" id="{393665E8-F26B-4861-9177-186A3247E0A9}"/>
              </a:ext>
            </a:extLst>
          </p:cNvPr>
          <p:cNvSpPr/>
          <p:nvPr/>
        </p:nvSpPr>
        <p:spPr>
          <a:xfrm>
            <a:off x="6504696" y="1441191"/>
            <a:ext cx="4672399" cy="1692034"/>
          </a:xfrm>
          <a:prstGeom prst="wedgeRoundRectCallout">
            <a:avLst>
              <a:gd name="adj1" fmla="val 20894"/>
              <a:gd name="adj2" fmla="val 7848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Spend time with each of these partners ensuring that you have a shared vision, values and objectives when it comes to the protection or your communities children, that your relationship is win/win, and driven by mutual trust and respect.</a:t>
            </a:r>
          </a:p>
        </p:txBody>
      </p:sp>
      <p:pic>
        <p:nvPicPr>
          <p:cNvPr id="4" name="Picture 3">
            <a:extLst>
              <a:ext uri="{FF2B5EF4-FFF2-40B4-BE49-F238E27FC236}">
                <a16:creationId xmlns:a16="http://schemas.microsoft.com/office/drawing/2014/main" id="{B3F2BD93-9CFB-4AAB-ABCE-062242CB65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7042" y="3219203"/>
            <a:ext cx="4288169" cy="3027843"/>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726AFA6A-4B0E-4B29-A09D-91F1162023C4}"/>
              </a:ext>
            </a:extLst>
          </p:cNvPr>
          <p:cNvGrpSpPr/>
          <p:nvPr/>
        </p:nvGrpSpPr>
        <p:grpSpPr>
          <a:xfrm>
            <a:off x="8057379" y="3479553"/>
            <a:ext cx="1454801" cy="2662731"/>
            <a:chOff x="1435024" y="3177348"/>
            <a:chExt cx="1454801" cy="2662731"/>
          </a:xfrm>
        </p:grpSpPr>
        <p:sp>
          <p:nvSpPr>
            <p:cNvPr id="13" name="Rectangle 12">
              <a:extLst>
                <a:ext uri="{FF2B5EF4-FFF2-40B4-BE49-F238E27FC236}">
                  <a16:creationId xmlns:a16="http://schemas.microsoft.com/office/drawing/2014/main" id="{56BD6541-91C8-4198-91A1-DD872870B31D}"/>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5DA1D766-E520-4013-9D61-66C60A0F8C17}"/>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6" name="Straight Connector 15">
              <a:extLst>
                <a:ext uri="{FF2B5EF4-FFF2-40B4-BE49-F238E27FC236}">
                  <a16:creationId xmlns:a16="http://schemas.microsoft.com/office/drawing/2014/main" id="{AFE2A1F5-9AEB-4EAC-B489-0A05BC72AA73}"/>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4AEF2B-2848-4621-9A1F-217369C1505A}"/>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3669A7-9113-442D-9B5A-799201D55E90}"/>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48E088D2-C1F8-48E5-BC2A-08F3A4E2C579}"/>
              </a:ext>
            </a:extLst>
          </p:cNvPr>
          <p:cNvPicPr>
            <a:picLocks noChangeAspect="1"/>
          </p:cNvPicPr>
          <p:nvPr/>
        </p:nvPicPr>
        <p:blipFill rotWithShape="1">
          <a:blip r:embed="rId5"/>
          <a:srcRect l="13690" t="11792" r="50000" b="50287"/>
          <a:stretch/>
        </p:blipFill>
        <p:spPr>
          <a:xfrm>
            <a:off x="8148466" y="4031177"/>
            <a:ext cx="1272625" cy="827506"/>
          </a:xfrm>
          <a:prstGeom prst="rect">
            <a:avLst/>
          </a:prstGeom>
        </p:spPr>
      </p:pic>
      <p:sp>
        <p:nvSpPr>
          <p:cNvPr id="8" name="TextBox 7">
            <a:extLst>
              <a:ext uri="{FF2B5EF4-FFF2-40B4-BE49-F238E27FC236}">
                <a16:creationId xmlns:a16="http://schemas.microsoft.com/office/drawing/2014/main" id="{59004080-75B0-410B-93E2-1CD7EFFC61C9}"/>
              </a:ext>
            </a:extLst>
          </p:cNvPr>
          <p:cNvSpPr txBox="1"/>
          <p:nvPr/>
        </p:nvSpPr>
        <p:spPr>
          <a:xfrm>
            <a:off x="7996344" y="3483536"/>
            <a:ext cx="1600200" cy="461665"/>
          </a:xfrm>
          <a:prstGeom prst="rect">
            <a:avLst/>
          </a:prstGeom>
          <a:noFill/>
        </p:spPr>
        <p:txBody>
          <a:bodyPr wrap="square" rtlCol="0">
            <a:spAutoFit/>
          </a:bodyPr>
          <a:lstStyle/>
          <a:p>
            <a:pPr algn="ctr"/>
            <a:r>
              <a:rPr lang="en-ZA" sz="1200" dirty="0">
                <a:solidFill>
                  <a:srgbClr val="482C89"/>
                </a:solidFill>
                <a:latin typeface="Arial" panose="020B0604020202020204" pitchFamily="34" charset="0"/>
                <a:cs typeface="Arial" panose="020B0604020202020204" pitchFamily="34" charset="0"/>
              </a:rPr>
              <a:t>Building Win/Win Partnerships?</a:t>
            </a:r>
          </a:p>
        </p:txBody>
      </p:sp>
      <p:sp>
        <p:nvSpPr>
          <p:cNvPr id="9" name="Oval 8">
            <a:extLst>
              <a:ext uri="{FF2B5EF4-FFF2-40B4-BE49-F238E27FC236}">
                <a16:creationId xmlns:a16="http://schemas.microsoft.com/office/drawing/2014/main" id="{BDCA395F-354F-46DE-9287-B91E5CB46A2C}"/>
              </a:ext>
            </a:extLst>
          </p:cNvPr>
          <p:cNvSpPr/>
          <p:nvPr/>
        </p:nvSpPr>
        <p:spPr>
          <a:xfrm>
            <a:off x="2649679" y="3667386"/>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Oval 23">
            <a:extLst>
              <a:ext uri="{FF2B5EF4-FFF2-40B4-BE49-F238E27FC236}">
                <a16:creationId xmlns:a16="http://schemas.microsoft.com/office/drawing/2014/main" id="{D2EF0E2D-44CF-4529-9E3F-0E738D87C0F4}"/>
              </a:ext>
            </a:extLst>
          </p:cNvPr>
          <p:cNvSpPr/>
          <p:nvPr/>
        </p:nvSpPr>
        <p:spPr>
          <a:xfrm>
            <a:off x="3275213" y="3802577"/>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Oval 25">
            <a:extLst>
              <a:ext uri="{FF2B5EF4-FFF2-40B4-BE49-F238E27FC236}">
                <a16:creationId xmlns:a16="http://schemas.microsoft.com/office/drawing/2014/main" id="{BC105F53-61A2-4647-AAC3-B345CF8F63F4}"/>
              </a:ext>
            </a:extLst>
          </p:cNvPr>
          <p:cNvSpPr/>
          <p:nvPr/>
        </p:nvSpPr>
        <p:spPr>
          <a:xfrm>
            <a:off x="4768865" y="3802577"/>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Oval 27">
            <a:extLst>
              <a:ext uri="{FF2B5EF4-FFF2-40B4-BE49-F238E27FC236}">
                <a16:creationId xmlns:a16="http://schemas.microsoft.com/office/drawing/2014/main" id="{9F6D0469-F374-4D14-91F1-A56FC1135F8B}"/>
              </a:ext>
            </a:extLst>
          </p:cNvPr>
          <p:cNvSpPr/>
          <p:nvPr/>
        </p:nvSpPr>
        <p:spPr>
          <a:xfrm>
            <a:off x="5054823" y="3568958"/>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Oval 29">
            <a:extLst>
              <a:ext uri="{FF2B5EF4-FFF2-40B4-BE49-F238E27FC236}">
                <a16:creationId xmlns:a16="http://schemas.microsoft.com/office/drawing/2014/main" id="{77C5C8F4-3C4D-4DEC-B399-26F777824BB2}"/>
              </a:ext>
            </a:extLst>
          </p:cNvPr>
          <p:cNvSpPr/>
          <p:nvPr/>
        </p:nvSpPr>
        <p:spPr>
          <a:xfrm>
            <a:off x="4613290" y="5307527"/>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Oval 31">
            <a:extLst>
              <a:ext uri="{FF2B5EF4-FFF2-40B4-BE49-F238E27FC236}">
                <a16:creationId xmlns:a16="http://schemas.microsoft.com/office/drawing/2014/main" id="{52C35FC1-2083-4FBF-AA52-B5856CDAA37D}"/>
              </a:ext>
            </a:extLst>
          </p:cNvPr>
          <p:cNvSpPr/>
          <p:nvPr/>
        </p:nvSpPr>
        <p:spPr>
          <a:xfrm>
            <a:off x="5546740" y="4662706"/>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Oval 33">
            <a:extLst>
              <a:ext uri="{FF2B5EF4-FFF2-40B4-BE49-F238E27FC236}">
                <a16:creationId xmlns:a16="http://schemas.microsoft.com/office/drawing/2014/main" id="{C28D04AF-1A3C-4335-9BDD-EEA70886F857}"/>
              </a:ext>
            </a:extLst>
          </p:cNvPr>
          <p:cNvSpPr/>
          <p:nvPr/>
        </p:nvSpPr>
        <p:spPr>
          <a:xfrm>
            <a:off x="6089668" y="4370606"/>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Oval 35">
            <a:extLst>
              <a:ext uri="{FF2B5EF4-FFF2-40B4-BE49-F238E27FC236}">
                <a16:creationId xmlns:a16="http://schemas.microsoft.com/office/drawing/2014/main" id="{B0245232-0F70-4C17-B5ED-1E1C49FA6B61}"/>
              </a:ext>
            </a:extLst>
          </p:cNvPr>
          <p:cNvSpPr/>
          <p:nvPr/>
        </p:nvSpPr>
        <p:spPr>
          <a:xfrm>
            <a:off x="6164296" y="5272499"/>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Oval 37">
            <a:extLst>
              <a:ext uri="{FF2B5EF4-FFF2-40B4-BE49-F238E27FC236}">
                <a16:creationId xmlns:a16="http://schemas.microsoft.com/office/drawing/2014/main" id="{050CB57A-541A-4372-BA32-F414DD9EF522}"/>
              </a:ext>
            </a:extLst>
          </p:cNvPr>
          <p:cNvSpPr/>
          <p:nvPr/>
        </p:nvSpPr>
        <p:spPr>
          <a:xfrm>
            <a:off x="5900771" y="5854902"/>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Oval 39">
            <a:extLst>
              <a:ext uri="{FF2B5EF4-FFF2-40B4-BE49-F238E27FC236}">
                <a16:creationId xmlns:a16="http://schemas.microsoft.com/office/drawing/2014/main" id="{525FBB7A-9663-43FD-BCA0-94D70E6D983B}"/>
              </a:ext>
            </a:extLst>
          </p:cNvPr>
          <p:cNvSpPr/>
          <p:nvPr/>
        </p:nvSpPr>
        <p:spPr>
          <a:xfrm>
            <a:off x="5287387" y="5174071"/>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Oval 41">
            <a:extLst>
              <a:ext uri="{FF2B5EF4-FFF2-40B4-BE49-F238E27FC236}">
                <a16:creationId xmlns:a16="http://schemas.microsoft.com/office/drawing/2014/main" id="{D6CF7E93-708A-4793-928F-D3C103AEF667}"/>
              </a:ext>
            </a:extLst>
          </p:cNvPr>
          <p:cNvSpPr/>
          <p:nvPr/>
        </p:nvSpPr>
        <p:spPr>
          <a:xfrm>
            <a:off x="2846204" y="5131691"/>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Oval 43">
            <a:extLst>
              <a:ext uri="{FF2B5EF4-FFF2-40B4-BE49-F238E27FC236}">
                <a16:creationId xmlns:a16="http://schemas.microsoft.com/office/drawing/2014/main" id="{B6AB3C23-C524-402F-A3F5-28443E22D99E}"/>
              </a:ext>
            </a:extLst>
          </p:cNvPr>
          <p:cNvSpPr/>
          <p:nvPr/>
        </p:nvSpPr>
        <p:spPr>
          <a:xfrm>
            <a:off x="2994872" y="5756474"/>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Oval 45">
            <a:extLst>
              <a:ext uri="{FF2B5EF4-FFF2-40B4-BE49-F238E27FC236}">
                <a16:creationId xmlns:a16="http://schemas.microsoft.com/office/drawing/2014/main" id="{BBD41DF6-E141-463B-B86D-CFF24454D696}"/>
              </a:ext>
            </a:extLst>
          </p:cNvPr>
          <p:cNvSpPr/>
          <p:nvPr/>
        </p:nvSpPr>
        <p:spPr>
          <a:xfrm>
            <a:off x="3413972" y="5414167"/>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Oval 47">
            <a:extLst>
              <a:ext uri="{FF2B5EF4-FFF2-40B4-BE49-F238E27FC236}">
                <a16:creationId xmlns:a16="http://schemas.microsoft.com/office/drawing/2014/main" id="{546A7FA3-BFF5-4223-A499-BEA0F9CE33F0}"/>
              </a:ext>
            </a:extLst>
          </p:cNvPr>
          <p:cNvSpPr/>
          <p:nvPr/>
        </p:nvSpPr>
        <p:spPr>
          <a:xfrm>
            <a:off x="4275689" y="5864469"/>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0" name="Oval 49">
            <a:extLst>
              <a:ext uri="{FF2B5EF4-FFF2-40B4-BE49-F238E27FC236}">
                <a16:creationId xmlns:a16="http://schemas.microsoft.com/office/drawing/2014/main" id="{2FAFAF3E-F5B6-4AC4-84A0-B7ABCF0E0444}"/>
              </a:ext>
            </a:extLst>
          </p:cNvPr>
          <p:cNvSpPr/>
          <p:nvPr/>
        </p:nvSpPr>
        <p:spPr>
          <a:xfrm>
            <a:off x="3275213" y="4140646"/>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Oval 53">
            <a:extLst>
              <a:ext uri="{FF2B5EF4-FFF2-40B4-BE49-F238E27FC236}">
                <a16:creationId xmlns:a16="http://schemas.microsoft.com/office/drawing/2014/main" id="{5D57DA0B-CDBB-48C5-9B86-1136833A1A1C}"/>
              </a:ext>
            </a:extLst>
          </p:cNvPr>
          <p:cNvSpPr/>
          <p:nvPr/>
        </p:nvSpPr>
        <p:spPr>
          <a:xfrm>
            <a:off x="3973067" y="3704149"/>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6" name="Oval 55">
            <a:extLst>
              <a:ext uri="{FF2B5EF4-FFF2-40B4-BE49-F238E27FC236}">
                <a16:creationId xmlns:a16="http://schemas.microsoft.com/office/drawing/2014/main" id="{19290EA7-9B3C-4675-9ED5-46501221298D}"/>
              </a:ext>
            </a:extLst>
          </p:cNvPr>
          <p:cNvSpPr/>
          <p:nvPr/>
        </p:nvSpPr>
        <p:spPr>
          <a:xfrm>
            <a:off x="4285772" y="3568958"/>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8" name="Oval 57">
            <a:extLst>
              <a:ext uri="{FF2B5EF4-FFF2-40B4-BE49-F238E27FC236}">
                <a16:creationId xmlns:a16="http://schemas.microsoft.com/office/drawing/2014/main" id="{9AAF111D-8377-4D8F-B1CB-459498A5744F}"/>
              </a:ext>
            </a:extLst>
          </p:cNvPr>
          <p:cNvSpPr/>
          <p:nvPr/>
        </p:nvSpPr>
        <p:spPr>
          <a:xfrm>
            <a:off x="5779423" y="3510806"/>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43364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13F4A2-6DB7-B745-9DBC-8D47E7537063}"/>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51202" name="Picture 7">
            <a:extLst>
              <a:ext uri="{FF2B5EF4-FFF2-40B4-BE49-F238E27FC236}">
                <a16:creationId xmlns:a16="http://schemas.microsoft.com/office/drawing/2014/main" id="{F5F3E929-2549-4821-82DC-6F70172722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420" t="42780" r="25006" b="226"/>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890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1BA035-30E5-F643-80C7-524980486FF1}"/>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77826" name="Picture 2">
            <a:extLst>
              <a:ext uri="{FF2B5EF4-FFF2-40B4-BE49-F238E27FC236}">
                <a16:creationId xmlns:a16="http://schemas.microsoft.com/office/drawing/2014/main" id="{D92FBF5B-3918-4729-AE27-37C0730A21E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6080" t="31967" r="11695" b="8926"/>
          <a:stretch/>
        </p:blipFill>
        <p:spPr bwMode="auto">
          <a:xfrm>
            <a:off x="0" y="0"/>
            <a:ext cx="12192000" cy="687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1" name="Picture 6">
            <a:extLst>
              <a:ext uri="{FF2B5EF4-FFF2-40B4-BE49-F238E27FC236}">
                <a16:creationId xmlns:a16="http://schemas.microsoft.com/office/drawing/2014/main" id="{4F00AF8F-5F97-4FB0-9FD3-F684D7BFAC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6404387" y="2073431"/>
            <a:ext cx="3930872" cy="902658"/>
          </a:xfrm>
          <a:prstGeom prst="rect">
            <a:avLst/>
          </a:prstGeom>
          <a:solidFill>
            <a:srgbClr val="FCC916"/>
          </a:solidFill>
          <a:ln>
            <a:noFill/>
          </a:ln>
        </p:spPr>
      </p:pic>
      <p:sp>
        <p:nvSpPr>
          <p:cNvPr id="32" name="TextBox 31">
            <a:extLst>
              <a:ext uri="{FF2B5EF4-FFF2-40B4-BE49-F238E27FC236}">
                <a16:creationId xmlns:a16="http://schemas.microsoft.com/office/drawing/2014/main" id="{C72F3F9A-2F7A-4966-B509-45CFC12B7E78}"/>
              </a:ext>
            </a:extLst>
          </p:cNvPr>
          <p:cNvSpPr txBox="1"/>
          <p:nvPr/>
        </p:nvSpPr>
        <p:spPr>
          <a:xfrm>
            <a:off x="2088852" y="617474"/>
            <a:ext cx="4200189"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stay </a:t>
            </a:r>
            <a:r>
              <a:rPr lang="en-ZA" sz="6000" b="1" dirty="0">
                <a:solidFill>
                  <a:srgbClr val="6B08A5"/>
                </a:solidFill>
                <a:latin typeface="Century Gothic" panose="020B0502020202020204" pitchFamily="34" charset="0"/>
                <a:ea typeface="MS PGothic" panose="020B0600070205080204" pitchFamily="34" charset="-128"/>
              </a:rPr>
              <a:t>strong</a:t>
            </a:r>
          </a:p>
        </p:txBody>
      </p:sp>
      <p:pic>
        <p:nvPicPr>
          <p:cNvPr id="33" name="Picture 6">
            <a:extLst>
              <a:ext uri="{FF2B5EF4-FFF2-40B4-BE49-F238E27FC236}">
                <a16:creationId xmlns:a16="http://schemas.microsoft.com/office/drawing/2014/main" id="{6AE385DF-8F5B-4329-9EBD-3CF4B8FC2F6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7085330" y="2976090"/>
            <a:ext cx="2529841" cy="2290991"/>
          </a:xfrm>
          <a:prstGeom prst="rect">
            <a:avLst/>
          </a:prstGeom>
          <a:solidFill>
            <a:srgbClr val="FCC916"/>
          </a:solidFill>
          <a:ln>
            <a:noFill/>
          </a:ln>
        </p:spPr>
      </p:pic>
      <p:sp>
        <p:nvSpPr>
          <p:cNvPr id="6" name="TextBox 5">
            <a:extLst>
              <a:ext uri="{FF2B5EF4-FFF2-40B4-BE49-F238E27FC236}">
                <a16:creationId xmlns:a16="http://schemas.microsoft.com/office/drawing/2014/main" id="{472F5887-D9BB-4997-8725-D1400E98589B}"/>
              </a:ext>
            </a:extLst>
          </p:cNvPr>
          <p:cNvSpPr txBox="1"/>
          <p:nvPr/>
        </p:nvSpPr>
        <p:spPr>
          <a:xfrm>
            <a:off x="4917871" y="1874689"/>
            <a:ext cx="1861407"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take</a:t>
            </a:r>
          </a:p>
        </p:txBody>
      </p:sp>
      <p:sp>
        <p:nvSpPr>
          <p:cNvPr id="7" name="TextBox 6">
            <a:extLst>
              <a:ext uri="{FF2B5EF4-FFF2-40B4-BE49-F238E27FC236}">
                <a16:creationId xmlns:a16="http://schemas.microsoft.com/office/drawing/2014/main" id="{A9532BF5-687E-4AD2-843B-ADD237225734}"/>
              </a:ext>
            </a:extLst>
          </p:cNvPr>
          <p:cNvSpPr txBox="1"/>
          <p:nvPr/>
        </p:nvSpPr>
        <p:spPr>
          <a:xfrm>
            <a:off x="1524000" y="5714143"/>
            <a:ext cx="9144000" cy="696794"/>
          </a:xfrm>
          <a:prstGeom prst="rect">
            <a:avLst/>
          </a:prstGeom>
          <a:noFill/>
        </p:spPr>
        <p:txBody>
          <a:bodyPr wrap="square">
            <a:spAutoFit/>
          </a:bodyPr>
          <a:lstStyle/>
          <a:p>
            <a:pPr algn="ct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www.couragechildprotection.com</a:t>
            </a:r>
            <a:endParaRPr lang="en-ZA" sz="3000" dirty="0">
              <a:solidFill>
                <a:srgbClr val="482C89"/>
              </a:solidFill>
              <a:latin typeface="Century Gothic" panose="020B0502020202020204" pitchFamily="34" charset="0"/>
            </a:endParaRPr>
          </a:p>
        </p:txBody>
      </p:sp>
    </p:spTree>
    <p:extLst>
      <p:ext uri="{BB962C8B-B14F-4D97-AF65-F5344CB8AC3E}">
        <p14:creationId xmlns:p14="http://schemas.microsoft.com/office/powerpoint/2010/main" val="370934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108348-F069-CB45-949E-22370E1B3727}"/>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2" name="Rectangle 1">
            <a:extLst>
              <a:ext uri="{FF2B5EF4-FFF2-40B4-BE49-F238E27FC236}">
                <a16:creationId xmlns:a16="http://schemas.microsoft.com/office/drawing/2014/main" id="{77307DBF-29F3-4E38-A818-A4B2662A2253}"/>
              </a:ext>
            </a:extLst>
          </p:cNvPr>
          <p:cNvSpPr/>
          <p:nvPr/>
        </p:nvSpPr>
        <p:spPr>
          <a:xfrm>
            <a:off x="1524001" y="-4200"/>
            <a:ext cx="9144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a:extLst>
              <a:ext uri="{28A0092B-C50C-407E-A947-70E740481C1C}">
                <a14:useLocalDpi xmlns:a14="http://schemas.microsoft.com/office/drawing/2010/main"/>
              </a:ext>
            </a:extLst>
          </a:blip>
          <a:srcRect l="4905" t="15084" r="6414" b="13688"/>
          <a:stretch/>
        </p:blipFill>
        <p:spPr>
          <a:xfrm>
            <a:off x="1286541" y="574156"/>
            <a:ext cx="9271590" cy="5092997"/>
          </a:xfrm>
          <a:prstGeom prst="rect">
            <a:avLst/>
          </a:prstGeom>
        </p:spPr>
      </p:pic>
    </p:spTree>
    <p:extLst>
      <p:ext uri="{BB962C8B-B14F-4D97-AF65-F5344CB8AC3E}">
        <p14:creationId xmlns:p14="http://schemas.microsoft.com/office/powerpoint/2010/main" val="22906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906929" y="314197"/>
            <a:ext cx="10137465"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Partnership &amp; collaboration</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2" descr="02">
            <a:extLst>
              <a:ext uri="{FF2B5EF4-FFF2-40B4-BE49-F238E27FC236}">
                <a16:creationId xmlns:a16="http://schemas.microsoft.com/office/drawing/2014/main" id="{EE5C2240-8C8C-4EDF-A572-45EBD6680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57" t="13869" r="10515" b="6273"/>
          <a:stretch>
            <a:fillRect/>
          </a:stretch>
        </p:blipFill>
        <p:spPr bwMode="auto">
          <a:xfrm>
            <a:off x="3394237" y="2149025"/>
            <a:ext cx="5162850" cy="393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74474"/>
              <a:gd name="adj2" fmla="val 8559"/>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descr="A close up of a logo&#10;&#10;Description generated with very high confidence">
            <a:extLst>
              <a:ext uri="{FF2B5EF4-FFF2-40B4-BE49-F238E27FC236}">
                <a16:creationId xmlns:a16="http://schemas.microsoft.com/office/drawing/2014/main" id="{2343D9DA-6D97-47A3-A8A3-5451640605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62" t="15480" r="52166" b="71392"/>
          <a:stretch/>
        </p:blipFill>
        <p:spPr>
          <a:xfrm>
            <a:off x="2295970" y="5197561"/>
            <a:ext cx="1185043" cy="892268"/>
          </a:xfrm>
          <a:prstGeom prst="rect">
            <a:avLst/>
          </a:prstGeom>
          <a:ln>
            <a:noFill/>
          </a:ln>
        </p:spPr>
      </p:pic>
      <p:pic>
        <p:nvPicPr>
          <p:cNvPr id="27" name="Picture 26" descr="A close up of a logo&#10;&#10;Description generated with very high confidence">
            <a:extLst>
              <a:ext uri="{FF2B5EF4-FFF2-40B4-BE49-F238E27FC236}">
                <a16:creationId xmlns:a16="http://schemas.microsoft.com/office/drawing/2014/main" id="{7B6515AF-C92C-4031-BD23-8479281666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782" t="15069" r="20583" b="72289"/>
          <a:stretch/>
        </p:blipFill>
        <p:spPr>
          <a:xfrm>
            <a:off x="9117306" y="1660440"/>
            <a:ext cx="645272" cy="925135"/>
          </a:xfrm>
          <a:prstGeom prst="rect">
            <a:avLst/>
          </a:prstGeom>
          <a:ln>
            <a:noFill/>
          </a:ln>
        </p:spPr>
      </p:pic>
      <p:pic>
        <p:nvPicPr>
          <p:cNvPr id="28" name="Picture 27" descr="A close up of a logo&#10;&#10;Description generated with very high confidence">
            <a:extLst>
              <a:ext uri="{FF2B5EF4-FFF2-40B4-BE49-F238E27FC236}">
                <a16:creationId xmlns:a16="http://schemas.microsoft.com/office/drawing/2014/main" id="{4C349252-E337-4CFE-B53A-9F3FCC2021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62" t="38454" r="51668" b="48213"/>
          <a:stretch/>
        </p:blipFill>
        <p:spPr>
          <a:xfrm>
            <a:off x="8790241" y="3429001"/>
            <a:ext cx="1246523" cy="939799"/>
          </a:xfrm>
          <a:prstGeom prst="roundRect">
            <a:avLst/>
          </a:prstGeom>
          <a:ln>
            <a:noFill/>
          </a:ln>
        </p:spPr>
      </p:pic>
      <p:pic>
        <p:nvPicPr>
          <p:cNvPr id="29" name="Picture 28" descr="A close up of a logo&#10;&#10;Description generated with very high confidence">
            <a:extLst>
              <a:ext uri="{FF2B5EF4-FFF2-40B4-BE49-F238E27FC236}">
                <a16:creationId xmlns:a16="http://schemas.microsoft.com/office/drawing/2014/main" id="{4D9D75AE-28FA-443F-BDFC-A4B05A60D7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782" t="38659" r="19426" b="48623"/>
          <a:stretch/>
        </p:blipFill>
        <p:spPr>
          <a:xfrm>
            <a:off x="2497954" y="1660440"/>
            <a:ext cx="694301" cy="939799"/>
          </a:xfrm>
          <a:prstGeom prst="rect">
            <a:avLst/>
          </a:prstGeom>
          <a:ln>
            <a:noFill/>
          </a:ln>
        </p:spPr>
      </p:pic>
      <p:pic>
        <p:nvPicPr>
          <p:cNvPr id="35" name="Picture 34" descr="A close up of a logo&#10;&#10;Description generated with very high confidence">
            <a:extLst>
              <a:ext uri="{FF2B5EF4-FFF2-40B4-BE49-F238E27FC236}">
                <a16:creationId xmlns:a16="http://schemas.microsoft.com/office/drawing/2014/main" id="{61D47A08-02F6-4410-95D9-3ABD3B552A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70" t="65736" r="51668" b="20931"/>
          <a:stretch/>
        </p:blipFill>
        <p:spPr>
          <a:xfrm>
            <a:off x="8689909" y="5157109"/>
            <a:ext cx="1339136" cy="914190"/>
          </a:xfrm>
          <a:prstGeom prst="roundRect">
            <a:avLst/>
          </a:prstGeom>
          <a:ln>
            <a:noFill/>
          </a:ln>
        </p:spPr>
      </p:pic>
      <p:pic>
        <p:nvPicPr>
          <p:cNvPr id="36" name="Picture 35" descr="A close up of a logo&#10;&#10;Description generated with very high confidence">
            <a:extLst>
              <a:ext uri="{FF2B5EF4-FFF2-40B4-BE49-F238E27FC236}">
                <a16:creationId xmlns:a16="http://schemas.microsoft.com/office/drawing/2014/main" id="{9C266D1C-6E93-45CF-AAFF-65B5CBE2C5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18" t="66146" r="13498" b="21341"/>
          <a:stretch/>
        </p:blipFill>
        <p:spPr>
          <a:xfrm>
            <a:off x="2295969" y="3498005"/>
            <a:ext cx="1109590" cy="887609"/>
          </a:xfrm>
          <a:prstGeom prst="rect">
            <a:avLst/>
          </a:prstGeom>
          <a:ln>
            <a:noFill/>
          </a:ln>
        </p:spPr>
      </p:pic>
    </p:spTree>
    <p:extLst>
      <p:ext uri="{BB962C8B-B14F-4D97-AF65-F5344CB8AC3E}">
        <p14:creationId xmlns:p14="http://schemas.microsoft.com/office/powerpoint/2010/main" val="3977487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4215" y="4435"/>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910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Useful courage tools</a:t>
            </a:r>
          </a:p>
        </p:txBody>
      </p:sp>
      <p:grpSp>
        <p:nvGrpSpPr>
          <p:cNvPr id="24" name="Group 23">
            <a:extLst>
              <a:ext uri="{FF2B5EF4-FFF2-40B4-BE49-F238E27FC236}">
                <a16:creationId xmlns:a16="http://schemas.microsoft.com/office/drawing/2014/main" id="{F117D4AD-5996-4D04-B6A3-80A2EC67D9C8}"/>
              </a:ext>
            </a:extLst>
          </p:cNvPr>
          <p:cNvGrpSpPr/>
          <p:nvPr/>
        </p:nvGrpSpPr>
        <p:grpSpPr>
          <a:xfrm>
            <a:off x="9372695" y="2221300"/>
            <a:ext cx="772160" cy="711738"/>
            <a:chOff x="6786880" y="2061942"/>
            <a:chExt cx="772160" cy="711738"/>
          </a:xfrm>
        </p:grpSpPr>
        <p:sp>
          <p:nvSpPr>
            <p:cNvPr id="20" name="Rectangle: Rounded Corners 19">
              <a:extLst>
                <a:ext uri="{FF2B5EF4-FFF2-40B4-BE49-F238E27FC236}">
                  <a16:creationId xmlns:a16="http://schemas.microsoft.com/office/drawing/2014/main" id="{9D41D8BD-3DC5-45B7-A548-D63CA0B1BBF4}"/>
                </a:ext>
              </a:extLst>
            </p:cNvPr>
            <p:cNvSpPr/>
            <p:nvPr/>
          </p:nvSpPr>
          <p:spPr>
            <a:xfrm>
              <a:off x="6786880" y="2061942"/>
              <a:ext cx="772160" cy="711738"/>
            </a:xfrm>
            <a:prstGeom prst="roundRect">
              <a:avLst/>
            </a:prstGeom>
            <a:noFill/>
            <a:ln w="76200">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Isosceles Triangle 20">
              <a:extLst>
                <a:ext uri="{FF2B5EF4-FFF2-40B4-BE49-F238E27FC236}">
                  <a16:creationId xmlns:a16="http://schemas.microsoft.com/office/drawing/2014/main" id="{8E2B8CED-40D0-431B-AE17-C6A07A232FDE}"/>
                </a:ext>
              </a:extLst>
            </p:cNvPr>
            <p:cNvSpPr/>
            <p:nvPr/>
          </p:nvSpPr>
          <p:spPr>
            <a:xfrm rot="5400000">
              <a:off x="6976193" y="2209531"/>
              <a:ext cx="453781" cy="416560"/>
            </a:xfrm>
            <a:prstGeom prst="triangle">
              <a:avLst/>
            </a:prstGeom>
            <a:solidFill>
              <a:srgbClr val="482C89"/>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7" name="TextBox 26">
            <a:extLst>
              <a:ext uri="{FF2B5EF4-FFF2-40B4-BE49-F238E27FC236}">
                <a16:creationId xmlns:a16="http://schemas.microsoft.com/office/drawing/2014/main" id="{C35DE230-AE39-4FF7-8771-56E167D433CF}"/>
              </a:ext>
            </a:extLst>
          </p:cNvPr>
          <p:cNvSpPr txBox="1"/>
          <p:nvPr/>
        </p:nvSpPr>
        <p:spPr>
          <a:xfrm>
            <a:off x="1772473" y="5872561"/>
            <a:ext cx="3294717"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courage community map and stickers/buttons</a:t>
            </a:r>
            <a:endParaRPr lang="en-ZA" dirty="0">
              <a:solidFill>
                <a:srgbClr val="482C89"/>
              </a:solidFill>
              <a:latin typeface="Century Gothic" panose="020B0502020202020204" pitchFamily="34" charset="0"/>
            </a:endParaRPr>
          </a:p>
        </p:txBody>
      </p:sp>
      <p:sp>
        <p:nvSpPr>
          <p:cNvPr id="30" name="TextBox 29">
            <a:extLst>
              <a:ext uri="{FF2B5EF4-FFF2-40B4-BE49-F238E27FC236}">
                <a16:creationId xmlns:a16="http://schemas.microsoft.com/office/drawing/2014/main" id="{60658497-060B-4A39-BC37-E7657F046889}"/>
              </a:ext>
            </a:extLst>
          </p:cNvPr>
          <p:cNvSpPr txBox="1"/>
          <p:nvPr/>
        </p:nvSpPr>
        <p:spPr>
          <a:xfrm>
            <a:off x="6087080" y="6011060"/>
            <a:ext cx="431981" cy="369332"/>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or</a:t>
            </a:r>
            <a:endParaRPr lang="en-ZA" dirty="0">
              <a:solidFill>
                <a:srgbClr val="482C89"/>
              </a:solidFill>
              <a:latin typeface="Century Gothic" panose="020B0502020202020204" pitchFamily="34" charset="0"/>
            </a:endParaRPr>
          </a:p>
        </p:txBody>
      </p:sp>
      <p:sp>
        <p:nvSpPr>
          <p:cNvPr id="31" name="TextBox 30">
            <a:extLst>
              <a:ext uri="{FF2B5EF4-FFF2-40B4-BE49-F238E27FC236}">
                <a16:creationId xmlns:a16="http://schemas.microsoft.com/office/drawing/2014/main" id="{F3F9EED0-9F8F-48D5-8968-FBE1DBA64F8D}"/>
              </a:ext>
            </a:extLst>
          </p:cNvPr>
          <p:cNvSpPr txBox="1"/>
          <p:nvPr/>
        </p:nvSpPr>
        <p:spPr>
          <a:xfrm>
            <a:off x="8346072" y="5895307"/>
            <a:ext cx="2725311"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Projection of map and white board markers</a:t>
            </a:r>
            <a:endParaRPr lang="en-ZA" dirty="0">
              <a:solidFill>
                <a:srgbClr val="482C89"/>
              </a:solidFill>
              <a:latin typeface="Century Gothic" panose="020B0502020202020204" pitchFamily="34" charset="0"/>
            </a:endParaRPr>
          </a:p>
        </p:txBody>
      </p:sp>
      <p:pic>
        <p:nvPicPr>
          <p:cNvPr id="5" name="Picture 4">
            <a:extLst>
              <a:ext uri="{FF2B5EF4-FFF2-40B4-BE49-F238E27FC236}">
                <a16:creationId xmlns:a16="http://schemas.microsoft.com/office/drawing/2014/main" id="{0BF7EC43-C750-42D0-ABF2-84CF06D59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21842">
            <a:off x="407938" y="1743783"/>
            <a:ext cx="4368737" cy="3084731"/>
          </a:xfrm>
          <a:prstGeom prst="rect">
            <a:avLst/>
          </a:prstGeom>
        </p:spPr>
      </p:pic>
      <p:pic>
        <p:nvPicPr>
          <p:cNvPr id="33" name="Picture 32">
            <a:extLst>
              <a:ext uri="{FF2B5EF4-FFF2-40B4-BE49-F238E27FC236}">
                <a16:creationId xmlns:a16="http://schemas.microsoft.com/office/drawing/2014/main" id="{9F3C141E-BA37-419F-BE23-55719504FD53}"/>
              </a:ext>
            </a:extLst>
          </p:cNvPr>
          <p:cNvPicPr/>
          <p:nvPr/>
        </p:nvPicPr>
        <p:blipFill>
          <a:blip r:embed="rId4"/>
          <a:stretch>
            <a:fillRect/>
          </a:stretch>
        </p:blipFill>
        <p:spPr>
          <a:xfrm>
            <a:off x="8877862" y="3449578"/>
            <a:ext cx="1822072" cy="1420132"/>
          </a:xfrm>
          <a:prstGeom prst="rect">
            <a:avLst/>
          </a:prstGeom>
          <a:ln>
            <a:noFill/>
          </a:ln>
          <a:effectLst>
            <a:outerShdw blurRad="292100" dist="139700" dir="2700000" algn="tl" rotWithShape="0">
              <a:srgbClr val="333333">
                <a:alpha val="65000"/>
              </a:srgbClr>
            </a:outerShdw>
          </a:effectLst>
        </p:spPr>
      </p:pic>
      <p:pic>
        <p:nvPicPr>
          <p:cNvPr id="4" name="Picture 3" descr="Map&#10;&#10;Description automatically generated">
            <a:extLst>
              <a:ext uri="{FF2B5EF4-FFF2-40B4-BE49-F238E27FC236}">
                <a16:creationId xmlns:a16="http://schemas.microsoft.com/office/drawing/2014/main" id="{D19FD016-96AB-B744-B1FE-AEE51BB97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5958">
            <a:off x="4452191" y="1604285"/>
            <a:ext cx="2973291" cy="4207759"/>
          </a:xfrm>
          <a:prstGeom prst="rect">
            <a:avLst/>
          </a:prstGeom>
        </p:spPr>
      </p:pic>
      <p:pic>
        <p:nvPicPr>
          <p:cNvPr id="8" name="Picture 2" descr="BEHAVIOR STICKERS PACK OF 320 : Amazon.in: Office Products">
            <a:extLst>
              <a:ext uri="{FF2B5EF4-FFF2-40B4-BE49-F238E27FC236}">
                <a16:creationId xmlns:a16="http://schemas.microsoft.com/office/drawing/2014/main" id="{C11AF9BA-4E52-6346-90EC-D0DD84D5FF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19" t="7243" r="15505" b="10069"/>
          <a:stretch/>
        </p:blipFill>
        <p:spPr bwMode="auto">
          <a:xfrm>
            <a:off x="3090252" y="4869710"/>
            <a:ext cx="659158" cy="862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Dry Erase Marker Black I abcteach.com | abcteach">
            <a:extLst>
              <a:ext uri="{FF2B5EF4-FFF2-40B4-BE49-F238E27FC236}">
                <a16:creationId xmlns:a16="http://schemas.microsoft.com/office/drawing/2014/main" id="{353FB1E6-263E-C342-81E6-0FF810263E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472551" y="5052756"/>
            <a:ext cx="946975" cy="9469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lip Art: Dry Erase Marker Black I abcteach.com | abcteach">
            <a:extLst>
              <a:ext uri="{FF2B5EF4-FFF2-40B4-BE49-F238E27FC236}">
                <a16:creationId xmlns:a16="http://schemas.microsoft.com/office/drawing/2014/main" id="{C12256A3-DF8E-1540-B3A2-CCC2263B9D78}"/>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833532" y="5064085"/>
            <a:ext cx="946975" cy="9469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lip Art: Dry Erase Marker Black I abcteach.com | abcteach">
            <a:extLst>
              <a:ext uri="{FF2B5EF4-FFF2-40B4-BE49-F238E27FC236}">
                <a16:creationId xmlns:a16="http://schemas.microsoft.com/office/drawing/2014/main" id="{AAD1D461-00AE-1E40-B171-7D98DF5DF001}"/>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019947" y="5041427"/>
            <a:ext cx="946975" cy="9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26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2058449" y="1074509"/>
            <a:ext cx="8946249" cy="4708981"/>
          </a:xfrm>
          <a:prstGeom prst="rect">
            <a:avLst/>
          </a:prstGeom>
          <a:noFill/>
        </p:spPr>
        <p:txBody>
          <a:bodyPr wrap="square">
            <a:spAutoFit/>
          </a:bodyPr>
          <a:lstStyle/>
          <a:p>
            <a:pPr marL="1143000" indent="-1143000">
              <a:buAutoNum type="arabicParenR"/>
              <a:defRPr/>
            </a:pPr>
            <a:r>
              <a:rPr lang="en-ZA" sz="6000" b="1" dirty="0">
                <a:solidFill>
                  <a:schemeClr val="bg1"/>
                </a:solidFill>
                <a:latin typeface="Century Gothic" panose="020B0502020202020204" pitchFamily="34" charset="0"/>
                <a:ea typeface="MS PGothic" panose="020B0600070205080204" pitchFamily="34" charset="-128"/>
              </a:rPr>
              <a:t>Identify your partners</a:t>
            </a:r>
          </a:p>
          <a:p>
            <a:pPr marL="1143000" indent="-1143000">
              <a:buAutoNum type="arabicParenR"/>
              <a:defRPr/>
            </a:pPr>
            <a:endParaRPr lang="en-ZA" sz="6000" b="1" dirty="0">
              <a:solidFill>
                <a:schemeClr val="bg1"/>
              </a:solidFill>
              <a:latin typeface="Century Gothic" panose="020B0502020202020204" pitchFamily="34" charset="0"/>
              <a:ea typeface="MS PGothic" panose="020B0600070205080204" pitchFamily="34" charset="-128"/>
            </a:endParaRPr>
          </a:p>
          <a:p>
            <a:pPr marL="1143000" indent="-1143000">
              <a:buAutoNum type="arabicParenR"/>
              <a:defRPr/>
            </a:pPr>
            <a:r>
              <a:rPr lang="en-ZA" sz="6000" b="1" dirty="0">
                <a:solidFill>
                  <a:schemeClr val="bg1"/>
                </a:solidFill>
                <a:latin typeface="Century Gothic" panose="020B0502020202020204" pitchFamily="34" charset="0"/>
                <a:ea typeface="MS PGothic" panose="020B0600070205080204" pitchFamily="34" charset="-128"/>
              </a:rPr>
              <a:t>Create win/win relationships</a:t>
            </a:r>
          </a:p>
        </p:txBody>
      </p:sp>
    </p:spTree>
    <p:extLst>
      <p:ext uri="{BB962C8B-B14F-4D97-AF65-F5344CB8AC3E}">
        <p14:creationId xmlns:p14="http://schemas.microsoft.com/office/powerpoint/2010/main" val="1160010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What should we ask?</a:t>
            </a:r>
          </a:p>
        </p:txBody>
      </p:sp>
      <p:pic>
        <p:nvPicPr>
          <p:cNvPr id="15" name="Picture 14">
            <a:extLst>
              <a:ext uri="{FF2B5EF4-FFF2-40B4-BE49-F238E27FC236}">
                <a16:creationId xmlns:a16="http://schemas.microsoft.com/office/drawing/2014/main" id="{C454F60F-4587-4C9A-8BF3-33937C76C4C8}"/>
              </a:ext>
            </a:extLst>
          </p:cNvPr>
          <p:cNvPicPr>
            <a:picLocks noChangeAspect="1"/>
          </p:cNvPicPr>
          <p:nvPr/>
        </p:nvPicPr>
        <p:blipFill rotWithShape="1">
          <a:blip r:embed="rId3"/>
          <a:srcRect l="78004" t="54552" r="3917"/>
          <a:stretch/>
        </p:blipFill>
        <p:spPr>
          <a:xfrm>
            <a:off x="9280639" y="3498396"/>
            <a:ext cx="1741714" cy="2676751"/>
          </a:xfrm>
          <a:prstGeom prst="rect">
            <a:avLst/>
          </a:prstGeom>
        </p:spPr>
      </p:pic>
      <p:pic>
        <p:nvPicPr>
          <p:cNvPr id="17" name="Picture 16">
            <a:extLst>
              <a:ext uri="{FF2B5EF4-FFF2-40B4-BE49-F238E27FC236}">
                <a16:creationId xmlns:a16="http://schemas.microsoft.com/office/drawing/2014/main" id="{F3972636-E20D-4072-929B-E318F82DCADC}"/>
              </a:ext>
            </a:extLst>
          </p:cNvPr>
          <p:cNvPicPr>
            <a:picLocks noChangeAspect="1"/>
          </p:cNvPicPr>
          <p:nvPr/>
        </p:nvPicPr>
        <p:blipFill rotWithShape="1">
          <a:blip r:embed="rId3"/>
          <a:srcRect l="6006" t="50656" r="71662"/>
          <a:stretch/>
        </p:blipFill>
        <p:spPr>
          <a:xfrm>
            <a:off x="556227" y="3342494"/>
            <a:ext cx="1967391" cy="2657577"/>
          </a:xfrm>
          <a:prstGeom prst="rect">
            <a:avLst/>
          </a:prstGeom>
        </p:spPr>
      </p:pic>
      <p:sp>
        <p:nvSpPr>
          <p:cNvPr id="18" name="Speech Bubble: Rectangle with Corners Rounded 17">
            <a:extLst>
              <a:ext uri="{FF2B5EF4-FFF2-40B4-BE49-F238E27FC236}">
                <a16:creationId xmlns:a16="http://schemas.microsoft.com/office/drawing/2014/main" id="{5D91DD27-EBC9-49CF-9449-98EA0B44520C}"/>
              </a:ext>
            </a:extLst>
          </p:cNvPr>
          <p:cNvSpPr/>
          <p:nvPr/>
        </p:nvSpPr>
        <p:spPr>
          <a:xfrm>
            <a:off x="958999" y="1495492"/>
            <a:ext cx="2858683" cy="1422226"/>
          </a:xfrm>
          <a:prstGeom prst="wedgeRoundRectCallout">
            <a:avLst>
              <a:gd name="adj1" fmla="val -13226"/>
              <a:gd name="adj2" fmla="val 8246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Using stickers of buttons identify all the child protection partners you could work with in your community</a:t>
            </a:r>
          </a:p>
        </p:txBody>
      </p:sp>
      <p:sp>
        <p:nvSpPr>
          <p:cNvPr id="20" name="Speech Bubble: Rectangle with Corners Rounded 19">
            <a:extLst>
              <a:ext uri="{FF2B5EF4-FFF2-40B4-BE49-F238E27FC236}">
                <a16:creationId xmlns:a16="http://schemas.microsoft.com/office/drawing/2014/main" id="{393665E8-F26B-4861-9177-186A3247E0A9}"/>
              </a:ext>
            </a:extLst>
          </p:cNvPr>
          <p:cNvSpPr/>
          <p:nvPr/>
        </p:nvSpPr>
        <p:spPr>
          <a:xfrm>
            <a:off x="7306697" y="1731399"/>
            <a:ext cx="3454400" cy="1422226"/>
          </a:xfrm>
          <a:prstGeom prst="wedgeRoundRectCallout">
            <a:avLst>
              <a:gd name="adj1" fmla="val 24622"/>
              <a:gd name="adj2" fmla="val 8170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For each of these partnerships, you should create a win/win partnership strategy that includes your shared vision, values and expectations.</a:t>
            </a:r>
          </a:p>
        </p:txBody>
      </p:sp>
      <p:pic>
        <p:nvPicPr>
          <p:cNvPr id="4" name="Picture 3">
            <a:extLst>
              <a:ext uri="{FF2B5EF4-FFF2-40B4-BE49-F238E27FC236}">
                <a16:creationId xmlns:a16="http://schemas.microsoft.com/office/drawing/2014/main" id="{B3F2BD93-9CFB-4AAB-ABCE-062242CB65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21144" y="3157360"/>
            <a:ext cx="4288169" cy="3027843"/>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726AFA6A-4B0E-4B29-A09D-91F1162023C4}"/>
              </a:ext>
            </a:extLst>
          </p:cNvPr>
          <p:cNvGrpSpPr/>
          <p:nvPr/>
        </p:nvGrpSpPr>
        <p:grpSpPr>
          <a:xfrm>
            <a:off x="7902637" y="3425017"/>
            <a:ext cx="1454801" cy="2662731"/>
            <a:chOff x="1435024" y="3177348"/>
            <a:chExt cx="1454801" cy="2662731"/>
          </a:xfrm>
        </p:grpSpPr>
        <p:sp>
          <p:nvSpPr>
            <p:cNvPr id="13" name="Rectangle 12">
              <a:extLst>
                <a:ext uri="{FF2B5EF4-FFF2-40B4-BE49-F238E27FC236}">
                  <a16:creationId xmlns:a16="http://schemas.microsoft.com/office/drawing/2014/main" id="{56BD6541-91C8-4198-91A1-DD872870B31D}"/>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5DA1D766-E520-4013-9D61-66C60A0F8C17}"/>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6" name="Straight Connector 15">
              <a:extLst>
                <a:ext uri="{FF2B5EF4-FFF2-40B4-BE49-F238E27FC236}">
                  <a16:creationId xmlns:a16="http://schemas.microsoft.com/office/drawing/2014/main" id="{AFE2A1F5-9AEB-4EAC-B489-0A05BC72AA73}"/>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4AEF2B-2848-4621-9A1F-217369C1505A}"/>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3669A7-9113-442D-9B5A-799201D55E90}"/>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48E088D2-C1F8-48E5-BC2A-08F3A4E2C579}"/>
              </a:ext>
            </a:extLst>
          </p:cNvPr>
          <p:cNvPicPr>
            <a:picLocks noChangeAspect="1"/>
          </p:cNvPicPr>
          <p:nvPr/>
        </p:nvPicPr>
        <p:blipFill rotWithShape="1">
          <a:blip r:embed="rId5"/>
          <a:srcRect l="13690" t="11792" r="50000" b="50287"/>
          <a:stretch/>
        </p:blipFill>
        <p:spPr>
          <a:xfrm>
            <a:off x="7993724" y="3976641"/>
            <a:ext cx="1272625" cy="827506"/>
          </a:xfrm>
          <a:prstGeom prst="rect">
            <a:avLst/>
          </a:prstGeom>
        </p:spPr>
      </p:pic>
      <p:sp>
        <p:nvSpPr>
          <p:cNvPr id="8" name="TextBox 7">
            <a:extLst>
              <a:ext uri="{FF2B5EF4-FFF2-40B4-BE49-F238E27FC236}">
                <a16:creationId xmlns:a16="http://schemas.microsoft.com/office/drawing/2014/main" id="{59004080-75B0-410B-93E2-1CD7EFFC61C9}"/>
              </a:ext>
            </a:extLst>
          </p:cNvPr>
          <p:cNvSpPr txBox="1"/>
          <p:nvPr/>
        </p:nvSpPr>
        <p:spPr>
          <a:xfrm>
            <a:off x="7841602" y="3429000"/>
            <a:ext cx="1600200" cy="461665"/>
          </a:xfrm>
          <a:prstGeom prst="rect">
            <a:avLst/>
          </a:prstGeom>
          <a:noFill/>
        </p:spPr>
        <p:txBody>
          <a:bodyPr wrap="square" rtlCol="0">
            <a:spAutoFit/>
          </a:bodyPr>
          <a:lstStyle/>
          <a:p>
            <a:pPr algn="ctr"/>
            <a:r>
              <a:rPr lang="en-ZA" sz="1200" dirty="0">
                <a:solidFill>
                  <a:srgbClr val="482C89"/>
                </a:solidFill>
                <a:latin typeface="Arial" panose="020B0604020202020204" pitchFamily="34" charset="0"/>
                <a:cs typeface="Arial" panose="020B0604020202020204" pitchFamily="34" charset="0"/>
              </a:rPr>
              <a:t>Building Win/Win Partnerships?</a:t>
            </a:r>
          </a:p>
        </p:txBody>
      </p:sp>
      <p:sp>
        <p:nvSpPr>
          <p:cNvPr id="9" name="Oval 8">
            <a:extLst>
              <a:ext uri="{FF2B5EF4-FFF2-40B4-BE49-F238E27FC236}">
                <a16:creationId xmlns:a16="http://schemas.microsoft.com/office/drawing/2014/main" id="{BDCA395F-354F-46DE-9287-B91E5CB46A2C}"/>
              </a:ext>
            </a:extLst>
          </p:cNvPr>
          <p:cNvSpPr/>
          <p:nvPr/>
        </p:nvSpPr>
        <p:spPr>
          <a:xfrm>
            <a:off x="2533781" y="3605543"/>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Oval 23">
            <a:extLst>
              <a:ext uri="{FF2B5EF4-FFF2-40B4-BE49-F238E27FC236}">
                <a16:creationId xmlns:a16="http://schemas.microsoft.com/office/drawing/2014/main" id="{D2EF0E2D-44CF-4529-9E3F-0E738D87C0F4}"/>
              </a:ext>
            </a:extLst>
          </p:cNvPr>
          <p:cNvSpPr/>
          <p:nvPr/>
        </p:nvSpPr>
        <p:spPr>
          <a:xfrm>
            <a:off x="3159315" y="3740734"/>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Oval 25">
            <a:extLst>
              <a:ext uri="{FF2B5EF4-FFF2-40B4-BE49-F238E27FC236}">
                <a16:creationId xmlns:a16="http://schemas.microsoft.com/office/drawing/2014/main" id="{BC105F53-61A2-4647-AAC3-B345CF8F63F4}"/>
              </a:ext>
            </a:extLst>
          </p:cNvPr>
          <p:cNvSpPr/>
          <p:nvPr/>
        </p:nvSpPr>
        <p:spPr>
          <a:xfrm>
            <a:off x="4652967" y="3740734"/>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Oval 27">
            <a:extLst>
              <a:ext uri="{FF2B5EF4-FFF2-40B4-BE49-F238E27FC236}">
                <a16:creationId xmlns:a16="http://schemas.microsoft.com/office/drawing/2014/main" id="{9F6D0469-F374-4D14-91F1-A56FC1135F8B}"/>
              </a:ext>
            </a:extLst>
          </p:cNvPr>
          <p:cNvSpPr/>
          <p:nvPr/>
        </p:nvSpPr>
        <p:spPr>
          <a:xfrm>
            <a:off x="4938925" y="3507115"/>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Oval 29">
            <a:extLst>
              <a:ext uri="{FF2B5EF4-FFF2-40B4-BE49-F238E27FC236}">
                <a16:creationId xmlns:a16="http://schemas.microsoft.com/office/drawing/2014/main" id="{77C5C8F4-3C4D-4DEC-B399-26F777824BB2}"/>
              </a:ext>
            </a:extLst>
          </p:cNvPr>
          <p:cNvSpPr/>
          <p:nvPr/>
        </p:nvSpPr>
        <p:spPr>
          <a:xfrm>
            <a:off x="4497392" y="5245684"/>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2" name="Oval 31">
            <a:extLst>
              <a:ext uri="{FF2B5EF4-FFF2-40B4-BE49-F238E27FC236}">
                <a16:creationId xmlns:a16="http://schemas.microsoft.com/office/drawing/2014/main" id="{52C35FC1-2083-4FBF-AA52-B5856CDAA37D}"/>
              </a:ext>
            </a:extLst>
          </p:cNvPr>
          <p:cNvSpPr/>
          <p:nvPr/>
        </p:nvSpPr>
        <p:spPr>
          <a:xfrm>
            <a:off x="5430842" y="4600863"/>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Oval 33">
            <a:extLst>
              <a:ext uri="{FF2B5EF4-FFF2-40B4-BE49-F238E27FC236}">
                <a16:creationId xmlns:a16="http://schemas.microsoft.com/office/drawing/2014/main" id="{C28D04AF-1A3C-4335-9BDD-EEA70886F857}"/>
              </a:ext>
            </a:extLst>
          </p:cNvPr>
          <p:cNvSpPr/>
          <p:nvPr/>
        </p:nvSpPr>
        <p:spPr>
          <a:xfrm>
            <a:off x="5973770" y="4308763"/>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Oval 35">
            <a:extLst>
              <a:ext uri="{FF2B5EF4-FFF2-40B4-BE49-F238E27FC236}">
                <a16:creationId xmlns:a16="http://schemas.microsoft.com/office/drawing/2014/main" id="{B0245232-0F70-4C17-B5ED-1E1C49FA6B61}"/>
              </a:ext>
            </a:extLst>
          </p:cNvPr>
          <p:cNvSpPr/>
          <p:nvPr/>
        </p:nvSpPr>
        <p:spPr>
          <a:xfrm>
            <a:off x="6048398" y="5210656"/>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Oval 37">
            <a:extLst>
              <a:ext uri="{FF2B5EF4-FFF2-40B4-BE49-F238E27FC236}">
                <a16:creationId xmlns:a16="http://schemas.microsoft.com/office/drawing/2014/main" id="{050CB57A-541A-4372-BA32-F414DD9EF522}"/>
              </a:ext>
            </a:extLst>
          </p:cNvPr>
          <p:cNvSpPr/>
          <p:nvPr/>
        </p:nvSpPr>
        <p:spPr>
          <a:xfrm>
            <a:off x="5784873" y="5793059"/>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Oval 39">
            <a:extLst>
              <a:ext uri="{FF2B5EF4-FFF2-40B4-BE49-F238E27FC236}">
                <a16:creationId xmlns:a16="http://schemas.microsoft.com/office/drawing/2014/main" id="{525FBB7A-9663-43FD-BCA0-94D70E6D983B}"/>
              </a:ext>
            </a:extLst>
          </p:cNvPr>
          <p:cNvSpPr/>
          <p:nvPr/>
        </p:nvSpPr>
        <p:spPr>
          <a:xfrm>
            <a:off x="5171489" y="5112228"/>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Oval 41">
            <a:extLst>
              <a:ext uri="{FF2B5EF4-FFF2-40B4-BE49-F238E27FC236}">
                <a16:creationId xmlns:a16="http://schemas.microsoft.com/office/drawing/2014/main" id="{D6CF7E93-708A-4793-928F-D3C103AEF667}"/>
              </a:ext>
            </a:extLst>
          </p:cNvPr>
          <p:cNvSpPr/>
          <p:nvPr/>
        </p:nvSpPr>
        <p:spPr>
          <a:xfrm>
            <a:off x="2730306" y="5069848"/>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4" name="Oval 43">
            <a:extLst>
              <a:ext uri="{FF2B5EF4-FFF2-40B4-BE49-F238E27FC236}">
                <a16:creationId xmlns:a16="http://schemas.microsoft.com/office/drawing/2014/main" id="{B6AB3C23-C524-402F-A3F5-28443E22D99E}"/>
              </a:ext>
            </a:extLst>
          </p:cNvPr>
          <p:cNvSpPr/>
          <p:nvPr/>
        </p:nvSpPr>
        <p:spPr>
          <a:xfrm>
            <a:off x="2878974" y="5694631"/>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6" name="Oval 45">
            <a:extLst>
              <a:ext uri="{FF2B5EF4-FFF2-40B4-BE49-F238E27FC236}">
                <a16:creationId xmlns:a16="http://schemas.microsoft.com/office/drawing/2014/main" id="{BBD41DF6-E141-463B-B86D-CFF24454D696}"/>
              </a:ext>
            </a:extLst>
          </p:cNvPr>
          <p:cNvSpPr/>
          <p:nvPr/>
        </p:nvSpPr>
        <p:spPr>
          <a:xfrm>
            <a:off x="3298074" y="5352324"/>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8" name="Oval 47">
            <a:extLst>
              <a:ext uri="{FF2B5EF4-FFF2-40B4-BE49-F238E27FC236}">
                <a16:creationId xmlns:a16="http://schemas.microsoft.com/office/drawing/2014/main" id="{546A7FA3-BFF5-4223-A499-BEA0F9CE33F0}"/>
              </a:ext>
            </a:extLst>
          </p:cNvPr>
          <p:cNvSpPr/>
          <p:nvPr/>
        </p:nvSpPr>
        <p:spPr>
          <a:xfrm>
            <a:off x="4159791" y="5802626"/>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0" name="Oval 49">
            <a:extLst>
              <a:ext uri="{FF2B5EF4-FFF2-40B4-BE49-F238E27FC236}">
                <a16:creationId xmlns:a16="http://schemas.microsoft.com/office/drawing/2014/main" id="{2FAFAF3E-F5B6-4AC4-84A0-B7ABCF0E0444}"/>
              </a:ext>
            </a:extLst>
          </p:cNvPr>
          <p:cNvSpPr/>
          <p:nvPr/>
        </p:nvSpPr>
        <p:spPr>
          <a:xfrm>
            <a:off x="3159315" y="4078803"/>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4" name="Oval 53">
            <a:extLst>
              <a:ext uri="{FF2B5EF4-FFF2-40B4-BE49-F238E27FC236}">
                <a16:creationId xmlns:a16="http://schemas.microsoft.com/office/drawing/2014/main" id="{5D57DA0B-CDBB-48C5-9B86-1136833A1A1C}"/>
              </a:ext>
            </a:extLst>
          </p:cNvPr>
          <p:cNvSpPr/>
          <p:nvPr/>
        </p:nvSpPr>
        <p:spPr>
          <a:xfrm>
            <a:off x="3857169" y="3642306"/>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6" name="Oval 55">
            <a:extLst>
              <a:ext uri="{FF2B5EF4-FFF2-40B4-BE49-F238E27FC236}">
                <a16:creationId xmlns:a16="http://schemas.microsoft.com/office/drawing/2014/main" id="{19290EA7-9B3C-4675-9ED5-46501221298D}"/>
              </a:ext>
            </a:extLst>
          </p:cNvPr>
          <p:cNvSpPr/>
          <p:nvPr/>
        </p:nvSpPr>
        <p:spPr>
          <a:xfrm>
            <a:off x="4169874" y="3507115"/>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8" name="Oval 57">
            <a:extLst>
              <a:ext uri="{FF2B5EF4-FFF2-40B4-BE49-F238E27FC236}">
                <a16:creationId xmlns:a16="http://schemas.microsoft.com/office/drawing/2014/main" id="{9AAF111D-8377-4D8F-B1CB-459498A5744F}"/>
              </a:ext>
            </a:extLst>
          </p:cNvPr>
          <p:cNvSpPr/>
          <p:nvPr/>
        </p:nvSpPr>
        <p:spPr>
          <a:xfrm>
            <a:off x="5663525" y="3448963"/>
            <a:ext cx="88902" cy="9842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087471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2C9A4F-F128-294B-AF6E-2894968DF8EF}"/>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a:blip r:embed="rId3"/>
          <a:stretch>
            <a:fillRect/>
          </a:stretch>
        </p:blipFill>
        <p:spPr>
          <a:xfrm>
            <a:off x="1239693" y="0"/>
            <a:ext cx="9712613" cy="6858000"/>
          </a:xfrm>
          <a:prstGeom prst="rect">
            <a:avLst/>
          </a:prstGeom>
        </p:spPr>
      </p:pic>
    </p:spTree>
    <p:extLst>
      <p:ext uri="{BB962C8B-B14F-4D97-AF65-F5344CB8AC3E}">
        <p14:creationId xmlns:p14="http://schemas.microsoft.com/office/powerpoint/2010/main" val="2863368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47BBD-2C2A-BC4D-936C-24833DD27C95}"/>
              </a:ext>
            </a:extLst>
          </p:cNvPr>
          <p:cNvPicPr>
            <a:picLocks noChangeAspect="1"/>
          </p:cNvPicPr>
          <p:nvPr/>
        </p:nvPicPr>
        <p:blipFill rotWithShape="1">
          <a:blip r:embed="rId3">
            <a:extLst>
              <a:ext uri="{28A0092B-C50C-407E-A947-70E740481C1C}">
                <a14:useLocalDpi xmlns:a14="http://schemas.microsoft.com/office/drawing/2010/main" val="0"/>
              </a:ext>
            </a:extLst>
          </a:blip>
          <a:srcRect b="10550"/>
          <a:stretch/>
        </p:blipFill>
        <p:spPr>
          <a:xfrm>
            <a:off x="0" y="0"/>
            <a:ext cx="12192311" cy="6858000"/>
          </a:xfrm>
          <a:prstGeom prst="rect">
            <a:avLst/>
          </a:prstGeom>
        </p:spPr>
      </p:pic>
    </p:spTree>
    <p:extLst>
      <p:ext uri="{BB962C8B-B14F-4D97-AF65-F5344CB8AC3E}">
        <p14:creationId xmlns:p14="http://schemas.microsoft.com/office/powerpoint/2010/main" val="1333686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742DED0B-757E-5A41-BFE7-983C7E00FF49}"/>
              </a:ext>
            </a:extLst>
          </p:cNvPr>
          <p:cNvPicPr>
            <a:picLocks noChangeAspect="1"/>
          </p:cNvPicPr>
          <p:nvPr/>
        </p:nvPicPr>
        <p:blipFill rotWithShape="1">
          <a:blip r:embed="rId3">
            <a:extLst>
              <a:ext uri="{28A0092B-C50C-407E-A947-70E740481C1C}">
                <a14:useLocalDpi xmlns:a14="http://schemas.microsoft.com/office/drawing/2010/main" val="0"/>
              </a:ext>
            </a:extLst>
          </a:blip>
          <a:srcRect t="1976" b="9119"/>
          <a:stretch/>
        </p:blipFill>
        <p:spPr>
          <a:xfrm>
            <a:off x="-207" y="1"/>
            <a:ext cx="12192207" cy="6858000"/>
          </a:xfrm>
          <a:prstGeom prst="rect">
            <a:avLst/>
          </a:prstGeom>
        </p:spPr>
      </p:pic>
    </p:spTree>
    <p:extLst>
      <p:ext uri="{BB962C8B-B14F-4D97-AF65-F5344CB8AC3E}">
        <p14:creationId xmlns:p14="http://schemas.microsoft.com/office/powerpoint/2010/main" val="18895807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4|8.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22357</TotalTime>
  <Words>1408</Words>
  <Application>Microsoft Macintosh PowerPoint</Application>
  <PresentationFormat>Widescreen</PresentationFormat>
  <Paragraphs>122</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Century Gothic</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 Blackie</dc:creator>
  <cp:lastModifiedBy>Dee Blackie</cp:lastModifiedBy>
  <cp:revision>769</cp:revision>
  <cp:lastPrinted>2020-11-10T18:22:51Z</cp:lastPrinted>
  <dcterms:created xsi:type="dcterms:W3CDTF">2015-05-17T14:23:03Z</dcterms:created>
  <dcterms:modified xsi:type="dcterms:W3CDTF">2021-12-01T16:59:06Z</dcterms:modified>
</cp:coreProperties>
</file>