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1.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2.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6.xml" ContentType="application/vnd.openxmlformats-officedocument.presentationml.tags+xml"/>
  <Override PartName="/ppt/notesSlides/notesSlide95.xml" ContentType="application/vnd.openxmlformats-officedocument.presentationml.notesSlide+xml"/>
  <Override PartName="/ppt/tags/tag7.xml" ContentType="application/vnd.openxmlformats-officedocument.presentationml.tags+xml"/>
  <Override PartName="/ppt/notesSlides/notesSlide96.xml" ContentType="application/vnd.openxmlformats-officedocument.presentationml.notesSlide+xml"/>
  <Override PartName="/ppt/tags/tag8.xml" ContentType="application/vnd.openxmlformats-officedocument.presentationml.tags+xml"/>
  <Override PartName="/ppt/notesSlides/notesSlide97.xml" ContentType="application/vnd.openxmlformats-officedocument.presentationml.notesSlide+xml"/>
  <Override PartName="/ppt/tags/tag9.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10.xml" ContentType="application/vnd.openxmlformats-officedocument.presentationml.tags+xml"/>
  <Override PartName="/ppt/notesSlides/notesSlide100.xml" ContentType="application/vnd.openxmlformats-officedocument.presentationml.notesSlide+xml"/>
  <Override PartName="/ppt/tags/tag11.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12.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98" r:id="rId2"/>
    <p:sldMasterId id="2147483710" r:id="rId3"/>
  </p:sldMasterIdLst>
  <p:notesMasterIdLst>
    <p:notesMasterId r:id="rId129"/>
  </p:notesMasterIdLst>
  <p:sldIdLst>
    <p:sldId id="2224" r:id="rId4"/>
    <p:sldId id="2229" r:id="rId5"/>
    <p:sldId id="2191" r:id="rId6"/>
    <p:sldId id="2225" r:id="rId7"/>
    <p:sldId id="2310" r:id="rId8"/>
    <p:sldId id="1758" r:id="rId9"/>
    <p:sldId id="2285" r:id="rId10"/>
    <p:sldId id="2292" r:id="rId11"/>
    <p:sldId id="1750" r:id="rId12"/>
    <p:sldId id="2293" r:id="rId13"/>
    <p:sldId id="2294" r:id="rId14"/>
    <p:sldId id="2296" r:id="rId15"/>
    <p:sldId id="639" r:id="rId16"/>
    <p:sldId id="1756" r:id="rId17"/>
    <p:sldId id="2167" r:id="rId18"/>
    <p:sldId id="2168" r:id="rId19"/>
    <p:sldId id="2169" r:id="rId20"/>
    <p:sldId id="2170" r:id="rId21"/>
    <p:sldId id="2171" r:id="rId22"/>
    <p:sldId id="1710" r:id="rId23"/>
    <p:sldId id="2230" r:id="rId24"/>
    <p:sldId id="645" r:id="rId25"/>
    <p:sldId id="2231" r:id="rId26"/>
    <p:sldId id="2232" r:id="rId27"/>
    <p:sldId id="2233" r:id="rId28"/>
    <p:sldId id="646" r:id="rId29"/>
    <p:sldId id="2234" r:id="rId30"/>
    <p:sldId id="2235" r:id="rId31"/>
    <p:sldId id="2236" r:id="rId32"/>
    <p:sldId id="2237" r:id="rId33"/>
    <p:sldId id="647" r:id="rId34"/>
    <p:sldId id="2238" r:id="rId35"/>
    <p:sldId id="2239" r:id="rId36"/>
    <p:sldId id="2240" r:id="rId37"/>
    <p:sldId id="2241" r:id="rId38"/>
    <p:sldId id="648" r:id="rId39"/>
    <p:sldId id="2242" r:id="rId40"/>
    <p:sldId id="2243" r:id="rId41"/>
    <p:sldId id="2244" r:id="rId42"/>
    <p:sldId id="2245" r:id="rId43"/>
    <p:sldId id="649" r:id="rId44"/>
    <p:sldId id="2246" r:id="rId45"/>
    <p:sldId id="2247" r:id="rId46"/>
    <p:sldId id="2248" r:id="rId47"/>
    <p:sldId id="2249" r:id="rId48"/>
    <p:sldId id="650" r:id="rId49"/>
    <p:sldId id="2250" r:id="rId50"/>
    <p:sldId id="2251" r:id="rId51"/>
    <p:sldId id="2252" r:id="rId52"/>
    <p:sldId id="2253" r:id="rId53"/>
    <p:sldId id="651" r:id="rId54"/>
    <p:sldId id="2254" r:id="rId55"/>
    <p:sldId id="2255" r:id="rId56"/>
    <p:sldId id="2256" r:id="rId57"/>
    <p:sldId id="2257" r:id="rId58"/>
    <p:sldId id="652" r:id="rId59"/>
    <p:sldId id="2258" r:id="rId60"/>
    <p:sldId id="2259" r:id="rId61"/>
    <p:sldId id="2260" r:id="rId62"/>
    <p:sldId id="2261" r:id="rId63"/>
    <p:sldId id="2295" r:id="rId64"/>
    <p:sldId id="2297" r:id="rId65"/>
    <p:sldId id="2298" r:id="rId66"/>
    <p:sldId id="2299" r:id="rId67"/>
    <p:sldId id="2300" r:id="rId68"/>
    <p:sldId id="2301" r:id="rId69"/>
    <p:sldId id="2302" r:id="rId70"/>
    <p:sldId id="2303" r:id="rId71"/>
    <p:sldId id="2304" r:id="rId72"/>
    <p:sldId id="2305" r:id="rId73"/>
    <p:sldId id="2306" r:id="rId74"/>
    <p:sldId id="1761" r:id="rId75"/>
    <p:sldId id="2026" r:id="rId76"/>
    <p:sldId id="2265" r:id="rId77"/>
    <p:sldId id="497" r:id="rId78"/>
    <p:sldId id="2028" r:id="rId79"/>
    <p:sldId id="2267" r:id="rId80"/>
    <p:sldId id="2268" r:id="rId81"/>
    <p:sldId id="2269" r:id="rId82"/>
    <p:sldId id="2270" r:id="rId83"/>
    <p:sldId id="2271" r:id="rId84"/>
    <p:sldId id="2272" r:id="rId85"/>
    <p:sldId id="2273" r:id="rId86"/>
    <p:sldId id="2274" r:id="rId87"/>
    <p:sldId id="2275" r:id="rId88"/>
    <p:sldId id="2264" r:id="rId89"/>
    <p:sldId id="2276" r:id="rId90"/>
    <p:sldId id="334" r:id="rId91"/>
    <p:sldId id="2277" r:id="rId92"/>
    <p:sldId id="2278" r:id="rId93"/>
    <p:sldId id="2279" r:id="rId94"/>
    <p:sldId id="2280" r:id="rId95"/>
    <p:sldId id="2080" r:id="rId96"/>
    <p:sldId id="2307" r:id="rId97"/>
    <p:sldId id="1715" r:id="rId98"/>
    <p:sldId id="1716" r:id="rId99"/>
    <p:sldId id="1717" r:id="rId100"/>
    <p:sldId id="1718" r:id="rId101"/>
    <p:sldId id="2226" r:id="rId102"/>
    <p:sldId id="579" r:id="rId103"/>
    <p:sldId id="2227" r:id="rId104"/>
    <p:sldId id="1729" r:id="rId105"/>
    <p:sldId id="1731" r:id="rId106"/>
    <p:sldId id="1732" r:id="rId107"/>
    <p:sldId id="1734" r:id="rId108"/>
    <p:sldId id="1735" r:id="rId109"/>
    <p:sldId id="1736" r:id="rId110"/>
    <p:sldId id="1737" r:id="rId111"/>
    <p:sldId id="1738" r:id="rId112"/>
    <p:sldId id="1739" r:id="rId113"/>
    <p:sldId id="1740" r:id="rId114"/>
    <p:sldId id="2311" r:id="rId115"/>
    <p:sldId id="642" r:id="rId116"/>
    <p:sldId id="2308" r:id="rId117"/>
    <p:sldId id="2144" r:id="rId118"/>
    <p:sldId id="2228" r:id="rId119"/>
    <p:sldId id="2165" r:id="rId120"/>
    <p:sldId id="2166" r:id="rId121"/>
    <p:sldId id="2176" r:id="rId122"/>
    <p:sldId id="2309" r:id="rId123"/>
    <p:sldId id="2283" r:id="rId124"/>
    <p:sldId id="493" r:id="rId125"/>
    <p:sldId id="2085" r:id="rId126"/>
    <p:sldId id="2284" r:id="rId127"/>
    <p:sldId id="2174" r:id="rId128"/>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82C89"/>
    <a:srgbClr val="3E0099"/>
    <a:srgbClr val="FEC52C"/>
    <a:srgbClr val="5D2E90"/>
    <a:srgbClr val="FCC618"/>
    <a:srgbClr val="462A88"/>
    <a:srgbClr val="FFD888"/>
    <a:srgbClr val="956D6A"/>
    <a:srgbClr val="7589C4"/>
    <a:srgbClr val="946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14" autoAdjust="0"/>
    <p:restoredTop sz="83946" autoAdjust="0"/>
  </p:normalViewPr>
  <p:slideViewPr>
    <p:cSldViewPr snapToGrid="0">
      <p:cViewPr varScale="1">
        <p:scale>
          <a:sx n="95" d="100"/>
          <a:sy n="95" d="100"/>
        </p:scale>
        <p:origin x="184" y="424"/>
      </p:cViewPr>
      <p:guideLst/>
    </p:cSldViewPr>
  </p:slideViewPr>
  <p:outlineViewPr>
    <p:cViewPr>
      <p:scale>
        <a:sx n="33" d="100"/>
        <a:sy n="33" d="100"/>
      </p:scale>
      <p:origin x="0" y="-17412"/>
    </p:cViewPr>
  </p:outlineViewPr>
  <p:notesTextViewPr>
    <p:cViewPr>
      <p:scale>
        <a:sx n="3" d="2"/>
        <a:sy n="3" d="2"/>
      </p:scale>
      <p:origin x="0" y="0"/>
    </p:cViewPr>
  </p:notesTextViewPr>
  <p:sorterViewPr>
    <p:cViewPr varScale="1">
      <p:scale>
        <a:sx n="1" d="1"/>
        <a:sy n="1" d="1"/>
      </p:scale>
      <p:origin x="0" y="-1168"/>
    </p:cViewPr>
  </p:sorterViewPr>
  <p:notesViewPr>
    <p:cSldViewPr snapToGrid="0">
      <p:cViewPr varScale="1">
        <p:scale>
          <a:sx n="89" d="100"/>
          <a:sy n="89" d="100"/>
        </p:scale>
        <p:origin x="4480"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30T10:47:08.476"/>
    </inkml:context>
    <inkml:brush xml:id="br0">
      <inkml:brushProperty name="width" value="0.05" units="cm"/>
      <inkml:brushProperty name="height" value="0.05" units="cm"/>
      <inkml:brushProperty name="ignorePressure" value="1"/>
    </inkml:brush>
  </inkml:definitions>
  <inkml:trace contextRef="#ctx0" brushRef="#br0">0 14,'0'-6,"0"-2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0T10:31:02.186"/>
    </inkml:context>
    <inkml:brush xml:id="br0">
      <inkml:brushProperty name="width" value="0.1" units="cm"/>
      <inkml:brushProperty name="height" value="0.1" units="cm"/>
      <inkml:brushProperty name="ignorePressure" value="1"/>
    </inkml:brush>
  </inkml:definitions>
  <inkml:trace contextRef="#ctx0" brushRef="#br0">1558 0,'-1'2,"0"-1,-1 1,1-1,0 0,0 1,-1-1,1 0,-1 0,1 0,-1 0,0 0,1 0,-1 0,-3 0,-11 8,-13 15,-1-2,0-1,-2-2,-42 20,63-33,-1 2,-15 12,19-14,0 0,0 0,-1 0,1-1,-1-1,-11 5,-1-1,0 2,1 0,-32 23,41-26,1-1,-1 0,-1-1,1 0,-1-1,1 0,-1-1,0 0,-16 1,-4 2,0 2,-53 19,5-1,64-22,2 1,0-2,0 0,0 0,-21 0,17-1,-1 0,1 2,-1 0,-30 11,31-9,0-1,0 0,-1-1,-32 2,-39-7,-49 2,33 15,78-8,17-4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536E048-A352-4BB6-BBCC-BD44E551F68E}" type="datetimeFigureOut">
              <a:rPr lang="en-ZA" smtClean="0"/>
              <a:t>2022/03/09</a:t>
            </a:fld>
            <a:endParaRPr lang="en-Z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F9EFC38-92A7-4091-BBA3-9AC4DF771430}" type="slidenum">
              <a:rPr lang="en-ZA" smtClean="0"/>
              <a:t>‹#›</a:t>
            </a:fld>
            <a:endParaRPr lang="en-ZA"/>
          </a:p>
        </p:txBody>
      </p:sp>
    </p:spTree>
    <p:extLst>
      <p:ext uri="{BB962C8B-B14F-4D97-AF65-F5344CB8AC3E}">
        <p14:creationId xmlns:p14="http://schemas.microsoft.com/office/powerpoint/2010/main" val="195319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presentation will help you to run a Courage Positive Parenting Workshop, with parents, guardians and care-givers in your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When thinking about creating a vision for the children in our communities, it is useful to ask ourselves two questions. </a:t>
            </a:r>
          </a:p>
          <a:p>
            <a:r>
              <a:rPr lang="en-ZA" dirty="0"/>
              <a:t>Firstly, why do we have children and what is their role in our lives? </a:t>
            </a:r>
          </a:p>
          <a:p>
            <a:r>
              <a:rPr lang="en-ZA" dirty="0"/>
              <a:t>And secondly, what kind of world should we be creating for them?</a:t>
            </a:r>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19717303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we must always… (read off slide)</a:t>
            </a:r>
          </a:p>
        </p:txBody>
      </p:sp>
      <p:sp>
        <p:nvSpPr>
          <p:cNvPr id="4" name="Slide Number Placeholder 3"/>
          <p:cNvSpPr>
            <a:spLocks noGrp="1"/>
          </p:cNvSpPr>
          <p:nvPr>
            <p:ph type="sldNum" sz="quarter" idx="5"/>
          </p:nvPr>
        </p:nvSpPr>
        <p:spPr/>
        <p:txBody>
          <a:bodyPr/>
          <a:lstStyle/>
          <a:p>
            <a:fld id="{DF9EFC38-92A7-4091-BBA3-9AC4DF771430}" type="slidenum">
              <a:rPr lang="en-ZA" smtClean="0"/>
              <a:t>100</a:t>
            </a:fld>
            <a:endParaRPr lang="en-ZA"/>
          </a:p>
        </p:txBody>
      </p:sp>
    </p:spTree>
    <p:extLst>
      <p:ext uri="{BB962C8B-B14F-4D97-AF65-F5344CB8AC3E}">
        <p14:creationId xmlns:p14="http://schemas.microsoft.com/office/powerpoint/2010/main" val="9027902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making decisions about what is in the best interests of a child, we must consider… (read off slide)</a:t>
            </a:r>
          </a:p>
        </p:txBody>
      </p:sp>
      <p:sp>
        <p:nvSpPr>
          <p:cNvPr id="4" name="Slide Number Placeholder 3"/>
          <p:cNvSpPr>
            <a:spLocks noGrp="1"/>
          </p:cNvSpPr>
          <p:nvPr>
            <p:ph type="sldNum" sz="quarter" idx="5"/>
          </p:nvPr>
        </p:nvSpPr>
        <p:spPr/>
        <p:txBody>
          <a:bodyPr/>
          <a:lstStyle/>
          <a:p>
            <a:fld id="{DF9EFC38-92A7-4091-BBA3-9AC4DF771430}" type="slidenum">
              <a:rPr lang="en-ZA" smtClean="0"/>
              <a:t>101</a:t>
            </a:fld>
            <a:endParaRPr lang="en-ZA"/>
          </a:p>
        </p:txBody>
      </p:sp>
    </p:spTree>
    <p:extLst>
      <p:ext uri="{BB962C8B-B14F-4D97-AF65-F5344CB8AC3E}">
        <p14:creationId xmlns:p14="http://schemas.microsoft.com/office/powerpoint/2010/main" val="9174174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Throughout your child’s growing up experience, you will need to help them to become responsible young adults.  It is important that this guidance is given in the form of positive parenting rather than harsh punishment. This will ensure that you maintain a strong relationship with your child.</a:t>
            </a:r>
          </a:p>
        </p:txBody>
      </p:sp>
      <p:sp>
        <p:nvSpPr>
          <p:cNvPr id="4" name="Slide Number Placeholder 3"/>
          <p:cNvSpPr>
            <a:spLocks noGrp="1"/>
          </p:cNvSpPr>
          <p:nvPr>
            <p:ph type="sldNum" sz="quarter" idx="5"/>
          </p:nvPr>
        </p:nvSpPr>
        <p:spPr/>
        <p:txBody>
          <a:bodyPr/>
          <a:lstStyle/>
          <a:p>
            <a:fld id="{DF9EFC38-92A7-4091-BBA3-9AC4DF771430}" type="slidenum">
              <a:rPr lang="en-ZA" smtClean="0"/>
              <a:t>102</a:t>
            </a:fld>
            <a:endParaRPr lang="en-ZA"/>
          </a:p>
        </p:txBody>
      </p:sp>
    </p:spTree>
    <p:extLst>
      <p:ext uri="{BB962C8B-B14F-4D97-AF65-F5344CB8AC3E}">
        <p14:creationId xmlns:p14="http://schemas.microsoft.com/office/powerpoint/2010/main" val="3239838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parents, we must choose positive approaches to this guidance that empowers your child, rather than negative punishment that demeans</a:t>
            </a:r>
            <a:r>
              <a:rPr lang="en-ZA" baseline="0" dirty="0"/>
              <a:t> and disempowers them.</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103</a:t>
            </a:fld>
            <a:endParaRPr lang="en-ZA"/>
          </a:p>
        </p:txBody>
      </p:sp>
    </p:spTree>
    <p:extLst>
      <p:ext uri="{BB962C8B-B14F-4D97-AF65-F5344CB8AC3E}">
        <p14:creationId xmlns:p14="http://schemas.microsoft.com/office/powerpoint/2010/main" val="13957232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Positive parenting is about reassuring your child that they will always be loved, even when they make mistakes</a:t>
            </a:r>
            <a:r>
              <a:rPr lang="en-ZA" baseline="0" dirty="0"/>
              <a:t> or poor choices.</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104</a:t>
            </a:fld>
            <a:endParaRPr lang="en-ZA"/>
          </a:p>
        </p:txBody>
      </p:sp>
    </p:spTree>
    <p:extLst>
      <p:ext uri="{BB962C8B-B14F-4D97-AF65-F5344CB8AC3E}">
        <p14:creationId xmlns:p14="http://schemas.microsoft.com/office/powerpoint/2010/main" val="8966167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Negative punishment focusses on</a:t>
            </a:r>
            <a:r>
              <a:rPr lang="en-ZA" baseline="0" dirty="0"/>
              <a:t> your child’s ‘bad’ behaviour, and makes them feel like your love is conditional.  This will not help them understand their mistakes or prevent them in the future.</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105</a:t>
            </a:fld>
            <a:endParaRPr lang="en-ZA"/>
          </a:p>
        </p:txBody>
      </p:sp>
    </p:spTree>
    <p:extLst>
      <p:ext uri="{BB962C8B-B14F-4D97-AF65-F5344CB8AC3E}">
        <p14:creationId xmlns:p14="http://schemas.microsoft.com/office/powerpoint/2010/main" val="22281643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Positive parenting is about teaching your child</a:t>
            </a:r>
            <a:r>
              <a:rPr lang="en-ZA" baseline="0" dirty="0"/>
              <a:t> by providing them with examples of good choices and explaining the consequences of their behaviour. </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106</a:t>
            </a:fld>
            <a:endParaRPr lang="en-ZA"/>
          </a:p>
        </p:txBody>
      </p:sp>
    </p:spTree>
    <p:extLst>
      <p:ext uri="{BB962C8B-B14F-4D97-AF65-F5344CB8AC3E}">
        <p14:creationId xmlns:p14="http://schemas.microsoft.com/office/powerpoint/2010/main" val="33815550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Negative punishment involves threatening your child, forcing compliance or trying</a:t>
            </a:r>
            <a:r>
              <a:rPr lang="en-ZA" baseline="0" dirty="0"/>
              <a:t> to teach them through fear, which is very ineffective in creating behaviour change.</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107</a:t>
            </a:fld>
            <a:endParaRPr lang="en-ZA"/>
          </a:p>
        </p:txBody>
      </p:sp>
    </p:spTree>
    <p:extLst>
      <p:ext uri="{BB962C8B-B14F-4D97-AF65-F5344CB8AC3E}">
        <p14:creationId xmlns:p14="http://schemas.microsoft.com/office/powerpoint/2010/main" val="1810749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Positive parenting is about focussing on how your</a:t>
            </a:r>
            <a:r>
              <a:rPr lang="en-ZA" baseline="0" dirty="0"/>
              <a:t> child is in control of their behaviour and as a result, the outcomes of their decisions.</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108</a:t>
            </a:fld>
            <a:endParaRPr lang="en-ZA"/>
          </a:p>
        </p:txBody>
      </p:sp>
    </p:spTree>
    <p:extLst>
      <p:ext uri="{BB962C8B-B14F-4D97-AF65-F5344CB8AC3E}">
        <p14:creationId xmlns:p14="http://schemas.microsoft.com/office/powerpoint/2010/main" val="18956218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Rather than trying</a:t>
            </a:r>
            <a:r>
              <a:rPr lang="en-ZA" baseline="0" dirty="0"/>
              <a:t> to control your child’s behaviour through threatening them with punishment.</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109</a:t>
            </a:fld>
            <a:endParaRPr lang="en-ZA"/>
          </a:p>
        </p:txBody>
      </p:sp>
    </p:spTree>
    <p:extLst>
      <p:ext uri="{BB962C8B-B14F-4D97-AF65-F5344CB8AC3E}">
        <p14:creationId xmlns:p14="http://schemas.microsoft.com/office/powerpoint/2010/main" val="376279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This is a useful template to help you and your participants to capture your answers. </a:t>
            </a:r>
          </a:p>
          <a:p>
            <a:r>
              <a:rPr lang="en-ZA" dirty="0"/>
              <a:t>On the one side list the role of children in your family and community, and on the other, the kind of world you would like to create for them.</a:t>
            </a:r>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1392808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Positive parenting is about focussing on your child’s feelings and encouraging them to solve their problems by discussing them with you. This creates a strong</a:t>
            </a:r>
            <a:r>
              <a:rPr lang="en-ZA" baseline="0" dirty="0"/>
              <a:t> parent-child connection.</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110</a:t>
            </a:fld>
            <a:endParaRPr lang="en-ZA"/>
          </a:p>
        </p:txBody>
      </p:sp>
    </p:spTree>
    <p:extLst>
      <p:ext uri="{BB962C8B-B14F-4D97-AF65-F5344CB8AC3E}">
        <p14:creationId xmlns:p14="http://schemas.microsoft.com/office/powerpoint/2010/main" val="1228683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Negative punishment focusses on negative behaviour and often fosters dishonesty to avoid negative consequences. This encourages more </a:t>
            </a:r>
            <a:r>
              <a:rPr lang="en-ZA" baseline="0" dirty="0"/>
              <a:t>rebellion and will create a disconnection between you and your child. </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111</a:t>
            </a:fld>
            <a:endParaRPr lang="en-ZA"/>
          </a:p>
        </p:txBody>
      </p:sp>
    </p:spTree>
    <p:extLst>
      <p:ext uri="{BB962C8B-B14F-4D97-AF65-F5344CB8AC3E}">
        <p14:creationId xmlns:p14="http://schemas.microsoft.com/office/powerpoint/2010/main" val="37725250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you have taken your participants through the positive parenting presentation, discuss what they think about it.</a:t>
            </a:r>
          </a:p>
          <a:p>
            <a:r>
              <a:rPr lang="en-ZA" dirty="0"/>
              <a:t>What do they think is working well in terms of their current parenting style?</a:t>
            </a:r>
          </a:p>
          <a:p>
            <a:r>
              <a:rPr lang="en-ZA" dirty="0"/>
              <a:t>What do they think could work better in terms of their current parenting style?</a:t>
            </a:r>
          </a:p>
        </p:txBody>
      </p:sp>
      <p:sp>
        <p:nvSpPr>
          <p:cNvPr id="4" name="Slide Number Placeholder 3"/>
          <p:cNvSpPr>
            <a:spLocks noGrp="1"/>
          </p:cNvSpPr>
          <p:nvPr>
            <p:ph type="sldNum" sz="quarter" idx="5"/>
          </p:nvPr>
        </p:nvSpPr>
        <p:spPr/>
        <p:txBody>
          <a:bodyPr/>
          <a:lstStyle/>
          <a:p>
            <a:fld id="{DF9EFC38-92A7-4091-BBA3-9AC4DF771430}" type="slidenum">
              <a:rPr lang="en-ZA" smtClean="0"/>
              <a:t>112</a:t>
            </a:fld>
            <a:endParaRPr lang="en-ZA"/>
          </a:p>
        </p:txBody>
      </p:sp>
    </p:spTree>
    <p:extLst>
      <p:ext uri="{BB962C8B-B14F-4D97-AF65-F5344CB8AC3E}">
        <p14:creationId xmlns:p14="http://schemas.microsoft.com/office/powerpoint/2010/main" val="18793079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template should help you and your participants to define your answers. On the one side list what is working well in terms of your parenting style on the other list what you think could work better?</a:t>
            </a:r>
          </a:p>
        </p:txBody>
      </p:sp>
      <p:sp>
        <p:nvSpPr>
          <p:cNvPr id="4" name="Slide Number Placeholder 3"/>
          <p:cNvSpPr>
            <a:spLocks noGrp="1"/>
          </p:cNvSpPr>
          <p:nvPr>
            <p:ph type="sldNum" sz="quarter" idx="5"/>
          </p:nvPr>
        </p:nvSpPr>
        <p:spPr/>
        <p:txBody>
          <a:bodyPr/>
          <a:lstStyle/>
          <a:p>
            <a:fld id="{DF9EFC38-92A7-4091-BBA3-9AC4DF771430}" type="slidenum">
              <a:rPr lang="en-ZA" smtClean="0"/>
              <a:t>113</a:t>
            </a:fld>
            <a:endParaRPr lang="en-ZA"/>
          </a:p>
        </p:txBody>
      </p:sp>
    </p:spTree>
    <p:extLst>
      <p:ext uri="{BB962C8B-B14F-4D97-AF65-F5344CB8AC3E}">
        <p14:creationId xmlns:p14="http://schemas.microsoft.com/office/powerpoint/2010/main" val="13928089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One of the most important roles of a parent or caregiver is to build your child’s self esteem and self worth.</a:t>
            </a:r>
          </a:p>
        </p:txBody>
      </p:sp>
      <p:sp>
        <p:nvSpPr>
          <p:cNvPr id="4" name="Slide Number Placeholder 3"/>
          <p:cNvSpPr>
            <a:spLocks noGrp="1"/>
          </p:cNvSpPr>
          <p:nvPr>
            <p:ph type="sldNum" sz="quarter" idx="5"/>
          </p:nvPr>
        </p:nvSpPr>
        <p:spPr/>
        <p:txBody>
          <a:bodyPr/>
          <a:lstStyle/>
          <a:p>
            <a:fld id="{DF9EFC38-92A7-4091-BBA3-9AC4DF771430}" type="slidenum">
              <a:rPr lang="en-ZA" smtClean="0"/>
              <a:t>114</a:t>
            </a:fld>
            <a:endParaRPr lang="en-ZA"/>
          </a:p>
        </p:txBody>
      </p:sp>
    </p:spTree>
    <p:extLst>
      <p:ext uri="{BB962C8B-B14F-4D97-AF65-F5344CB8AC3E}">
        <p14:creationId xmlns:p14="http://schemas.microsoft.com/office/powerpoint/2010/main" val="32840375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Self esteem and self worth is about having confidence in your own worth and abilities.  It is about having a strong personal identity, making good personal decisions, caring for oneself and others around you, having a clear focus and direction for your life, achieving your personal goals and taking responsibility for your life.</a:t>
            </a:r>
          </a:p>
        </p:txBody>
      </p:sp>
      <p:sp>
        <p:nvSpPr>
          <p:cNvPr id="4" name="Slide Number Placeholder 3"/>
          <p:cNvSpPr>
            <a:spLocks noGrp="1"/>
          </p:cNvSpPr>
          <p:nvPr>
            <p:ph type="sldNum" sz="quarter" idx="5"/>
          </p:nvPr>
        </p:nvSpPr>
        <p:spPr/>
        <p:txBody>
          <a:bodyPr/>
          <a:lstStyle/>
          <a:p>
            <a:fld id="{DF9EFC38-92A7-4091-BBA3-9AC4DF771430}" type="slidenum">
              <a:rPr lang="en-ZA" smtClean="0"/>
              <a:t>115</a:t>
            </a:fld>
            <a:endParaRPr lang="en-ZA"/>
          </a:p>
        </p:txBody>
      </p:sp>
    </p:spTree>
    <p:extLst>
      <p:ext uri="{BB962C8B-B14F-4D97-AF65-F5344CB8AC3E}">
        <p14:creationId xmlns:p14="http://schemas.microsoft.com/office/powerpoint/2010/main" val="8844302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These are some fun things you can do with your child to build their self esteem.</a:t>
            </a:r>
          </a:p>
        </p:txBody>
      </p:sp>
      <p:sp>
        <p:nvSpPr>
          <p:cNvPr id="4" name="Slide Number Placeholder 3"/>
          <p:cNvSpPr>
            <a:spLocks noGrp="1"/>
          </p:cNvSpPr>
          <p:nvPr>
            <p:ph type="sldNum" sz="quarter" idx="5"/>
          </p:nvPr>
        </p:nvSpPr>
        <p:spPr/>
        <p:txBody>
          <a:bodyPr/>
          <a:lstStyle/>
          <a:p>
            <a:fld id="{DF9EFC38-92A7-4091-BBA3-9AC4DF771430}" type="slidenum">
              <a:rPr lang="en-ZA" smtClean="0"/>
              <a:t>116</a:t>
            </a:fld>
            <a:endParaRPr lang="en-ZA"/>
          </a:p>
        </p:txBody>
      </p:sp>
    </p:spTree>
    <p:extLst>
      <p:ext uri="{BB962C8B-B14F-4D97-AF65-F5344CB8AC3E}">
        <p14:creationId xmlns:p14="http://schemas.microsoft.com/office/powerpoint/2010/main" val="23365576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first is called the gratitude chair. Ask your child to sit in a chair in the middle of your family circle.  Each member of your family should then tell your child what they are grateful to them for.  You may want to do this on special occasions such as their birthday, if they have achieved something noteworthy, or just if they are feeling down and need to some positive reinforcement from their family or close friends.</a:t>
            </a:r>
          </a:p>
        </p:txBody>
      </p:sp>
      <p:sp>
        <p:nvSpPr>
          <p:cNvPr id="4" name="Slide Number Placeholder 3"/>
          <p:cNvSpPr>
            <a:spLocks noGrp="1"/>
          </p:cNvSpPr>
          <p:nvPr>
            <p:ph type="sldNum" sz="quarter" idx="5"/>
          </p:nvPr>
        </p:nvSpPr>
        <p:spPr/>
        <p:txBody>
          <a:bodyPr/>
          <a:lstStyle/>
          <a:p>
            <a:fld id="{DF9EFC38-92A7-4091-BBA3-9AC4DF771430}" type="slidenum">
              <a:rPr lang="en-ZA" smtClean="0"/>
              <a:t>117</a:t>
            </a:fld>
            <a:endParaRPr lang="en-ZA"/>
          </a:p>
        </p:txBody>
      </p:sp>
    </p:spTree>
    <p:extLst>
      <p:ext uri="{BB962C8B-B14F-4D97-AF65-F5344CB8AC3E}">
        <p14:creationId xmlns:p14="http://schemas.microsoft.com/office/powerpoint/2010/main" val="7534090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second exercise is called the self esteem bowl.  Show your child a bowl, and tell them to think about this bowl as representing their self esteem, or how they feel about themselves.  Ask them to think about all of the things that people say to them that makes them feel special about themselves.  Then ask them to think about all of the things that people say to them, that makes them feel sad or unhappy about themselves.  Explain to them that, if they allow other people to fill their self esteem bowl, they will also allow them to empty their bowl!  Finally, get them to think about all of the things they think make them special and unique.  The things that no-one can take out of their self esteem bowl.  Get them to write these things onto little pieces of paper and put them in their bowl to remind themselves of what makes them special.</a:t>
            </a:r>
          </a:p>
        </p:txBody>
      </p:sp>
      <p:sp>
        <p:nvSpPr>
          <p:cNvPr id="4" name="Slide Number Placeholder 3"/>
          <p:cNvSpPr>
            <a:spLocks noGrp="1"/>
          </p:cNvSpPr>
          <p:nvPr>
            <p:ph type="sldNum" sz="quarter" idx="5"/>
          </p:nvPr>
        </p:nvSpPr>
        <p:spPr/>
        <p:txBody>
          <a:bodyPr/>
          <a:lstStyle/>
          <a:p>
            <a:fld id="{DF9EFC38-92A7-4091-BBA3-9AC4DF771430}" type="slidenum">
              <a:rPr lang="en-ZA" smtClean="0"/>
              <a:t>118</a:t>
            </a:fld>
            <a:endParaRPr lang="en-ZA"/>
          </a:p>
        </p:txBody>
      </p:sp>
    </p:spTree>
    <p:extLst>
      <p:ext uri="{BB962C8B-B14F-4D97-AF65-F5344CB8AC3E}">
        <p14:creationId xmlns:p14="http://schemas.microsoft.com/office/powerpoint/2010/main" val="10648076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final exercise is about helping your child to develop their own personal brand or crest.  They do this by drawing an animal or plant that they think represents who they are or want to be, inside a shield or crest shape that speaks to them.  They should use their favourite colours to draw their crest, and finally they should create a motto or tagline that defines what is important to them.  You can find out more about developing a personal brand through the Courage Personal Empowerment Booklet or Video.</a:t>
            </a:r>
          </a:p>
        </p:txBody>
      </p:sp>
      <p:sp>
        <p:nvSpPr>
          <p:cNvPr id="4" name="Slide Number Placeholder 3"/>
          <p:cNvSpPr>
            <a:spLocks noGrp="1"/>
          </p:cNvSpPr>
          <p:nvPr>
            <p:ph type="sldNum" sz="quarter" idx="5"/>
          </p:nvPr>
        </p:nvSpPr>
        <p:spPr/>
        <p:txBody>
          <a:bodyPr/>
          <a:lstStyle/>
          <a:p>
            <a:fld id="{DF9EFC38-92A7-4091-BBA3-9AC4DF771430}" type="slidenum">
              <a:rPr lang="en-ZA" smtClean="0"/>
              <a:t>119</a:t>
            </a:fld>
            <a:endParaRPr lang="en-ZA"/>
          </a:p>
        </p:txBody>
      </p:sp>
    </p:spTree>
    <p:extLst>
      <p:ext uri="{BB962C8B-B14F-4D97-AF65-F5344CB8AC3E}">
        <p14:creationId xmlns:p14="http://schemas.microsoft.com/office/powerpoint/2010/main" val="83418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algn="l">
              <a:defRPr/>
            </a:pPr>
            <a:r>
              <a:rPr lang="en-ZA" sz="1200" b="0" dirty="0">
                <a:solidFill>
                  <a:schemeClr val="bg1"/>
                </a:solidFill>
                <a:latin typeface="Century Gothic" panose="020B0502020202020204" pitchFamily="34" charset="0"/>
                <a:ea typeface="MS PGothic" panose="020B0600070205080204" pitchFamily="34" charset="-128"/>
              </a:rPr>
              <a:t>As parents or caregivers it’s important to understand what our children’s rights are, how they will develop over the years, and how we can support them in the realisation of their rights and the fulfilment of their needs.</a:t>
            </a:r>
          </a:p>
          <a:p>
            <a:endParaRPr lang="en-ZA"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31177426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b="0" dirty="0"/>
              <a:t>Give your participants a chance to engage in each of these self esteem building exercises in your workshop, the gratitude chair, the self esteem bowl and creating their own personal crest.</a:t>
            </a:r>
          </a:p>
          <a:p>
            <a:r>
              <a:rPr lang="en-ZA" sz="1200" b="0" dirty="0">
                <a:solidFill>
                  <a:srgbClr val="482C89"/>
                </a:solidFill>
                <a:latin typeface="Arial" panose="020B0604020202020204" pitchFamily="34" charset="0"/>
                <a:cs typeface="Arial" panose="020B0604020202020204" pitchFamily="34" charset="0"/>
              </a:rPr>
              <a:t>Discuss with them:</a:t>
            </a:r>
          </a:p>
          <a:p>
            <a:pPr marL="171450" indent="-171450">
              <a:buFont typeface="Arial" panose="020B0604020202020204" pitchFamily="34" charset="0"/>
              <a:buChar char="•"/>
            </a:pPr>
            <a:r>
              <a:rPr lang="en-ZA" sz="1200" b="0" dirty="0">
                <a:solidFill>
                  <a:srgbClr val="482C89"/>
                </a:solidFill>
                <a:latin typeface="Arial" panose="020B0604020202020204" pitchFamily="34" charset="0"/>
                <a:cs typeface="Arial" panose="020B0604020202020204" pitchFamily="34" charset="0"/>
              </a:rPr>
              <a:t>What did you find useful about the exercises?</a:t>
            </a:r>
          </a:p>
          <a:p>
            <a:pPr marL="171450" indent="-171450">
              <a:buFont typeface="Arial" panose="020B0604020202020204" pitchFamily="34" charset="0"/>
              <a:buChar char="•"/>
            </a:pPr>
            <a:r>
              <a:rPr lang="en-ZA" sz="1200" b="0" dirty="0">
                <a:solidFill>
                  <a:srgbClr val="482C89"/>
                </a:solidFill>
                <a:latin typeface="Arial" panose="020B0604020202020204" pitchFamily="34" charset="0"/>
                <a:cs typeface="Arial" panose="020B0604020202020204" pitchFamily="34" charset="0"/>
              </a:rPr>
              <a:t>Do you think you can apply them in your home/family?</a:t>
            </a:r>
          </a:p>
          <a:p>
            <a:pPr marL="171450" indent="-171450">
              <a:buFont typeface="Arial" panose="020B0604020202020204" pitchFamily="34" charset="0"/>
              <a:buChar char="•"/>
            </a:pPr>
            <a:r>
              <a:rPr lang="en-ZA" sz="1200" b="0" dirty="0">
                <a:solidFill>
                  <a:srgbClr val="482C89"/>
                </a:solidFill>
                <a:latin typeface="Arial" panose="020B0604020202020204" pitchFamily="34" charset="0"/>
                <a:cs typeface="Arial" panose="020B0604020202020204" pitchFamily="34" charset="0"/>
              </a:rPr>
              <a:t>How will you do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0" dirty="0">
              <a:solidFill>
                <a:srgbClr val="482C8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120</a:t>
            </a:fld>
            <a:endParaRPr lang="en-ZA"/>
          </a:p>
        </p:txBody>
      </p:sp>
    </p:spTree>
    <p:extLst>
      <p:ext uri="{BB962C8B-B14F-4D97-AF65-F5344CB8AC3E}">
        <p14:creationId xmlns:p14="http://schemas.microsoft.com/office/powerpoint/2010/main" val="22177075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The final step in the Courage positive parenting workshop is to develop an action plan to ensure that the lessons learnt are taken forward.</a:t>
            </a:r>
          </a:p>
        </p:txBody>
      </p:sp>
      <p:sp>
        <p:nvSpPr>
          <p:cNvPr id="4" name="Slide Number Placeholder 3"/>
          <p:cNvSpPr>
            <a:spLocks noGrp="1"/>
          </p:cNvSpPr>
          <p:nvPr>
            <p:ph type="sldNum" sz="quarter" idx="5"/>
          </p:nvPr>
        </p:nvSpPr>
        <p:spPr/>
        <p:txBody>
          <a:bodyPr/>
          <a:lstStyle/>
          <a:p>
            <a:fld id="{DF9EFC38-92A7-4091-BBA3-9AC4DF771430}" type="slidenum">
              <a:rPr lang="en-ZA" smtClean="0"/>
              <a:t>121</a:t>
            </a:fld>
            <a:endParaRPr lang="en-ZA"/>
          </a:p>
        </p:txBody>
      </p:sp>
    </p:spTree>
    <p:extLst>
      <p:ext uri="{BB962C8B-B14F-4D97-AF65-F5344CB8AC3E}">
        <p14:creationId xmlns:p14="http://schemas.microsoft.com/office/powerpoint/2010/main" val="36568793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Presence and action are the final drivers of personal and community empowerment and should always be the final exercise you run in a Courage process.  As this picture illustrates, presence and action are about focusing on what you need to do today to achieve your vision for tomorrow.  If you want to grow a tree in the future, you need to plant a seed today. Presence and action are about planning, delivering on what you promise, believing in possibility, and ensuring that everyone has access to the services they need to make their dreams come true. They are also about ensuring that the difference you create is sustainable for future generations.</a:t>
            </a:r>
          </a:p>
        </p:txBody>
      </p:sp>
      <p:sp>
        <p:nvSpPr>
          <p:cNvPr id="4" name="Slide Number Placeholder 3"/>
          <p:cNvSpPr>
            <a:spLocks noGrp="1"/>
          </p:cNvSpPr>
          <p:nvPr>
            <p:ph type="sldNum" sz="quarter" idx="5"/>
          </p:nvPr>
        </p:nvSpPr>
        <p:spPr/>
        <p:txBody>
          <a:bodyPr/>
          <a:lstStyle/>
          <a:p>
            <a:fld id="{DF9EFC38-92A7-4091-BBA3-9AC4DF771430}" type="slidenum">
              <a:rPr lang="en-ZA" smtClean="0"/>
              <a:t>122</a:t>
            </a:fld>
            <a:endParaRPr lang="en-ZA"/>
          </a:p>
        </p:txBody>
      </p:sp>
    </p:spTree>
    <p:extLst>
      <p:ext uri="{BB962C8B-B14F-4D97-AF65-F5344CB8AC3E}">
        <p14:creationId xmlns:p14="http://schemas.microsoft.com/office/powerpoint/2010/main" val="5451561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To understand what actions we need to take, we can ask three simple questions.  To achieve our vision for our children, what do we need to stop doing?  What do we need to start doing? And what do we need to continue doing, which are things we are already doing that support our vision?</a:t>
            </a:r>
          </a:p>
        </p:txBody>
      </p:sp>
      <p:sp>
        <p:nvSpPr>
          <p:cNvPr id="4" name="Slide Number Placeholder 3"/>
          <p:cNvSpPr>
            <a:spLocks noGrp="1"/>
          </p:cNvSpPr>
          <p:nvPr>
            <p:ph type="sldNum" sz="quarter" idx="5"/>
          </p:nvPr>
        </p:nvSpPr>
        <p:spPr/>
        <p:txBody>
          <a:bodyPr/>
          <a:lstStyle/>
          <a:p>
            <a:fld id="{DF9EFC38-92A7-4091-BBA3-9AC4DF771430}" type="slidenum">
              <a:rPr lang="en-ZA" smtClean="0"/>
              <a:t>123</a:t>
            </a:fld>
            <a:endParaRPr lang="en-ZA"/>
          </a:p>
        </p:txBody>
      </p:sp>
    </p:spTree>
    <p:extLst>
      <p:ext uri="{BB962C8B-B14F-4D97-AF65-F5344CB8AC3E}">
        <p14:creationId xmlns:p14="http://schemas.microsoft.com/office/powerpoint/2010/main" val="2564032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individuals or a group you can capture all of the things you plan to stop doing, all of the things you plan to start doing and all of the things you plan to continue doing.  You can then commit either individually or as a group to these actions by signing and dating your action plan. </a:t>
            </a:r>
          </a:p>
        </p:txBody>
      </p:sp>
      <p:sp>
        <p:nvSpPr>
          <p:cNvPr id="4" name="Slide Number Placeholder 3"/>
          <p:cNvSpPr>
            <a:spLocks noGrp="1"/>
          </p:cNvSpPr>
          <p:nvPr>
            <p:ph type="sldNum" sz="quarter" idx="5"/>
          </p:nvPr>
        </p:nvSpPr>
        <p:spPr/>
        <p:txBody>
          <a:bodyPr/>
          <a:lstStyle/>
          <a:p>
            <a:fld id="{DF9EFC38-92A7-4091-BBA3-9AC4DF771430}" type="slidenum">
              <a:rPr lang="en-ZA" smtClean="0"/>
              <a:t>124</a:t>
            </a:fld>
            <a:endParaRPr lang="en-ZA"/>
          </a:p>
        </p:txBody>
      </p:sp>
    </p:spTree>
    <p:extLst>
      <p:ext uri="{BB962C8B-B14F-4D97-AF65-F5344CB8AC3E}">
        <p14:creationId xmlns:p14="http://schemas.microsoft.com/office/powerpoint/2010/main" val="32685642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Thanks for watching.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more information visit Courage Child Protection dot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Be sure to like this video and subscribe to our Courage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Stay strong and take courage.</a:t>
            </a:r>
          </a:p>
          <a:p>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125</a:t>
            </a:fld>
            <a:endParaRPr lang="en-ZA"/>
          </a:p>
        </p:txBody>
      </p:sp>
    </p:spTree>
    <p:extLst>
      <p:ext uri="{BB962C8B-B14F-4D97-AF65-F5344CB8AC3E}">
        <p14:creationId xmlns:p14="http://schemas.microsoft.com/office/powerpoint/2010/main" val="262779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need to spend some timing thinking about how children should be growing up in our communities.  Children have a number of developmental stages that we should understand and prepare for as their parents. Children also have a number of rights that we need to respect and protect as parents and community members.</a:t>
            </a:r>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197173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So what are children’s rights?</a:t>
            </a:r>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2398088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 right is a freedom to do, or not do, certain things, or to be entitled to certain things because you belong to a particular community or country that hold these things dear . Children’s rights were first identified at the United Nations Convention on the Rights of the Child in 1990.  </a:t>
            </a:r>
          </a:p>
          <a:p>
            <a:r>
              <a:rPr lang="en-ZA" dirty="0"/>
              <a:t>They have been defined at a global level by UNICEF, </a:t>
            </a:r>
          </a:p>
          <a:p>
            <a:r>
              <a:rPr lang="en-ZA" dirty="0"/>
              <a:t>At a continental level, such as by the African or European Unions, </a:t>
            </a:r>
          </a:p>
          <a:p>
            <a:r>
              <a:rPr lang="en-ZA" dirty="0"/>
              <a:t>And by individual countries in their own Bill of Rights and Children’s Acts.   </a:t>
            </a:r>
          </a:p>
          <a:p>
            <a:r>
              <a:rPr lang="en-ZA" dirty="0"/>
              <a:t>These ‘Rights Documents’ detail what should, or should not be happening to children in families, communities or societies at large..</a:t>
            </a:r>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907229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All children have a right to live…  </a:t>
            </a:r>
          </a:p>
          <a:p>
            <a:r>
              <a:rPr lang="en-ZA" dirty="0"/>
              <a:t>These rights include a right to life, </a:t>
            </a:r>
          </a:p>
          <a:p>
            <a:r>
              <a:rPr lang="en-ZA" dirty="0"/>
              <a:t>Safety and security.</a:t>
            </a:r>
          </a:p>
          <a:p>
            <a:r>
              <a:rPr lang="en-ZA" dirty="0"/>
              <a:t>To be registered and have a name, an identity and a nationality. </a:t>
            </a:r>
          </a:p>
          <a:p>
            <a:r>
              <a:rPr lang="en-ZA" dirty="0"/>
              <a:t>A right to health care.</a:t>
            </a:r>
          </a:p>
          <a:p>
            <a:r>
              <a:rPr lang="en-ZA" dirty="0"/>
              <a:t>A right to legal protection.</a:t>
            </a:r>
          </a:p>
          <a:p>
            <a:r>
              <a:rPr lang="en-ZA" dirty="0"/>
              <a:t>And a right to support if they have any special needs.</a:t>
            </a:r>
          </a:p>
          <a:p>
            <a:r>
              <a:rPr lang="en-ZA" dirty="0"/>
              <a:t>This is in contrast to a world of no rights…</a:t>
            </a:r>
          </a:p>
          <a:p>
            <a:r>
              <a:rPr lang="en-ZA" dirty="0"/>
              <a:t>Where children are rejected or neglected.</a:t>
            </a:r>
          </a:p>
          <a:p>
            <a:r>
              <a:rPr lang="en-ZA" dirty="0"/>
              <a:t>Subjected to abuse, whether physical, emotional or sexual.</a:t>
            </a:r>
          </a:p>
          <a:p>
            <a:r>
              <a:rPr lang="en-ZA" dirty="0"/>
              <a:t>To substance abuse, sometimes even in utero.</a:t>
            </a:r>
          </a:p>
          <a:p>
            <a:r>
              <a:rPr lang="en-ZA" dirty="0"/>
              <a:t>To have no access to justice</a:t>
            </a:r>
          </a:p>
          <a:p>
            <a:r>
              <a:rPr lang="en-ZA" dirty="0"/>
              <a:t>Or to be  trafficked as a commodity to be bought or sold.</a:t>
            </a:r>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419178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They have rights to love…</a:t>
            </a:r>
          </a:p>
          <a:p>
            <a:r>
              <a:rPr lang="en-ZA" dirty="0"/>
              <a:t>Which include a right to a family.</a:t>
            </a:r>
          </a:p>
          <a:p>
            <a:r>
              <a:rPr lang="en-ZA" dirty="0"/>
              <a:t>And parental love and care.</a:t>
            </a:r>
          </a:p>
          <a:p>
            <a:r>
              <a:rPr lang="en-ZA" dirty="0"/>
              <a:t>To honour, respect and dignity.</a:t>
            </a:r>
          </a:p>
          <a:p>
            <a:r>
              <a:rPr lang="en-ZA" dirty="0"/>
              <a:t>And to privacy.</a:t>
            </a:r>
          </a:p>
          <a:p>
            <a:r>
              <a:rPr lang="en-ZA" dirty="0"/>
              <a:t>Versus a world where they are subjected to.</a:t>
            </a:r>
          </a:p>
          <a:p>
            <a:r>
              <a:rPr lang="en-ZA" dirty="0"/>
              <a:t>Harmful cultural practices</a:t>
            </a:r>
          </a:p>
          <a:p>
            <a:r>
              <a:rPr lang="en-ZA" dirty="0"/>
              <a:t>Armed conflict.</a:t>
            </a:r>
          </a:p>
          <a:p>
            <a:r>
              <a:rPr lang="en-ZA" dirty="0"/>
              <a:t>Race, gender, age or sexual discrimination.</a:t>
            </a:r>
          </a:p>
          <a:p>
            <a:r>
              <a:rPr lang="en-ZA" dirty="0"/>
              <a:t>Where they are refugees..</a:t>
            </a:r>
          </a:p>
          <a:p>
            <a:r>
              <a:rPr lang="en-ZA" dirty="0"/>
              <a:t>And have no care or protection.</a:t>
            </a:r>
          </a:p>
        </p:txBody>
      </p:sp>
      <p:sp>
        <p:nvSpPr>
          <p:cNvPr id="4" name="Slide Number Placeholder 3"/>
          <p:cNvSpPr>
            <a:spLocks noGrp="1"/>
          </p:cNvSpPr>
          <p:nvPr>
            <p:ph type="sldNum" sz="quarter" idx="5"/>
          </p:nvPr>
        </p:nvSpPr>
        <p:spPr/>
        <p:txBody>
          <a:bodyPr/>
          <a:lstStyle/>
          <a:p>
            <a:fld id="{DF9EFC38-92A7-4091-BBA3-9AC4DF771430}" type="slidenum">
              <a:rPr lang="en-ZA" smtClean="0"/>
              <a:t>17</a:t>
            </a:fld>
            <a:endParaRPr lang="en-ZA"/>
          </a:p>
        </p:txBody>
      </p:sp>
    </p:spTree>
    <p:extLst>
      <p:ext uri="{BB962C8B-B14F-4D97-AF65-F5344CB8AC3E}">
        <p14:creationId xmlns:p14="http://schemas.microsoft.com/office/powerpoint/2010/main" val="2356188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They have rights to learn…</a:t>
            </a:r>
          </a:p>
          <a:p>
            <a:r>
              <a:rPr lang="en-ZA" dirty="0"/>
              <a:t>Through community participation and belonging</a:t>
            </a:r>
          </a:p>
          <a:p>
            <a:r>
              <a:rPr lang="en-ZA" dirty="0"/>
              <a:t>Through education.</a:t>
            </a:r>
          </a:p>
          <a:p>
            <a:r>
              <a:rPr lang="en-ZA" dirty="0"/>
              <a:t>Leisure and recreation.</a:t>
            </a:r>
          </a:p>
          <a:p>
            <a:r>
              <a:rPr lang="en-ZA" dirty="0"/>
              <a:t>Where they have freedom of thought, expression, association and religion.</a:t>
            </a:r>
          </a:p>
          <a:p>
            <a:r>
              <a:rPr lang="en-ZA" dirty="0"/>
              <a:t>And knowledge of their cultural roots.</a:t>
            </a:r>
          </a:p>
          <a:p>
            <a:r>
              <a:rPr lang="en-ZA" dirty="0"/>
              <a:t>Versus a world where they have no access…</a:t>
            </a:r>
          </a:p>
          <a:p>
            <a:r>
              <a:rPr lang="en-ZA" dirty="0"/>
              <a:t>To play.</a:t>
            </a:r>
          </a:p>
          <a:p>
            <a:r>
              <a:rPr lang="en-ZA" dirty="0"/>
              <a:t>To education.</a:t>
            </a:r>
          </a:p>
          <a:p>
            <a:r>
              <a:rPr lang="en-ZA" dirty="0"/>
              <a:t>To personal development.</a:t>
            </a:r>
          </a:p>
          <a:p>
            <a:r>
              <a:rPr lang="en-ZA" dirty="0"/>
              <a:t>And are subjected to harmful cultural practices</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18</a:t>
            </a:fld>
            <a:endParaRPr lang="en-ZA"/>
          </a:p>
        </p:txBody>
      </p:sp>
    </p:spTree>
    <p:extLst>
      <p:ext uri="{BB962C8B-B14F-4D97-AF65-F5344CB8AC3E}">
        <p14:creationId xmlns:p14="http://schemas.microsoft.com/office/powerpoint/2010/main" val="224209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And finally they have a right to leave a legacy…</a:t>
            </a:r>
          </a:p>
          <a:p>
            <a:r>
              <a:rPr lang="en-ZA" dirty="0"/>
              <a:t>To have a unique identity.</a:t>
            </a:r>
          </a:p>
          <a:p>
            <a:r>
              <a:rPr lang="en-ZA" dirty="0"/>
              <a:t>To have physical, mental and emotional development.</a:t>
            </a:r>
          </a:p>
          <a:p>
            <a:r>
              <a:rPr lang="en-ZA" dirty="0"/>
              <a:t>To have moral development.</a:t>
            </a:r>
          </a:p>
          <a:p>
            <a:r>
              <a:rPr lang="en-ZA" dirty="0"/>
              <a:t>To live a full and happy life.</a:t>
            </a:r>
          </a:p>
          <a:p>
            <a:r>
              <a:rPr lang="en-ZA" dirty="0"/>
              <a:t>On a healthy planet</a:t>
            </a:r>
          </a:p>
          <a:p>
            <a:r>
              <a:rPr lang="en-ZA" dirty="0"/>
              <a:t>Versus a world where they …</a:t>
            </a:r>
          </a:p>
          <a:p>
            <a:r>
              <a:rPr lang="en-ZA" dirty="0"/>
              <a:t>Have no belonging or identity.</a:t>
            </a:r>
          </a:p>
          <a:p>
            <a:r>
              <a:rPr lang="en-ZA" dirty="0"/>
              <a:t>They are not developed or nurtured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They are Isolated and ignored.</a:t>
            </a:r>
          </a:p>
          <a:p>
            <a:r>
              <a:rPr lang="en-ZA" dirty="0"/>
              <a:t>And  live an unhappy life</a:t>
            </a:r>
          </a:p>
          <a:p>
            <a:r>
              <a:rPr lang="en-ZA" dirty="0"/>
              <a:t>On an unhealthy planet.</a:t>
            </a:r>
          </a:p>
        </p:txBody>
      </p:sp>
      <p:sp>
        <p:nvSpPr>
          <p:cNvPr id="4" name="Slide Number Placeholder 3"/>
          <p:cNvSpPr>
            <a:spLocks noGrp="1"/>
          </p:cNvSpPr>
          <p:nvPr>
            <p:ph type="sldNum" sz="quarter" idx="5"/>
          </p:nvPr>
        </p:nvSpPr>
        <p:spPr/>
        <p:txBody>
          <a:bodyPr/>
          <a:lstStyle/>
          <a:p>
            <a:fld id="{DF9EFC38-92A7-4091-BBA3-9AC4DF771430}" type="slidenum">
              <a:rPr lang="en-ZA" smtClean="0"/>
              <a:t>19</a:t>
            </a:fld>
            <a:endParaRPr lang="en-ZA"/>
          </a:p>
        </p:txBody>
      </p:sp>
    </p:spTree>
    <p:extLst>
      <p:ext uri="{BB962C8B-B14F-4D97-AF65-F5344CB8AC3E}">
        <p14:creationId xmlns:p14="http://schemas.microsoft.com/office/powerpoint/2010/main" val="253415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1200" b="0" dirty="0">
                <a:solidFill>
                  <a:schemeClr val="bg1"/>
                </a:solidFill>
                <a:latin typeface="Century Gothic" panose="020B0502020202020204" pitchFamily="34" charset="0"/>
                <a:ea typeface="MS PGothic" panose="020B0600070205080204" pitchFamily="34" charset="-128"/>
              </a:rPr>
              <a:t>This workshop will help your participants to…</a:t>
            </a:r>
            <a:endParaRPr lang="en-ZA" sz="1200" b="0" dirty="0"/>
          </a:p>
          <a:p>
            <a:pPr marL="457200" indent="-457200">
              <a:spcBef>
                <a:spcPts val="1200"/>
              </a:spcBef>
              <a:buFont typeface="Arial" panose="020B0604020202020204" pitchFamily="34" charset="0"/>
              <a:buChar char="•"/>
            </a:pPr>
            <a:r>
              <a:rPr lang="en-ZA" sz="1200" dirty="0"/>
              <a:t>Develop a vision for the kind of world they would like to create for their children.</a:t>
            </a:r>
          </a:p>
          <a:p>
            <a:pPr marL="457200" indent="-457200">
              <a:spcBef>
                <a:spcPts val="1200"/>
              </a:spcBef>
              <a:buFont typeface="Arial" panose="020B0604020202020204" pitchFamily="34" charset="0"/>
              <a:buChar char="•"/>
            </a:pPr>
            <a:r>
              <a:rPr lang="en-ZA" sz="1200" dirty="0"/>
              <a:t>Understand the human rights and developmental needs of children and how you can support them.</a:t>
            </a:r>
          </a:p>
          <a:p>
            <a:pPr marL="457200" indent="-457200">
              <a:spcBef>
                <a:spcPts val="1200"/>
              </a:spcBef>
              <a:buFont typeface="Arial" panose="020B0604020202020204" pitchFamily="34" charset="0"/>
              <a:buChar char="•"/>
            </a:pPr>
            <a:r>
              <a:rPr lang="en-ZA" sz="1200" dirty="0"/>
              <a:t>Understand what causes and what can prevent child protection challenges in their community.</a:t>
            </a:r>
          </a:p>
          <a:p>
            <a:pPr marL="457200" indent="-457200">
              <a:spcBef>
                <a:spcPts val="1200"/>
              </a:spcBef>
              <a:buFont typeface="Arial" panose="020B0604020202020204" pitchFamily="34" charset="0"/>
              <a:buChar char="•"/>
            </a:pPr>
            <a:r>
              <a:rPr lang="en-ZA" sz="1200" dirty="0"/>
              <a:t>Understand the child protection and safeguarding process.</a:t>
            </a:r>
          </a:p>
          <a:p>
            <a:pPr marL="457200" indent="-457200">
              <a:spcBef>
                <a:spcPts val="1200"/>
              </a:spcBef>
              <a:buFont typeface="Arial" panose="020B0604020202020204" pitchFamily="34" charset="0"/>
              <a:buChar char="•"/>
            </a:pPr>
            <a:r>
              <a:rPr lang="en-ZA" sz="1200" dirty="0"/>
              <a:t>Understand their role as parents or caregivers and how to build their children’s self esteem and self worth.</a:t>
            </a:r>
          </a:p>
          <a:p>
            <a:pPr marL="457200" indent="-457200">
              <a:spcBef>
                <a:spcPts val="1200"/>
              </a:spcBef>
              <a:buFont typeface="Arial" panose="020B0604020202020204" pitchFamily="34" charset="0"/>
              <a:buChar char="•"/>
            </a:pPr>
            <a:r>
              <a:rPr lang="en-ZA" sz="1200" dirty="0"/>
              <a:t>Develop an action plan to ensure positive parenting in your home and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1321983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In addition to their rights, children also have different needs as they grow up and develop, the next few pictures illustrate how children develop physically, emotionally and socially and some tips for parents to support them along the way.</a:t>
            </a:r>
          </a:p>
        </p:txBody>
      </p:sp>
      <p:sp>
        <p:nvSpPr>
          <p:cNvPr id="4" name="Slide Number Placeholder 3"/>
          <p:cNvSpPr>
            <a:spLocks noGrp="1"/>
          </p:cNvSpPr>
          <p:nvPr>
            <p:ph type="sldNum" sz="quarter" idx="5"/>
          </p:nvPr>
        </p:nvSpPr>
        <p:spPr/>
        <p:txBody>
          <a:bodyPr/>
          <a:lstStyle/>
          <a:p>
            <a:fld id="{DF9EFC38-92A7-4091-BBA3-9AC4DF771430}" type="slidenum">
              <a:rPr lang="en-ZA" smtClean="0"/>
              <a:t>20</a:t>
            </a:fld>
            <a:endParaRPr lang="en-ZA"/>
          </a:p>
        </p:txBody>
      </p:sp>
    </p:spTree>
    <p:extLst>
      <p:ext uri="{BB962C8B-B14F-4D97-AF65-F5344CB8AC3E}">
        <p14:creationId xmlns:p14="http://schemas.microsoft.com/office/powerpoint/2010/main" val="312446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From conception to around 38 to 40 weeks your baby develops completely in your womb. </a:t>
            </a:r>
            <a:r>
              <a:rPr lang="en-ZA" dirty="0"/>
              <a:t>This is a time of growth for your child and care and preparation for you as a parent.</a:t>
            </a:r>
          </a:p>
        </p:txBody>
      </p:sp>
      <p:sp>
        <p:nvSpPr>
          <p:cNvPr id="4" name="Slide Number Placeholder 3"/>
          <p:cNvSpPr>
            <a:spLocks noGrp="1"/>
          </p:cNvSpPr>
          <p:nvPr>
            <p:ph type="sldNum" sz="quarter" idx="5"/>
          </p:nvPr>
        </p:nvSpPr>
        <p:spPr/>
        <p:txBody>
          <a:bodyPr/>
          <a:lstStyle/>
          <a:p>
            <a:fld id="{DF9EFC38-92A7-4091-BBA3-9AC4DF771430}" type="slidenum">
              <a:rPr lang="en-ZA" smtClean="0"/>
              <a:t>21</a:t>
            </a:fld>
            <a:endParaRPr lang="en-ZA"/>
          </a:p>
        </p:txBody>
      </p:sp>
    </p:spTree>
    <p:extLst>
      <p:ext uri="{BB962C8B-B14F-4D97-AF65-F5344CB8AC3E}">
        <p14:creationId xmlns:p14="http://schemas.microsoft.com/office/powerpoint/2010/main" val="3825815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a physical perspective, development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starts with your baby’s central nervous system; spine; heart; ears; eyes; arms; legs; teeth; palate; sex; vocal cords and finally their lungs. Your baby can grasp with their hands, move, kick and hiccup. Your nutrition is their nutrition, so be sure to eat a healthy diet with lots of vitamins and minerals, a</a:t>
            </a:r>
            <a:r>
              <a:rPr kumimoji="0" lang="en-GB"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healthy mother creates a healthy child.</a:t>
            </a:r>
          </a:p>
        </p:txBody>
      </p:sp>
      <p:sp>
        <p:nvSpPr>
          <p:cNvPr id="4" name="Slide Number Placeholder 3"/>
          <p:cNvSpPr>
            <a:spLocks noGrp="1"/>
          </p:cNvSpPr>
          <p:nvPr>
            <p:ph type="sldNum" sz="quarter" idx="5"/>
          </p:nvPr>
        </p:nvSpPr>
        <p:spPr/>
        <p:txBody>
          <a:bodyPr/>
          <a:lstStyle/>
          <a:p>
            <a:fld id="{DF9EFC38-92A7-4091-BBA3-9AC4DF771430}" type="slidenum">
              <a:rPr lang="en-ZA" smtClean="0"/>
              <a:t>22</a:t>
            </a:fld>
            <a:endParaRPr lang="en-ZA"/>
          </a:p>
        </p:txBody>
      </p:sp>
    </p:spTree>
    <p:extLst>
      <p:ext uri="{BB962C8B-B14F-4D97-AF65-F5344CB8AC3E}">
        <p14:creationId xmlns:p14="http://schemas.microsoft.com/office/powerpoint/2010/main" val="2743530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Mentally, your baby can feel pain, suck its thumb and dream. Your nutrition is also important for their mental development, so a balanced diet is crucial.</a:t>
            </a:r>
          </a:p>
        </p:txBody>
      </p:sp>
      <p:sp>
        <p:nvSpPr>
          <p:cNvPr id="4" name="Slide Number Placeholder 3"/>
          <p:cNvSpPr>
            <a:spLocks noGrp="1"/>
          </p:cNvSpPr>
          <p:nvPr>
            <p:ph type="sldNum" sz="quarter" idx="5"/>
          </p:nvPr>
        </p:nvSpPr>
        <p:spPr/>
        <p:txBody>
          <a:bodyPr/>
          <a:lstStyle/>
          <a:p>
            <a:fld id="{DF9EFC38-92A7-4091-BBA3-9AC4DF771430}" type="slidenum">
              <a:rPr lang="en-ZA" smtClean="0"/>
              <a:t>23</a:t>
            </a:fld>
            <a:endParaRPr lang="en-ZA"/>
          </a:p>
        </p:txBody>
      </p:sp>
    </p:spTree>
    <p:extLst>
      <p:ext uri="{BB962C8B-B14F-4D97-AF65-F5344CB8AC3E}">
        <p14:creationId xmlns:p14="http://schemas.microsoft.com/office/powerpoint/2010/main" val="4017664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From an emotional perspective, your baby can recognise your voice in utero. They will react to your moods, so be sure to stay calm and relaxed as much as possible. At this stage, your baby uses sight, sound, taste and touch to experience and explore their world, this is the start of their sensory development. </a:t>
            </a:r>
            <a:r>
              <a:rPr kumimoji="0" lang="en-GB"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Positive-in-utero experiences affect your unborn child, just as negative-in-utero experiences.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 calm, anxiety free mother creates a calm anxiety free child. </a:t>
            </a:r>
          </a:p>
        </p:txBody>
      </p:sp>
      <p:sp>
        <p:nvSpPr>
          <p:cNvPr id="4" name="Slide Number Placeholder 3"/>
          <p:cNvSpPr>
            <a:spLocks noGrp="1"/>
          </p:cNvSpPr>
          <p:nvPr>
            <p:ph type="sldNum" sz="quarter" idx="5"/>
          </p:nvPr>
        </p:nvSpPr>
        <p:spPr/>
        <p:txBody>
          <a:bodyPr/>
          <a:lstStyle/>
          <a:p>
            <a:fld id="{DF9EFC38-92A7-4091-BBA3-9AC4DF771430}" type="slidenum">
              <a:rPr lang="en-ZA" smtClean="0"/>
              <a:t>24</a:t>
            </a:fld>
            <a:endParaRPr lang="en-ZA"/>
          </a:p>
        </p:txBody>
      </p:sp>
    </p:spTree>
    <p:extLst>
      <p:ext uri="{BB962C8B-B14F-4D97-AF65-F5344CB8AC3E}">
        <p14:creationId xmlns:p14="http://schemas.microsoft.com/office/powerpoint/2010/main" val="168677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a mother you should get lots of rest, at least 8 hours at sleep a night. You must eat a healthy balanced diet and you must not take any drugs, drink alcohol or smoke cigarettes throughout your pregnancy. Visit your doctor or local clinic regularly for check ups and ensure that you are being emotionally supported by your partner, family and community at this time, as this ensures the best possible future for our child.</a:t>
            </a:r>
          </a:p>
        </p:txBody>
      </p:sp>
      <p:sp>
        <p:nvSpPr>
          <p:cNvPr id="4" name="Slide Number Placeholder 3"/>
          <p:cNvSpPr>
            <a:spLocks noGrp="1"/>
          </p:cNvSpPr>
          <p:nvPr>
            <p:ph type="sldNum" sz="quarter" idx="5"/>
          </p:nvPr>
        </p:nvSpPr>
        <p:spPr/>
        <p:txBody>
          <a:bodyPr/>
          <a:lstStyle/>
          <a:p>
            <a:fld id="{DF9EFC38-92A7-4091-BBA3-9AC4DF771430}" type="slidenum">
              <a:rPr lang="en-ZA" smtClean="0"/>
              <a:t>25</a:t>
            </a:fld>
            <a:endParaRPr lang="en-ZA"/>
          </a:p>
        </p:txBody>
      </p:sp>
    </p:spTree>
    <p:extLst>
      <p:ext uri="{BB962C8B-B14F-4D97-AF65-F5344CB8AC3E}">
        <p14:creationId xmlns:p14="http://schemas.microsoft.com/office/powerpoint/2010/main" val="242271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birth to 12 months, is a time of love and developing routines for your baby and yourself. </a:t>
            </a:r>
          </a:p>
        </p:txBody>
      </p:sp>
      <p:sp>
        <p:nvSpPr>
          <p:cNvPr id="4" name="Slide Number Placeholder 3"/>
          <p:cNvSpPr>
            <a:spLocks noGrp="1"/>
          </p:cNvSpPr>
          <p:nvPr>
            <p:ph type="sldNum" sz="quarter" idx="5"/>
          </p:nvPr>
        </p:nvSpPr>
        <p:spPr/>
        <p:txBody>
          <a:bodyPr/>
          <a:lstStyle/>
          <a:p>
            <a:fld id="{DF9EFC38-92A7-4091-BBA3-9AC4DF771430}" type="slidenum">
              <a:rPr lang="en-ZA" smtClean="0"/>
              <a:t>26</a:t>
            </a:fld>
            <a:endParaRPr lang="en-ZA"/>
          </a:p>
        </p:txBody>
      </p:sp>
    </p:spTree>
    <p:extLst>
      <p:ext uri="{BB962C8B-B14F-4D97-AF65-F5344CB8AC3E}">
        <p14:creationId xmlns:p14="http://schemas.microsoft.com/office/powerpoint/2010/main" val="452281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Physically, </a:t>
            </a:r>
            <a:r>
              <a:rPr kumimoji="0" lang="en-GB"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your baby's will do lots of growing in this time and should weigh between 7 and 14kgs or 17 to 27 pounds in this first year, this should be monitored by your health care provider or local clinic.</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Your baby will sleep a lot, from 14 to 17 hours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at night with frequent naps during the day. They will start to lift their head and chest when lying on their stomach.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Their e</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yes will start to focus on and follow a moving object around a room.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Their fingers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can grasp a rattle or finger, and by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12 months, they should be able to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roll over, s</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it, crawl, pull themselves into a standing position and walk holding onto furniture.  You can stimulate your baby through massage and be sure to keep an eye open for any ear or eye infections. </a:t>
            </a:r>
          </a:p>
        </p:txBody>
      </p:sp>
      <p:sp>
        <p:nvSpPr>
          <p:cNvPr id="4" name="Slide Number Placeholder 3"/>
          <p:cNvSpPr>
            <a:spLocks noGrp="1"/>
          </p:cNvSpPr>
          <p:nvPr>
            <p:ph type="sldNum" sz="quarter" idx="5"/>
          </p:nvPr>
        </p:nvSpPr>
        <p:spPr/>
        <p:txBody>
          <a:bodyPr/>
          <a:lstStyle/>
          <a:p>
            <a:fld id="{DF9EFC38-92A7-4091-BBA3-9AC4DF771430}" type="slidenum">
              <a:rPr lang="en-ZA" smtClean="0"/>
              <a:t>27</a:t>
            </a:fld>
            <a:endParaRPr lang="en-ZA"/>
          </a:p>
        </p:txBody>
      </p:sp>
    </p:spTree>
    <p:extLst>
      <p:ext uri="{BB962C8B-B14F-4D97-AF65-F5344CB8AC3E}">
        <p14:creationId xmlns:p14="http://schemas.microsoft.com/office/powerpoint/2010/main" val="2582675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ZA" dirty="0"/>
              <a:t>From an intellectual perspective,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your baby will explore objects with their mouth.  They will play with fingers, hands and toes,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t</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urn their head towards bright colours and lights. They should be able to clap their hands and wave goodbye. They will react to the sound of voices, rattles or bells, and they will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say their first words, such as da-da and ma-ma. They will start to dance to music.  They will be Interested in pictures, colors and textures, and early sensory challenges should be detected at this stage, such as with their hearing or sight.  They will need a healthy balanced diet ideally of breast milk, or formula if breastfeeding is not possible, and will start eating basic solid foods from 6 to 12 months. </a:t>
            </a:r>
          </a:p>
        </p:txBody>
      </p:sp>
      <p:sp>
        <p:nvSpPr>
          <p:cNvPr id="4" name="Slide Number Placeholder 3"/>
          <p:cNvSpPr>
            <a:spLocks noGrp="1"/>
          </p:cNvSpPr>
          <p:nvPr>
            <p:ph type="sldNum" sz="quarter" idx="5"/>
          </p:nvPr>
        </p:nvSpPr>
        <p:spPr/>
        <p:txBody>
          <a:bodyPr/>
          <a:lstStyle/>
          <a:p>
            <a:fld id="{DF9EFC38-92A7-4091-BBA3-9AC4DF771430}" type="slidenum">
              <a:rPr lang="en-ZA" smtClean="0"/>
              <a:t>28</a:t>
            </a:fld>
            <a:endParaRPr lang="en-ZA"/>
          </a:p>
        </p:txBody>
      </p:sp>
    </p:spTree>
    <p:extLst>
      <p:ext uri="{BB962C8B-B14F-4D97-AF65-F5344CB8AC3E}">
        <p14:creationId xmlns:p14="http://schemas.microsoft.com/office/powerpoint/2010/main" val="3908062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Emotionally, your baby will babble, smile and squeal with laughter. They will cry to communicate pain, fear or discomfort, and will love to be touched and cuddled. They will return smiles and respond to their name and recognise close family members.  They will also know if someone is a stranger.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copy your actions,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attach to a special toy and start to express their emotions. Their language development will start through talking to you, repetition and making connections.</a:t>
            </a:r>
          </a:p>
        </p:txBody>
      </p:sp>
      <p:sp>
        <p:nvSpPr>
          <p:cNvPr id="4" name="Slide Number Placeholder 3"/>
          <p:cNvSpPr>
            <a:spLocks noGrp="1"/>
          </p:cNvSpPr>
          <p:nvPr>
            <p:ph type="sldNum" sz="quarter" idx="5"/>
          </p:nvPr>
        </p:nvSpPr>
        <p:spPr/>
        <p:txBody>
          <a:bodyPr/>
          <a:lstStyle/>
          <a:p>
            <a:fld id="{DF9EFC38-92A7-4091-BBA3-9AC4DF771430}" type="slidenum">
              <a:rPr lang="en-ZA" smtClean="0"/>
              <a:t>29</a:t>
            </a:fld>
            <a:endParaRPr lang="en-ZA"/>
          </a:p>
        </p:txBody>
      </p:sp>
    </p:spTree>
    <p:extLst>
      <p:ext uri="{BB962C8B-B14F-4D97-AF65-F5344CB8AC3E}">
        <p14:creationId xmlns:p14="http://schemas.microsoft.com/office/powerpoint/2010/main" val="202239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dirty="0">
                <a:solidFill>
                  <a:schemeClr val="tx1"/>
                </a:solidFill>
                <a:effectLst/>
                <a:latin typeface="+mn-lt"/>
                <a:ea typeface="+mn-ea"/>
                <a:cs typeface="+mn-cs"/>
              </a:rPr>
              <a:t>The process and timing illustrated here shows how you can run:</a:t>
            </a:r>
            <a:br>
              <a:rPr lang="en-ZA" dirty="0"/>
            </a:br>
            <a:r>
              <a:rPr lang="en-ZA" sz="1200" b="0" i="0" u="none" strike="noStrike" kern="1200" dirty="0">
                <a:solidFill>
                  <a:schemeClr val="tx1"/>
                </a:solidFill>
                <a:effectLst/>
                <a:latin typeface="+mn-lt"/>
                <a:ea typeface="+mn-ea"/>
                <a:cs typeface="+mn-cs"/>
              </a:rPr>
              <a:t>1) A 2.5 hour positive parenting workshop, or…</a:t>
            </a:r>
          </a:p>
          <a:p>
            <a:r>
              <a:rPr lang="en-ZA" sz="1200" b="0" i="0" u="none" strike="noStrike" kern="1200" dirty="0">
                <a:solidFill>
                  <a:schemeClr val="tx1"/>
                </a:solidFill>
                <a:effectLst/>
                <a:latin typeface="+mn-lt"/>
                <a:ea typeface="+mn-ea"/>
                <a:cs typeface="+mn-cs"/>
              </a:rPr>
              <a:t>2) A 1 hour child rights and developmental needs workshop</a:t>
            </a:r>
          </a:p>
          <a:p>
            <a:r>
              <a:rPr lang="en-ZA" sz="1200" b="0" i="0" u="none" strike="noStrike" kern="1200" dirty="0">
                <a:solidFill>
                  <a:schemeClr val="tx1"/>
                </a:solidFill>
                <a:effectLst/>
                <a:latin typeface="+mn-lt"/>
                <a:ea typeface="+mn-ea"/>
                <a:cs typeface="+mn-cs"/>
              </a:rPr>
              <a:t>3) A 1 hour child protection and safeguarding workshop.</a:t>
            </a:r>
            <a:br>
              <a:rPr lang="en-ZA" dirty="0"/>
            </a:br>
            <a:r>
              <a:rPr lang="en-ZA" sz="1200" b="0" i="0" u="none" strike="noStrike" kern="1200" dirty="0">
                <a:solidFill>
                  <a:schemeClr val="tx1"/>
                </a:solidFill>
                <a:effectLst/>
                <a:latin typeface="+mn-lt"/>
                <a:ea typeface="+mn-ea"/>
                <a:cs typeface="+mn-cs"/>
              </a:rPr>
              <a:t>4) A 1 hour positive parenting and self esteem building workshop.</a:t>
            </a:r>
            <a:br>
              <a:rPr lang="en-ZA" dirty="0"/>
            </a:br>
            <a:r>
              <a:rPr lang="en-ZA" sz="1200" b="0" i="0" u="none" strike="noStrike" kern="1200" dirty="0">
                <a:solidFill>
                  <a:schemeClr val="tx1"/>
                </a:solidFill>
                <a:effectLst/>
                <a:latin typeface="+mn-lt"/>
                <a:ea typeface="+mn-ea"/>
                <a:cs typeface="+mn-cs"/>
              </a:rPr>
              <a:t>5) A 1 hour abandoned child protection and the process of adoption workshop.</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2835755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a parent, you must make sure that you baby-proof your home by locking up poisonous substances, covering electrical outlets and removing sharp corners and edges where possible. Give your baby interesting objects of different colours and textures to play with but be aware of smaller objects that they can choke on. Cuddle and touch your baby as much as possible. Let them explore and move around. Create a routine but be flexible about this. Talk to, communicate, read to and play with your baby. Play hide &amp; seek (or peek a boo) with hands. Most importantly, respond to you babies cries so that they learn trust and build strong emotional connections.</a:t>
            </a:r>
          </a:p>
        </p:txBody>
      </p:sp>
      <p:sp>
        <p:nvSpPr>
          <p:cNvPr id="4" name="Slide Number Placeholder 3"/>
          <p:cNvSpPr>
            <a:spLocks noGrp="1"/>
          </p:cNvSpPr>
          <p:nvPr>
            <p:ph type="sldNum" sz="quarter" idx="5"/>
          </p:nvPr>
        </p:nvSpPr>
        <p:spPr/>
        <p:txBody>
          <a:bodyPr/>
          <a:lstStyle/>
          <a:p>
            <a:fld id="{DF9EFC38-92A7-4091-BBA3-9AC4DF771430}" type="slidenum">
              <a:rPr lang="en-ZA" smtClean="0"/>
              <a:t>30</a:t>
            </a:fld>
            <a:endParaRPr lang="en-ZA"/>
          </a:p>
        </p:txBody>
      </p:sp>
    </p:spTree>
    <p:extLst>
      <p:ext uri="{BB962C8B-B14F-4D97-AF65-F5344CB8AC3E}">
        <p14:creationId xmlns:p14="http://schemas.microsoft.com/office/powerpoint/2010/main" val="1438481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1 to 2 years, is a time of building their personality, taking their first steps and saying their first words.</a:t>
            </a:r>
          </a:p>
        </p:txBody>
      </p:sp>
      <p:sp>
        <p:nvSpPr>
          <p:cNvPr id="4" name="Slide Number Placeholder 3"/>
          <p:cNvSpPr>
            <a:spLocks noGrp="1"/>
          </p:cNvSpPr>
          <p:nvPr>
            <p:ph type="sldNum" sz="quarter" idx="5"/>
          </p:nvPr>
        </p:nvSpPr>
        <p:spPr/>
        <p:txBody>
          <a:bodyPr/>
          <a:lstStyle/>
          <a:p>
            <a:fld id="{DF9EFC38-92A7-4091-BBA3-9AC4DF771430}" type="slidenum">
              <a:rPr lang="en-ZA" smtClean="0"/>
              <a:t>31</a:t>
            </a:fld>
            <a:endParaRPr lang="en-ZA"/>
          </a:p>
        </p:txBody>
      </p:sp>
    </p:spTree>
    <p:extLst>
      <p:ext uri="{BB962C8B-B14F-4D97-AF65-F5344CB8AC3E}">
        <p14:creationId xmlns:p14="http://schemas.microsoft.com/office/powerpoint/2010/main" val="402327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 2 years your baby will weigh between 10 and 17kg’s or 20 to 32 pounds, again this should be monitored by your health care provider or local clinic. They should still be sleeping between 12 to 14 hours at night with naps during the day.  They will start walking without help, and be able to stoop, bend over and walk backwards without falling over. They should be able to  drink from a straw and feeds themselves with a spoon.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start to gesture</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push, pull and grasps items.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should be able to t</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urn the pages of a book (make sure you read to them every night). They will be able to stack 2 to 4 objects by 2 years. They can open drawers and cupboards, so be sure to put all dangerous items out of reach. They will begin to have control over their bowels, so you can start potty training, which should be completed by around 3 ½ years (but this is not a strict time limit). </a:t>
            </a:r>
          </a:p>
        </p:txBody>
      </p:sp>
      <p:sp>
        <p:nvSpPr>
          <p:cNvPr id="4" name="Slide Number Placeholder 3"/>
          <p:cNvSpPr>
            <a:spLocks noGrp="1"/>
          </p:cNvSpPr>
          <p:nvPr>
            <p:ph type="sldNum" sz="quarter" idx="5"/>
          </p:nvPr>
        </p:nvSpPr>
        <p:spPr/>
        <p:txBody>
          <a:bodyPr/>
          <a:lstStyle/>
          <a:p>
            <a:fld id="{DF9EFC38-92A7-4091-BBA3-9AC4DF771430}" type="slidenum">
              <a:rPr lang="en-ZA" smtClean="0"/>
              <a:t>32</a:t>
            </a:fld>
            <a:endParaRPr lang="en-ZA"/>
          </a:p>
        </p:txBody>
      </p:sp>
    </p:spTree>
    <p:extLst>
      <p:ext uri="{BB962C8B-B14F-4D97-AF65-F5344CB8AC3E}">
        <p14:creationId xmlns:p14="http://schemas.microsoft.com/office/powerpoint/2010/main" val="3699327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Mentally, by age 2, your baby should be able to say 2 to 3-word sentences. They will talk to themselves and ‘jabber’ expressively. They will look at the person they are speaking to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can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identify toys with words. They can scribble with crayons on paper, identify objects in books, search for objects out of sight and take things apart. They will also start humming and try to sing.  It is at this stage that you may pick up developmental challenges if they are struggling to reach any of these milestones. </a:t>
            </a:r>
          </a:p>
        </p:txBody>
      </p:sp>
      <p:sp>
        <p:nvSpPr>
          <p:cNvPr id="4" name="Slide Number Placeholder 3"/>
          <p:cNvSpPr>
            <a:spLocks noGrp="1"/>
          </p:cNvSpPr>
          <p:nvPr>
            <p:ph type="sldNum" sz="quarter" idx="5"/>
          </p:nvPr>
        </p:nvSpPr>
        <p:spPr/>
        <p:txBody>
          <a:bodyPr/>
          <a:lstStyle/>
          <a:p>
            <a:fld id="{DF9EFC38-92A7-4091-BBA3-9AC4DF771430}" type="slidenum">
              <a:rPr lang="en-ZA" smtClean="0"/>
              <a:t>33</a:t>
            </a:fld>
            <a:endParaRPr lang="en-ZA"/>
          </a:p>
        </p:txBody>
      </p:sp>
    </p:spTree>
    <p:extLst>
      <p:ext uri="{BB962C8B-B14F-4D97-AF65-F5344CB8AC3E}">
        <p14:creationId xmlns:p14="http://schemas.microsoft.com/office/powerpoint/2010/main" val="213229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Emotionally, your baby will start to develop their personality and independence in this second year. This is an important stage to start teaching your child a sense of safety, and that their home is a place of care and love. They will refer to themselves by their name and will start to play with other children. They can be very possessive with their toys,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imitate their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parents or siblings all the time.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insist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on doing tasks on their own, and will get frustrated and have tantrums.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start to engage in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simple make-believe play.</a:t>
            </a:r>
          </a:p>
        </p:txBody>
      </p:sp>
      <p:sp>
        <p:nvSpPr>
          <p:cNvPr id="4" name="Slide Number Placeholder 3"/>
          <p:cNvSpPr>
            <a:spLocks noGrp="1"/>
          </p:cNvSpPr>
          <p:nvPr>
            <p:ph type="sldNum" sz="quarter" idx="5"/>
          </p:nvPr>
        </p:nvSpPr>
        <p:spPr/>
        <p:txBody>
          <a:bodyPr/>
          <a:lstStyle/>
          <a:p>
            <a:fld id="{DF9EFC38-92A7-4091-BBA3-9AC4DF771430}" type="slidenum">
              <a:rPr lang="en-ZA" smtClean="0"/>
              <a:t>34</a:t>
            </a:fld>
            <a:endParaRPr lang="en-ZA"/>
          </a:p>
        </p:txBody>
      </p:sp>
    </p:spTree>
    <p:extLst>
      <p:ext uri="{BB962C8B-B14F-4D97-AF65-F5344CB8AC3E}">
        <p14:creationId xmlns:p14="http://schemas.microsoft.com/office/powerpoint/2010/main" val="1265124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Play with your child on the floor every day. Make sure your home is toddler proof and safe, everything will have to move up a level.  Put a box of interesting objects together for your baby to play with, including tubs, cups, paper or fabric of different colours and textures. Talk to your child and encourage them to copy you. Read simple books to them and look for teachable moments in your everyday lives. Play music to them to stimulate their brains and play dress up and make-believe games to help develop their imaginations.</a:t>
            </a:r>
          </a:p>
        </p:txBody>
      </p:sp>
      <p:sp>
        <p:nvSpPr>
          <p:cNvPr id="4" name="Slide Number Placeholder 3"/>
          <p:cNvSpPr>
            <a:spLocks noGrp="1"/>
          </p:cNvSpPr>
          <p:nvPr>
            <p:ph type="sldNum" sz="quarter" idx="5"/>
          </p:nvPr>
        </p:nvSpPr>
        <p:spPr/>
        <p:txBody>
          <a:bodyPr/>
          <a:lstStyle/>
          <a:p>
            <a:fld id="{DF9EFC38-92A7-4091-BBA3-9AC4DF771430}" type="slidenum">
              <a:rPr lang="en-ZA" smtClean="0"/>
              <a:t>35</a:t>
            </a:fld>
            <a:endParaRPr lang="en-ZA"/>
          </a:p>
        </p:txBody>
      </p:sp>
    </p:spTree>
    <p:extLst>
      <p:ext uri="{BB962C8B-B14F-4D97-AF65-F5344CB8AC3E}">
        <p14:creationId xmlns:p14="http://schemas.microsoft.com/office/powerpoint/2010/main" val="3832693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2 to 3 years, your child becomes a toddler, this is a time of growing independence, observation and imitation to learn and grow.</a:t>
            </a:r>
          </a:p>
        </p:txBody>
      </p:sp>
      <p:sp>
        <p:nvSpPr>
          <p:cNvPr id="4" name="Slide Number Placeholder 3"/>
          <p:cNvSpPr>
            <a:spLocks noGrp="1"/>
          </p:cNvSpPr>
          <p:nvPr>
            <p:ph type="sldNum" sz="quarter" idx="5"/>
          </p:nvPr>
        </p:nvSpPr>
        <p:spPr/>
        <p:txBody>
          <a:bodyPr/>
          <a:lstStyle/>
          <a:p>
            <a:fld id="{DF9EFC38-92A7-4091-BBA3-9AC4DF771430}" type="slidenum">
              <a:rPr lang="en-ZA" smtClean="0"/>
              <a:t>36</a:t>
            </a:fld>
            <a:endParaRPr lang="en-ZA"/>
          </a:p>
        </p:txBody>
      </p:sp>
    </p:spTree>
    <p:extLst>
      <p:ext uri="{BB962C8B-B14F-4D97-AF65-F5344CB8AC3E}">
        <p14:creationId xmlns:p14="http://schemas.microsoft.com/office/powerpoint/2010/main" val="3619779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By 3 years your child should weigh between 11 and 19kgs or 25 to 44 pounds and should be sleeping 10 to 12 hours at night. They may also still need naps during the day.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become taller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and thinner framed, and slightly more adult looking. They will grow their full set of baby teeth, so you will need to teach them about dental care.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start to sleeps through most nights without wetting their bed, and will start to use the toilet with some help from you.  They will put on their shoes, but will still need help lacing them up.  They should be able to dress themselves with some help from you and they can feed themselves.  They can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hop on one foot, climb on small playground equipment, kick and throw balls and peddle a bicycle.</a:t>
            </a:r>
          </a:p>
        </p:txBody>
      </p:sp>
      <p:sp>
        <p:nvSpPr>
          <p:cNvPr id="4" name="Slide Number Placeholder 3"/>
          <p:cNvSpPr>
            <a:spLocks noGrp="1"/>
          </p:cNvSpPr>
          <p:nvPr>
            <p:ph type="sldNum" sz="quarter" idx="5"/>
          </p:nvPr>
        </p:nvSpPr>
        <p:spPr/>
        <p:txBody>
          <a:bodyPr/>
          <a:lstStyle/>
          <a:p>
            <a:fld id="{DF9EFC38-92A7-4091-BBA3-9AC4DF771430}" type="slidenum">
              <a:rPr lang="en-ZA" smtClean="0"/>
              <a:t>37</a:t>
            </a:fld>
            <a:endParaRPr lang="en-ZA"/>
          </a:p>
        </p:txBody>
      </p:sp>
    </p:spTree>
    <p:extLst>
      <p:ext uri="{BB962C8B-B14F-4D97-AF65-F5344CB8AC3E}">
        <p14:creationId xmlns:p14="http://schemas.microsoft.com/office/powerpoint/2010/main" val="4126631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Intellectually, most of their speech will be understandable, and they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continue to repeat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words and sounds that they hear around them.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be able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to listen to and tell simple stories,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stack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5 - 7 blocks.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enjoy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playing with clay and play dough and should be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able to complete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 6-piece puzzle.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be able to match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objects and pictures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 able to count up to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3 objects.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Make brushing their teeth part of their daily routine.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Encourage lots of tactile play in sand and water and start to build your child's vocabulary by adding descriptive words to their sentences. Sing simple songs and dance with them. Talk about colors, numbers and shapes everyday. </a:t>
            </a:r>
          </a:p>
        </p:txBody>
      </p:sp>
      <p:sp>
        <p:nvSpPr>
          <p:cNvPr id="4" name="Slide Number Placeholder 3"/>
          <p:cNvSpPr>
            <a:spLocks noGrp="1"/>
          </p:cNvSpPr>
          <p:nvPr>
            <p:ph type="sldNum" sz="quarter" idx="5"/>
          </p:nvPr>
        </p:nvSpPr>
        <p:spPr/>
        <p:txBody>
          <a:bodyPr/>
          <a:lstStyle/>
          <a:p>
            <a:fld id="{DF9EFC38-92A7-4091-BBA3-9AC4DF771430}" type="slidenum">
              <a:rPr lang="en-ZA" smtClean="0"/>
              <a:t>38</a:t>
            </a:fld>
            <a:endParaRPr lang="en-ZA"/>
          </a:p>
        </p:txBody>
      </p:sp>
    </p:spTree>
    <p:extLst>
      <p:ext uri="{BB962C8B-B14F-4D97-AF65-F5344CB8AC3E}">
        <p14:creationId xmlns:p14="http://schemas.microsoft.com/office/powerpoint/2010/main" val="4185979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Help them to build their physical confidence. </a:t>
            </a:r>
          </a:p>
        </p:txBody>
      </p:sp>
      <p:sp>
        <p:nvSpPr>
          <p:cNvPr id="4" name="Slide Number Placeholder 3"/>
          <p:cNvSpPr>
            <a:spLocks noGrp="1"/>
          </p:cNvSpPr>
          <p:nvPr>
            <p:ph type="sldNum" sz="quarter" idx="5"/>
          </p:nvPr>
        </p:nvSpPr>
        <p:spPr/>
        <p:txBody>
          <a:bodyPr/>
          <a:lstStyle/>
          <a:p>
            <a:fld id="{DF9EFC38-92A7-4091-BBA3-9AC4DF771430}" type="slidenum">
              <a:rPr lang="en-ZA" smtClean="0"/>
              <a:t>39</a:t>
            </a:fld>
            <a:endParaRPr lang="en-ZA"/>
          </a:p>
        </p:txBody>
      </p:sp>
    </p:spTree>
    <p:extLst>
      <p:ext uri="{BB962C8B-B14F-4D97-AF65-F5344CB8AC3E}">
        <p14:creationId xmlns:p14="http://schemas.microsoft.com/office/powerpoint/2010/main" val="82814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Children are the sum total of all that has come before them in terms of their family and ancestors, but they are also shaped by their environment and how they are brought up. Every person, place and experience influences the people they become, from their parents or caregivers, to their extended family, their friends, teachers, spiritual and cultural advisors, and the people they work with.</a:t>
            </a:r>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3516673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Teach your child their surname. Children mirror adult behaviours, so make sure you behave as you want your child to behave.</a:t>
            </a:r>
          </a:p>
        </p:txBody>
      </p:sp>
      <p:sp>
        <p:nvSpPr>
          <p:cNvPr id="4" name="Slide Number Placeholder 3"/>
          <p:cNvSpPr>
            <a:spLocks noGrp="1"/>
          </p:cNvSpPr>
          <p:nvPr>
            <p:ph type="sldNum" sz="quarter" idx="5"/>
          </p:nvPr>
        </p:nvSpPr>
        <p:spPr/>
        <p:txBody>
          <a:bodyPr/>
          <a:lstStyle/>
          <a:p>
            <a:fld id="{DF9EFC38-92A7-4091-BBA3-9AC4DF771430}" type="slidenum">
              <a:rPr lang="en-ZA" smtClean="0"/>
              <a:t>40</a:t>
            </a:fld>
            <a:endParaRPr lang="en-ZA"/>
          </a:p>
        </p:txBody>
      </p:sp>
    </p:spTree>
    <p:extLst>
      <p:ext uri="{BB962C8B-B14F-4D97-AF65-F5344CB8AC3E}">
        <p14:creationId xmlns:p14="http://schemas.microsoft.com/office/powerpoint/2010/main" val="3263806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4 to 5  years, your child will start learning how to plan and will start to make friends.</a:t>
            </a:r>
          </a:p>
        </p:txBody>
      </p:sp>
      <p:sp>
        <p:nvSpPr>
          <p:cNvPr id="4" name="Slide Number Placeholder 3"/>
          <p:cNvSpPr>
            <a:spLocks noGrp="1"/>
          </p:cNvSpPr>
          <p:nvPr>
            <p:ph type="sldNum" sz="quarter" idx="5"/>
          </p:nvPr>
        </p:nvSpPr>
        <p:spPr/>
        <p:txBody>
          <a:bodyPr/>
          <a:lstStyle/>
          <a:p>
            <a:fld id="{DF9EFC38-92A7-4091-BBA3-9AC4DF771430}" type="slidenum">
              <a:rPr lang="en-ZA" smtClean="0"/>
              <a:t>41</a:t>
            </a:fld>
            <a:endParaRPr lang="en-ZA"/>
          </a:p>
        </p:txBody>
      </p:sp>
    </p:spTree>
    <p:extLst>
      <p:ext uri="{BB962C8B-B14F-4D97-AF65-F5344CB8AC3E}">
        <p14:creationId xmlns:p14="http://schemas.microsoft.com/office/powerpoint/2010/main" val="965318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By 5 years your child should weigh between 15 and 25kgs or 31 to 57 pounds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should sleep for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10 to 12 hours at night.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may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begin to loose their baby teeth, and should be able to dress themselves with a little assistance. They will learn how to skip,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 able to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throw a ball over head, catch a ball after it bounces and jump over low objects.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be able to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use a knife and fork, with some practice, and should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begin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to eat three meals a day with a snack.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c</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an use scissors and cut a straight line, and t</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heir right or left hand or foot dominance will be decided at this stage.</a:t>
            </a:r>
          </a:p>
        </p:txBody>
      </p:sp>
      <p:sp>
        <p:nvSpPr>
          <p:cNvPr id="4" name="Slide Number Placeholder 3"/>
          <p:cNvSpPr>
            <a:spLocks noGrp="1"/>
          </p:cNvSpPr>
          <p:nvPr>
            <p:ph type="sldNum" sz="quarter" idx="5"/>
          </p:nvPr>
        </p:nvSpPr>
        <p:spPr/>
        <p:txBody>
          <a:bodyPr/>
          <a:lstStyle/>
          <a:p>
            <a:fld id="{DF9EFC38-92A7-4091-BBA3-9AC4DF771430}" type="slidenum">
              <a:rPr lang="en-ZA" smtClean="0"/>
              <a:t>42</a:t>
            </a:fld>
            <a:endParaRPr lang="en-ZA"/>
          </a:p>
        </p:txBody>
      </p:sp>
    </p:spTree>
    <p:extLst>
      <p:ext uri="{BB962C8B-B14F-4D97-AF65-F5344CB8AC3E}">
        <p14:creationId xmlns:p14="http://schemas.microsoft.com/office/powerpoint/2010/main" val="2446092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Intellectually, they should know the names of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basic colours and be able to memorise their home address and telephone number, which is important for their safety.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Their play will include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being upside down (on swings or monkey bars), tumbling and rolling, which all helps to improve their mental concentration and focus.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can t</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ell their own stories and will understand that books are read from left to right.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can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draw pictures that represent people, objects and animals,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can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sort objects by size, colour and other aspects.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can count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up to 10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begin </a:t>
            </a:r>
            <a:r>
              <a:rPr kumimoji="0" lang="en-GB"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to identify letters and to write. They will start planning or becoming ‘project minded’ and understand cause and effect. </a:t>
            </a:r>
          </a:p>
        </p:txBody>
      </p:sp>
      <p:sp>
        <p:nvSpPr>
          <p:cNvPr id="4" name="Slide Number Placeholder 3"/>
          <p:cNvSpPr>
            <a:spLocks noGrp="1"/>
          </p:cNvSpPr>
          <p:nvPr>
            <p:ph type="sldNum" sz="quarter" idx="5"/>
          </p:nvPr>
        </p:nvSpPr>
        <p:spPr/>
        <p:txBody>
          <a:bodyPr/>
          <a:lstStyle/>
          <a:p>
            <a:fld id="{DF9EFC38-92A7-4091-BBA3-9AC4DF771430}" type="slidenum">
              <a:rPr lang="en-ZA" smtClean="0"/>
              <a:t>43</a:t>
            </a:fld>
            <a:endParaRPr lang="en-ZA"/>
          </a:p>
        </p:txBody>
      </p:sp>
    </p:spTree>
    <p:extLst>
      <p:ext uri="{BB962C8B-B14F-4D97-AF65-F5344CB8AC3E}">
        <p14:creationId xmlns:p14="http://schemas.microsoft.com/office/powerpoint/2010/main" val="2380614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Emotionally your 4 to 5-year-old will be cheerful, energetic and enthusiastic about life. They will enjoy planning and discussing what to do and will start to identify ‘best friends’ who will be very important to them. They will invent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games and organises other children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start to learn to share.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can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make their own decisions and will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become more sensitive to other’s feelings, and notice when another child is happy or sad. They will enjoy collecting things, role playing and will start to understand right from wrong. </a:t>
            </a:r>
          </a:p>
        </p:txBody>
      </p:sp>
      <p:sp>
        <p:nvSpPr>
          <p:cNvPr id="4" name="Slide Number Placeholder 3"/>
          <p:cNvSpPr>
            <a:spLocks noGrp="1"/>
          </p:cNvSpPr>
          <p:nvPr>
            <p:ph type="sldNum" sz="quarter" idx="5"/>
          </p:nvPr>
        </p:nvSpPr>
        <p:spPr/>
        <p:txBody>
          <a:bodyPr/>
          <a:lstStyle/>
          <a:p>
            <a:fld id="{DF9EFC38-92A7-4091-BBA3-9AC4DF771430}" type="slidenum">
              <a:rPr lang="en-ZA" smtClean="0"/>
              <a:t>44</a:t>
            </a:fld>
            <a:endParaRPr lang="en-ZA"/>
          </a:p>
        </p:txBody>
      </p:sp>
    </p:spTree>
    <p:extLst>
      <p:ext uri="{BB962C8B-B14F-4D97-AF65-F5344CB8AC3E}">
        <p14:creationId xmlns:p14="http://schemas.microsoft.com/office/powerpoint/2010/main" val="2503676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their parent,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encourage your child’s physical development through skipping, galloping, hopping, and follow the leader. Play with cutting, drawing and writing and help your child to identify and name their feelings. Praise and encourage your child for specific achievements (rather than generally). And give your child a space to be alone (such as their own tent, or special place).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Encourage your children to be thankful and show empathy in everyday interactions. </a:t>
            </a:r>
            <a:r>
              <a:rPr kumimoji="0" lang="en-GB"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Ideally start early childhood education at this stage either at home or at an early childhood development or play school.</a:t>
            </a:r>
            <a:endPar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5"/>
          </p:nvPr>
        </p:nvSpPr>
        <p:spPr/>
        <p:txBody>
          <a:bodyPr/>
          <a:lstStyle/>
          <a:p>
            <a:fld id="{DF9EFC38-92A7-4091-BBA3-9AC4DF771430}" type="slidenum">
              <a:rPr lang="en-ZA" smtClean="0"/>
              <a:t>45</a:t>
            </a:fld>
            <a:endParaRPr lang="en-ZA"/>
          </a:p>
        </p:txBody>
      </p:sp>
    </p:spTree>
    <p:extLst>
      <p:ext uri="{BB962C8B-B14F-4D97-AF65-F5344CB8AC3E}">
        <p14:creationId xmlns:p14="http://schemas.microsoft.com/office/powerpoint/2010/main" val="2583102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6 to 8 years, your child will get involved in school projects and will develop their problem-solving skills.</a:t>
            </a:r>
          </a:p>
        </p:txBody>
      </p:sp>
      <p:sp>
        <p:nvSpPr>
          <p:cNvPr id="4" name="Slide Number Placeholder 3"/>
          <p:cNvSpPr>
            <a:spLocks noGrp="1"/>
          </p:cNvSpPr>
          <p:nvPr>
            <p:ph type="sldNum" sz="quarter" idx="5"/>
          </p:nvPr>
        </p:nvSpPr>
        <p:spPr/>
        <p:txBody>
          <a:bodyPr/>
          <a:lstStyle/>
          <a:p>
            <a:fld id="{DF9EFC38-92A7-4091-BBA3-9AC4DF771430}" type="slidenum">
              <a:rPr lang="en-ZA" smtClean="0"/>
              <a:t>46</a:t>
            </a:fld>
            <a:endParaRPr lang="en-ZA"/>
          </a:p>
        </p:txBody>
      </p:sp>
    </p:spTree>
    <p:extLst>
      <p:ext uri="{BB962C8B-B14F-4D97-AF65-F5344CB8AC3E}">
        <p14:creationId xmlns:p14="http://schemas.microsoft.com/office/powerpoint/2010/main" val="2693281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your child gets older, you must ensure that they develop a healthy weight to height ratio, through eating a balanced diet. They should also still be getting 10 to 12 hours of sleep at night. Your child will become skilled at using scissors, cutting along lines and basic threading as their fine motor coordination strengthens. Their permanent teeth will start to develop, and they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start to test their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muscle strength through physical activities such as cartwheeling, running and climbing.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should have a good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sense of balance by now and be able to tie their own shoelaces.  They will enjoy copying designs, shapes, letters and numbers, and as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grow, they will need a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larger space to exercise.</a:t>
            </a:r>
          </a:p>
        </p:txBody>
      </p:sp>
      <p:sp>
        <p:nvSpPr>
          <p:cNvPr id="4" name="Slide Number Placeholder 3"/>
          <p:cNvSpPr>
            <a:spLocks noGrp="1"/>
          </p:cNvSpPr>
          <p:nvPr>
            <p:ph type="sldNum" sz="quarter" idx="5"/>
          </p:nvPr>
        </p:nvSpPr>
        <p:spPr/>
        <p:txBody>
          <a:bodyPr/>
          <a:lstStyle/>
          <a:p>
            <a:fld id="{DF9EFC38-92A7-4091-BBA3-9AC4DF771430}" type="slidenum">
              <a:rPr lang="en-ZA" smtClean="0"/>
              <a:t>47</a:t>
            </a:fld>
            <a:endParaRPr lang="en-ZA"/>
          </a:p>
        </p:txBody>
      </p:sp>
    </p:spTree>
    <p:extLst>
      <p:ext uri="{BB962C8B-B14F-4D97-AF65-F5344CB8AC3E}">
        <p14:creationId xmlns:p14="http://schemas.microsoft.com/office/powerpoint/2010/main" val="2726003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Intellectually they will start to build their skills in reading and writing, but they m</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ay still switch letters (such as b and d) when learning to spell. They will enjoy planning and building and may start to show a stronger interest in reading. Their problem-solving abilities will increase, and they will start to develop a longer attention span.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know the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difference between right and left and will begin to understand times of day and days of week.</a:t>
            </a:r>
          </a:p>
        </p:txBody>
      </p:sp>
      <p:sp>
        <p:nvSpPr>
          <p:cNvPr id="4" name="Slide Number Placeholder 3"/>
          <p:cNvSpPr>
            <a:spLocks noGrp="1"/>
          </p:cNvSpPr>
          <p:nvPr>
            <p:ph type="sldNum" sz="quarter" idx="5"/>
          </p:nvPr>
        </p:nvSpPr>
        <p:spPr/>
        <p:txBody>
          <a:bodyPr/>
          <a:lstStyle/>
          <a:p>
            <a:fld id="{DF9EFC38-92A7-4091-BBA3-9AC4DF771430}" type="slidenum">
              <a:rPr lang="en-ZA" smtClean="0"/>
              <a:t>48</a:t>
            </a:fld>
            <a:endParaRPr lang="en-ZA"/>
          </a:p>
        </p:txBody>
      </p:sp>
    </p:spTree>
    <p:extLst>
      <p:ext uri="{BB962C8B-B14F-4D97-AF65-F5344CB8AC3E}">
        <p14:creationId xmlns:p14="http://schemas.microsoft.com/office/powerpoint/2010/main" val="1923323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Emotionally, friendships and spending time with their friends will become increasingly important to them.  They will start to show an interest in rules and rituals and may want to play with similar friends, such as girls with girls and boys with boys.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start identifying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‘best friends’ and possibly an ‘enemy’, or someone they don’t get on well with.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struggle with criticism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and failure and will want to perform well and do the right thing. They will start to see things from another child’s viewpoint. This is a good time to teach them about their family history so that they understands the value of the family and belonging. </a:t>
            </a:r>
          </a:p>
        </p:txBody>
      </p:sp>
      <p:sp>
        <p:nvSpPr>
          <p:cNvPr id="4" name="Slide Number Placeholder 3"/>
          <p:cNvSpPr>
            <a:spLocks noGrp="1"/>
          </p:cNvSpPr>
          <p:nvPr>
            <p:ph type="sldNum" sz="quarter" idx="5"/>
          </p:nvPr>
        </p:nvSpPr>
        <p:spPr/>
        <p:txBody>
          <a:bodyPr/>
          <a:lstStyle/>
          <a:p>
            <a:fld id="{DF9EFC38-92A7-4091-BBA3-9AC4DF771430}" type="slidenum">
              <a:rPr lang="en-ZA" smtClean="0"/>
              <a:t>49</a:t>
            </a:fld>
            <a:endParaRPr lang="en-ZA"/>
          </a:p>
        </p:txBody>
      </p:sp>
    </p:spTree>
    <p:extLst>
      <p:ext uri="{BB962C8B-B14F-4D97-AF65-F5344CB8AC3E}">
        <p14:creationId xmlns:p14="http://schemas.microsoft.com/office/powerpoint/2010/main" val="494348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a warm up and before we start discussing positive parenting, ask participants, how do they define family? and what do they think makes a good parent? And Then discuss their responses.</a:t>
            </a:r>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605386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parents, Provide lots of opportunity for active play, such as throwing at targets, running, jumping rope, tumbling, swinging and balancing.  Provide simple opportunities to understand rules of play such as card or board games.  Encourage your child to collect, sort and store interesting things, and most importantly, encourage them to read and write by taking them to the library, writing about their day or making a picture story book.  Help your child to explore their world more broadly, such as through visiting your place of work, a play or musical performance and museums. Start to teach your child effective stress management skills such as quiet time, reading, deep breathing, anger management and thinking skills.</a:t>
            </a:r>
          </a:p>
        </p:txBody>
      </p:sp>
      <p:sp>
        <p:nvSpPr>
          <p:cNvPr id="4" name="Slide Number Placeholder 3"/>
          <p:cNvSpPr>
            <a:spLocks noGrp="1"/>
          </p:cNvSpPr>
          <p:nvPr>
            <p:ph type="sldNum" sz="quarter" idx="5"/>
          </p:nvPr>
        </p:nvSpPr>
        <p:spPr/>
        <p:txBody>
          <a:bodyPr/>
          <a:lstStyle/>
          <a:p>
            <a:fld id="{DF9EFC38-92A7-4091-BBA3-9AC4DF771430}" type="slidenum">
              <a:rPr lang="en-ZA" smtClean="0"/>
              <a:t>50</a:t>
            </a:fld>
            <a:endParaRPr lang="en-ZA"/>
          </a:p>
        </p:txBody>
      </p:sp>
    </p:spTree>
    <p:extLst>
      <p:ext uri="{BB962C8B-B14F-4D97-AF65-F5344CB8AC3E}">
        <p14:creationId xmlns:p14="http://schemas.microsoft.com/office/powerpoint/2010/main" val="756662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9 to 11 years is a time of achieving things, accomplishment and building strong friendships.</a:t>
            </a:r>
          </a:p>
        </p:txBody>
      </p:sp>
      <p:sp>
        <p:nvSpPr>
          <p:cNvPr id="4" name="Slide Number Placeholder 3"/>
          <p:cNvSpPr>
            <a:spLocks noGrp="1"/>
          </p:cNvSpPr>
          <p:nvPr>
            <p:ph type="sldNum" sz="quarter" idx="5"/>
          </p:nvPr>
        </p:nvSpPr>
        <p:spPr/>
        <p:txBody>
          <a:bodyPr/>
          <a:lstStyle/>
          <a:p>
            <a:fld id="{DF9EFC38-92A7-4091-BBA3-9AC4DF771430}" type="slidenum">
              <a:rPr lang="en-ZA" smtClean="0"/>
              <a:t>51</a:t>
            </a:fld>
            <a:endParaRPr lang="en-ZA"/>
          </a:p>
        </p:txBody>
      </p:sp>
    </p:spTree>
    <p:extLst>
      <p:ext uri="{BB962C8B-B14F-4D97-AF65-F5344CB8AC3E}">
        <p14:creationId xmlns:p14="http://schemas.microsoft.com/office/powerpoint/2010/main" val="263382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At this stage, girls can be as much as 2 years ahead of boys in development and can start to menstruate from the age of 11.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Your child will start to get much stronger and more confident in their physicality and w</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ill have improved coordination and reaction time, as their reflexes improve and develop.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You may notice a rapid growth phase at this stage, and you will need to make sure that they have access to lots of healthy food to help them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manage their energy levels.</a:t>
            </a:r>
          </a:p>
        </p:txBody>
      </p:sp>
      <p:sp>
        <p:nvSpPr>
          <p:cNvPr id="4" name="Slide Number Placeholder 3"/>
          <p:cNvSpPr>
            <a:spLocks noGrp="1"/>
          </p:cNvSpPr>
          <p:nvPr>
            <p:ph type="sldNum" sz="quarter" idx="5"/>
          </p:nvPr>
        </p:nvSpPr>
        <p:spPr/>
        <p:txBody>
          <a:bodyPr/>
          <a:lstStyle/>
          <a:p>
            <a:fld id="{DF9EFC38-92A7-4091-BBA3-9AC4DF771430}" type="slidenum">
              <a:rPr lang="en-ZA" smtClean="0"/>
              <a:t>52</a:t>
            </a:fld>
            <a:endParaRPr lang="en-ZA"/>
          </a:p>
        </p:txBody>
      </p:sp>
    </p:spTree>
    <p:extLst>
      <p:ext uri="{BB962C8B-B14F-4D97-AF65-F5344CB8AC3E}">
        <p14:creationId xmlns:p14="http://schemas.microsoft.com/office/powerpoint/2010/main" val="945618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Intellectually, your child should be able to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read and write well at this stage, so they may need some support if they have any learning challenges. They will start to develop an interest in fictional stories and ‘how to’ books.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develop special interests and hobbies and will fantasize and daydream about their future.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enjoy planning and organising tasks and will be more product and goal orientated. They will have great ideas and intentions, but not be good at following through on them. They will enjoy games with more complex rules and should still be encouraged to participate in imaginative play. Develop</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their skills in building, cooking, sewing, designing, technology and executing on plans. </a:t>
            </a:r>
            <a:endPar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5"/>
          </p:nvPr>
        </p:nvSpPr>
        <p:spPr/>
        <p:txBody>
          <a:bodyPr/>
          <a:lstStyle/>
          <a:p>
            <a:fld id="{DF9EFC38-92A7-4091-BBA3-9AC4DF771430}" type="slidenum">
              <a:rPr lang="en-ZA" smtClean="0"/>
              <a:t>53</a:t>
            </a:fld>
            <a:endParaRPr lang="en-ZA"/>
          </a:p>
        </p:txBody>
      </p:sp>
    </p:spTree>
    <p:extLst>
      <p:ext uri="{BB962C8B-B14F-4D97-AF65-F5344CB8AC3E}">
        <p14:creationId xmlns:p14="http://schemas.microsoft.com/office/powerpoint/2010/main" val="22515758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Provide time and a place for them to be alone to read or daydream (not just schoolwork).  Encourage them to set up play dates with friends, and to take part in an clubs or sport.  Play games that improve their strategic ability such as chess, checkers and Monopoly.  </a:t>
            </a:r>
            <a:endPar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5"/>
          </p:nvPr>
        </p:nvSpPr>
        <p:spPr/>
        <p:txBody>
          <a:bodyPr/>
          <a:lstStyle/>
          <a:p>
            <a:fld id="{DF9EFC38-92A7-4091-BBA3-9AC4DF771430}" type="slidenum">
              <a:rPr lang="en-ZA" smtClean="0"/>
              <a:t>54</a:t>
            </a:fld>
            <a:endParaRPr lang="en-ZA"/>
          </a:p>
        </p:txBody>
      </p:sp>
    </p:spTree>
    <p:extLst>
      <p:ext uri="{BB962C8B-B14F-4D97-AF65-F5344CB8AC3E}">
        <p14:creationId xmlns:p14="http://schemas.microsoft.com/office/powerpoint/2010/main" val="353148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a parent, make sure you are providing lots of balanced meals and snacks as this is a time of significant growth. Discuss your children’s sexuality with them, the differences between boys and girls' bodies, attraction, relationships, sex, conception and how their body will develop through puberty into adulthood.  </a:t>
            </a:r>
            <a:endPar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5"/>
          </p:nvPr>
        </p:nvSpPr>
        <p:spPr/>
        <p:txBody>
          <a:bodyPr/>
          <a:lstStyle/>
          <a:p>
            <a:fld id="{DF9EFC38-92A7-4091-BBA3-9AC4DF771430}" type="slidenum">
              <a:rPr lang="en-ZA" smtClean="0"/>
              <a:t>55</a:t>
            </a:fld>
            <a:endParaRPr lang="en-ZA"/>
          </a:p>
        </p:txBody>
      </p:sp>
    </p:spTree>
    <p:extLst>
      <p:ext uri="{BB962C8B-B14F-4D97-AF65-F5344CB8AC3E}">
        <p14:creationId xmlns:p14="http://schemas.microsoft.com/office/powerpoint/2010/main" val="3032843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From 12 to 18 years, your child becomes a teenager, this is a time of puberty, hormones and early adulthood. </a:t>
            </a:r>
          </a:p>
        </p:txBody>
      </p:sp>
      <p:sp>
        <p:nvSpPr>
          <p:cNvPr id="4" name="Slide Number Placeholder 3"/>
          <p:cNvSpPr>
            <a:spLocks noGrp="1"/>
          </p:cNvSpPr>
          <p:nvPr>
            <p:ph type="sldNum" sz="quarter" idx="5"/>
          </p:nvPr>
        </p:nvSpPr>
        <p:spPr/>
        <p:txBody>
          <a:bodyPr/>
          <a:lstStyle/>
          <a:p>
            <a:fld id="{DF9EFC38-92A7-4091-BBA3-9AC4DF771430}" type="slidenum">
              <a:rPr lang="en-ZA" smtClean="0"/>
              <a:t>56</a:t>
            </a:fld>
            <a:endParaRPr lang="en-ZA"/>
          </a:p>
        </p:txBody>
      </p:sp>
    </p:spTree>
    <p:extLst>
      <p:ext uri="{BB962C8B-B14F-4D97-AF65-F5344CB8AC3E}">
        <p14:creationId xmlns:p14="http://schemas.microsoft.com/office/powerpoint/2010/main" val="63135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From a physical perspective, your child will experience dramatic changes in their bodies. Girls start to menstruate, and boys reach puberty. Both become sexually aware and may act on their new physical status.  Becoming a teenager can be an emotional rollercoaster, there are several hormonal changes. Increased testosterone in boys can lead to more aggression. It is an awkward growth stage, as they get used to their changing bodies. It can be a time of stress and tension, often driven by school pressure, and your child will need love and understanding as they become young adults.</a:t>
            </a:r>
          </a:p>
        </p:txBody>
      </p:sp>
      <p:sp>
        <p:nvSpPr>
          <p:cNvPr id="4" name="Slide Number Placeholder 3"/>
          <p:cNvSpPr>
            <a:spLocks noGrp="1"/>
          </p:cNvSpPr>
          <p:nvPr>
            <p:ph type="sldNum" sz="quarter" idx="5"/>
          </p:nvPr>
        </p:nvSpPr>
        <p:spPr/>
        <p:txBody>
          <a:bodyPr/>
          <a:lstStyle/>
          <a:p>
            <a:fld id="{DF9EFC38-92A7-4091-BBA3-9AC4DF771430}" type="slidenum">
              <a:rPr lang="en-ZA" smtClean="0"/>
              <a:t>57</a:t>
            </a:fld>
            <a:endParaRPr lang="en-ZA"/>
          </a:p>
        </p:txBody>
      </p:sp>
    </p:spTree>
    <p:extLst>
      <p:ext uri="{BB962C8B-B14F-4D97-AF65-F5344CB8AC3E}">
        <p14:creationId xmlns:p14="http://schemas.microsoft.com/office/powerpoint/2010/main" val="3938863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Intellectually, teenagers can be quite egocentric and view the world very much from their perspective.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will become very concerned that everyone is watching them and will be very preoccupied with themselves, how they are feeling and how they are perceived.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They can become critical of others, especially their parents or caregivers, and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often want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to ‘fit in’ and gain approval from their friends. They will question your and other people’s views, on religion, political beliefs, values and more and they will often feel misunderstood.  They will be very experimental and take risks. Teens believe they have a personal magic that will protect them even with risky behaviour, remember their brains are only fully developed at the age of 24 years.</a:t>
            </a:r>
          </a:p>
        </p:txBody>
      </p:sp>
      <p:sp>
        <p:nvSpPr>
          <p:cNvPr id="4" name="Slide Number Placeholder 3"/>
          <p:cNvSpPr>
            <a:spLocks noGrp="1"/>
          </p:cNvSpPr>
          <p:nvPr>
            <p:ph type="sldNum" sz="quarter" idx="5"/>
          </p:nvPr>
        </p:nvSpPr>
        <p:spPr/>
        <p:txBody>
          <a:bodyPr/>
          <a:lstStyle/>
          <a:p>
            <a:fld id="{DF9EFC38-92A7-4091-BBA3-9AC4DF771430}" type="slidenum">
              <a:rPr lang="en-ZA" smtClean="0"/>
              <a:t>58</a:t>
            </a:fld>
            <a:endParaRPr lang="en-ZA"/>
          </a:p>
        </p:txBody>
      </p:sp>
    </p:spTree>
    <p:extLst>
      <p:ext uri="{BB962C8B-B14F-4D97-AF65-F5344CB8AC3E}">
        <p14:creationId xmlns:p14="http://schemas.microsoft.com/office/powerpoint/2010/main" val="396399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From an emotional perspective the changes in their hormones can lead to sudden unexpected changes in moods which can be frustrating for parents. They can be very critical of their family and will have some emotional outbursts.  From 12 to 14 years they will seem irritable and excitable; at 15 years they may become moody and withdrawn; and from 16 to 18 years they will start to settle down and become calmer and less volatile.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We expect teens to behave as adults, but they are not always ready for this.  They will, however, want to be socially acceptable and seem mature for their age. Most importantly, be aware of depression, anxiety and self harming, teens are at high risk of these challenges and will need your support if they emerge.</a:t>
            </a:r>
          </a:p>
        </p:txBody>
      </p:sp>
      <p:sp>
        <p:nvSpPr>
          <p:cNvPr id="4" name="Slide Number Placeholder 3"/>
          <p:cNvSpPr>
            <a:spLocks noGrp="1"/>
          </p:cNvSpPr>
          <p:nvPr>
            <p:ph type="sldNum" sz="quarter" idx="5"/>
          </p:nvPr>
        </p:nvSpPr>
        <p:spPr/>
        <p:txBody>
          <a:bodyPr/>
          <a:lstStyle/>
          <a:p>
            <a:fld id="{DF9EFC38-92A7-4091-BBA3-9AC4DF771430}" type="slidenum">
              <a:rPr lang="en-ZA" smtClean="0"/>
              <a:t>59</a:t>
            </a:fld>
            <a:endParaRPr lang="en-ZA"/>
          </a:p>
        </p:txBody>
      </p:sp>
    </p:spTree>
    <p:extLst>
      <p:ext uri="{BB962C8B-B14F-4D97-AF65-F5344CB8AC3E}">
        <p14:creationId xmlns:p14="http://schemas.microsoft.com/office/powerpoint/2010/main" val="368130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a useful template to help you and your team or community to capture your answers. </a:t>
            </a:r>
          </a:p>
          <a:p>
            <a:r>
              <a:rPr lang="en-ZA" dirty="0"/>
              <a:t>On the one side list how you would define what a family is, and on the other, all of the attributes that your participants think make a good parent.</a:t>
            </a:r>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1707405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As parents, make sure you start to guide and prepare your child for puberty, sex education, and the physical and hormonal changes to expect from as young as 9 years of age. Help your child to find an adult mentor, outside of your immediate family if necessary, at these individuals can sometimes help to guide and provide a safe place to talk about changes in bodies and emotions if they feel uncomfortable doing this with you.  Your teens </a:t>
            </a:r>
            <a:r>
              <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will have high levels of anxiety at potential failure, so allow minor ‘victories’ by acknowledging their newfound thinking abilities and independence. </a:t>
            </a:r>
            <a:r>
              <a:rPr kumimoji="0" lang="en-ZA"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Develop their creativity in all fields to help them to understand how to solve problems creatively and ensure lots of space for sharing and understanding.</a:t>
            </a:r>
          </a:p>
        </p:txBody>
      </p:sp>
      <p:sp>
        <p:nvSpPr>
          <p:cNvPr id="4" name="Slide Number Placeholder 3"/>
          <p:cNvSpPr>
            <a:spLocks noGrp="1"/>
          </p:cNvSpPr>
          <p:nvPr>
            <p:ph type="sldNum" sz="quarter" idx="5"/>
          </p:nvPr>
        </p:nvSpPr>
        <p:spPr/>
        <p:txBody>
          <a:bodyPr/>
          <a:lstStyle/>
          <a:p>
            <a:fld id="{DF9EFC38-92A7-4091-BBA3-9AC4DF771430}" type="slidenum">
              <a:rPr lang="en-ZA" smtClean="0"/>
              <a:t>60</a:t>
            </a:fld>
            <a:endParaRPr lang="en-ZA"/>
          </a:p>
        </p:txBody>
      </p:sp>
    </p:spTree>
    <p:extLst>
      <p:ext uri="{BB962C8B-B14F-4D97-AF65-F5344CB8AC3E}">
        <p14:creationId xmlns:p14="http://schemas.microsoft.com/office/powerpoint/2010/main" val="2636169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b="0" dirty="0"/>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Do you have any questions about the rights and needs of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Would you like any further information about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Did you find this presentation useful as a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0" dirty="0">
                <a:solidFill>
                  <a:srgbClr val="482C89"/>
                </a:solidFill>
                <a:latin typeface="Arial" panose="020B0604020202020204" pitchFamily="34" charset="0"/>
                <a:cs typeface="Arial" panose="020B0604020202020204" pitchFamily="34" charset="0"/>
              </a:rPr>
              <a:t>How will this information about the rights and needs of children change your behaviour as a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0" dirty="0">
              <a:solidFill>
                <a:srgbClr val="482C8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61</a:t>
            </a:fld>
            <a:endParaRPr lang="en-ZA"/>
          </a:p>
        </p:txBody>
      </p:sp>
    </p:spTree>
    <p:extLst>
      <p:ext uri="{BB962C8B-B14F-4D97-AF65-F5344CB8AC3E}">
        <p14:creationId xmlns:p14="http://schemas.microsoft.com/office/powerpoint/2010/main" val="3331254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algn="l">
              <a:defRPr/>
            </a:pPr>
            <a:r>
              <a:rPr lang="en-ZA" sz="1200" b="0" dirty="0">
                <a:solidFill>
                  <a:schemeClr val="bg1"/>
                </a:solidFill>
                <a:latin typeface="Century Gothic" panose="020B0502020202020204" pitchFamily="34" charset="0"/>
                <a:ea typeface="MS PGothic" panose="020B0600070205080204" pitchFamily="34" charset="-128"/>
              </a:rPr>
              <a:t>As parents or caregivers we need to be aware of the different child protection challenges happening in our community, that our children are dealing with.  We also need to start thinking about what is driving these challenges and what can do to help to prevent them at a community level.</a:t>
            </a:r>
          </a:p>
          <a:p>
            <a:endParaRPr lang="en-ZA"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62</a:t>
            </a:fld>
            <a:endParaRPr lang="en-ZA"/>
          </a:p>
        </p:txBody>
      </p:sp>
    </p:spTree>
    <p:extLst>
      <p:ext uri="{BB962C8B-B14F-4D97-AF65-F5344CB8AC3E}">
        <p14:creationId xmlns:p14="http://schemas.microsoft.com/office/powerpoint/2010/main" val="1483035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As stimulus for your child protection identification exercise you can either use:</a:t>
            </a:r>
          </a:p>
          <a:p>
            <a:r>
              <a:rPr lang="en-ZA" sz="1200" dirty="0"/>
              <a:t>An A1 Courage Community Map which is available in portrait or landscape format and some coloured buttons or stickers.</a:t>
            </a:r>
          </a:p>
          <a:p>
            <a:r>
              <a:rPr lang="en-ZA" sz="1200" dirty="0"/>
              <a:t>Or you can play this video and ask participants to list child protection challenges that they have seen in their community.</a:t>
            </a:r>
          </a:p>
          <a:p>
            <a:r>
              <a:rPr lang="en-ZA" sz="1200" dirty="0"/>
              <a:t>Or you can download and project the Courage Community Map from the presentation format off our website, and use coloured marker pens to identify your community’s child protection challenges.</a:t>
            </a:r>
          </a:p>
        </p:txBody>
      </p:sp>
      <p:sp>
        <p:nvSpPr>
          <p:cNvPr id="4" name="Slide Number Placeholder 3"/>
          <p:cNvSpPr>
            <a:spLocks noGrp="1"/>
          </p:cNvSpPr>
          <p:nvPr>
            <p:ph type="sldNum" sz="quarter" idx="5"/>
          </p:nvPr>
        </p:nvSpPr>
        <p:spPr/>
        <p:txBody>
          <a:bodyPr/>
          <a:lstStyle/>
          <a:p>
            <a:fld id="{DF9EFC38-92A7-4091-BBA3-9AC4DF771430}" type="slidenum">
              <a:rPr lang="en-ZA" smtClean="0"/>
              <a:t>63</a:t>
            </a:fld>
            <a:endParaRPr lang="en-ZA"/>
          </a:p>
        </p:txBody>
      </p:sp>
    </p:spTree>
    <p:extLst>
      <p:ext uri="{BB962C8B-B14F-4D97-AF65-F5344CB8AC3E}">
        <p14:creationId xmlns:p14="http://schemas.microsoft.com/office/powerpoint/2010/main" val="181408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For this exercise, you will want to ask your participants to identify all of the child protection challenges that they have seen or observed in their community. </a:t>
            </a:r>
          </a:p>
          <a:p>
            <a:r>
              <a:rPr lang="en-ZA" dirty="0"/>
              <a:t>They can identify these using stickers or buttons on the community map, or just by listing them on a piece of paper.  You then want them to think about what they think may be causing these challenges and what they think could prevent them in the their community.</a:t>
            </a:r>
          </a:p>
          <a:p>
            <a:r>
              <a:rPr lang="en-ZA" dirty="0"/>
              <a:t>If your participants are working in a group, suggest that they spend some time describing their community to the rest of the team, so that they understand the context of the challenges that they identify.</a:t>
            </a:r>
          </a:p>
        </p:txBody>
      </p:sp>
      <p:sp>
        <p:nvSpPr>
          <p:cNvPr id="4" name="Slide Number Placeholder 3"/>
          <p:cNvSpPr>
            <a:spLocks noGrp="1"/>
          </p:cNvSpPr>
          <p:nvPr>
            <p:ph type="sldNum" sz="quarter" idx="5"/>
          </p:nvPr>
        </p:nvSpPr>
        <p:spPr/>
        <p:txBody>
          <a:bodyPr/>
          <a:lstStyle/>
          <a:p>
            <a:fld id="{DF9EFC38-92A7-4091-BBA3-9AC4DF771430}" type="slidenum">
              <a:rPr lang="en-ZA" smtClean="0"/>
              <a:t>64</a:t>
            </a:fld>
            <a:endParaRPr lang="en-ZA"/>
          </a:p>
        </p:txBody>
      </p:sp>
    </p:spTree>
    <p:extLst>
      <p:ext uri="{BB962C8B-B14F-4D97-AF65-F5344CB8AC3E}">
        <p14:creationId xmlns:p14="http://schemas.microsoft.com/office/powerpoint/2010/main" val="2469746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the community map to your participants…</a:t>
            </a:r>
          </a:p>
          <a:p>
            <a:r>
              <a:rPr lang="en-US" dirty="0"/>
              <a:t>Starting in the top left-hand corner and moving right, you will see different kinds of companies, main roads, night clubs, bars and border posts.</a:t>
            </a:r>
          </a:p>
          <a:p>
            <a:r>
              <a:rPr lang="en-US" dirty="0"/>
              <a:t>Moving down, you will see public spaces such as parks where people can relax and meet friends outside, and then there are different kinds of residential areas.</a:t>
            </a:r>
          </a:p>
        </p:txBody>
      </p:sp>
      <p:sp>
        <p:nvSpPr>
          <p:cNvPr id="4" name="Slide Number Placeholder 3"/>
          <p:cNvSpPr>
            <a:spLocks noGrp="1"/>
          </p:cNvSpPr>
          <p:nvPr>
            <p:ph type="sldNum" sz="quarter" idx="5"/>
          </p:nvPr>
        </p:nvSpPr>
        <p:spPr/>
        <p:txBody>
          <a:bodyPr/>
          <a:lstStyle/>
          <a:p>
            <a:fld id="{DF9EFC38-92A7-4091-BBA3-9AC4DF771430}" type="slidenum">
              <a:rPr lang="en-ZA" smtClean="0"/>
              <a:t>65</a:t>
            </a:fld>
            <a:endParaRPr lang="en-ZA"/>
          </a:p>
        </p:txBody>
      </p:sp>
    </p:spTree>
    <p:extLst>
      <p:ext uri="{BB962C8B-B14F-4D97-AF65-F5344CB8AC3E}">
        <p14:creationId xmlns:p14="http://schemas.microsoft.com/office/powerpoint/2010/main" val="40972198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residential areas have formal houses, and some have informal houses as you can see in the middle of this community map.</a:t>
            </a:r>
          </a:p>
          <a:p>
            <a:r>
              <a:rPr lang="en-US" dirty="0"/>
              <a:t>There are also child protection organizations, social workers, courts, clinics and government departments that span a number of different areas such as home affairs and social development.</a:t>
            </a:r>
          </a:p>
          <a:p>
            <a:r>
              <a:rPr lang="en-US" dirty="0"/>
              <a:t>Moving back to the left of the map, you will see  early childhood development </a:t>
            </a:r>
            <a:r>
              <a:rPr lang="en-US" dirty="0" err="1"/>
              <a:t>centres</a:t>
            </a:r>
            <a:r>
              <a:rPr lang="en-US" dirty="0"/>
              <a:t> or creches and schools.</a:t>
            </a:r>
          </a:p>
        </p:txBody>
      </p:sp>
      <p:sp>
        <p:nvSpPr>
          <p:cNvPr id="4" name="Slide Number Placeholder 3"/>
          <p:cNvSpPr>
            <a:spLocks noGrp="1"/>
          </p:cNvSpPr>
          <p:nvPr>
            <p:ph type="sldNum" sz="quarter" idx="5"/>
          </p:nvPr>
        </p:nvSpPr>
        <p:spPr/>
        <p:txBody>
          <a:bodyPr/>
          <a:lstStyle/>
          <a:p>
            <a:fld id="{DF9EFC38-92A7-4091-BBA3-9AC4DF771430}" type="slidenum">
              <a:rPr lang="en-ZA" smtClean="0"/>
              <a:t>66</a:t>
            </a:fld>
            <a:endParaRPr lang="en-ZA"/>
          </a:p>
        </p:txBody>
      </p:sp>
    </p:spTree>
    <p:extLst>
      <p:ext uri="{BB962C8B-B14F-4D97-AF65-F5344CB8AC3E}">
        <p14:creationId xmlns:p14="http://schemas.microsoft.com/office/powerpoint/2010/main" val="7622439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schools there are universities and places of post graduate study.</a:t>
            </a:r>
          </a:p>
          <a:p>
            <a:r>
              <a:rPr lang="en-US" dirty="0"/>
              <a:t>You will also find religious intuitions, baby and children’s homes, a range of different health clinics, police stations, rehabilitation and psychiatric units, birth mother homes and hospitals.</a:t>
            </a:r>
          </a:p>
          <a:p>
            <a:r>
              <a:rPr lang="en-US" dirty="0"/>
              <a:t>Finally in the bottom left-hand corner you can see a home that is situated in a rural area,  where people may go to visit their family and where they have come from.</a:t>
            </a:r>
          </a:p>
        </p:txBody>
      </p:sp>
      <p:sp>
        <p:nvSpPr>
          <p:cNvPr id="4" name="Slide Number Placeholder 3"/>
          <p:cNvSpPr>
            <a:spLocks noGrp="1"/>
          </p:cNvSpPr>
          <p:nvPr>
            <p:ph type="sldNum" sz="quarter" idx="5"/>
          </p:nvPr>
        </p:nvSpPr>
        <p:spPr/>
        <p:txBody>
          <a:bodyPr/>
          <a:lstStyle/>
          <a:p>
            <a:fld id="{DF9EFC38-92A7-4091-BBA3-9AC4DF771430}" type="slidenum">
              <a:rPr lang="en-ZA" smtClean="0"/>
              <a:t>67</a:t>
            </a:fld>
            <a:endParaRPr lang="en-ZA"/>
          </a:p>
        </p:txBody>
      </p:sp>
    </p:spTree>
    <p:extLst>
      <p:ext uri="{BB962C8B-B14F-4D97-AF65-F5344CB8AC3E}">
        <p14:creationId xmlns:p14="http://schemas.microsoft.com/office/powerpoint/2010/main" val="2786587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There are different kinds of people in this community from children to families, spiritual, traditional and community leaders, doctors, nurses, social workers, police officers and government officials.  There are also people who struggle to fit into communities such as drug addicts or those with criminal intent. </a:t>
            </a:r>
          </a:p>
        </p:txBody>
      </p:sp>
      <p:sp>
        <p:nvSpPr>
          <p:cNvPr id="4" name="Slide Number Placeholder 3"/>
          <p:cNvSpPr>
            <a:spLocks noGrp="1"/>
          </p:cNvSpPr>
          <p:nvPr>
            <p:ph type="sldNum" sz="quarter" idx="5"/>
          </p:nvPr>
        </p:nvSpPr>
        <p:spPr/>
        <p:txBody>
          <a:bodyPr/>
          <a:lstStyle/>
          <a:p>
            <a:fld id="{DF9EFC38-92A7-4091-BBA3-9AC4DF771430}" type="slidenum">
              <a:rPr lang="en-ZA" smtClean="0"/>
              <a:t>68</a:t>
            </a:fld>
            <a:endParaRPr lang="en-ZA"/>
          </a:p>
        </p:txBody>
      </p:sp>
    </p:spTree>
    <p:extLst>
      <p:ext uri="{BB962C8B-B14F-4D97-AF65-F5344CB8AC3E}">
        <p14:creationId xmlns:p14="http://schemas.microsoft.com/office/powerpoint/2010/main" val="3598747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people in the community are having lots of different conversations about the child protection challenges happening in their community.  We have used a child protection emoji language to illustrate these conversations.</a:t>
            </a:r>
          </a:p>
        </p:txBody>
      </p:sp>
      <p:sp>
        <p:nvSpPr>
          <p:cNvPr id="4" name="Slide Number Placeholder 3"/>
          <p:cNvSpPr>
            <a:spLocks noGrp="1"/>
          </p:cNvSpPr>
          <p:nvPr>
            <p:ph type="sldNum" sz="quarter" idx="5"/>
          </p:nvPr>
        </p:nvSpPr>
        <p:spPr/>
        <p:txBody>
          <a:bodyPr/>
          <a:lstStyle/>
          <a:p>
            <a:fld id="{DF9EFC38-92A7-4091-BBA3-9AC4DF771430}" type="slidenum">
              <a:rPr lang="en-ZA" smtClean="0"/>
              <a:t>69</a:t>
            </a:fld>
            <a:endParaRPr lang="en-ZA"/>
          </a:p>
        </p:txBody>
      </p:sp>
    </p:spTree>
    <p:extLst>
      <p:ext uri="{BB962C8B-B14F-4D97-AF65-F5344CB8AC3E}">
        <p14:creationId xmlns:p14="http://schemas.microsoft.com/office/powerpoint/2010/main" val="114112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dirty="0"/>
              <a:t>Our first exercise is to </a:t>
            </a:r>
            <a:r>
              <a:rPr lang="en-ZA" sz="1200" b="0" dirty="0">
                <a:solidFill>
                  <a:schemeClr val="bg1"/>
                </a:solidFill>
                <a:latin typeface="Century Gothic" panose="020B0502020202020204" pitchFamily="34" charset="0"/>
                <a:ea typeface="MS PGothic" panose="020B0600070205080204" pitchFamily="34" charset="-128"/>
              </a:rPr>
              <a:t>create a vision for our children and the world we would like them to live in.</a:t>
            </a:r>
          </a:p>
          <a:p>
            <a:endParaRPr lang="en-ZA"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9422185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you are using this presentation as the workshop stimulus, you may want to stop on this slide, so that participants can spend some time exploring the community map.</a:t>
            </a:r>
          </a:p>
        </p:txBody>
      </p:sp>
      <p:sp>
        <p:nvSpPr>
          <p:cNvPr id="4" name="Slide Number Placeholder 3"/>
          <p:cNvSpPr>
            <a:spLocks noGrp="1"/>
          </p:cNvSpPr>
          <p:nvPr>
            <p:ph type="sldNum" sz="quarter" idx="5"/>
          </p:nvPr>
        </p:nvSpPr>
        <p:spPr/>
        <p:txBody>
          <a:bodyPr/>
          <a:lstStyle/>
          <a:p>
            <a:fld id="{DF9EFC38-92A7-4091-BBA3-9AC4DF771430}" type="slidenum">
              <a:rPr lang="en-ZA" smtClean="0"/>
              <a:t>70</a:t>
            </a:fld>
            <a:endParaRPr lang="en-ZA"/>
          </a:p>
        </p:txBody>
      </p:sp>
    </p:spTree>
    <p:extLst>
      <p:ext uri="{BB962C8B-B14F-4D97-AF65-F5344CB8AC3E}">
        <p14:creationId xmlns:p14="http://schemas.microsoft.com/office/powerpoint/2010/main" val="2635662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your participants have identified all of the child protection challenges in their community, ask them to make a list of all of the things that they think are causing these challenges in their community, and another list of all of the things that they think can prevent these challenges from taking place.</a:t>
            </a:r>
          </a:p>
        </p:txBody>
      </p:sp>
      <p:sp>
        <p:nvSpPr>
          <p:cNvPr id="4" name="Slide Number Placeholder 3"/>
          <p:cNvSpPr>
            <a:spLocks noGrp="1"/>
          </p:cNvSpPr>
          <p:nvPr>
            <p:ph type="sldNum" sz="quarter" idx="5"/>
          </p:nvPr>
        </p:nvSpPr>
        <p:spPr/>
        <p:txBody>
          <a:bodyPr/>
          <a:lstStyle/>
          <a:p>
            <a:fld id="{DF9EFC38-92A7-4091-BBA3-9AC4DF771430}" type="slidenum">
              <a:rPr lang="en-ZA" smtClean="0"/>
              <a:t>71</a:t>
            </a:fld>
            <a:endParaRPr lang="en-ZA"/>
          </a:p>
        </p:txBody>
      </p:sp>
    </p:spTree>
    <p:extLst>
      <p:ext uri="{BB962C8B-B14F-4D97-AF65-F5344CB8AC3E}">
        <p14:creationId xmlns:p14="http://schemas.microsoft.com/office/powerpoint/2010/main" val="6053866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As parents and caregivers it is important to understand the process that should be followed if the event of a child experiencing abandonment, neglect, abuse or exploitation.</a:t>
            </a:r>
          </a:p>
        </p:txBody>
      </p:sp>
      <p:sp>
        <p:nvSpPr>
          <p:cNvPr id="4" name="Slide Number Placeholder 3"/>
          <p:cNvSpPr>
            <a:spLocks noGrp="1"/>
          </p:cNvSpPr>
          <p:nvPr>
            <p:ph type="sldNum" sz="quarter" idx="5"/>
          </p:nvPr>
        </p:nvSpPr>
        <p:spPr/>
        <p:txBody>
          <a:bodyPr/>
          <a:lstStyle/>
          <a:p>
            <a:fld id="{DF9EFC38-92A7-4091-BBA3-9AC4DF771430}" type="slidenum">
              <a:rPr lang="en-ZA" smtClean="0"/>
              <a:t>72</a:t>
            </a:fld>
            <a:endParaRPr lang="en-ZA"/>
          </a:p>
        </p:txBody>
      </p:sp>
    </p:spTree>
    <p:extLst>
      <p:ext uri="{BB962C8B-B14F-4D97-AF65-F5344CB8AC3E}">
        <p14:creationId xmlns:p14="http://schemas.microsoft.com/office/powerpoint/2010/main" val="33638028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Some useful tools to help you to understand and follow the child protection and safeguarding process in your community include:</a:t>
            </a:r>
          </a:p>
          <a:p>
            <a:r>
              <a:rPr lang="en-ZA" dirty="0"/>
              <a:t>The Courage Child Protection and Safeguarding A1  Poster and the Courage Community Map, watching the Courage movie or this presentation.</a:t>
            </a:r>
          </a:p>
        </p:txBody>
      </p:sp>
      <p:sp>
        <p:nvSpPr>
          <p:cNvPr id="4" name="Slide Number Placeholder 3"/>
          <p:cNvSpPr>
            <a:spLocks noGrp="1"/>
          </p:cNvSpPr>
          <p:nvPr>
            <p:ph type="sldNum" sz="quarter" idx="5"/>
          </p:nvPr>
        </p:nvSpPr>
        <p:spPr/>
        <p:txBody>
          <a:bodyPr/>
          <a:lstStyle/>
          <a:p>
            <a:fld id="{DF9EFC38-92A7-4091-BBA3-9AC4DF771430}" type="slidenum">
              <a:rPr lang="en-ZA" smtClean="0"/>
              <a:t>73</a:t>
            </a:fld>
            <a:endParaRPr lang="en-ZA"/>
          </a:p>
        </p:txBody>
      </p:sp>
    </p:spTree>
    <p:extLst>
      <p:ext uri="{BB962C8B-B14F-4D97-AF65-F5344CB8AC3E}">
        <p14:creationId xmlns:p14="http://schemas.microsoft.com/office/powerpoint/2010/main" val="476553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Firstly, we need to understand why is it so important to stand up for children and safeguard them?</a:t>
            </a:r>
          </a:p>
        </p:txBody>
      </p:sp>
      <p:sp>
        <p:nvSpPr>
          <p:cNvPr id="4" name="Slide Number Placeholder 3"/>
          <p:cNvSpPr>
            <a:spLocks noGrp="1"/>
          </p:cNvSpPr>
          <p:nvPr>
            <p:ph type="sldNum" sz="quarter" idx="5"/>
          </p:nvPr>
        </p:nvSpPr>
        <p:spPr/>
        <p:txBody>
          <a:bodyPr/>
          <a:lstStyle/>
          <a:p>
            <a:fld id="{DF9EFC38-92A7-4091-BBA3-9AC4DF771430}" type="slidenum">
              <a:rPr lang="en-ZA" smtClean="0"/>
              <a:t>74</a:t>
            </a:fld>
            <a:endParaRPr lang="en-ZA"/>
          </a:p>
        </p:txBody>
      </p:sp>
    </p:spTree>
    <p:extLst>
      <p:ext uri="{BB962C8B-B14F-4D97-AF65-F5344CB8AC3E}">
        <p14:creationId xmlns:p14="http://schemas.microsoft.com/office/powerpoint/2010/main" val="8598409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we stand up for children, we are not only ensuring their protection and wellbeing, we are also teaching them that we think they are important,  how to stand up for themselves, how to be assertive and to advocate for their own rights as human beings. Most importantly, when we stand up for children, we help to build their self esteem and self worth. Building a strong sense of self worth and self esteem is about developing a strong personal identity.  Its about teaching children to care for themselves and for others.  Self esteem can be about personal achievement, but it is also about simply making good choices or decisions that are in your, your family or your communities' best interest. Its about having a focus and direction and taking personal responsibility for your life and how you live it.</a:t>
            </a:r>
          </a:p>
        </p:txBody>
      </p:sp>
      <p:sp>
        <p:nvSpPr>
          <p:cNvPr id="4" name="Slide Number Placeholder 3"/>
          <p:cNvSpPr>
            <a:spLocks noGrp="1"/>
          </p:cNvSpPr>
          <p:nvPr>
            <p:ph type="sldNum" sz="quarter" idx="5"/>
          </p:nvPr>
        </p:nvSpPr>
        <p:spPr/>
        <p:txBody>
          <a:bodyPr/>
          <a:lstStyle/>
          <a:p>
            <a:fld id="{DF9EFC38-92A7-4091-BBA3-9AC4DF771430}" type="slidenum">
              <a:rPr lang="en-ZA" smtClean="0"/>
              <a:t>75</a:t>
            </a:fld>
            <a:endParaRPr lang="en-ZA"/>
          </a:p>
        </p:txBody>
      </p:sp>
    </p:spTree>
    <p:extLst>
      <p:ext uri="{BB962C8B-B14F-4D97-AF65-F5344CB8AC3E}">
        <p14:creationId xmlns:p14="http://schemas.microsoft.com/office/powerpoint/2010/main" val="9550062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Your child protection and safeguarding process will be set out by your country’s Children’s Act and should detail the different steps you should take if you have seen or have knowledge of a child or children who are being abused, neglected or exploited.  Whilst following the process, try to identify the different stakeholders on the Courage Community map so that you can connect the formal process to real people and places in your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76</a:t>
            </a:fld>
            <a:endParaRPr lang="en-ZA"/>
          </a:p>
        </p:txBody>
      </p:sp>
    </p:spTree>
    <p:extLst>
      <p:ext uri="{BB962C8B-B14F-4D97-AF65-F5344CB8AC3E}">
        <p14:creationId xmlns:p14="http://schemas.microsoft.com/office/powerpoint/2010/main" val="155391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a child has been abandoned or neglected, which includes not being fed, given access to healthcare, schooling or adequate personal identity documentation.</a:t>
            </a:r>
          </a:p>
        </p:txBody>
      </p:sp>
      <p:sp>
        <p:nvSpPr>
          <p:cNvPr id="4" name="Slide Number Placeholder 3"/>
          <p:cNvSpPr>
            <a:spLocks noGrp="1"/>
          </p:cNvSpPr>
          <p:nvPr>
            <p:ph type="sldNum" sz="quarter" idx="5"/>
          </p:nvPr>
        </p:nvSpPr>
        <p:spPr/>
        <p:txBody>
          <a:bodyPr/>
          <a:lstStyle/>
          <a:p>
            <a:fld id="{DF9EFC38-92A7-4091-BBA3-9AC4DF771430}" type="slidenum">
              <a:rPr lang="en-ZA" smtClean="0"/>
              <a:t>77</a:t>
            </a:fld>
            <a:endParaRPr lang="en-ZA"/>
          </a:p>
        </p:txBody>
      </p:sp>
    </p:spTree>
    <p:extLst>
      <p:ext uri="{BB962C8B-B14F-4D97-AF65-F5344CB8AC3E}">
        <p14:creationId xmlns:p14="http://schemas.microsoft.com/office/powerpoint/2010/main" val="13764456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Abused, which includes physical, mental, emotional and sexual abuse, bullying, corporal punishment or subjected to harmful cultural practices.</a:t>
            </a:r>
          </a:p>
        </p:txBody>
      </p:sp>
      <p:sp>
        <p:nvSpPr>
          <p:cNvPr id="4" name="Slide Number Placeholder 3"/>
          <p:cNvSpPr>
            <a:spLocks noGrp="1"/>
          </p:cNvSpPr>
          <p:nvPr>
            <p:ph type="sldNum" sz="quarter" idx="5"/>
          </p:nvPr>
        </p:nvSpPr>
        <p:spPr/>
        <p:txBody>
          <a:bodyPr/>
          <a:lstStyle/>
          <a:p>
            <a:fld id="{DF9EFC38-92A7-4091-BBA3-9AC4DF771430}" type="slidenum">
              <a:rPr lang="en-ZA" smtClean="0"/>
              <a:t>78</a:t>
            </a:fld>
            <a:endParaRPr lang="en-ZA"/>
          </a:p>
        </p:txBody>
      </p:sp>
    </p:spTree>
    <p:extLst>
      <p:ext uri="{BB962C8B-B14F-4D97-AF65-F5344CB8AC3E}">
        <p14:creationId xmlns:p14="http://schemas.microsoft.com/office/powerpoint/2010/main" val="21881835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Or exploited, which includes child trafficking, prostitution, pornography, child marriage or child labour.</a:t>
            </a:r>
          </a:p>
        </p:txBody>
      </p:sp>
      <p:sp>
        <p:nvSpPr>
          <p:cNvPr id="4" name="Slide Number Placeholder 3"/>
          <p:cNvSpPr>
            <a:spLocks noGrp="1"/>
          </p:cNvSpPr>
          <p:nvPr>
            <p:ph type="sldNum" sz="quarter" idx="5"/>
          </p:nvPr>
        </p:nvSpPr>
        <p:spPr/>
        <p:txBody>
          <a:bodyPr/>
          <a:lstStyle/>
          <a:p>
            <a:fld id="{DF9EFC38-92A7-4091-BBA3-9AC4DF771430}" type="slidenum">
              <a:rPr lang="en-ZA" smtClean="0"/>
              <a:t>79</a:t>
            </a:fld>
            <a:endParaRPr lang="en-ZA"/>
          </a:p>
        </p:txBody>
      </p:sp>
    </p:spTree>
    <p:extLst>
      <p:ext uri="{BB962C8B-B14F-4D97-AF65-F5344CB8AC3E}">
        <p14:creationId xmlns:p14="http://schemas.microsoft.com/office/powerpoint/2010/main" val="397957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So what is a vision?  To have a vision or purpose is to have direction and focus.  </a:t>
            </a:r>
          </a:p>
          <a:p>
            <a:r>
              <a:rPr lang="en-ZA" dirty="0"/>
              <a:t>It is about making choices and leadership at every level, from individuals to society at large. </a:t>
            </a:r>
          </a:p>
          <a:p>
            <a:r>
              <a:rPr lang="en-ZA" dirty="0"/>
              <a:t>A vision allows you to express who you are and what is important to you at a personal and community level.  </a:t>
            </a:r>
          </a:p>
          <a:p>
            <a:r>
              <a:rPr lang="en-ZA" dirty="0"/>
              <a:t>Once you have defined your vision or  purpose, you will feel a great sense of freedom that comes with turning your dreams and ideas for the future into reality.  </a:t>
            </a:r>
          </a:p>
          <a:p>
            <a:r>
              <a:rPr lang="en-ZA" dirty="0"/>
              <a:t>The best visions are those based on new ideas and innovation, thinking differently about the world, and how you can make it better.</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37426022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first step is to report this problem to a child protection officer, who could be a social worker, the police, a doctor or nurse, a teacher, a sports coach, a counsellor, or a community or religious leader.</a:t>
            </a:r>
          </a:p>
        </p:txBody>
      </p:sp>
      <p:sp>
        <p:nvSpPr>
          <p:cNvPr id="4" name="Slide Number Placeholder 3"/>
          <p:cNvSpPr>
            <a:spLocks noGrp="1"/>
          </p:cNvSpPr>
          <p:nvPr>
            <p:ph type="sldNum" sz="quarter" idx="5"/>
          </p:nvPr>
        </p:nvSpPr>
        <p:spPr/>
        <p:txBody>
          <a:bodyPr/>
          <a:lstStyle/>
          <a:p>
            <a:fld id="{DF9EFC38-92A7-4091-BBA3-9AC4DF771430}" type="slidenum">
              <a:rPr lang="en-ZA" smtClean="0"/>
              <a:t>80</a:t>
            </a:fld>
            <a:endParaRPr lang="en-ZA"/>
          </a:p>
        </p:txBody>
      </p:sp>
    </p:spTree>
    <p:extLst>
      <p:ext uri="{BB962C8B-B14F-4D97-AF65-F5344CB8AC3E}">
        <p14:creationId xmlns:p14="http://schemas.microsoft.com/office/powerpoint/2010/main" val="32492114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child protection officer must report the neglect, abuse or exploitation to the police and a social worker, who must then conduct a full investigation, which includes visiting the child’s home, school or where the abuse is reported to be taking place.</a:t>
            </a:r>
          </a:p>
        </p:txBody>
      </p:sp>
      <p:sp>
        <p:nvSpPr>
          <p:cNvPr id="4" name="Slide Number Placeholder 3"/>
          <p:cNvSpPr>
            <a:spLocks noGrp="1"/>
          </p:cNvSpPr>
          <p:nvPr>
            <p:ph type="sldNum" sz="quarter" idx="5"/>
          </p:nvPr>
        </p:nvSpPr>
        <p:spPr/>
        <p:txBody>
          <a:bodyPr/>
          <a:lstStyle/>
          <a:p>
            <a:fld id="{DF9EFC38-92A7-4091-BBA3-9AC4DF771430}" type="slidenum">
              <a:rPr lang="en-ZA" smtClean="0"/>
              <a:t>81</a:t>
            </a:fld>
            <a:endParaRPr lang="en-ZA"/>
          </a:p>
        </p:txBody>
      </p:sp>
    </p:spTree>
    <p:extLst>
      <p:ext uri="{BB962C8B-B14F-4D97-AF65-F5344CB8AC3E}">
        <p14:creationId xmlns:p14="http://schemas.microsoft.com/office/powerpoint/2010/main" val="5247435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safety of the child must be ensured.</a:t>
            </a:r>
          </a:p>
          <a:p>
            <a:r>
              <a:rPr lang="en-ZA" dirty="0"/>
              <a:t>If there is any risk to the child, they must be removed from their home, place of residence, or risky environment, and placed in temporary care such as a baby or children’s home, in foster care or a registered place of safety. This removal will require formal legal intervention.</a:t>
            </a:r>
          </a:p>
        </p:txBody>
      </p:sp>
      <p:sp>
        <p:nvSpPr>
          <p:cNvPr id="4" name="Slide Number Placeholder 3"/>
          <p:cNvSpPr>
            <a:spLocks noGrp="1"/>
          </p:cNvSpPr>
          <p:nvPr>
            <p:ph type="sldNum" sz="quarter" idx="5"/>
          </p:nvPr>
        </p:nvSpPr>
        <p:spPr/>
        <p:txBody>
          <a:bodyPr/>
          <a:lstStyle/>
          <a:p>
            <a:fld id="{DF9EFC38-92A7-4091-BBA3-9AC4DF771430}" type="slidenum">
              <a:rPr lang="en-ZA" smtClean="0"/>
              <a:t>82</a:t>
            </a:fld>
            <a:endParaRPr lang="en-ZA"/>
          </a:p>
        </p:txBody>
      </p:sp>
    </p:spTree>
    <p:extLst>
      <p:ext uri="{BB962C8B-B14F-4D97-AF65-F5344CB8AC3E}">
        <p14:creationId xmlns:p14="http://schemas.microsoft.com/office/powerpoint/2010/main" val="18282076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social worker will then need to assess if the issue reported can be dealt with through counselling and family support, or if statutory intervention is required through the Children’s Court, in which case, the parents, child and relevant perpetrators must be prepared.  If the abuse, neglect or exploitation took place in a formal school, cultural or sporting environment or event, it must be reported to the relevant oversight or professional body for investigation as well.</a:t>
            </a:r>
          </a:p>
        </p:txBody>
      </p:sp>
      <p:sp>
        <p:nvSpPr>
          <p:cNvPr id="4" name="Slide Number Placeholder 3"/>
          <p:cNvSpPr>
            <a:spLocks noGrp="1"/>
          </p:cNvSpPr>
          <p:nvPr>
            <p:ph type="sldNum" sz="quarter" idx="5"/>
          </p:nvPr>
        </p:nvSpPr>
        <p:spPr/>
        <p:txBody>
          <a:bodyPr/>
          <a:lstStyle/>
          <a:p>
            <a:fld id="{DF9EFC38-92A7-4091-BBA3-9AC4DF771430}" type="slidenum">
              <a:rPr lang="en-ZA" smtClean="0"/>
              <a:t>83</a:t>
            </a:fld>
            <a:endParaRPr lang="en-ZA"/>
          </a:p>
        </p:txBody>
      </p:sp>
    </p:spTree>
    <p:extLst>
      <p:ext uri="{BB962C8B-B14F-4D97-AF65-F5344CB8AC3E}">
        <p14:creationId xmlns:p14="http://schemas.microsoft.com/office/powerpoint/2010/main" val="5426160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the formal decision is that counselling and support is sufficient to solve the problem, this can be undertaken by a social worker or family support organisation, who can also assist parents in getting the correct documentation for their child, and financial or social support if needed.</a:t>
            </a:r>
          </a:p>
        </p:txBody>
      </p:sp>
      <p:sp>
        <p:nvSpPr>
          <p:cNvPr id="4" name="Slide Number Placeholder 3"/>
          <p:cNvSpPr>
            <a:spLocks noGrp="1"/>
          </p:cNvSpPr>
          <p:nvPr>
            <p:ph type="sldNum" sz="quarter" idx="5"/>
          </p:nvPr>
        </p:nvSpPr>
        <p:spPr/>
        <p:txBody>
          <a:bodyPr/>
          <a:lstStyle/>
          <a:p>
            <a:fld id="{DF9EFC38-92A7-4091-BBA3-9AC4DF771430}" type="slidenum">
              <a:rPr lang="en-ZA" smtClean="0"/>
              <a:t>84</a:t>
            </a:fld>
            <a:endParaRPr lang="en-ZA"/>
          </a:p>
        </p:txBody>
      </p:sp>
    </p:spTree>
    <p:extLst>
      <p:ext uri="{BB962C8B-B14F-4D97-AF65-F5344CB8AC3E}">
        <p14:creationId xmlns:p14="http://schemas.microsoft.com/office/powerpoint/2010/main" val="4795949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a statutory intervention is required, the child, parents or relevant perpetrator will be taken to court and a legal finding will be made.</a:t>
            </a:r>
          </a:p>
        </p:txBody>
      </p:sp>
      <p:sp>
        <p:nvSpPr>
          <p:cNvPr id="4" name="Slide Number Placeholder 3"/>
          <p:cNvSpPr>
            <a:spLocks noGrp="1"/>
          </p:cNvSpPr>
          <p:nvPr>
            <p:ph type="sldNum" sz="quarter" idx="5"/>
          </p:nvPr>
        </p:nvSpPr>
        <p:spPr/>
        <p:txBody>
          <a:bodyPr/>
          <a:lstStyle/>
          <a:p>
            <a:fld id="{DF9EFC38-92A7-4091-BBA3-9AC4DF771430}" type="slidenum">
              <a:rPr lang="en-ZA" smtClean="0"/>
              <a:t>85</a:t>
            </a:fld>
            <a:endParaRPr lang="en-ZA"/>
          </a:p>
        </p:txBody>
      </p:sp>
    </p:spTree>
    <p:extLst>
      <p:ext uri="{BB962C8B-B14F-4D97-AF65-F5344CB8AC3E}">
        <p14:creationId xmlns:p14="http://schemas.microsoft.com/office/powerpoint/2010/main" val="28103195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In this legal finding, the court may rule that the child be reunified with their parents, with appropriate support, or they could decide to remove the child form their parents’ or guardian’s care.</a:t>
            </a:r>
          </a:p>
        </p:txBody>
      </p:sp>
      <p:sp>
        <p:nvSpPr>
          <p:cNvPr id="4" name="Slide Number Placeholder 3"/>
          <p:cNvSpPr>
            <a:spLocks noGrp="1"/>
          </p:cNvSpPr>
          <p:nvPr>
            <p:ph type="sldNum" sz="quarter" idx="5"/>
          </p:nvPr>
        </p:nvSpPr>
        <p:spPr/>
        <p:txBody>
          <a:bodyPr/>
          <a:lstStyle/>
          <a:p>
            <a:fld id="{DF9EFC38-92A7-4091-BBA3-9AC4DF771430}" type="slidenum">
              <a:rPr lang="en-ZA" smtClean="0"/>
              <a:t>86</a:t>
            </a:fld>
            <a:endParaRPr lang="en-ZA"/>
          </a:p>
        </p:txBody>
      </p:sp>
    </p:spTree>
    <p:extLst>
      <p:ext uri="{BB962C8B-B14F-4D97-AF65-F5344CB8AC3E}">
        <p14:creationId xmlns:p14="http://schemas.microsoft.com/office/powerpoint/2010/main" val="20254423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there was no criminal intent, the child will be removed from the parent's care, however, if the parents or other relevant perpetrator  INTENTIONALLY abused, neglected or exploited the child, they will be referred to the criminal justice system for prosecution.</a:t>
            </a:r>
          </a:p>
        </p:txBody>
      </p:sp>
      <p:sp>
        <p:nvSpPr>
          <p:cNvPr id="4" name="Slide Number Placeholder 3"/>
          <p:cNvSpPr>
            <a:spLocks noGrp="1"/>
          </p:cNvSpPr>
          <p:nvPr>
            <p:ph type="sldNum" sz="quarter" idx="5"/>
          </p:nvPr>
        </p:nvSpPr>
        <p:spPr/>
        <p:txBody>
          <a:bodyPr/>
          <a:lstStyle/>
          <a:p>
            <a:fld id="{DF9EFC38-92A7-4091-BBA3-9AC4DF771430}" type="slidenum">
              <a:rPr lang="en-ZA" smtClean="0"/>
              <a:t>87</a:t>
            </a:fld>
            <a:endParaRPr lang="en-ZA"/>
          </a:p>
        </p:txBody>
      </p:sp>
    </p:spTree>
    <p:extLst>
      <p:ext uri="{BB962C8B-B14F-4D97-AF65-F5344CB8AC3E}">
        <p14:creationId xmlns:p14="http://schemas.microsoft.com/office/powerpoint/2010/main" val="12250388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a child is removed from their parent’s care, an alternative care plan will be needed.  These can include placing the child with other family members in a kinship care arrangement, placing the child into foster care, institutional care or placing the child up for adoption.</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88</a:t>
            </a:fld>
            <a:endParaRPr lang="en-ZA"/>
          </a:p>
        </p:txBody>
      </p:sp>
    </p:spTree>
    <p:extLst>
      <p:ext uri="{BB962C8B-B14F-4D97-AF65-F5344CB8AC3E}">
        <p14:creationId xmlns:p14="http://schemas.microsoft.com/office/powerpoint/2010/main" val="12761481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Kinship care refers to placing a child into the care of another family member, such as the child’s grandparents or a close relative. </a:t>
            </a:r>
          </a:p>
          <a:p>
            <a:r>
              <a:rPr lang="en-ZA" sz="1200" kern="1200" dirty="0">
                <a:solidFill>
                  <a:schemeClr val="tx1"/>
                </a:solidFill>
                <a:effectLst/>
                <a:latin typeface="+mn-lt"/>
                <a:ea typeface="+mn-ea"/>
                <a:cs typeface="+mn-cs"/>
              </a:rPr>
              <a:t>The courts and child protection officers must ensure that these family members are fit to care for the child in question.</a:t>
            </a:r>
          </a:p>
          <a:p>
            <a:r>
              <a:rPr lang="en-ZA" sz="1200" kern="1200" dirty="0">
                <a:solidFill>
                  <a:schemeClr val="tx1"/>
                </a:solidFill>
                <a:effectLst/>
                <a:latin typeface="+mn-lt"/>
                <a:ea typeface="+mn-ea"/>
                <a:cs typeface="+mn-cs"/>
              </a:rPr>
              <a:t>This can be done through a formal foster care placement or adoption, or through an informal arrangement between family members. </a:t>
            </a:r>
          </a:p>
          <a:p>
            <a:r>
              <a:rPr lang="en-ZA" sz="1200" kern="1200" dirty="0">
                <a:solidFill>
                  <a:schemeClr val="tx1"/>
                </a:solidFill>
                <a:effectLst/>
                <a:latin typeface="+mn-lt"/>
                <a:ea typeface="+mn-ea"/>
                <a:cs typeface="+mn-cs"/>
              </a:rPr>
              <a:t>It is important to note that Kinship care can have a negative impact on older family members as they are expected to take care of young children, well into old age, which can lead to high levels of stress and anxiety. </a:t>
            </a:r>
          </a:p>
          <a:p>
            <a:r>
              <a:rPr lang="en-ZA" sz="1200" kern="1200" dirty="0">
                <a:solidFill>
                  <a:schemeClr val="tx1"/>
                </a:solidFill>
                <a:effectLst/>
                <a:latin typeface="+mn-lt"/>
                <a:ea typeface="+mn-ea"/>
                <a:cs typeface="+mn-cs"/>
              </a:rPr>
              <a:t>Financial considerations also need to be taken into account and whether the family member is in a financial position to take on another dependent.</a:t>
            </a:r>
            <a:endParaRPr lang="en-US" dirty="0"/>
          </a:p>
          <a:p>
            <a:r>
              <a:rPr lang="en-ZA" sz="1200" kern="1200" dirty="0">
                <a:solidFill>
                  <a:schemeClr val="tx1"/>
                </a:solidFill>
                <a:effectLst/>
                <a:latin typeface="+mn-lt"/>
                <a:ea typeface="+mn-ea"/>
                <a:cs typeface="+mn-cs"/>
              </a:rPr>
              <a:t>This option does ensure that the child is still connected to their biological family which can support the cultural needs of the child. </a:t>
            </a:r>
          </a:p>
        </p:txBody>
      </p:sp>
      <p:sp>
        <p:nvSpPr>
          <p:cNvPr id="4" name="Slide Number Placeholder 3"/>
          <p:cNvSpPr>
            <a:spLocks noGrp="1"/>
          </p:cNvSpPr>
          <p:nvPr>
            <p:ph type="sldNum" sz="quarter" idx="5"/>
          </p:nvPr>
        </p:nvSpPr>
        <p:spPr/>
        <p:txBody>
          <a:bodyPr/>
          <a:lstStyle/>
          <a:p>
            <a:fld id="{DF9EFC38-92A7-4091-BBA3-9AC4DF771430}" type="slidenum">
              <a:rPr lang="en-ZA" smtClean="0"/>
              <a:t>89</a:t>
            </a:fld>
            <a:endParaRPr lang="en-ZA"/>
          </a:p>
        </p:txBody>
      </p:sp>
    </p:spTree>
    <p:extLst>
      <p:ext uri="{BB962C8B-B14F-4D97-AF65-F5344CB8AC3E}">
        <p14:creationId xmlns:p14="http://schemas.microsoft.com/office/powerpoint/2010/main" val="357736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 great vision is leader initiated, meaning that you are the master of your destiny.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It should be shared and supported by your family, friends and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It should be comprehensive and detailed, so that you know exactly what you need to do to achieve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And it should be positive and inspiring, to make sure that you push yourself to new heights.</a:t>
            </a:r>
          </a:p>
        </p:txBody>
      </p:sp>
      <p:sp>
        <p:nvSpPr>
          <p:cNvPr id="4" name="Slide Number Placeholder 3"/>
          <p:cNvSpPr>
            <a:spLocks noGrp="1"/>
          </p:cNvSpPr>
          <p:nvPr>
            <p:ph type="sldNum" sz="quarter" idx="5"/>
          </p:nvPr>
        </p:nvSpPr>
        <p:spPr/>
        <p:txBody>
          <a:bodyPr/>
          <a:lstStyle/>
          <a:p>
            <a:fld id="{DF9EFC38-92A7-4091-BBA3-9AC4DF771430}" type="slidenum">
              <a:rPr lang="en-ZA" smtClean="0"/>
              <a:t>9</a:t>
            </a:fld>
            <a:endParaRPr lang="en-ZA"/>
          </a:p>
        </p:txBody>
      </p:sp>
    </p:spTree>
    <p:extLst>
      <p:ext uri="{BB962C8B-B14F-4D97-AF65-F5344CB8AC3E}">
        <p14:creationId xmlns:p14="http://schemas.microsoft.com/office/powerpoint/2010/main" val="28318897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Foster care is a temporary child protection solution to give parents or guardians an opportunity to remediate the challenges that led to their child’s removal in the first place.</a:t>
            </a:r>
          </a:p>
          <a:p>
            <a:r>
              <a:rPr lang="en-ZA" sz="1200" kern="1200" dirty="0">
                <a:solidFill>
                  <a:schemeClr val="tx1"/>
                </a:solidFill>
                <a:effectLst/>
                <a:latin typeface="+mn-lt"/>
                <a:ea typeface="+mn-ea"/>
                <a:cs typeface="+mn-cs"/>
              </a:rPr>
              <a:t>Foster care is legal, when conducted in accordance with the Children’s Act, and is a good temporary solution for keeping a child safe and secure. </a:t>
            </a:r>
          </a:p>
          <a:p>
            <a:r>
              <a:rPr lang="en-ZA" sz="1200" kern="1200" dirty="0">
                <a:solidFill>
                  <a:schemeClr val="tx1"/>
                </a:solidFill>
                <a:effectLst/>
                <a:latin typeface="+mn-lt"/>
                <a:ea typeface="+mn-ea"/>
                <a:cs typeface="+mn-cs"/>
              </a:rPr>
              <a:t>The child can remain in contact with their parents if they desire this, usually under supervision. </a:t>
            </a:r>
          </a:p>
          <a:p>
            <a:r>
              <a:rPr lang="en-ZA" sz="1200" kern="1200" dirty="0">
                <a:solidFill>
                  <a:schemeClr val="tx1"/>
                </a:solidFill>
                <a:effectLst/>
                <a:latin typeface="+mn-lt"/>
                <a:ea typeface="+mn-ea"/>
                <a:cs typeface="+mn-cs"/>
              </a:rPr>
              <a:t>Foster parents are entitled to a foster care grant which they can apply for at their local Department of Social Development.  </a:t>
            </a:r>
          </a:p>
          <a:p>
            <a:r>
              <a:rPr lang="en-ZA" sz="1200" kern="1200" dirty="0">
                <a:solidFill>
                  <a:schemeClr val="tx1"/>
                </a:solidFill>
                <a:effectLst/>
                <a:latin typeface="+mn-lt"/>
                <a:ea typeface="+mn-ea"/>
                <a:cs typeface="+mn-cs"/>
              </a:rPr>
              <a:t>As it is a temporary solution, however, there are some concerns that need to be raised.</a:t>
            </a:r>
          </a:p>
          <a:p>
            <a:r>
              <a:rPr lang="en-ZA" sz="1200" kern="1200" dirty="0">
                <a:solidFill>
                  <a:schemeClr val="tx1"/>
                </a:solidFill>
                <a:effectLst/>
                <a:latin typeface="+mn-lt"/>
                <a:ea typeface="+mn-ea"/>
                <a:cs typeface="+mn-cs"/>
              </a:rPr>
              <a:t>Foster care can never replace a family environment where a child has a sense of permanence and feels like they belong. </a:t>
            </a:r>
          </a:p>
          <a:p>
            <a:r>
              <a:rPr lang="en-ZA" sz="1200" kern="1200" dirty="0">
                <a:solidFill>
                  <a:schemeClr val="tx1"/>
                </a:solidFill>
                <a:effectLst/>
                <a:latin typeface="+mn-lt"/>
                <a:ea typeface="+mn-ea"/>
                <a:cs typeface="+mn-cs"/>
              </a:rPr>
              <a:t>The child may struggle with the issue of having an inconsistent carer, they may not be able to bond with a primary care giver and as a result they could feel insecure and struggle with their sense of identity as they grow up.</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90</a:t>
            </a:fld>
            <a:endParaRPr lang="en-ZA"/>
          </a:p>
        </p:txBody>
      </p:sp>
    </p:spTree>
    <p:extLst>
      <p:ext uri="{BB962C8B-B14F-4D97-AF65-F5344CB8AC3E}">
        <p14:creationId xmlns:p14="http://schemas.microsoft.com/office/powerpoint/2010/main" val="29150160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Institutional or residential care is when a child is placed in a children’s home, or a group foster care home after going through the necessary process in court. </a:t>
            </a:r>
          </a:p>
          <a:p>
            <a:r>
              <a:rPr lang="en-ZA" sz="1200" kern="1200" dirty="0">
                <a:solidFill>
                  <a:schemeClr val="tx1"/>
                </a:solidFill>
                <a:effectLst/>
                <a:latin typeface="+mn-lt"/>
                <a:ea typeface="+mn-ea"/>
                <a:cs typeface="+mn-cs"/>
              </a:rPr>
              <a:t>As with foster care, this option is a temporary child protection solution to give parents or guardians an opportunity to remediate the challenges that led to their child’s removal in the first place.</a:t>
            </a:r>
          </a:p>
          <a:p>
            <a:r>
              <a:rPr lang="en-ZA" sz="1200" kern="1200" dirty="0">
                <a:solidFill>
                  <a:schemeClr val="tx1"/>
                </a:solidFill>
                <a:effectLst/>
                <a:latin typeface="+mn-lt"/>
                <a:ea typeface="+mn-ea"/>
                <a:cs typeface="+mn-cs"/>
              </a:rPr>
              <a:t>The child can remain in contact with their parents if they desire this, usually under supervision.</a:t>
            </a:r>
          </a:p>
          <a:p>
            <a:r>
              <a:rPr lang="en-ZA" sz="1200" kern="1200" dirty="0">
                <a:solidFill>
                  <a:schemeClr val="tx1"/>
                </a:solidFill>
                <a:effectLst/>
                <a:latin typeface="+mn-lt"/>
                <a:ea typeface="+mn-ea"/>
                <a:cs typeface="+mn-cs"/>
              </a:rPr>
              <a:t>The home will take full responsibility for the care and education of the child whilst he or she is in their care.  </a:t>
            </a:r>
          </a:p>
          <a:p>
            <a:r>
              <a:rPr lang="en-ZA" sz="1200" kern="1200" dirty="0">
                <a:solidFill>
                  <a:schemeClr val="tx1"/>
                </a:solidFill>
                <a:effectLst/>
                <a:latin typeface="+mn-lt"/>
                <a:ea typeface="+mn-ea"/>
                <a:cs typeface="+mn-cs"/>
              </a:rPr>
              <a:t>As it is a temporary solution, however, there are some concerns that need to be raised.</a:t>
            </a:r>
          </a:p>
          <a:p>
            <a:r>
              <a:rPr lang="en-ZA" sz="1200" kern="1200" dirty="0">
                <a:solidFill>
                  <a:schemeClr val="tx1"/>
                </a:solidFill>
                <a:effectLst/>
                <a:latin typeface="+mn-lt"/>
                <a:ea typeface="+mn-ea"/>
                <a:cs typeface="+mn-cs"/>
              </a:rPr>
              <a:t>As with Foster Care, a children’s home can never replace a family environment where a child has a sense of permanence and feels like they belong. </a:t>
            </a:r>
          </a:p>
          <a:p>
            <a:r>
              <a:rPr lang="en-ZA" sz="1200" kern="1200" dirty="0">
                <a:solidFill>
                  <a:schemeClr val="tx1"/>
                </a:solidFill>
                <a:effectLst/>
                <a:latin typeface="+mn-lt"/>
                <a:ea typeface="+mn-ea"/>
                <a:cs typeface="+mn-cs"/>
              </a:rPr>
              <a:t>The child may struggle with the issue of having an inconsistent carer as children’s homes rely on shift workers. </a:t>
            </a:r>
          </a:p>
          <a:p>
            <a:r>
              <a:rPr lang="en-ZA" sz="1200" kern="1200" dirty="0">
                <a:solidFill>
                  <a:schemeClr val="tx1"/>
                </a:solidFill>
                <a:effectLst/>
                <a:latin typeface="+mn-lt"/>
                <a:ea typeface="+mn-ea"/>
                <a:cs typeface="+mn-cs"/>
              </a:rPr>
              <a:t>They may not be able to bond with a primary care giver and as a result they could feel insecure and once again struggle with their sense of identity as they grow up.</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91</a:t>
            </a:fld>
            <a:endParaRPr lang="en-ZA"/>
          </a:p>
        </p:txBody>
      </p:sp>
    </p:spTree>
    <p:extLst>
      <p:ext uri="{BB962C8B-B14F-4D97-AF65-F5344CB8AC3E}">
        <p14:creationId xmlns:p14="http://schemas.microsoft.com/office/powerpoint/2010/main" val="160458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Adoption is believed to be the best long-term solution for a child outside of being cared for by their own family. </a:t>
            </a:r>
          </a:p>
          <a:p>
            <a:r>
              <a:rPr lang="en-ZA" sz="1200" kern="1200" dirty="0">
                <a:solidFill>
                  <a:schemeClr val="tx1"/>
                </a:solidFill>
                <a:effectLst/>
                <a:latin typeface="+mn-lt"/>
                <a:ea typeface="+mn-ea"/>
                <a:cs typeface="+mn-cs"/>
              </a:rPr>
              <a:t>It is a legal process that is conducted in accordance with the Children’s Act. </a:t>
            </a:r>
          </a:p>
          <a:p>
            <a:r>
              <a:rPr lang="en-ZA" sz="1200" kern="1200" dirty="0">
                <a:solidFill>
                  <a:schemeClr val="tx1"/>
                </a:solidFill>
                <a:effectLst/>
                <a:latin typeface="+mn-lt"/>
                <a:ea typeface="+mn-ea"/>
                <a:cs typeface="+mn-cs"/>
              </a:rPr>
              <a:t>The child would get a new family that has been carefully selected to meet their needs in a stable, permanent and loving home. </a:t>
            </a:r>
          </a:p>
          <a:p>
            <a:r>
              <a:rPr lang="en-ZA" sz="1200" kern="1200" dirty="0">
                <a:solidFill>
                  <a:schemeClr val="tx1"/>
                </a:solidFill>
                <a:effectLst/>
                <a:latin typeface="+mn-lt"/>
                <a:ea typeface="+mn-ea"/>
                <a:cs typeface="+mn-cs"/>
              </a:rPr>
              <a:t>Some adoptees struggle with their identity formation due to living with an adopted family, rather than their biological family. </a:t>
            </a:r>
          </a:p>
          <a:p>
            <a:r>
              <a:rPr lang="en-ZA" sz="1200" kern="1200" dirty="0">
                <a:solidFill>
                  <a:schemeClr val="tx1"/>
                </a:solidFill>
                <a:effectLst/>
                <a:latin typeface="+mn-lt"/>
                <a:ea typeface="+mn-ea"/>
                <a:cs typeface="+mn-cs"/>
              </a:rPr>
              <a:t>The child may choose to meet their biological parents when they become an adult, but this is at their discretion.</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92</a:t>
            </a:fld>
            <a:endParaRPr lang="en-ZA"/>
          </a:p>
        </p:txBody>
      </p:sp>
    </p:spTree>
    <p:extLst>
      <p:ext uri="{BB962C8B-B14F-4D97-AF65-F5344CB8AC3E}">
        <p14:creationId xmlns:p14="http://schemas.microsoft.com/office/powerpoint/2010/main" val="22998718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algn="l"/>
            <a:r>
              <a:rPr lang="en-ZA" sz="1200" b="0" dirty="0">
                <a:solidFill>
                  <a:srgbClr val="482C89"/>
                </a:solidFill>
                <a:latin typeface="Arial" panose="020B0604020202020204" pitchFamily="34" charset="0"/>
                <a:cs typeface="Arial" panose="020B0604020202020204" pitchFamily="34" charset="0"/>
              </a:rPr>
              <a:t>The most important thing you can do to prevent or stop child neglect, abuse or exploitation is to take action by speaking up! If you are a child protection officer, such as a </a:t>
            </a:r>
            <a:r>
              <a:rPr lang="en-ZA" dirty="0"/>
              <a:t>social worker, a police officers, a doctor or nurse, a teacher, a sports coach, a counsellor, or a community or religious leader, </a:t>
            </a:r>
            <a:r>
              <a:rPr lang="en-ZA" sz="1200" b="0" dirty="0">
                <a:solidFill>
                  <a:srgbClr val="482C89"/>
                </a:solidFill>
                <a:latin typeface="Arial" panose="020B0604020202020204" pitchFamily="34" charset="0"/>
                <a:cs typeface="Arial" panose="020B0604020202020204" pitchFamily="34" charset="0"/>
              </a:rPr>
              <a:t>you have a legal duty to report any suspicions of child neglect, abuse or exploitation to the relevant authorities.  If you do not report your suspicions, you can be prosecuted for your lack of action. </a:t>
            </a:r>
          </a:p>
        </p:txBody>
      </p:sp>
      <p:sp>
        <p:nvSpPr>
          <p:cNvPr id="4" name="Slide Number Placeholder 3"/>
          <p:cNvSpPr>
            <a:spLocks noGrp="1"/>
          </p:cNvSpPr>
          <p:nvPr>
            <p:ph type="sldNum" sz="quarter" idx="5"/>
          </p:nvPr>
        </p:nvSpPr>
        <p:spPr/>
        <p:txBody>
          <a:bodyPr/>
          <a:lstStyle/>
          <a:p>
            <a:fld id="{DF9EFC38-92A7-4091-BBA3-9AC4DF771430}" type="slidenum">
              <a:rPr lang="en-ZA" smtClean="0"/>
              <a:t>93</a:t>
            </a:fld>
            <a:endParaRPr lang="en-ZA"/>
          </a:p>
        </p:txBody>
      </p:sp>
    </p:spTree>
    <p:extLst>
      <p:ext uri="{BB962C8B-B14F-4D97-AF65-F5344CB8AC3E}">
        <p14:creationId xmlns:p14="http://schemas.microsoft.com/office/powerpoint/2010/main" val="15833085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The role of parents is often defined in a country’s Children’s Act or in their declarations on the rights and needs of children.   We define the roles of parents and caregivers as follows…</a:t>
            </a:r>
          </a:p>
          <a:p>
            <a:endParaRPr lang="en-ZA"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94</a:t>
            </a:fld>
            <a:endParaRPr lang="en-ZA"/>
          </a:p>
        </p:txBody>
      </p:sp>
    </p:spTree>
    <p:extLst>
      <p:ext uri="{BB962C8B-B14F-4D97-AF65-F5344CB8AC3E}">
        <p14:creationId xmlns:p14="http://schemas.microsoft.com/office/powerpoint/2010/main" val="3768451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a parent, you must ensure the health, wellbeing and development of your child.  You must provide them with financial support, and safeguard them at all times.</a:t>
            </a:r>
          </a:p>
        </p:txBody>
      </p:sp>
      <p:sp>
        <p:nvSpPr>
          <p:cNvPr id="4" name="Slide Number Placeholder 3"/>
          <p:cNvSpPr>
            <a:spLocks noGrp="1"/>
          </p:cNvSpPr>
          <p:nvPr>
            <p:ph type="sldNum" sz="quarter" idx="5"/>
          </p:nvPr>
        </p:nvSpPr>
        <p:spPr/>
        <p:txBody>
          <a:bodyPr/>
          <a:lstStyle/>
          <a:p>
            <a:fld id="{DF9EFC38-92A7-4091-BBA3-9AC4DF771430}" type="slidenum">
              <a:rPr lang="en-ZA" smtClean="0"/>
              <a:t>95</a:t>
            </a:fld>
            <a:endParaRPr lang="en-ZA"/>
          </a:p>
        </p:txBody>
      </p:sp>
    </p:spTree>
    <p:extLst>
      <p:ext uri="{BB962C8B-B14F-4D97-AF65-F5344CB8AC3E}">
        <p14:creationId xmlns:p14="http://schemas.microsoft.com/office/powerpoint/2010/main" val="3924385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You must respect, protect and promote the rights and dignity of your child.  You must protect them from maltreatment, abuse, neglect, degradation, discrimination and any physical, emotional or moral harm.  You must guide, advise and assist them in making good decisions for themselves.</a:t>
            </a:r>
          </a:p>
        </p:txBody>
      </p:sp>
      <p:sp>
        <p:nvSpPr>
          <p:cNvPr id="4" name="Slide Number Placeholder 3"/>
          <p:cNvSpPr>
            <a:spLocks noGrp="1"/>
          </p:cNvSpPr>
          <p:nvPr>
            <p:ph type="sldNum" sz="quarter" idx="5"/>
          </p:nvPr>
        </p:nvSpPr>
        <p:spPr/>
        <p:txBody>
          <a:bodyPr/>
          <a:lstStyle/>
          <a:p>
            <a:fld id="{DF9EFC38-92A7-4091-BBA3-9AC4DF771430}" type="slidenum">
              <a:rPr lang="en-ZA" smtClean="0"/>
              <a:t>96</a:t>
            </a:fld>
            <a:endParaRPr lang="en-ZA"/>
          </a:p>
        </p:txBody>
      </p:sp>
    </p:spTree>
    <p:extLst>
      <p:ext uri="{BB962C8B-B14F-4D97-AF65-F5344CB8AC3E}">
        <p14:creationId xmlns:p14="http://schemas.microsoft.com/office/powerpoint/2010/main" val="4200318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You must always apply consistent and fair discipline to your child.  You must guide, direct and secure your child’s education and upliftment through intellectual, emotional, physical, moral and cultural development that is appropriate for their age. And most importantly, you must build a sound and loving relationship with your child.</a:t>
            </a:r>
          </a:p>
        </p:txBody>
      </p:sp>
      <p:sp>
        <p:nvSpPr>
          <p:cNvPr id="4" name="Slide Number Placeholder 3"/>
          <p:cNvSpPr>
            <a:spLocks noGrp="1"/>
          </p:cNvSpPr>
          <p:nvPr>
            <p:ph type="sldNum" sz="quarter" idx="5"/>
          </p:nvPr>
        </p:nvSpPr>
        <p:spPr/>
        <p:txBody>
          <a:bodyPr/>
          <a:lstStyle/>
          <a:p>
            <a:fld id="{DF9EFC38-92A7-4091-BBA3-9AC4DF771430}" type="slidenum">
              <a:rPr lang="en-ZA" smtClean="0"/>
              <a:t>97</a:t>
            </a:fld>
            <a:endParaRPr lang="en-ZA"/>
          </a:p>
        </p:txBody>
      </p:sp>
    </p:spTree>
    <p:extLst>
      <p:ext uri="{BB962C8B-B14F-4D97-AF65-F5344CB8AC3E}">
        <p14:creationId xmlns:p14="http://schemas.microsoft.com/office/powerpoint/2010/main" val="28061993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a parent, you will need to accommodate any special needs your child may have.  You should inform, involve and encourage their participation in their care and protection, and you must ensure that they have a suitable place to live where they feel secure and protected.</a:t>
            </a:r>
          </a:p>
        </p:txBody>
      </p:sp>
      <p:sp>
        <p:nvSpPr>
          <p:cNvPr id="4" name="Slide Number Placeholder 3"/>
          <p:cNvSpPr>
            <a:spLocks noGrp="1"/>
          </p:cNvSpPr>
          <p:nvPr>
            <p:ph type="sldNum" sz="quarter" idx="5"/>
          </p:nvPr>
        </p:nvSpPr>
        <p:spPr/>
        <p:txBody>
          <a:bodyPr/>
          <a:lstStyle/>
          <a:p>
            <a:fld id="{DF9EFC38-92A7-4091-BBA3-9AC4DF771430}" type="slidenum">
              <a:rPr lang="en-ZA" smtClean="0"/>
              <a:t>98</a:t>
            </a:fld>
            <a:endParaRPr lang="en-ZA"/>
          </a:p>
        </p:txBody>
      </p:sp>
    </p:spTree>
    <p:extLst>
      <p:ext uri="{BB962C8B-B14F-4D97-AF65-F5344CB8AC3E}">
        <p14:creationId xmlns:p14="http://schemas.microsoft.com/office/powerpoint/2010/main" val="12856657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As parents, caregivers and child protection officers we must always focus on what is in the best interests of the children in our care.</a:t>
            </a:r>
          </a:p>
        </p:txBody>
      </p:sp>
      <p:sp>
        <p:nvSpPr>
          <p:cNvPr id="4" name="Slide Number Placeholder 3"/>
          <p:cNvSpPr>
            <a:spLocks noGrp="1"/>
          </p:cNvSpPr>
          <p:nvPr>
            <p:ph type="sldNum" sz="quarter" idx="5"/>
          </p:nvPr>
        </p:nvSpPr>
        <p:spPr/>
        <p:txBody>
          <a:bodyPr/>
          <a:lstStyle/>
          <a:p>
            <a:fld id="{DF9EFC38-92A7-4091-BBA3-9AC4DF771430}" type="slidenum">
              <a:rPr lang="en-ZA" smtClean="0"/>
              <a:t>99</a:t>
            </a:fld>
            <a:endParaRPr lang="en-ZA"/>
          </a:p>
        </p:txBody>
      </p:sp>
    </p:spTree>
    <p:extLst>
      <p:ext uri="{BB962C8B-B14F-4D97-AF65-F5344CB8AC3E}">
        <p14:creationId xmlns:p14="http://schemas.microsoft.com/office/powerpoint/2010/main" val="358612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BC07FE9-65EF-4C04-801F-4C3866242EA0}" type="datetimeFigureOut">
              <a:rPr lang="en-US" smtClean="0"/>
              <a:pPr/>
              <a:t>3/9/22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2802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2022/03/09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24051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63872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970245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249C-3E15-DE49-8C9A-A2571070FD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7ED108F-8C51-FE45-A191-56B35CB3EA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A2C8C77-F944-1142-AFD3-062BBF28B3AE}"/>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5" name="Footer Placeholder 4">
            <a:extLst>
              <a:ext uri="{FF2B5EF4-FFF2-40B4-BE49-F238E27FC236}">
                <a16:creationId xmlns:a16="http://schemas.microsoft.com/office/drawing/2014/main" id="{C1AF0BEA-64FE-3F42-835A-76558F708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2F08B-7F14-B142-B294-63EDB72682E2}"/>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1906124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436F-D981-9C4B-B2C5-F736AC7799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3F7B15-809B-0648-924B-BF43B3B873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8BA85D-D9EB-3A47-A984-D34CD8AD6B6D}"/>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5" name="Footer Placeholder 4">
            <a:extLst>
              <a:ext uri="{FF2B5EF4-FFF2-40B4-BE49-F238E27FC236}">
                <a16:creationId xmlns:a16="http://schemas.microsoft.com/office/drawing/2014/main" id="{23FDE1F8-0EE4-2848-A19B-3ED37D43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7D863-2396-E846-B573-4DE51CB136B5}"/>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45245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C175-C2A4-1547-89C8-BD3D56A9B58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50D37E-334B-A544-A067-CACD59BDD5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80D92B6-C915-9F4F-9351-0E19C190199E}"/>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5" name="Footer Placeholder 4">
            <a:extLst>
              <a:ext uri="{FF2B5EF4-FFF2-40B4-BE49-F238E27FC236}">
                <a16:creationId xmlns:a16="http://schemas.microsoft.com/office/drawing/2014/main" id="{85A17CA4-6510-144E-8909-7A247E891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6FEB-D904-ED44-800B-2F4D0917A89F}"/>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1706709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41B2-2C32-F64E-8630-63864DCFD9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ADEC84-A7E6-D646-B6F5-A49F2147E8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9324BC1-1778-0F43-8EB8-1FB83A72E61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6BD9103-1FE9-4944-B033-35845ACA2CE2}"/>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6" name="Footer Placeholder 5">
            <a:extLst>
              <a:ext uri="{FF2B5EF4-FFF2-40B4-BE49-F238E27FC236}">
                <a16:creationId xmlns:a16="http://schemas.microsoft.com/office/drawing/2014/main" id="{A6B8C8F5-0D11-1C46-B60E-F14622387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F67B8-BF6B-3249-AB32-0255AFFFB53A}"/>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1364885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846-0E66-EE4A-85D1-C476DEE846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38F147-D2E6-D84B-9F53-AD15EA444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AE052E-05A8-1E4B-9428-0389322402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B427453-B38A-5A4E-9B8E-5113EC612D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6E1F38-4268-104C-A985-297F986EB95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3E4E261-69D1-E74C-B1E0-8688449CCA1A}"/>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8" name="Footer Placeholder 7">
            <a:extLst>
              <a:ext uri="{FF2B5EF4-FFF2-40B4-BE49-F238E27FC236}">
                <a16:creationId xmlns:a16="http://schemas.microsoft.com/office/drawing/2014/main" id="{64026F58-7DA5-9A41-B0E6-EB2839B938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902F54-B7F8-9E4E-B9AD-86341C882DEA}"/>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2826775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9C74-67AC-404F-8D2D-D0E2262015B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F4A4B04-7580-F846-BEFE-18B40B4935C9}"/>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4" name="Footer Placeholder 3">
            <a:extLst>
              <a:ext uri="{FF2B5EF4-FFF2-40B4-BE49-F238E27FC236}">
                <a16:creationId xmlns:a16="http://schemas.microsoft.com/office/drawing/2014/main" id="{6A5AD30D-9090-9A41-BF0F-42E9A636B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B25BFA-2DC0-AB46-A219-B82FEAE45788}"/>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41567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AAD3E-86C7-A446-B029-43D173EE5319}"/>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3" name="Footer Placeholder 2">
            <a:extLst>
              <a:ext uri="{FF2B5EF4-FFF2-40B4-BE49-F238E27FC236}">
                <a16:creationId xmlns:a16="http://schemas.microsoft.com/office/drawing/2014/main" id="{CA861EF7-69C6-1E4A-9C50-F8A8AFC360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0A7D1-6BF1-8346-AFB2-63A80338B5B9}"/>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3308180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927814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FD07-074D-CF40-B1D3-0AFAF89BD3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8F82675-C056-724B-9DEB-4AC7F765A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B382027-A097-8944-BDE1-E7ECCB20B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DF8DD3-8F1F-0E41-9EF1-7DA28AC90EF6}"/>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6" name="Footer Placeholder 5">
            <a:extLst>
              <a:ext uri="{FF2B5EF4-FFF2-40B4-BE49-F238E27FC236}">
                <a16:creationId xmlns:a16="http://schemas.microsoft.com/office/drawing/2014/main" id="{4C141CC8-F16B-6F48-8BDE-2F02A78642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A4EA3-B146-FD41-A94C-A9E5EB5B211B}"/>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401047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08DA-C549-0D49-8EFC-80960F10F3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D2FCAA6-FA40-FC45-BFB5-091449E04F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E146A8-E372-4D48-BB26-D0908EEAD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2302AE-5F86-7141-9A5B-5DAE37E9D3C5}"/>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6" name="Footer Placeholder 5">
            <a:extLst>
              <a:ext uri="{FF2B5EF4-FFF2-40B4-BE49-F238E27FC236}">
                <a16:creationId xmlns:a16="http://schemas.microsoft.com/office/drawing/2014/main" id="{8D281D7F-6184-5E4E-8FBE-1CEE946FD8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7B714A-E36C-2B4B-A4CB-8E579B96D1F9}"/>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3445042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0A02-2EC0-B348-8C3B-76C76BD3E54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C70E231-223C-9C4C-AF99-0A08741889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14416E-BA0F-F746-88C4-B9A0A902951C}"/>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5" name="Footer Placeholder 4">
            <a:extLst>
              <a:ext uri="{FF2B5EF4-FFF2-40B4-BE49-F238E27FC236}">
                <a16:creationId xmlns:a16="http://schemas.microsoft.com/office/drawing/2014/main" id="{BC06151B-953E-874E-8896-9904ECC3B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14259-B12B-B149-96E7-AC9D84253C40}"/>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3750062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6DF40E-7700-AB4F-B0EA-F7D96ACCAD6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C5B37D-18E6-E544-AF26-B7BA80989E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EEBF1B-E229-4846-8A51-F1C18DDB1D44}"/>
              </a:ext>
            </a:extLst>
          </p:cNvPr>
          <p:cNvSpPr>
            <a:spLocks noGrp="1"/>
          </p:cNvSpPr>
          <p:nvPr>
            <p:ph type="dt" sz="half" idx="10"/>
          </p:nvPr>
        </p:nvSpPr>
        <p:spPr/>
        <p:txBody>
          <a:bodyPr/>
          <a:lstStyle/>
          <a:p>
            <a:fld id="{C694F338-4151-6A4A-AD7E-83FE0A5BB61D}" type="datetimeFigureOut">
              <a:rPr lang="en-US" smtClean="0"/>
              <a:t>3/9/22</a:t>
            </a:fld>
            <a:endParaRPr lang="en-US"/>
          </a:p>
        </p:txBody>
      </p:sp>
      <p:sp>
        <p:nvSpPr>
          <p:cNvPr id="5" name="Footer Placeholder 4">
            <a:extLst>
              <a:ext uri="{FF2B5EF4-FFF2-40B4-BE49-F238E27FC236}">
                <a16:creationId xmlns:a16="http://schemas.microsoft.com/office/drawing/2014/main" id="{1640E1B9-4C65-1545-A631-88A1C7BE2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8A382-26FE-0447-9613-03CBDD028EF4}"/>
              </a:ext>
            </a:extLst>
          </p:cNvPr>
          <p:cNvSpPr>
            <a:spLocks noGrp="1"/>
          </p:cNvSpPr>
          <p:nvPr>
            <p:ph type="sldNum" sz="quarter" idx="12"/>
          </p:nvPr>
        </p:nvSpPr>
        <p:spPr/>
        <p:txBody>
          <a:bodyPr/>
          <a:lstStyle/>
          <a:p>
            <a:fld id="{6FE850F1-F441-434A-9729-C887538BA0AF}" type="slidenum">
              <a:rPr lang="en-US" smtClean="0"/>
              <a:t>‹#›</a:t>
            </a:fld>
            <a:endParaRPr lang="en-US"/>
          </a:p>
        </p:txBody>
      </p:sp>
    </p:spTree>
    <p:extLst>
      <p:ext uri="{BB962C8B-B14F-4D97-AF65-F5344CB8AC3E}">
        <p14:creationId xmlns:p14="http://schemas.microsoft.com/office/powerpoint/2010/main" val="281789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24550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E82F21-A57F-4E78-9F06-D9988EAD901A}" type="datetimeFigureOut">
              <a:rPr lang="en-ZA" smtClean="0"/>
              <a:t>2022/03/09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417974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FE82F21-A57F-4E78-9F06-D9988EAD901A}" type="datetimeFigureOut">
              <a:rPr lang="en-ZA" smtClean="0"/>
              <a:t>2022/03/09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427289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E82F21-A57F-4E78-9F06-D9988EAD901A}" type="datetimeFigureOut">
              <a:rPr lang="en-ZA" smtClean="0"/>
              <a:t>2022/03/09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56322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E82F21-A57F-4E78-9F06-D9988EAD901A}" type="datetimeFigureOut">
              <a:rPr lang="en-ZA" smtClean="0"/>
              <a:t>2022/03/09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55048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2F21-A57F-4E78-9F06-D9988EAD901A}" type="datetimeFigureOut">
              <a:rPr lang="en-ZA" smtClean="0"/>
              <a:t>2022/03/09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440971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2022/03/09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75728408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196754"/>
            <a:ext cx="10972800" cy="4929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08">
                <a:solidFill>
                  <a:schemeClr val="tx1"/>
                </a:solidFill>
              </a:defRPr>
            </a:lvl1pPr>
          </a:lstStyle>
          <a:p>
            <a:fld id="{BBC07FE9-65EF-4C04-801F-4C3866242EA0}" type="datetimeFigureOut">
              <a:rPr lang="en-US" smtClean="0"/>
              <a:pPr/>
              <a:t>3/9/22</a:t>
            </a:fld>
            <a:endParaRPr lang="en-ZA"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108">
                <a:solidFill>
                  <a:schemeClr val="tx1"/>
                </a:solidFill>
              </a:defRPr>
            </a:lvl1pPr>
          </a:lstStyle>
          <a:p>
            <a:endParaRPr lang="en-ZA"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08">
                <a:solidFill>
                  <a:schemeClr val="tx1"/>
                </a:solidFill>
              </a:defRPr>
            </a:lvl1p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08614822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844083" rtl="0" eaLnBrk="1" latinLnBrk="0" hangingPunct="1">
        <a:spcBef>
          <a:spcPct val="0"/>
        </a:spcBef>
        <a:buNone/>
        <a:defRPr sz="249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spcBef>
          <a:spcPct val="20000"/>
        </a:spcBef>
        <a:buFont typeface="Arial" pitchFamily="34" charset="0"/>
        <a:buChar char="•"/>
        <a:defRPr sz="1662"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477145"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4pPr>
      <a:lvl5pPr marL="1899186"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3/9/22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4241691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282A3-17FC-BE41-BF11-B70893B4F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8972B5-62AC-4E4B-B53C-6DFAEA4184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CEA681-83CB-2B42-AC07-DB8564EF1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4F338-4151-6A4A-AD7E-83FE0A5BB61D}" type="datetimeFigureOut">
              <a:rPr lang="en-US" smtClean="0"/>
              <a:t>3/9/22</a:t>
            </a:fld>
            <a:endParaRPr lang="en-US"/>
          </a:p>
        </p:txBody>
      </p:sp>
      <p:sp>
        <p:nvSpPr>
          <p:cNvPr id="5" name="Footer Placeholder 4">
            <a:extLst>
              <a:ext uri="{FF2B5EF4-FFF2-40B4-BE49-F238E27FC236}">
                <a16:creationId xmlns:a16="http://schemas.microsoft.com/office/drawing/2014/main" id="{0D65B74D-E780-7F48-9FF9-E02684315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1B1D3-6EBA-674E-9497-A3A850FCC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850F1-F441-434A-9729-C887538BA0AF}" type="slidenum">
              <a:rPr lang="en-US" smtClean="0"/>
              <a:t>‹#›</a:t>
            </a:fld>
            <a:endParaRPr lang="en-US"/>
          </a:p>
        </p:txBody>
      </p:sp>
    </p:spTree>
    <p:extLst>
      <p:ext uri="{BB962C8B-B14F-4D97-AF65-F5344CB8AC3E}">
        <p14:creationId xmlns:p14="http://schemas.microsoft.com/office/powerpoint/2010/main" val="5897563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69.svg"/><Relationship Id="rId4" Type="http://schemas.openxmlformats.org/officeDocument/2006/relationships/image" Target="../media/image168.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69.svg"/><Relationship Id="rId4" Type="http://schemas.openxmlformats.org/officeDocument/2006/relationships/image" Target="../media/image168.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171.png"/></Relationships>
</file>

<file path=ppt/slides/_rels/slide1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8.svg"/><Relationship Id="rId2" Type="http://schemas.openxmlformats.org/officeDocument/2006/relationships/notesSlide" Target="../notesSlides/notesSlide112.xml"/><Relationship Id="rId1" Type="http://schemas.openxmlformats.org/officeDocument/2006/relationships/slideLayout" Target="../slideLayouts/slideLayout8.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8.xml"/><Relationship Id="rId5" Type="http://schemas.openxmlformats.org/officeDocument/2006/relationships/image" Target="../media/image132.png"/><Relationship Id="rId4" Type="http://schemas.openxmlformats.org/officeDocument/2006/relationships/image" Target="../media/image13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8.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0.png"/></Relationships>
</file>

<file path=ppt/slides/_rels/slide11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notesSlide" Target="../notesSlides/notesSlide119.xml"/><Relationship Id="rId7" Type="http://schemas.openxmlformats.org/officeDocument/2006/relationships/image" Target="../media/image178.jpeg"/><Relationship Id="rId12" Type="http://schemas.openxmlformats.org/officeDocument/2006/relationships/image" Target="../media/image183.sv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svg"/><Relationship Id="rId4" Type="http://schemas.openxmlformats.org/officeDocument/2006/relationships/image" Target="../media/image175.jpeg"/><Relationship Id="rId9" Type="http://schemas.openxmlformats.org/officeDocument/2006/relationships/image" Target="../media/image18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2.xml"/><Relationship Id="rId1" Type="http://schemas.openxmlformats.org/officeDocument/2006/relationships/slideLayout" Target="../slideLayouts/slideLayout8.xml"/><Relationship Id="rId4" Type="http://schemas.openxmlformats.org/officeDocument/2006/relationships/image" Target="../media/image185.png"/></Relationships>
</file>

<file path=ppt/slides/_rels/slide12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4.xml"/><Relationship Id="rId1" Type="http://schemas.openxmlformats.org/officeDocument/2006/relationships/slideLayout" Target="../slideLayouts/slideLayout8.xml"/><Relationship Id="rId4" Type="http://schemas.openxmlformats.org/officeDocument/2006/relationships/image" Target="../media/image187.png"/></Relationships>
</file>

<file path=ppt/slides/_rels/slide12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slideLayout" Target="../slideLayouts/slideLayout8.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17.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36.png"/><Relationship Id="rId10" Type="http://schemas.openxmlformats.org/officeDocument/2006/relationships/image" Target="../media/image56.png"/><Relationship Id="rId4" Type="http://schemas.openxmlformats.org/officeDocument/2006/relationships/image" Target="../media/image35.png"/><Relationship Id="rId9" Type="http://schemas.openxmlformats.org/officeDocument/2006/relationships/image" Target="../media/image55.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8.xm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36.png"/><Relationship Id="rId10" Type="http://schemas.openxmlformats.org/officeDocument/2006/relationships/image" Target="../media/image65.png"/><Relationship Id="rId4" Type="http://schemas.openxmlformats.org/officeDocument/2006/relationships/image" Target="../media/image35.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png"/><Relationship Id="rId3" Type="http://schemas.openxmlformats.org/officeDocument/2006/relationships/notesSlide" Target="../notesSlides/notesSlide19.xml"/><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slideLayout" Target="../slideLayouts/slideLayout8.xml"/><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tags" Target="../tags/tag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36.png"/><Relationship Id="rId15" Type="http://schemas.openxmlformats.org/officeDocument/2006/relationships/image" Target="../media/image78.sv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35.png"/><Relationship Id="rId9" Type="http://schemas.openxmlformats.org/officeDocument/2006/relationships/image" Target="../media/image72.png"/><Relationship Id="rId14"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svg"/><Relationship Id="rId7" Type="http://schemas.openxmlformats.org/officeDocument/2006/relationships/image" Target="../media/image5.svg"/><Relationship Id="rId12" Type="http://schemas.openxmlformats.org/officeDocument/2006/relationships/hyperlink" Target="http://www.couragechildprotection.com/" TargetMode="External"/><Relationship Id="rId17" Type="http://schemas.openxmlformats.org/officeDocument/2006/relationships/image" Target="../media/image14.svg"/><Relationship Id="rId25"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1.png"/><Relationship Id="rId5" Type="http://schemas.openxmlformats.org/officeDocument/2006/relationships/image" Target="../media/image3.svg"/><Relationship Id="rId15" Type="http://schemas.openxmlformats.org/officeDocument/2006/relationships/image" Target="../media/image12.svg"/><Relationship Id="rId23"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87.sv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89.sv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91.sv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 Id="rId9"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118.png"/><Relationship Id="rId11" Type="http://schemas.openxmlformats.org/officeDocument/2006/relationships/customXml" Target="../ink/ink1.xml"/><Relationship Id="rId5" Type="http://schemas.openxmlformats.org/officeDocument/2006/relationships/image" Target="../media/image117.png"/><Relationship Id="rId15" Type="http://schemas.openxmlformats.org/officeDocument/2006/relationships/image" Target="../media/image123.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27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8.sv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129.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8.xml"/><Relationship Id="rId5" Type="http://schemas.openxmlformats.org/officeDocument/2006/relationships/image" Target="../media/image132.png"/><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customXml" Target="../ink/ink2.xml"/><Relationship Id="rId5" Type="http://schemas.openxmlformats.org/officeDocument/2006/relationships/image" Target="../media/image100.png"/><Relationship Id="rId4" Type="http://schemas.openxmlformats.org/officeDocument/2006/relationships/image" Target="../media/image129.png"/><Relationship Id="rId9" Type="http://schemas.openxmlformats.org/officeDocument/2006/relationships/image" Target="../media/image600.png"/></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7.xml"/><Relationship Id="rId1" Type="http://schemas.openxmlformats.org/officeDocument/2006/relationships/slideLayout" Target="../slideLayouts/slideLayout8.xml"/><Relationship Id="rId5" Type="http://schemas.openxmlformats.org/officeDocument/2006/relationships/image" Target="../media/image148.png"/><Relationship Id="rId4" Type="http://schemas.openxmlformats.org/officeDocument/2006/relationships/image" Target="../media/image147.png"/></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44.png"/><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1.xml"/><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3.xml"/><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5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65.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167.png"/><Relationship Id="rId5" Type="http://schemas.openxmlformats.org/officeDocument/2006/relationships/image" Target="../media/image162.png"/><Relationship Id="rId4" Type="http://schemas.openxmlformats.org/officeDocument/2006/relationships/image" Target="../media/image16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4802704" y="1603095"/>
            <a:ext cx="6987027" cy="286232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the Courage Positive Parenting Workshop</a:t>
            </a:r>
          </a:p>
        </p:txBody>
      </p:sp>
      <p:pic>
        <p:nvPicPr>
          <p:cNvPr id="6" name="Picture 5" descr="Logo&#10;&#10;Description automatically generated">
            <a:extLst>
              <a:ext uri="{FF2B5EF4-FFF2-40B4-BE49-F238E27FC236}">
                <a16:creationId xmlns:a16="http://schemas.microsoft.com/office/drawing/2014/main" id="{8C7E905E-A317-5F4F-8B56-D6C9B6118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51" y="1209232"/>
            <a:ext cx="3425184" cy="4038863"/>
          </a:xfrm>
          <a:prstGeom prst="rect">
            <a:avLst/>
          </a:prstGeom>
        </p:spPr>
      </p:pic>
      <p:sp>
        <p:nvSpPr>
          <p:cNvPr id="5" name="TextBox 4">
            <a:extLst>
              <a:ext uri="{FF2B5EF4-FFF2-40B4-BE49-F238E27FC236}">
                <a16:creationId xmlns:a16="http://schemas.microsoft.com/office/drawing/2014/main" id="{D92EDB0E-1950-4A43-B813-75A3D98457F9}"/>
              </a:ext>
            </a:extLst>
          </p:cNvPr>
          <p:cNvSpPr txBox="1"/>
          <p:nvPr/>
        </p:nvSpPr>
        <p:spPr>
          <a:xfrm>
            <a:off x="2687843" y="6068511"/>
            <a:ext cx="6615914" cy="553998"/>
          </a:xfrm>
          <a:prstGeom prst="rect">
            <a:avLst/>
          </a:prstGeom>
          <a:noFill/>
        </p:spPr>
        <p:txBody>
          <a:bodyPr wrap="none">
            <a:spAutoFit/>
          </a:bodyPr>
          <a:lstStyle/>
          <a:p>
            <a:pPr>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p>
        </p:txBody>
      </p:sp>
    </p:spTree>
    <p:extLst>
      <p:ext uri="{BB962C8B-B14F-4D97-AF65-F5344CB8AC3E}">
        <p14:creationId xmlns:p14="http://schemas.microsoft.com/office/powerpoint/2010/main" val="3876026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What should we ask?</a:t>
            </a:r>
          </a:p>
        </p:txBody>
      </p:sp>
      <p:pic>
        <p:nvPicPr>
          <p:cNvPr id="4" name="Picture 3">
            <a:extLst>
              <a:ext uri="{FF2B5EF4-FFF2-40B4-BE49-F238E27FC236}">
                <a16:creationId xmlns:a16="http://schemas.microsoft.com/office/drawing/2014/main" id="{4F5F85D0-2C47-4F12-94A0-B0342F5F8800}"/>
              </a:ext>
            </a:extLst>
          </p:cNvPr>
          <p:cNvPicPr>
            <a:picLocks noChangeAspect="1"/>
          </p:cNvPicPr>
          <p:nvPr/>
        </p:nvPicPr>
        <p:blipFill>
          <a:blip r:embed="rId3"/>
          <a:stretch>
            <a:fillRect/>
          </a:stretch>
        </p:blipFill>
        <p:spPr>
          <a:xfrm>
            <a:off x="1841938" y="1300480"/>
            <a:ext cx="8226434" cy="5029200"/>
          </a:xfrm>
          <a:prstGeom prst="rect">
            <a:avLst/>
          </a:prstGeom>
        </p:spPr>
      </p:pic>
      <p:pic>
        <p:nvPicPr>
          <p:cNvPr id="9" name="Picture 8">
            <a:extLst>
              <a:ext uri="{FF2B5EF4-FFF2-40B4-BE49-F238E27FC236}">
                <a16:creationId xmlns:a16="http://schemas.microsoft.com/office/drawing/2014/main" id="{EBF63375-3CE2-45E8-AA18-E785845A0371}"/>
              </a:ext>
            </a:extLst>
          </p:cNvPr>
          <p:cNvPicPr>
            <a:picLocks noChangeAspect="1"/>
          </p:cNvPicPr>
          <p:nvPr/>
        </p:nvPicPr>
        <p:blipFill rotWithShape="1">
          <a:blip r:embed="rId3"/>
          <a:srcRect l="7621" t="27879" r="70889" b="47677"/>
          <a:stretch/>
        </p:blipFill>
        <p:spPr>
          <a:xfrm>
            <a:off x="2098162" y="2177027"/>
            <a:ext cx="2494346" cy="1734574"/>
          </a:xfrm>
          <a:prstGeom prst="rect">
            <a:avLst/>
          </a:prstGeom>
        </p:spPr>
      </p:pic>
      <p:pic>
        <p:nvPicPr>
          <p:cNvPr id="10" name="Picture 9">
            <a:extLst>
              <a:ext uri="{FF2B5EF4-FFF2-40B4-BE49-F238E27FC236}">
                <a16:creationId xmlns:a16="http://schemas.microsoft.com/office/drawing/2014/main" id="{DF0B1D2E-546D-4D5D-8332-A5CCE9834E0F}"/>
              </a:ext>
            </a:extLst>
          </p:cNvPr>
          <p:cNvPicPr>
            <a:picLocks noChangeAspect="1"/>
          </p:cNvPicPr>
          <p:nvPr/>
        </p:nvPicPr>
        <p:blipFill rotWithShape="1">
          <a:blip r:embed="rId3"/>
          <a:srcRect l="75919" t="30505" r="1853" b="45657"/>
          <a:stretch/>
        </p:blipFill>
        <p:spPr>
          <a:xfrm>
            <a:off x="7914717" y="2260863"/>
            <a:ext cx="2645688" cy="1734574"/>
          </a:xfrm>
          <a:prstGeom prst="rect">
            <a:avLst/>
          </a:prstGeom>
        </p:spPr>
      </p:pic>
    </p:spTree>
    <p:extLst>
      <p:ext uri="{BB962C8B-B14F-4D97-AF65-F5344CB8AC3E}">
        <p14:creationId xmlns:p14="http://schemas.microsoft.com/office/powerpoint/2010/main" val="26887619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32A8DF-AC6B-E24C-8E99-9A856D19269D}"/>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2297" name="Rectangle 8"/>
          <p:cNvSpPr>
            <a:spLocks noChangeArrowheads="1"/>
          </p:cNvSpPr>
          <p:nvPr/>
        </p:nvSpPr>
        <p:spPr bwMode="auto">
          <a:xfrm>
            <a:off x="4117976" y="-544513"/>
            <a:ext cx="169681" cy="361807"/>
          </a:xfrm>
          <a:prstGeom prst="rect">
            <a:avLst/>
          </a:prstGeom>
          <a:noFill/>
          <a:ln w="9525">
            <a:noFill/>
            <a:miter lim="800000"/>
            <a:headEnd/>
            <a:tailEnd/>
          </a:ln>
        </p:spPr>
        <p:txBody>
          <a:bodyPr wrap="none" lIns="83988" tIns="41994" rIns="83988" bIns="41994">
            <a:spAutoFit/>
          </a:bodyPr>
          <a:lstStyle/>
          <a:p>
            <a:endParaRPr lang="en-GB" dirty="0"/>
          </a:p>
        </p:txBody>
      </p:sp>
      <p:sp>
        <p:nvSpPr>
          <p:cNvPr id="12298" name="Rectangle 9"/>
          <p:cNvSpPr>
            <a:spLocks noChangeArrowheads="1"/>
          </p:cNvSpPr>
          <p:nvPr/>
        </p:nvSpPr>
        <p:spPr bwMode="auto">
          <a:xfrm>
            <a:off x="4706939" y="-474663"/>
            <a:ext cx="169681" cy="361807"/>
          </a:xfrm>
          <a:prstGeom prst="rect">
            <a:avLst/>
          </a:prstGeom>
          <a:noFill/>
          <a:ln w="9525">
            <a:noFill/>
            <a:miter lim="800000"/>
            <a:headEnd/>
            <a:tailEnd/>
          </a:ln>
        </p:spPr>
        <p:txBody>
          <a:bodyPr wrap="none" lIns="83988" tIns="41994" rIns="83988" bIns="41994">
            <a:spAutoFit/>
          </a:bodyPr>
          <a:lstStyle/>
          <a:p>
            <a:endParaRPr lang="en-GB" dirty="0"/>
          </a:p>
        </p:txBody>
      </p:sp>
      <p:graphicFrame>
        <p:nvGraphicFramePr>
          <p:cNvPr id="16530" name="Group 146"/>
          <p:cNvGraphicFramePr>
            <a:graphicFrameLocks noGrp="1"/>
          </p:cNvGraphicFramePr>
          <p:nvPr/>
        </p:nvGraphicFramePr>
        <p:xfrm>
          <a:off x="922512" y="836194"/>
          <a:ext cx="10346976" cy="5269531"/>
        </p:xfrm>
        <a:graphic>
          <a:graphicData uri="http://schemas.openxmlformats.org/drawingml/2006/table">
            <a:tbl>
              <a:tblPr/>
              <a:tblGrid>
                <a:gridCol w="8750877">
                  <a:extLst>
                    <a:ext uri="{9D8B030D-6E8A-4147-A177-3AD203B41FA5}">
                      <a16:colId xmlns:a16="http://schemas.microsoft.com/office/drawing/2014/main" val="20000"/>
                    </a:ext>
                  </a:extLst>
                </a:gridCol>
                <a:gridCol w="1596099">
                  <a:extLst>
                    <a:ext uri="{9D8B030D-6E8A-4147-A177-3AD203B41FA5}">
                      <a16:colId xmlns:a16="http://schemas.microsoft.com/office/drawing/2014/main" val="20001"/>
                    </a:ext>
                  </a:extLst>
                </a:gridCol>
              </a:tblGrid>
              <a:tr h="504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1" i="0" u="none" strike="noStrike" cap="none" normalizeH="0" baseline="0" dirty="0">
                          <a:ln>
                            <a:noFill/>
                          </a:ln>
                          <a:solidFill>
                            <a:srgbClr val="482C89"/>
                          </a:solidFill>
                          <a:effectLst/>
                          <a:latin typeface="Century Gothic" panose="020B0502020202020204" pitchFamily="34" charset="0"/>
                          <a:ea typeface="ヒラギノ角ゴ Pro W3" pitchFamily="80" charset="-128"/>
                        </a:rPr>
                        <a:t>YOU MUST ALWAYS:</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400" b="1" i="0" u="none" strike="noStrike" cap="none" normalizeH="0" baseline="0" dirty="0">
                          <a:ln>
                            <a:noFill/>
                          </a:ln>
                          <a:solidFill>
                            <a:srgbClr val="482C89"/>
                          </a:solidFill>
                          <a:effectLst/>
                          <a:latin typeface="Century Gothic" panose="020B0502020202020204" pitchFamily="34" charset="0"/>
                          <a:ea typeface="ヒラギノ角ゴ Pro W3" pitchFamily="80" charset="-128"/>
                        </a:rPr>
                        <a:t>CHECK</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04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rPr>
                        <a:t>Respect a child’s dignity.</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04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Be fair and equitable.</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04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Protect them from discrimination.</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699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Inform, involve and encourage their participation throughout any protection process.</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042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Support their disabilities, special needs or chronic illness.</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8699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Protect a child from harm which includes neglect, abuse or exploitation.</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04231">
                <a:tc>
                  <a:txBody>
                    <a:bodyPr/>
                    <a:lstStyle/>
                    <a:p>
                      <a:pPr algn="l">
                        <a:spcBef>
                          <a:spcPct val="0"/>
                        </a:spcBef>
                        <a:buFontTx/>
                        <a:buNone/>
                      </a:pPr>
                      <a:r>
                        <a:rPr lang="en-ZA" altLang="en-US" sz="2400" dirty="0">
                          <a:solidFill>
                            <a:srgbClr val="482C89"/>
                          </a:solidFill>
                          <a:latin typeface="Century Gothic" panose="020B0502020202020204" pitchFamily="34" charset="0"/>
                          <a:cs typeface="Arial" panose="020B0604020202020204" pitchFamily="34" charset="0"/>
                        </a:rPr>
                        <a:t>Solve a child’s problem as quickly as possible.</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04231">
                <a:tc>
                  <a:txBody>
                    <a:bodyPr/>
                    <a:lstStyle/>
                    <a:p>
                      <a:pPr marL="0" marR="0" indent="0" algn="l" defTabSz="839876" rtl="0" eaLnBrk="1" fontAlgn="auto" latinLnBrk="0" hangingPunct="1">
                        <a:lnSpc>
                          <a:spcPct val="100000"/>
                        </a:lnSpc>
                        <a:spcBef>
                          <a:spcPct val="0"/>
                        </a:spcBef>
                        <a:spcAft>
                          <a:spcPts val="0"/>
                        </a:spcAft>
                        <a:buClrTx/>
                        <a:buSzTx/>
                        <a:buFontTx/>
                        <a:buNone/>
                        <a:tabLst/>
                        <a:defRPr/>
                      </a:pPr>
                      <a:r>
                        <a:rPr lang="en-ZA" altLang="en-US" sz="2400" dirty="0">
                          <a:solidFill>
                            <a:srgbClr val="482C89"/>
                          </a:solidFill>
                          <a:latin typeface="Century Gothic" panose="020B0502020202020204" pitchFamily="34" charset="0"/>
                          <a:cs typeface="Arial" panose="020B0604020202020204" pitchFamily="34" charset="0"/>
                        </a:rPr>
                        <a:t>Respect,</a:t>
                      </a:r>
                      <a:r>
                        <a:rPr lang="en-ZA" altLang="en-US" sz="2400" baseline="0" dirty="0">
                          <a:solidFill>
                            <a:srgbClr val="482C89"/>
                          </a:solidFill>
                          <a:latin typeface="Century Gothic" panose="020B0502020202020204" pitchFamily="34" charset="0"/>
                          <a:cs typeface="Arial" panose="020B0604020202020204" pitchFamily="34" charset="0"/>
                        </a:rPr>
                        <a:t> promote and fulfil their rights at all times.</a:t>
                      </a:r>
                      <a:endParaRPr lang="en-ZA" altLang="en-US" sz="2400" dirty="0">
                        <a:solidFill>
                          <a:srgbClr val="482C89"/>
                        </a:solidFill>
                        <a:latin typeface="Century Gothic" panose="020B0502020202020204" pitchFamily="34" charset="0"/>
                        <a:cs typeface="Arial" panose="020B0604020202020204" pitchFamily="34" charset="0"/>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pic>
        <p:nvPicPr>
          <p:cNvPr id="6" name="Graphic 5" descr="Tick with solid fill">
            <a:extLst>
              <a:ext uri="{FF2B5EF4-FFF2-40B4-BE49-F238E27FC236}">
                <a16:creationId xmlns:a16="http://schemas.microsoft.com/office/drawing/2014/main" id="{2A10C989-4532-F846-B059-40DCB4D245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6" y="1292749"/>
            <a:ext cx="641959" cy="641959"/>
          </a:xfrm>
          <a:prstGeom prst="rect">
            <a:avLst/>
          </a:prstGeom>
        </p:spPr>
      </p:pic>
      <p:pic>
        <p:nvPicPr>
          <p:cNvPr id="15" name="Graphic 14" descr="Tick with solid fill">
            <a:extLst>
              <a:ext uri="{FF2B5EF4-FFF2-40B4-BE49-F238E27FC236}">
                <a16:creationId xmlns:a16="http://schemas.microsoft.com/office/drawing/2014/main" id="{7EFE903E-DFF1-3E48-9D2F-6BA85719D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5" y="1782595"/>
            <a:ext cx="641959" cy="641959"/>
          </a:xfrm>
          <a:prstGeom prst="rect">
            <a:avLst/>
          </a:prstGeom>
        </p:spPr>
      </p:pic>
      <p:pic>
        <p:nvPicPr>
          <p:cNvPr id="16" name="Graphic 15" descr="Tick with solid fill">
            <a:extLst>
              <a:ext uri="{FF2B5EF4-FFF2-40B4-BE49-F238E27FC236}">
                <a16:creationId xmlns:a16="http://schemas.microsoft.com/office/drawing/2014/main" id="{1740C952-2B78-184F-B8CC-659BA04149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73220" y="2259971"/>
            <a:ext cx="641959" cy="641959"/>
          </a:xfrm>
          <a:prstGeom prst="rect">
            <a:avLst/>
          </a:prstGeom>
        </p:spPr>
      </p:pic>
      <p:pic>
        <p:nvPicPr>
          <p:cNvPr id="17" name="Graphic 16" descr="Tick with solid fill">
            <a:extLst>
              <a:ext uri="{FF2B5EF4-FFF2-40B4-BE49-F238E27FC236}">
                <a16:creationId xmlns:a16="http://schemas.microsoft.com/office/drawing/2014/main" id="{E7D7C5D2-972B-FA47-99ED-77A3EE1061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4" y="2977704"/>
            <a:ext cx="641959" cy="641959"/>
          </a:xfrm>
          <a:prstGeom prst="rect">
            <a:avLst/>
          </a:prstGeom>
        </p:spPr>
      </p:pic>
      <p:pic>
        <p:nvPicPr>
          <p:cNvPr id="18" name="Graphic 17" descr="Tick with solid fill">
            <a:extLst>
              <a:ext uri="{FF2B5EF4-FFF2-40B4-BE49-F238E27FC236}">
                <a16:creationId xmlns:a16="http://schemas.microsoft.com/office/drawing/2014/main" id="{13A94FB6-B5F4-6541-B4AE-1BF5AA23A7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4" y="3645309"/>
            <a:ext cx="641959" cy="641959"/>
          </a:xfrm>
          <a:prstGeom prst="rect">
            <a:avLst/>
          </a:prstGeom>
        </p:spPr>
      </p:pic>
      <p:pic>
        <p:nvPicPr>
          <p:cNvPr id="19" name="Graphic 18" descr="Tick with solid fill">
            <a:extLst>
              <a:ext uri="{FF2B5EF4-FFF2-40B4-BE49-F238E27FC236}">
                <a16:creationId xmlns:a16="http://schemas.microsoft.com/office/drawing/2014/main" id="{0413AD90-EEA4-A84F-93B3-1B1BA1B029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4" y="4342424"/>
            <a:ext cx="641959" cy="641959"/>
          </a:xfrm>
          <a:prstGeom prst="rect">
            <a:avLst/>
          </a:prstGeom>
        </p:spPr>
      </p:pic>
      <p:pic>
        <p:nvPicPr>
          <p:cNvPr id="20" name="Graphic 19" descr="Tick with solid fill">
            <a:extLst>
              <a:ext uri="{FF2B5EF4-FFF2-40B4-BE49-F238E27FC236}">
                <a16:creationId xmlns:a16="http://schemas.microsoft.com/office/drawing/2014/main" id="{86D1FE4B-64D5-724C-83B2-957D8812A1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4" y="5039539"/>
            <a:ext cx="641959" cy="641959"/>
          </a:xfrm>
          <a:prstGeom prst="rect">
            <a:avLst/>
          </a:prstGeom>
        </p:spPr>
      </p:pic>
      <p:pic>
        <p:nvPicPr>
          <p:cNvPr id="21" name="Graphic 20" descr="Tick with solid fill">
            <a:extLst>
              <a:ext uri="{FF2B5EF4-FFF2-40B4-BE49-F238E27FC236}">
                <a16:creationId xmlns:a16="http://schemas.microsoft.com/office/drawing/2014/main" id="{CA93CEC4-2778-F04C-AD5F-51B734E310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4" y="5537054"/>
            <a:ext cx="641959" cy="641959"/>
          </a:xfrm>
          <a:prstGeom prst="rect">
            <a:avLst/>
          </a:prstGeom>
        </p:spPr>
      </p:pic>
    </p:spTree>
    <p:custDataLst>
      <p:tags r:id="rId1"/>
    </p:custDataLst>
    <p:extLst>
      <p:ext uri="{BB962C8B-B14F-4D97-AF65-F5344CB8AC3E}">
        <p14:creationId xmlns:p14="http://schemas.microsoft.com/office/powerpoint/2010/main" val="37589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32A8DF-AC6B-E24C-8E99-9A856D19269D}"/>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2297" name="Rectangle 8"/>
          <p:cNvSpPr>
            <a:spLocks noChangeArrowheads="1"/>
          </p:cNvSpPr>
          <p:nvPr/>
        </p:nvSpPr>
        <p:spPr bwMode="auto">
          <a:xfrm>
            <a:off x="4117976" y="-544513"/>
            <a:ext cx="169681" cy="361807"/>
          </a:xfrm>
          <a:prstGeom prst="rect">
            <a:avLst/>
          </a:prstGeom>
          <a:noFill/>
          <a:ln w="9525">
            <a:noFill/>
            <a:miter lim="800000"/>
            <a:headEnd/>
            <a:tailEnd/>
          </a:ln>
        </p:spPr>
        <p:txBody>
          <a:bodyPr wrap="none" lIns="83988" tIns="41994" rIns="83988" bIns="41994">
            <a:spAutoFit/>
          </a:bodyPr>
          <a:lstStyle/>
          <a:p>
            <a:endParaRPr lang="en-GB" dirty="0"/>
          </a:p>
        </p:txBody>
      </p:sp>
      <p:sp>
        <p:nvSpPr>
          <p:cNvPr id="12298" name="Rectangle 9"/>
          <p:cNvSpPr>
            <a:spLocks noChangeArrowheads="1"/>
          </p:cNvSpPr>
          <p:nvPr/>
        </p:nvSpPr>
        <p:spPr bwMode="auto">
          <a:xfrm>
            <a:off x="4706939" y="-474663"/>
            <a:ext cx="169681" cy="361807"/>
          </a:xfrm>
          <a:prstGeom prst="rect">
            <a:avLst/>
          </a:prstGeom>
          <a:noFill/>
          <a:ln w="9525">
            <a:noFill/>
            <a:miter lim="800000"/>
            <a:headEnd/>
            <a:tailEnd/>
          </a:ln>
        </p:spPr>
        <p:txBody>
          <a:bodyPr wrap="none" lIns="83988" tIns="41994" rIns="83988" bIns="41994">
            <a:spAutoFit/>
          </a:bodyPr>
          <a:lstStyle/>
          <a:p>
            <a:endParaRPr lang="en-GB" dirty="0"/>
          </a:p>
        </p:txBody>
      </p:sp>
      <p:graphicFrame>
        <p:nvGraphicFramePr>
          <p:cNvPr id="10" name="Group 146"/>
          <p:cNvGraphicFramePr>
            <a:graphicFrameLocks noGrp="1"/>
          </p:cNvGraphicFramePr>
          <p:nvPr/>
        </p:nvGraphicFramePr>
        <p:xfrm>
          <a:off x="922512" y="254873"/>
          <a:ext cx="10346976" cy="6323026"/>
        </p:xfrm>
        <a:graphic>
          <a:graphicData uri="http://schemas.openxmlformats.org/drawingml/2006/table">
            <a:tbl>
              <a:tblPr/>
              <a:tblGrid>
                <a:gridCol w="8786972">
                  <a:extLst>
                    <a:ext uri="{9D8B030D-6E8A-4147-A177-3AD203B41FA5}">
                      <a16:colId xmlns:a16="http://schemas.microsoft.com/office/drawing/2014/main" val="20000"/>
                    </a:ext>
                  </a:extLst>
                </a:gridCol>
                <a:gridCol w="1560004">
                  <a:extLst>
                    <a:ext uri="{9D8B030D-6E8A-4147-A177-3AD203B41FA5}">
                      <a16:colId xmlns:a16="http://schemas.microsoft.com/office/drawing/2014/main" val="20001"/>
                    </a:ext>
                  </a:extLst>
                </a:gridCol>
              </a:tblGrid>
              <a:tr h="4459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1" i="0" u="none" strike="noStrike" cap="none" normalizeH="0" baseline="0" dirty="0">
                          <a:ln>
                            <a:noFill/>
                          </a:ln>
                          <a:solidFill>
                            <a:srgbClr val="482C89"/>
                          </a:solidFill>
                          <a:effectLst/>
                          <a:latin typeface="Century Gothic" panose="020B0502020202020204" pitchFamily="34" charset="0"/>
                          <a:ea typeface="ヒラギノ角ゴ Pro W3" pitchFamily="80" charset="-128"/>
                        </a:rPr>
                        <a:t>YOU MUST CONSIDER:</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2400" b="1" i="0" u="none" strike="noStrike" cap="none" normalizeH="0" baseline="0" dirty="0">
                          <a:ln>
                            <a:noFill/>
                          </a:ln>
                          <a:solidFill>
                            <a:srgbClr val="482C89"/>
                          </a:solidFill>
                          <a:effectLst/>
                          <a:latin typeface="Century Gothic" panose="020B0502020202020204" pitchFamily="34" charset="0"/>
                          <a:ea typeface="ヒラギノ角ゴ Pro W3" pitchFamily="80" charset="-128"/>
                        </a:rPr>
                        <a:t>CHECK</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39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The relationship between a child and their parent or caregiver?</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903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The child’s need to grow up in a stable family environment?</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903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The child’s physical and emotional security and development?</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903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The child’s age, maturity, gender and stage of development?</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903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cs typeface="Arial" panose="020B0604020202020204" pitchFamily="34" charset="0"/>
                        </a:rPr>
                        <a:t>The child’s background and current family and social context?</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39042">
                <a:tc>
                  <a:txBody>
                    <a:bodyPr/>
                    <a:lstStyle/>
                    <a:p>
                      <a:pPr algn="l">
                        <a:spcBef>
                          <a:spcPct val="0"/>
                        </a:spcBef>
                        <a:buFontTx/>
                        <a:buNone/>
                      </a:pPr>
                      <a:r>
                        <a:rPr lang="en-ZA" altLang="en-US" sz="2400" dirty="0">
                          <a:solidFill>
                            <a:srgbClr val="482C89"/>
                          </a:solidFill>
                          <a:latin typeface="Century Gothic" panose="020B0502020202020204" pitchFamily="34" charset="0"/>
                          <a:cs typeface="Arial" panose="020B0604020202020204" pitchFamily="34" charset="0"/>
                        </a:rPr>
                        <a:t>The attitude of the parents</a:t>
                      </a:r>
                      <a:r>
                        <a:rPr lang="en-ZA" altLang="en-US" sz="2400" baseline="0" dirty="0">
                          <a:solidFill>
                            <a:srgbClr val="482C89"/>
                          </a:solidFill>
                          <a:latin typeface="Century Gothic" panose="020B0502020202020204" pitchFamily="34" charset="0"/>
                          <a:cs typeface="Arial" panose="020B0604020202020204" pitchFamily="34" charset="0"/>
                        </a:rPr>
                        <a:t> or caregiver to their child?</a:t>
                      </a:r>
                      <a:endParaRPr lang="en-ZA" altLang="en-US" sz="2400" dirty="0">
                        <a:solidFill>
                          <a:srgbClr val="482C89"/>
                        </a:solidFill>
                        <a:latin typeface="Century Gothic" panose="020B0502020202020204" pitchFamily="34" charset="0"/>
                        <a:cs typeface="Arial" panose="020B0604020202020204" pitchFamily="34" charset="0"/>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90351">
                <a:tc>
                  <a:txBody>
                    <a:bodyPr/>
                    <a:lstStyle/>
                    <a:p>
                      <a:pPr marL="0" marR="0" indent="0" algn="l" defTabSz="839876" rtl="0" eaLnBrk="1" fontAlgn="auto" latinLnBrk="0" hangingPunct="1">
                        <a:lnSpc>
                          <a:spcPct val="100000"/>
                        </a:lnSpc>
                        <a:spcBef>
                          <a:spcPct val="0"/>
                        </a:spcBef>
                        <a:spcAft>
                          <a:spcPts val="0"/>
                        </a:spcAft>
                        <a:buClrTx/>
                        <a:buSzTx/>
                        <a:buFontTx/>
                        <a:buNone/>
                        <a:tabLst/>
                        <a:defRPr/>
                      </a:pPr>
                      <a:r>
                        <a:rPr lang="en-ZA" altLang="en-US" sz="2400" dirty="0">
                          <a:solidFill>
                            <a:srgbClr val="482C89"/>
                          </a:solidFill>
                          <a:latin typeface="Century Gothic" panose="020B0502020202020204" pitchFamily="34" charset="0"/>
                          <a:cs typeface="Arial" panose="020B0604020202020204" pitchFamily="34" charset="0"/>
                        </a:rPr>
                        <a:t>The</a:t>
                      </a:r>
                      <a:r>
                        <a:rPr lang="en-ZA" altLang="en-US" sz="2400" baseline="0" dirty="0">
                          <a:solidFill>
                            <a:srgbClr val="482C89"/>
                          </a:solidFill>
                          <a:latin typeface="Century Gothic" panose="020B0502020202020204" pitchFamily="34" charset="0"/>
                          <a:cs typeface="Arial" panose="020B0604020202020204" pitchFamily="34" charset="0"/>
                        </a:rPr>
                        <a:t> impact any change will have on a child e.g. if separated from parents or siblings?</a:t>
                      </a:r>
                      <a:endParaRPr lang="en-ZA" altLang="en-US" sz="2400" dirty="0">
                        <a:solidFill>
                          <a:srgbClr val="482C89"/>
                        </a:solidFill>
                        <a:latin typeface="Century Gothic" panose="020B0502020202020204" pitchFamily="34" charset="0"/>
                        <a:cs typeface="Arial" panose="020B0604020202020204" pitchFamily="34" charset="0"/>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45946">
                <a:tc>
                  <a:txBody>
                    <a:bodyPr/>
                    <a:lstStyle/>
                    <a:p>
                      <a:pPr algn="l">
                        <a:spcBef>
                          <a:spcPct val="0"/>
                        </a:spcBef>
                        <a:buFontTx/>
                        <a:buNone/>
                      </a:pPr>
                      <a:r>
                        <a:rPr lang="en-ZA" altLang="en-US" sz="2400" dirty="0">
                          <a:solidFill>
                            <a:srgbClr val="482C89"/>
                          </a:solidFill>
                          <a:latin typeface="Century Gothic" panose="020B0502020202020204" pitchFamily="34" charset="0"/>
                          <a:cs typeface="Arial" panose="020B0604020202020204" pitchFamily="34" charset="0"/>
                        </a:rPr>
                        <a:t>The child’s need for education and recreation?</a:t>
                      </a: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dirty="0">
                        <a:ln>
                          <a:noFill/>
                        </a:ln>
                        <a:solidFill>
                          <a:srgbClr val="482C89"/>
                        </a:solidFill>
                        <a:effectLst/>
                        <a:latin typeface="Century Gothic" panose="020B0502020202020204" pitchFamily="34" charset="0"/>
                        <a:ea typeface="ヒラギノ角ゴ Pro W3" pitchFamily="80" charset="-128"/>
                      </a:endParaRPr>
                    </a:p>
                  </a:txBody>
                  <a:tcPr marL="84745" marR="84745" marT="41459" marB="41459" horzOverflow="overflow">
                    <a:lnL w="12700" cap="flat" cmpd="sng" algn="ctr">
                      <a:solidFill>
                        <a:srgbClr val="ADADAD"/>
                      </a:solidFill>
                      <a:prstDash val="solid"/>
                      <a:round/>
                      <a:headEnd type="none" w="med" len="med"/>
                      <a:tailEnd type="none" w="med" len="med"/>
                    </a:lnL>
                    <a:lnR w="12700" cap="flat" cmpd="sng" algn="ctr">
                      <a:solidFill>
                        <a:srgbClr val="ADADAD"/>
                      </a:solidFill>
                      <a:prstDash val="solid"/>
                      <a:round/>
                      <a:headEnd type="none" w="med" len="med"/>
                      <a:tailEnd type="none" w="med" len="med"/>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pic>
        <p:nvPicPr>
          <p:cNvPr id="12" name="Graphic 11" descr="Tick with solid fill">
            <a:extLst>
              <a:ext uri="{FF2B5EF4-FFF2-40B4-BE49-F238E27FC236}">
                <a16:creationId xmlns:a16="http://schemas.microsoft.com/office/drawing/2014/main" id="{AE3A31F9-0075-114C-B8DB-B3E0F846C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7221" y="799357"/>
            <a:ext cx="641959" cy="641959"/>
          </a:xfrm>
          <a:prstGeom prst="rect">
            <a:avLst/>
          </a:prstGeom>
        </p:spPr>
      </p:pic>
      <p:pic>
        <p:nvPicPr>
          <p:cNvPr id="13" name="Graphic 12" descr="Tick with solid fill">
            <a:extLst>
              <a:ext uri="{FF2B5EF4-FFF2-40B4-BE49-F238E27FC236}">
                <a16:creationId xmlns:a16="http://schemas.microsoft.com/office/drawing/2014/main" id="{D06DE227-7CD9-904C-BF44-2A78989D85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8392" y="1582898"/>
            <a:ext cx="641959" cy="641959"/>
          </a:xfrm>
          <a:prstGeom prst="rect">
            <a:avLst/>
          </a:prstGeom>
        </p:spPr>
      </p:pic>
      <p:pic>
        <p:nvPicPr>
          <p:cNvPr id="14" name="Graphic 13" descr="Tick with solid fill">
            <a:extLst>
              <a:ext uri="{FF2B5EF4-FFF2-40B4-BE49-F238E27FC236}">
                <a16:creationId xmlns:a16="http://schemas.microsoft.com/office/drawing/2014/main" id="{CDE9C95A-A987-8D4C-9FB6-CBD491025E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7220" y="2428897"/>
            <a:ext cx="641959" cy="641959"/>
          </a:xfrm>
          <a:prstGeom prst="rect">
            <a:avLst/>
          </a:prstGeom>
        </p:spPr>
      </p:pic>
      <p:pic>
        <p:nvPicPr>
          <p:cNvPr id="15" name="Graphic 14" descr="Tick with solid fill">
            <a:extLst>
              <a:ext uri="{FF2B5EF4-FFF2-40B4-BE49-F238E27FC236}">
                <a16:creationId xmlns:a16="http://schemas.microsoft.com/office/drawing/2014/main" id="{3171F420-6CBC-4945-AC66-C0EFF0C71A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6052" y="3253562"/>
            <a:ext cx="641959" cy="641959"/>
          </a:xfrm>
          <a:prstGeom prst="rect">
            <a:avLst/>
          </a:prstGeom>
        </p:spPr>
      </p:pic>
      <p:pic>
        <p:nvPicPr>
          <p:cNvPr id="16" name="Graphic 15" descr="Tick with solid fill">
            <a:extLst>
              <a:ext uri="{FF2B5EF4-FFF2-40B4-BE49-F238E27FC236}">
                <a16:creationId xmlns:a16="http://schemas.microsoft.com/office/drawing/2014/main" id="{E0A84AB0-76AF-B04C-A039-A497D11981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7219" y="4052065"/>
            <a:ext cx="641959" cy="641959"/>
          </a:xfrm>
          <a:prstGeom prst="rect">
            <a:avLst/>
          </a:prstGeom>
        </p:spPr>
      </p:pic>
      <p:pic>
        <p:nvPicPr>
          <p:cNvPr id="17" name="Graphic 16" descr="Tick with solid fill">
            <a:extLst>
              <a:ext uri="{FF2B5EF4-FFF2-40B4-BE49-F238E27FC236}">
                <a16:creationId xmlns:a16="http://schemas.microsoft.com/office/drawing/2014/main" id="{5890E388-A386-614D-AA95-7093E3F4B8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6051" y="4725031"/>
            <a:ext cx="641959" cy="641959"/>
          </a:xfrm>
          <a:prstGeom prst="rect">
            <a:avLst/>
          </a:prstGeom>
        </p:spPr>
      </p:pic>
      <p:pic>
        <p:nvPicPr>
          <p:cNvPr id="18" name="Graphic 17" descr="Tick with solid fill">
            <a:extLst>
              <a:ext uri="{FF2B5EF4-FFF2-40B4-BE49-F238E27FC236}">
                <a16:creationId xmlns:a16="http://schemas.microsoft.com/office/drawing/2014/main" id="{8506A394-B247-374F-BFB5-D55BF2E6BA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6050" y="5437429"/>
            <a:ext cx="641959" cy="641959"/>
          </a:xfrm>
          <a:prstGeom prst="rect">
            <a:avLst/>
          </a:prstGeom>
        </p:spPr>
      </p:pic>
      <p:pic>
        <p:nvPicPr>
          <p:cNvPr id="19" name="Graphic 18" descr="Tick with solid fill">
            <a:extLst>
              <a:ext uri="{FF2B5EF4-FFF2-40B4-BE49-F238E27FC236}">
                <a16:creationId xmlns:a16="http://schemas.microsoft.com/office/drawing/2014/main" id="{D49E26E6-C547-B84D-ADB4-3B90E0F97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7218" y="6048586"/>
            <a:ext cx="641959" cy="641959"/>
          </a:xfrm>
          <a:prstGeom prst="rect">
            <a:avLst/>
          </a:prstGeom>
        </p:spPr>
      </p:pic>
    </p:spTree>
    <p:custDataLst>
      <p:tags r:id="rId1"/>
    </p:custDataLst>
    <p:extLst>
      <p:ext uri="{BB962C8B-B14F-4D97-AF65-F5344CB8AC3E}">
        <p14:creationId xmlns:p14="http://schemas.microsoft.com/office/powerpoint/2010/main" val="32404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1356761" y="1997839"/>
            <a:ext cx="9478478" cy="286232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The difference between positive parenting and negative punishment…</a:t>
            </a:r>
          </a:p>
        </p:txBody>
      </p:sp>
    </p:spTree>
    <p:extLst>
      <p:ext uri="{BB962C8B-B14F-4D97-AF65-F5344CB8AC3E}">
        <p14:creationId xmlns:p14="http://schemas.microsoft.com/office/powerpoint/2010/main" val="18549493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defRPr/>
            </a:pPr>
            <a:r>
              <a:rPr lang="en-ZA" sz="5000" b="1" dirty="0">
                <a:solidFill>
                  <a:prstClr val="white"/>
                </a:solidFill>
                <a:latin typeface="Century Gothic" panose="020B0502020202020204" pitchFamily="34" charset="0"/>
                <a:ea typeface="MS PGothic" panose="020B0600070205080204" pitchFamily="34" charset="-128"/>
              </a:rPr>
              <a:t>As parents we must choose</a:t>
            </a:r>
          </a:p>
        </p:txBody>
      </p:sp>
      <p:pic>
        <p:nvPicPr>
          <p:cNvPr id="3" name="Picture 2">
            <a:extLst>
              <a:ext uri="{FF2B5EF4-FFF2-40B4-BE49-F238E27FC236}">
                <a16:creationId xmlns:a16="http://schemas.microsoft.com/office/drawing/2014/main" id="{D285E2E0-DE39-44A2-B41A-C9871612B61D}"/>
              </a:ext>
            </a:extLst>
          </p:cNvPr>
          <p:cNvPicPr>
            <a:picLocks noChangeAspect="1"/>
          </p:cNvPicPr>
          <p:nvPr/>
        </p:nvPicPr>
        <p:blipFill>
          <a:blip r:embed="rId3"/>
          <a:stretch>
            <a:fillRect/>
          </a:stretch>
        </p:blipFill>
        <p:spPr>
          <a:xfrm>
            <a:off x="2219975" y="2782570"/>
            <a:ext cx="3019425" cy="2114550"/>
          </a:xfrm>
          <a:prstGeom prst="rect">
            <a:avLst/>
          </a:prstGeom>
        </p:spPr>
      </p:pic>
      <p:sp>
        <p:nvSpPr>
          <p:cNvPr id="12" name="Speech Bubble: Rectangle with Corners Rounded 11">
            <a:extLst>
              <a:ext uri="{FF2B5EF4-FFF2-40B4-BE49-F238E27FC236}">
                <a16:creationId xmlns:a16="http://schemas.microsoft.com/office/drawing/2014/main" id="{2CC3945B-CE60-4EC4-A41F-0DFC09C95E4E}"/>
              </a:ext>
            </a:extLst>
          </p:cNvPr>
          <p:cNvSpPr/>
          <p:nvPr/>
        </p:nvSpPr>
        <p:spPr>
          <a:xfrm>
            <a:off x="2520485" y="1783426"/>
            <a:ext cx="1717816" cy="999145"/>
          </a:xfrm>
          <a:prstGeom prst="wedgeRoundRectCallout">
            <a:avLst>
              <a:gd name="adj1" fmla="val 42865"/>
              <a:gd name="adj2" fmla="val 816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Don’t worry, we all make mistakes</a:t>
            </a:r>
          </a:p>
        </p:txBody>
      </p:sp>
      <p:sp>
        <p:nvSpPr>
          <p:cNvPr id="14" name="TextBox 13">
            <a:extLst>
              <a:ext uri="{FF2B5EF4-FFF2-40B4-BE49-F238E27FC236}">
                <a16:creationId xmlns:a16="http://schemas.microsoft.com/office/drawing/2014/main" id="{3E92AB7C-2047-4032-B859-53C629D8B469}"/>
              </a:ext>
            </a:extLst>
          </p:cNvPr>
          <p:cNvSpPr txBox="1"/>
          <p:nvPr/>
        </p:nvSpPr>
        <p:spPr>
          <a:xfrm>
            <a:off x="2326459" y="4982700"/>
            <a:ext cx="2740221" cy="1323439"/>
          </a:xfrm>
          <a:prstGeom prst="rect">
            <a:avLst/>
          </a:prstGeom>
          <a:noFill/>
        </p:spPr>
        <p:txBody>
          <a:bodyPr wrap="square">
            <a:spAutoFit/>
          </a:bodyPr>
          <a:lstStyle/>
          <a:p>
            <a:pPr algn="ctr">
              <a:defRPr/>
            </a:pPr>
            <a:r>
              <a:rPr lang="en-ZA" sz="4000" b="1" dirty="0">
                <a:solidFill>
                  <a:prstClr val="white"/>
                </a:solidFill>
                <a:latin typeface="Century Gothic" panose="020B0502020202020204" pitchFamily="34" charset="0"/>
                <a:ea typeface="MS PGothic" panose="020B0600070205080204" pitchFamily="34" charset="-128"/>
              </a:rPr>
              <a:t>positive parenting</a:t>
            </a:r>
          </a:p>
        </p:txBody>
      </p:sp>
      <p:sp>
        <p:nvSpPr>
          <p:cNvPr id="16" name="TextBox 15">
            <a:extLst>
              <a:ext uri="{FF2B5EF4-FFF2-40B4-BE49-F238E27FC236}">
                <a16:creationId xmlns:a16="http://schemas.microsoft.com/office/drawing/2014/main" id="{EBCB20E5-89CC-4932-9CC0-32AD563927B6}"/>
              </a:ext>
            </a:extLst>
          </p:cNvPr>
          <p:cNvSpPr txBox="1"/>
          <p:nvPr/>
        </p:nvSpPr>
        <p:spPr>
          <a:xfrm>
            <a:off x="6695798" y="4973825"/>
            <a:ext cx="3106695" cy="1323439"/>
          </a:xfrm>
          <a:prstGeom prst="rect">
            <a:avLst/>
          </a:prstGeom>
          <a:noFill/>
        </p:spPr>
        <p:txBody>
          <a:bodyPr wrap="square">
            <a:spAutoFit/>
          </a:bodyPr>
          <a:lstStyle/>
          <a:p>
            <a:pPr algn="ctr">
              <a:defRPr/>
            </a:pPr>
            <a:r>
              <a:rPr lang="en-ZA" sz="4000" b="1" dirty="0">
                <a:solidFill>
                  <a:srgbClr val="482C89"/>
                </a:solidFill>
                <a:latin typeface="Century Gothic" panose="020B0502020202020204" pitchFamily="34" charset="0"/>
                <a:ea typeface="MS PGothic" panose="020B0600070205080204" pitchFamily="34" charset="-128"/>
              </a:rPr>
              <a:t>negative punishment</a:t>
            </a:r>
          </a:p>
        </p:txBody>
      </p:sp>
      <p:sp>
        <p:nvSpPr>
          <p:cNvPr id="17" name="TextBox 16">
            <a:extLst>
              <a:ext uri="{FF2B5EF4-FFF2-40B4-BE49-F238E27FC236}">
                <a16:creationId xmlns:a16="http://schemas.microsoft.com/office/drawing/2014/main" id="{42793143-F0CE-4EAB-9561-1C06CE00BE42}"/>
              </a:ext>
            </a:extLst>
          </p:cNvPr>
          <p:cNvSpPr txBox="1"/>
          <p:nvPr/>
        </p:nvSpPr>
        <p:spPr>
          <a:xfrm>
            <a:off x="4629014" y="3466112"/>
            <a:ext cx="3106695" cy="707886"/>
          </a:xfrm>
          <a:prstGeom prst="rect">
            <a:avLst/>
          </a:prstGeom>
          <a:noFill/>
        </p:spPr>
        <p:txBody>
          <a:bodyPr wrap="square">
            <a:spAutoFit/>
          </a:bodyPr>
          <a:lstStyle/>
          <a:p>
            <a:pPr algn="ctr">
              <a:defRPr/>
            </a:pPr>
            <a:r>
              <a:rPr lang="en-ZA" sz="4000" b="1" dirty="0">
                <a:solidFill>
                  <a:prstClr val="white"/>
                </a:solidFill>
                <a:latin typeface="Century Gothic" panose="020B0502020202020204" pitchFamily="34" charset="0"/>
                <a:ea typeface="MS PGothic" panose="020B0600070205080204" pitchFamily="34" charset="-128"/>
              </a:rPr>
              <a:t>over</a:t>
            </a:r>
          </a:p>
        </p:txBody>
      </p:sp>
      <p:pic>
        <p:nvPicPr>
          <p:cNvPr id="19" name="Picture 18">
            <a:extLst>
              <a:ext uri="{FF2B5EF4-FFF2-40B4-BE49-F238E27FC236}">
                <a16:creationId xmlns:a16="http://schemas.microsoft.com/office/drawing/2014/main" id="{D3930189-CEFB-438A-A62F-FE3BBF014E01}"/>
              </a:ext>
            </a:extLst>
          </p:cNvPr>
          <p:cNvPicPr>
            <a:picLocks noChangeAspect="1"/>
          </p:cNvPicPr>
          <p:nvPr/>
        </p:nvPicPr>
        <p:blipFill rotWithShape="1">
          <a:blip r:embed="rId4"/>
          <a:srcRect b="2820"/>
          <a:stretch/>
        </p:blipFill>
        <p:spPr>
          <a:xfrm>
            <a:off x="7034707" y="2918914"/>
            <a:ext cx="2428875" cy="2054910"/>
          </a:xfrm>
          <a:prstGeom prst="rect">
            <a:avLst/>
          </a:prstGeom>
        </p:spPr>
      </p:pic>
      <p:sp>
        <p:nvSpPr>
          <p:cNvPr id="13" name="Speech Bubble: Rectangle with Corners Rounded 12">
            <a:extLst>
              <a:ext uri="{FF2B5EF4-FFF2-40B4-BE49-F238E27FC236}">
                <a16:creationId xmlns:a16="http://schemas.microsoft.com/office/drawing/2014/main" id="{F85A1DAA-2685-4819-80CC-751AB84CC8A2}"/>
              </a:ext>
            </a:extLst>
          </p:cNvPr>
          <p:cNvSpPr/>
          <p:nvPr/>
        </p:nvSpPr>
        <p:spPr>
          <a:xfrm>
            <a:off x="7390237" y="1862761"/>
            <a:ext cx="1717816" cy="999145"/>
          </a:xfrm>
          <a:prstGeom prst="wedgeRoundRectCallout">
            <a:avLst>
              <a:gd name="adj1" fmla="val 2055"/>
              <a:gd name="adj2" fmla="val 7856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How could you be so stupid!</a:t>
            </a:r>
          </a:p>
        </p:txBody>
      </p:sp>
    </p:spTree>
    <p:extLst>
      <p:ext uri="{BB962C8B-B14F-4D97-AF65-F5344CB8AC3E}">
        <p14:creationId xmlns:p14="http://schemas.microsoft.com/office/powerpoint/2010/main" val="3223497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Positive Parenting</a:t>
            </a:r>
          </a:p>
        </p:txBody>
      </p:sp>
      <p:pic>
        <p:nvPicPr>
          <p:cNvPr id="3" name="Picture 2">
            <a:extLst>
              <a:ext uri="{FF2B5EF4-FFF2-40B4-BE49-F238E27FC236}">
                <a16:creationId xmlns:a16="http://schemas.microsoft.com/office/drawing/2014/main" id="{D285E2E0-DE39-44A2-B41A-C9871612B61D}"/>
              </a:ext>
            </a:extLst>
          </p:cNvPr>
          <p:cNvPicPr>
            <a:picLocks noChangeAspect="1"/>
          </p:cNvPicPr>
          <p:nvPr/>
        </p:nvPicPr>
        <p:blipFill>
          <a:blip r:embed="rId3"/>
          <a:stretch>
            <a:fillRect/>
          </a:stretch>
        </p:blipFill>
        <p:spPr>
          <a:xfrm>
            <a:off x="4586288" y="2975610"/>
            <a:ext cx="3019425" cy="2114550"/>
          </a:xfrm>
          <a:prstGeom prst="rect">
            <a:avLst/>
          </a:prstGeom>
        </p:spPr>
      </p:pic>
      <p:sp>
        <p:nvSpPr>
          <p:cNvPr id="12" name="Speech Bubble: Rectangle with Corners Rounded 11">
            <a:extLst>
              <a:ext uri="{FF2B5EF4-FFF2-40B4-BE49-F238E27FC236}">
                <a16:creationId xmlns:a16="http://schemas.microsoft.com/office/drawing/2014/main" id="{2CC3945B-CE60-4EC4-A41F-0DFC09C95E4E}"/>
              </a:ext>
            </a:extLst>
          </p:cNvPr>
          <p:cNvSpPr/>
          <p:nvPr/>
        </p:nvSpPr>
        <p:spPr>
          <a:xfrm>
            <a:off x="2461267" y="2338415"/>
            <a:ext cx="2125021" cy="1451264"/>
          </a:xfrm>
          <a:prstGeom prst="wedgeRoundRectCallout">
            <a:avLst>
              <a:gd name="adj1" fmla="val 42865"/>
              <a:gd name="adj2" fmla="val 816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 made a very bad choice and did something wrong</a:t>
            </a:r>
          </a:p>
        </p:txBody>
      </p:sp>
      <p:sp>
        <p:nvSpPr>
          <p:cNvPr id="15" name="Speech Bubble: Rectangle with Corners Rounded 14">
            <a:extLst>
              <a:ext uri="{FF2B5EF4-FFF2-40B4-BE49-F238E27FC236}">
                <a16:creationId xmlns:a16="http://schemas.microsoft.com/office/drawing/2014/main" id="{698CE3CD-B8FF-405E-9886-7793BD276F02}"/>
              </a:ext>
            </a:extLst>
          </p:cNvPr>
          <p:cNvSpPr/>
          <p:nvPr/>
        </p:nvSpPr>
        <p:spPr>
          <a:xfrm>
            <a:off x="7975601" y="2338416"/>
            <a:ext cx="2125021" cy="1451265"/>
          </a:xfrm>
          <a:prstGeom prst="wedgeRoundRectCallout">
            <a:avLst>
              <a:gd name="adj1" fmla="val -45852"/>
              <a:gd name="adj2" fmla="val 867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 still love you even when you make bad choices or do the wrong thing</a:t>
            </a:r>
          </a:p>
        </p:txBody>
      </p:sp>
      <p:sp>
        <p:nvSpPr>
          <p:cNvPr id="4" name="TextBox 3">
            <a:extLst>
              <a:ext uri="{FF2B5EF4-FFF2-40B4-BE49-F238E27FC236}">
                <a16:creationId xmlns:a16="http://schemas.microsoft.com/office/drawing/2014/main" id="{7F8204FF-7737-469F-A630-78206BAF4725}"/>
              </a:ext>
            </a:extLst>
          </p:cNvPr>
          <p:cNvSpPr txBox="1"/>
          <p:nvPr/>
        </p:nvSpPr>
        <p:spPr>
          <a:xfrm>
            <a:off x="3928579" y="5727356"/>
            <a:ext cx="4334841" cy="615553"/>
          </a:xfrm>
          <a:prstGeom prst="rect">
            <a:avLst/>
          </a:prstGeom>
          <a:noFill/>
        </p:spPr>
        <p:txBody>
          <a:bodyPr wrap="none" rtlCol="0">
            <a:spAutoFit/>
          </a:bodyPr>
          <a:lstStyle/>
          <a:p>
            <a:r>
              <a:rPr lang="en-ZA" sz="3400" b="1" dirty="0">
                <a:solidFill>
                  <a:schemeClr val="bg1"/>
                </a:solidFill>
                <a:latin typeface="Century Gothic" panose="020B0502020202020204" pitchFamily="34" charset="0"/>
              </a:rPr>
              <a:t>reassurance of love</a:t>
            </a:r>
          </a:p>
        </p:txBody>
      </p:sp>
    </p:spTree>
    <p:extLst>
      <p:ext uri="{BB962C8B-B14F-4D97-AF65-F5344CB8AC3E}">
        <p14:creationId xmlns:p14="http://schemas.microsoft.com/office/powerpoint/2010/main" val="38453475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srgbClr val="482C89"/>
                </a:solidFill>
                <a:latin typeface="Century Gothic" panose="020B0502020202020204" pitchFamily="34" charset="0"/>
                <a:ea typeface="MS PGothic" panose="020B0600070205080204" pitchFamily="34" charset="-128"/>
              </a:rPr>
              <a:t>Negative Punishment</a:t>
            </a:r>
          </a:p>
        </p:txBody>
      </p:sp>
      <p:sp>
        <p:nvSpPr>
          <p:cNvPr id="12" name="Speech Bubble: Rectangle with Corners Rounded 11">
            <a:extLst>
              <a:ext uri="{FF2B5EF4-FFF2-40B4-BE49-F238E27FC236}">
                <a16:creationId xmlns:a16="http://schemas.microsoft.com/office/drawing/2014/main" id="{2CC3945B-CE60-4EC4-A41F-0DFC09C95E4E}"/>
              </a:ext>
            </a:extLst>
          </p:cNvPr>
          <p:cNvSpPr/>
          <p:nvPr/>
        </p:nvSpPr>
        <p:spPr>
          <a:xfrm>
            <a:off x="2348748" y="2449490"/>
            <a:ext cx="2125021" cy="1421470"/>
          </a:xfrm>
          <a:prstGeom prst="wedgeRoundRectCallout">
            <a:avLst>
              <a:gd name="adj1" fmla="val 42865"/>
              <a:gd name="adj2" fmla="val 816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You are such a bad child</a:t>
            </a:r>
          </a:p>
          <a:p>
            <a:pPr algn="ctr"/>
            <a:r>
              <a:rPr lang="en-ZA" sz="1600" b="1" dirty="0">
                <a:solidFill>
                  <a:srgbClr val="492D89"/>
                </a:solidFill>
                <a:latin typeface="Century Gothic" panose="020B0502020202020204" pitchFamily="34" charset="0"/>
              </a:rPr>
              <a:t> I don’t trust you anymore!</a:t>
            </a:r>
          </a:p>
        </p:txBody>
      </p:sp>
      <p:sp>
        <p:nvSpPr>
          <p:cNvPr id="15" name="Speech Bubble: Rectangle with Corners Rounded 14">
            <a:extLst>
              <a:ext uri="{FF2B5EF4-FFF2-40B4-BE49-F238E27FC236}">
                <a16:creationId xmlns:a16="http://schemas.microsoft.com/office/drawing/2014/main" id="{698CE3CD-B8FF-405E-9886-7793BD276F02}"/>
              </a:ext>
            </a:extLst>
          </p:cNvPr>
          <p:cNvSpPr/>
          <p:nvPr/>
        </p:nvSpPr>
        <p:spPr>
          <a:xfrm>
            <a:off x="7718233" y="2419696"/>
            <a:ext cx="2125021" cy="1451265"/>
          </a:xfrm>
          <a:prstGeom prst="wedgeRoundRectCallout">
            <a:avLst>
              <a:gd name="adj1" fmla="val -45852"/>
              <a:gd name="adj2" fmla="val 867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 made a very bad choice and did something wrong</a:t>
            </a:r>
          </a:p>
        </p:txBody>
      </p:sp>
      <p:pic>
        <p:nvPicPr>
          <p:cNvPr id="8" name="Picture 7">
            <a:extLst>
              <a:ext uri="{FF2B5EF4-FFF2-40B4-BE49-F238E27FC236}">
                <a16:creationId xmlns:a16="http://schemas.microsoft.com/office/drawing/2014/main" id="{9A733BF5-827C-433C-B9C9-841F8D4B8B13}"/>
              </a:ext>
            </a:extLst>
          </p:cNvPr>
          <p:cNvPicPr>
            <a:picLocks noChangeAspect="1"/>
          </p:cNvPicPr>
          <p:nvPr/>
        </p:nvPicPr>
        <p:blipFill rotWithShape="1">
          <a:blip r:embed="rId3"/>
          <a:srcRect b="2820"/>
          <a:stretch/>
        </p:blipFill>
        <p:spPr>
          <a:xfrm>
            <a:off x="4773207" y="2976880"/>
            <a:ext cx="2645586" cy="2238255"/>
          </a:xfrm>
          <a:prstGeom prst="rect">
            <a:avLst/>
          </a:prstGeom>
        </p:spPr>
      </p:pic>
      <p:sp>
        <p:nvSpPr>
          <p:cNvPr id="9" name="TextBox 8">
            <a:extLst>
              <a:ext uri="{FF2B5EF4-FFF2-40B4-BE49-F238E27FC236}">
                <a16:creationId xmlns:a16="http://schemas.microsoft.com/office/drawing/2014/main" id="{5CCD1C9C-FB7E-4951-BF0D-E509D2A4D29C}"/>
              </a:ext>
            </a:extLst>
          </p:cNvPr>
          <p:cNvSpPr txBox="1"/>
          <p:nvPr/>
        </p:nvSpPr>
        <p:spPr>
          <a:xfrm>
            <a:off x="4090483" y="5634587"/>
            <a:ext cx="4011034" cy="615553"/>
          </a:xfrm>
          <a:prstGeom prst="rect">
            <a:avLst/>
          </a:prstGeom>
          <a:noFill/>
        </p:spPr>
        <p:txBody>
          <a:bodyPr wrap="none" rtlCol="0">
            <a:spAutoFit/>
          </a:bodyPr>
          <a:lstStyle/>
          <a:p>
            <a:r>
              <a:rPr lang="en-ZA" sz="3400" b="1" dirty="0">
                <a:solidFill>
                  <a:srgbClr val="3E0099"/>
                </a:solidFill>
                <a:latin typeface="Century Gothic" panose="020B0502020202020204" pitchFamily="34" charset="0"/>
              </a:rPr>
              <a:t>love is conditional</a:t>
            </a:r>
          </a:p>
        </p:txBody>
      </p:sp>
    </p:spTree>
    <p:extLst>
      <p:ext uri="{BB962C8B-B14F-4D97-AF65-F5344CB8AC3E}">
        <p14:creationId xmlns:p14="http://schemas.microsoft.com/office/powerpoint/2010/main" val="20692518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Positive Parenting</a:t>
            </a:r>
          </a:p>
        </p:txBody>
      </p:sp>
      <p:pic>
        <p:nvPicPr>
          <p:cNvPr id="3" name="Picture 2">
            <a:extLst>
              <a:ext uri="{FF2B5EF4-FFF2-40B4-BE49-F238E27FC236}">
                <a16:creationId xmlns:a16="http://schemas.microsoft.com/office/drawing/2014/main" id="{D285E2E0-DE39-44A2-B41A-C9871612B61D}"/>
              </a:ext>
            </a:extLst>
          </p:cNvPr>
          <p:cNvPicPr>
            <a:picLocks noChangeAspect="1"/>
          </p:cNvPicPr>
          <p:nvPr/>
        </p:nvPicPr>
        <p:blipFill>
          <a:blip r:embed="rId3"/>
          <a:stretch>
            <a:fillRect/>
          </a:stretch>
        </p:blipFill>
        <p:spPr>
          <a:xfrm>
            <a:off x="4586288" y="2975610"/>
            <a:ext cx="3019425" cy="2114550"/>
          </a:xfrm>
          <a:prstGeom prst="rect">
            <a:avLst/>
          </a:prstGeom>
        </p:spPr>
      </p:pic>
      <p:sp>
        <p:nvSpPr>
          <p:cNvPr id="15" name="Speech Bubble: Rectangle with Corners Rounded 14">
            <a:extLst>
              <a:ext uri="{FF2B5EF4-FFF2-40B4-BE49-F238E27FC236}">
                <a16:creationId xmlns:a16="http://schemas.microsoft.com/office/drawing/2014/main" id="{698CE3CD-B8FF-405E-9886-7793BD276F02}"/>
              </a:ext>
            </a:extLst>
          </p:cNvPr>
          <p:cNvSpPr/>
          <p:nvPr/>
        </p:nvSpPr>
        <p:spPr>
          <a:xfrm>
            <a:off x="7975601" y="2338416"/>
            <a:ext cx="2125021" cy="1451265"/>
          </a:xfrm>
          <a:prstGeom prst="wedgeRoundRectCallout">
            <a:avLst>
              <a:gd name="adj1" fmla="val -45852"/>
              <a:gd name="adj2" fmla="val 867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This is how you can make better choices</a:t>
            </a:r>
          </a:p>
        </p:txBody>
      </p:sp>
      <p:sp>
        <p:nvSpPr>
          <p:cNvPr id="4" name="TextBox 3">
            <a:extLst>
              <a:ext uri="{FF2B5EF4-FFF2-40B4-BE49-F238E27FC236}">
                <a16:creationId xmlns:a16="http://schemas.microsoft.com/office/drawing/2014/main" id="{7F8204FF-7737-469F-A630-78206BAF4725}"/>
              </a:ext>
            </a:extLst>
          </p:cNvPr>
          <p:cNvSpPr txBox="1"/>
          <p:nvPr/>
        </p:nvSpPr>
        <p:spPr>
          <a:xfrm>
            <a:off x="1892139" y="5552038"/>
            <a:ext cx="8618065" cy="615553"/>
          </a:xfrm>
          <a:prstGeom prst="rect">
            <a:avLst/>
          </a:prstGeom>
          <a:noFill/>
        </p:spPr>
        <p:txBody>
          <a:bodyPr wrap="none" rtlCol="0">
            <a:spAutoFit/>
          </a:bodyPr>
          <a:lstStyle/>
          <a:p>
            <a:r>
              <a:rPr lang="en-ZA" sz="3400" b="1" dirty="0">
                <a:solidFill>
                  <a:schemeClr val="bg1"/>
                </a:solidFill>
                <a:latin typeface="Century Gothic" panose="020B0502020202020204" pitchFamily="34" charset="0"/>
              </a:rPr>
              <a:t>understand consequences of behaviour</a:t>
            </a:r>
          </a:p>
        </p:txBody>
      </p:sp>
    </p:spTree>
    <p:extLst>
      <p:ext uri="{BB962C8B-B14F-4D97-AF65-F5344CB8AC3E}">
        <p14:creationId xmlns:p14="http://schemas.microsoft.com/office/powerpoint/2010/main" val="41983026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srgbClr val="482C89"/>
                </a:solidFill>
                <a:latin typeface="Century Gothic" panose="020B0502020202020204" pitchFamily="34" charset="0"/>
                <a:ea typeface="MS PGothic" panose="020B0600070205080204" pitchFamily="34" charset="-128"/>
              </a:rPr>
              <a:t>Negative Punishment</a:t>
            </a:r>
          </a:p>
        </p:txBody>
      </p:sp>
      <p:sp>
        <p:nvSpPr>
          <p:cNvPr id="12" name="Speech Bubble: Rectangle with Corners Rounded 11">
            <a:extLst>
              <a:ext uri="{FF2B5EF4-FFF2-40B4-BE49-F238E27FC236}">
                <a16:creationId xmlns:a16="http://schemas.microsoft.com/office/drawing/2014/main" id="{2CC3945B-CE60-4EC4-A41F-0DFC09C95E4E}"/>
              </a:ext>
            </a:extLst>
          </p:cNvPr>
          <p:cNvSpPr/>
          <p:nvPr/>
        </p:nvSpPr>
        <p:spPr>
          <a:xfrm>
            <a:off x="2348748" y="2449490"/>
            <a:ext cx="2125021" cy="1421470"/>
          </a:xfrm>
          <a:prstGeom prst="wedgeRoundRectCallout">
            <a:avLst>
              <a:gd name="adj1" fmla="val 42865"/>
              <a:gd name="adj2" fmla="val 816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If you don’t do what I tell you to do, you will be sorry!</a:t>
            </a:r>
          </a:p>
        </p:txBody>
      </p:sp>
      <p:pic>
        <p:nvPicPr>
          <p:cNvPr id="8" name="Picture 7">
            <a:extLst>
              <a:ext uri="{FF2B5EF4-FFF2-40B4-BE49-F238E27FC236}">
                <a16:creationId xmlns:a16="http://schemas.microsoft.com/office/drawing/2014/main" id="{9A733BF5-827C-433C-B9C9-841F8D4B8B13}"/>
              </a:ext>
            </a:extLst>
          </p:cNvPr>
          <p:cNvPicPr>
            <a:picLocks noChangeAspect="1"/>
          </p:cNvPicPr>
          <p:nvPr/>
        </p:nvPicPr>
        <p:blipFill rotWithShape="1">
          <a:blip r:embed="rId3"/>
          <a:srcRect b="2820"/>
          <a:stretch/>
        </p:blipFill>
        <p:spPr>
          <a:xfrm>
            <a:off x="4773207" y="2976880"/>
            <a:ext cx="2645586" cy="2238255"/>
          </a:xfrm>
          <a:prstGeom prst="rect">
            <a:avLst/>
          </a:prstGeom>
        </p:spPr>
      </p:pic>
      <p:sp>
        <p:nvSpPr>
          <p:cNvPr id="9" name="TextBox 8">
            <a:extLst>
              <a:ext uri="{FF2B5EF4-FFF2-40B4-BE49-F238E27FC236}">
                <a16:creationId xmlns:a16="http://schemas.microsoft.com/office/drawing/2014/main" id="{5CCD1C9C-FB7E-4951-BF0D-E509D2A4D29C}"/>
              </a:ext>
            </a:extLst>
          </p:cNvPr>
          <p:cNvSpPr txBox="1"/>
          <p:nvPr/>
        </p:nvSpPr>
        <p:spPr>
          <a:xfrm>
            <a:off x="2113179" y="5726984"/>
            <a:ext cx="7965642" cy="615553"/>
          </a:xfrm>
          <a:prstGeom prst="rect">
            <a:avLst/>
          </a:prstGeom>
          <a:noFill/>
        </p:spPr>
        <p:txBody>
          <a:bodyPr wrap="none" rtlCol="0">
            <a:spAutoFit/>
          </a:bodyPr>
          <a:lstStyle/>
          <a:p>
            <a:r>
              <a:rPr lang="en-ZA" sz="3400" b="1" dirty="0">
                <a:solidFill>
                  <a:srgbClr val="3E0099"/>
                </a:solidFill>
                <a:latin typeface="Century Gothic" panose="020B0502020202020204" pitchFamily="34" charset="0"/>
              </a:rPr>
              <a:t>threats and fear to force compliance</a:t>
            </a:r>
          </a:p>
        </p:txBody>
      </p:sp>
    </p:spTree>
    <p:extLst>
      <p:ext uri="{BB962C8B-B14F-4D97-AF65-F5344CB8AC3E}">
        <p14:creationId xmlns:p14="http://schemas.microsoft.com/office/powerpoint/2010/main" val="31148850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Positive Parenting</a:t>
            </a:r>
          </a:p>
        </p:txBody>
      </p:sp>
      <p:pic>
        <p:nvPicPr>
          <p:cNvPr id="3" name="Picture 2">
            <a:extLst>
              <a:ext uri="{FF2B5EF4-FFF2-40B4-BE49-F238E27FC236}">
                <a16:creationId xmlns:a16="http://schemas.microsoft.com/office/drawing/2014/main" id="{D285E2E0-DE39-44A2-B41A-C9871612B61D}"/>
              </a:ext>
            </a:extLst>
          </p:cNvPr>
          <p:cNvPicPr>
            <a:picLocks noChangeAspect="1"/>
          </p:cNvPicPr>
          <p:nvPr/>
        </p:nvPicPr>
        <p:blipFill>
          <a:blip r:embed="rId3"/>
          <a:stretch>
            <a:fillRect/>
          </a:stretch>
        </p:blipFill>
        <p:spPr>
          <a:xfrm>
            <a:off x="4586288" y="2975610"/>
            <a:ext cx="3019425" cy="2114550"/>
          </a:xfrm>
          <a:prstGeom prst="rect">
            <a:avLst/>
          </a:prstGeom>
        </p:spPr>
      </p:pic>
      <p:sp>
        <p:nvSpPr>
          <p:cNvPr id="15" name="Speech Bubble: Rectangle with Corners Rounded 14">
            <a:extLst>
              <a:ext uri="{FF2B5EF4-FFF2-40B4-BE49-F238E27FC236}">
                <a16:creationId xmlns:a16="http://schemas.microsoft.com/office/drawing/2014/main" id="{698CE3CD-B8FF-405E-9886-7793BD276F02}"/>
              </a:ext>
            </a:extLst>
          </p:cNvPr>
          <p:cNvSpPr/>
          <p:nvPr/>
        </p:nvSpPr>
        <p:spPr>
          <a:xfrm>
            <a:off x="7975601" y="2338416"/>
            <a:ext cx="2125021" cy="1451265"/>
          </a:xfrm>
          <a:prstGeom prst="wedgeRoundRectCallout">
            <a:avLst>
              <a:gd name="adj1" fmla="val -45852"/>
              <a:gd name="adj2" fmla="val 867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You have control over your choices and how you behave</a:t>
            </a:r>
          </a:p>
        </p:txBody>
      </p:sp>
      <p:sp>
        <p:nvSpPr>
          <p:cNvPr id="4" name="TextBox 3">
            <a:extLst>
              <a:ext uri="{FF2B5EF4-FFF2-40B4-BE49-F238E27FC236}">
                <a16:creationId xmlns:a16="http://schemas.microsoft.com/office/drawing/2014/main" id="{7F8204FF-7737-469F-A630-78206BAF4725}"/>
              </a:ext>
            </a:extLst>
          </p:cNvPr>
          <p:cNvSpPr txBox="1"/>
          <p:nvPr/>
        </p:nvSpPr>
        <p:spPr>
          <a:xfrm>
            <a:off x="4455165" y="5756409"/>
            <a:ext cx="3281668" cy="615553"/>
          </a:xfrm>
          <a:prstGeom prst="rect">
            <a:avLst/>
          </a:prstGeom>
          <a:noFill/>
        </p:spPr>
        <p:txBody>
          <a:bodyPr wrap="none" rtlCol="0">
            <a:spAutoFit/>
          </a:bodyPr>
          <a:lstStyle/>
          <a:p>
            <a:r>
              <a:rPr lang="en-ZA" sz="3400" b="1" dirty="0">
                <a:solidFill>
                  <a:schemeClr val="bg1"/>
                </a:solidFill>
                <a:latin typeface="Century Gothic" panose="020B0502020202020204" pitchFamily="34" charset="0"/>
              </a:rPr>
              <a:t>child in control</a:t>
            </a:r>
          </a:p>
        </p:txBody>
      </p:sp>
    </p:spTree>
    <p:extLst>
      <p:ext uri="{BB962C8B-B14F-4D97-AF65-F5344CB8AC3E}">
        <p14:creationId xmlns:p14="http://schemas.microsoft.com/office/powerpoint/2010/main" val="3961117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srgbClr val="482C89"/>
                </a:solidFill>
                <a:latin typeface="Century Gothic" panose="020B0502020202020204" pitchFamily="34" charset="0"/>
                <a:ea typeface="MS PGothic" panose="020B0600070205080204" pitchFamily="34" charset="-128"/>
              </a:rPr>
              <a:t>Negative Punishment</a:t>
            </a:r>
          </a:p>
        </p:txBody>
      </p:sp>
      <p:sp>
        <p:nvSpPr>
          <p:cNvPr id="12" name="Speech Bubble: Rectangle with Corners Rounded 11">
            <a:extLst>
              <a:ext uri="{FF2B5EF4-FFF2-40B4-BE49-F238E27FC236}">
                <a16:creationId xmlns:a16="http://schemas.microsoft.com/office/drawing/2014/main" id="{2CC3945B-CE60-4EC4-A41F-0DFC09C95E4E}"/>
              </a:ext>
            </a:extLst>
          </p:cNvPr>
          <p:cNvSpPr/>
          <p:nvPr/>
        </p:nvSpPr>
        <p:spPr>
          <a:xfrm>
            <a:off x="2348748" y="2449490"/>
            <a:ext cx="2125021" cy="1421470"/>
          </a:xfrm>
          <a:prstGeom prst="wedgeRoundRectCallout">
            <a:avLst>
              <a:gd name="adj1" fmla="val 42865"/>
              <a:gd name="adj2" fmla="val 816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If you don’t do what I tell you to do, I will punish you and you will be sorry!</a:t>
            </a:r>
          </a:p>
        </p:txBody>
      </p:sp>
      <p:pic>
        <p:nvPicPr>
          <p:cNvPr id="8" name="Picture 7">
            <a:extLst>
              <a:ext uri="{FF2B5EF4-FFF2-40B4-BE49-F238E27FC236}">
                <a16:creationId xmlns:a16="http://schemas.microsoft.com/office/drawing/2014/main" id="{9A733BF5-827C-433C-B9C9-841F8D4B8B13}"/>
              </a:ext>
            </a:extLst>
          </p:cNvPr>
          <p:cNvPicPr>
            <a:picLocks noChangeAspect="1"/>
          </p:cNvPicPr>
          <p:nvPr/>
        </p:nvPicPr>
        <p:blipFill rotWithShape="1">
          <a:blip r:embed="rId3"/>
          <a:srcRect b="2820"/>
          <a:stretch/>
        </p:blipFill>
        <p:spPr>
          <a:xfrm>
            <a:off x="4773207" y="2976880"/>
            <a:ext cx="2645586" cy="2238255"/>
          </a:xfrm>
          <a:prstGeom prst="rect">
            <a:avLst/>
          </a:prstGeom>
        </p:spPr>
      </p:pic>
      <p:sp>
        <p:nvSpPr>
          <p:cNvPr id="9" name="TextBox 8">
            <a:extLst>
              <a:ext uri="{FF2B5EF4-FFF2-40B4-BE49-F238E27FC236}">
                <a16:creationId xmlns:a16="http://schemas.microsoft.com/office/drawing/2014/main" id="{5CCD1C9C-FB7E-4951-BF0D-E509D2A4D29C}"/>
              </a:ext>
            </a:extLst>
          </p:cNvPr>
          <p:cNvSpPr txBox="1"/>
          <p:nvPr/>
        </p:nvSpPr>
        <p:spPr>
          <a:xfrm>
            <a:off x="4203669" y="5890969"/>
            <a:ext cx="3995004" cy="615553"/>
          </a:xfrm>
          <a:prstGeom prst="rect">
            <a:avLst/>
          </a:prstGeom>
          <a:noFill/>
        </p:spPr>
        <p:txBody>
          <a:bodyPr wrap="none" rtlCol="0">
            <a:spAutoFit/>
          </a:bodyPr>
          <a:lstStyle/>
          <a:p>
            <a:r>
              <a:rPr lang="en-ZA" sz="3400" b="1" dirty="0">
                <a:solidFill>
                  <a:srgbClr val="3E0099"/>
                </a:solidFill>
                <a:latin typeface="Century Gothic" panose="020B0502020202020204" pitchFamily="34" charset="0"/>
              </a:rPr>
              <a:t>try to control child</a:t>
            </a:r>
          </a:p>
        </p:txBody>
      </p:sp>
    </p:spTree>
    <p:extLst>
      <p:ext uri="{BB962C8B-B14F-4D97-AF65-F5344CB8AC3E}">
        <p14:creationId xmlns:p14="http://schemas.microsoft.com/office/powerpoint/2010/main" val="222436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How should we answer?</a:t>
            </a:r>
          </a:p>
        </p:txBody>
      </p:sp>
      <p:sp>
        <p:nvSpPr>
          <p:cNvPr id="7" name="Rectangle 6">
            <a:extLst>
              <a:ext uri="{FF2B5EF4-FFF2-40B4-BE49-F238E27FC236}">
                <a16:creationId xmlns:a16="http://schemas.microsoft.com/office/drawing/2014/main" id="{C144DD28-C873-43CC-91CA-FDC7F35EF474}"/>
              </a:ext>
            </a:extLst>
          </p:cNvPr>
          <p:cNvSpPr/>
          <p:nvPr/>
        </p:nvSpPr>
        <p:spPr>
          <a:xfrm>
            <a:off x="1940560" y="1920240"/>
            <a:ext cx="4155440"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The role of children is…</a:t>
            </a:r>
          </a:p>
        </p:txBody>
      </p:sp>
      <p:sp>
        <p:nvSpPr>
          <p:cNvPr id="12" name="Rectangle 11">
            <a:extLst>
              <a:ext uri="{FF2B5EF4-FFF2-40B4-BE49-F238E27FC236}">
                <a16:creationId xmlns:a16="http://schemas.microsoft.com/office/drawing/2014/main" id="{CD86D625-5436-417C-8EA3-BCB3060C16B3}"/>
              </a:ext>
            </a:extLst>
          </p:cNvPr>
          <p:cNvSpPr/>
          <p:nvPr/>
        </p:nvSpPr>
        <p:spPr>
          <a:xfrm>
            <a:off x="6096000" y="1920240"/>
            <a:ext cx="4155440"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We should create a world that…</a:t>
            </a:r>
          </a:p>
        </p:txBody>
      </p:sp>
      <p:sp>
        <p:nvSpPr>
          <p:cNvPr id="13" name="Rectangle 12">
            <a:extLst>
              <a:ext uri="{FF2B5EF4-FFF2-40B4-BE49-F238E27FC236}">
                <a16:creationId xmlns:a16="http://schemas.microsoft.com/office/drawing/2014/main" id="{87C00661-3585-45C5-ACE4-F21FA3AF59C4}"/>
              </a:ext>
            </a:extLst>
          </p:cNvPr>
          <p:cNvSpPr/>
          <p:nvPr/>
        </p:nvSpPr>
        <p:spPr>
          <a:xfrm>
            <a:off x="1940560" y="2577009"/>
            <a:ext cx="4155440" cy="3143071"/>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1.</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2.</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3.</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4.</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5.</a:t>
            </a:r>
          </a:p>
        </p:txBody>
      </p:sp>
      <p:sp>
        <p:nvSpPr>
          <p:cNvPr id="15" name="Rectangle 14">
            <a:extLst>
              <a:ext uri="{FF2B5EF4-FFF2-40B4-BE49-F238E27FC236}">
                <a16:creationId xmlns:a16="http://schemas.microsoft.com/office/drawing/2014/main" id="{DC94913E-6245-49E0-9B8D-F42092D0F278}"/>
              </a:ext>
            </a:extLst>
          </p:cNvPr>
          <p:cNvSpPr/>
          <p:nvPr/>
        </p:nvSpPr>
        <p:spPr>
          <a:xfrm>
            <a:off x="6096000" y="2577009"/>
            <a:ext cx="4155440" cy="3143071"/>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1.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2.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3.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4.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5. </a:t>
            </a:r>
          </a:p>
        </p:txBody>
      </p:sp>
    </p:spTree>
    <p:extLst>
      <p:ext uri="{BB962C8B-B14F-4D97-AF65-F5344CB8AC3E}">
        <p14:creationId xmlns:p14="http://schemas.microsoft.com/office/powerpoint/2010/main" val="41772413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Positive Parenting</a:t>
            </a:r>
          </a:p>
        </p:txBody>
      </p:sp>
      <p:pic>
        <p:nvPicPr>
          <p:cNvPr id="3" name="Picture 2">
            <a:extLst>
              <a:ext uri="{FF2B5EF4-FFF2-40B4-BE49-F238E27FC236}">
                <a16:creationId xmlns:a16="http://schemas.microsoft.com/office/drawing/2014/main" id="{D285E2E0-DE39-44A2-B41A-C9871612B61D}"/>
              </a:ext>
            </a:extLst>
          </p:cNvPr>
          <p:cNvPicPr>
            <a:picLocks noChangeAspect="1"/>
          </p:cNvPicPr>
          <p:nvPr/>
        </p:nvPicPr>
        <p:blipFill>
          <a:blip r:embed="rId3"/>
          <a:stretch>
            <a:fillRect/>
          </a:stretch>
        </p:blipFill>
        <p:spPr>
          <a:xfrm>
            <a:off x="4586288" y="2975610"/>
            <a:ext cx="3019425" cy="2114550"/>
          </a:xfrm>
          <a:prstGeom prst="rect">
            <a:avLst/>
          </a:prstGeom>
        </p:spPr>
      </p:pic>
      <p:sp>
        <p:nvSpPr>
          <p:cNvPr id="15" name="Speech Bubble: Rectangle with Corners Rounded 14">
            <a:extLst>
              <a:ext uri="{FF2B5EF4-FFF2-40B4-BE49-F238E27FC236}">
                <a16:creationId xmlns:a16="http://schemas.microsoft.com/office/drawing/2014/main" id="{698CE3CD-B8FF-405E-9886-7793BD276F02}"/>
              </a:ext>
            </a:extLst>
          </p:cNvPr>
          <p:cNvSpPr/>
          <p:nvPr/>
        </p:nvSpPr>
        <p:spPr>
          <a:xfrm>
            <a:off x="7975601" y="2338416"/>
            <a:ext cx="2125021" cy="1451265"/>
          </a:xfrm>
          <a:prstGeom prst="wedgeRoundRectCallout">
            <a:avLst>
              <a:gd name="adj1" fmla="val -45852"/>
              <a:gd name="adj2" fmla="val 867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How are you feeling?</a:t>
            </a:r>
          </a:p>
          <a:p>
            <a:pPr algn="ctr"/>
            <a:r>
              <a:rPr lang="en-ZA" sz="1600" b="1" dirty="0">
                <a:solidFill>
                  <a:srgbClr val="492D89"/>
                </a:solidFill>
                <a:latin typeface="Century Gothic" panose="020B0502020202020204" pitchFamily="34" charset="0"/>
              </a:rPr>
              <a:t>How can I help you solve this problem?</a:t>
            </a:r>
          </a:p>
        </p:txBody>
      </p:sp>
      <p:sp>
        <p:nvSpPr>
          <p:cNvPr id="4" name="TextBox 3">
            <a:extLst>
              <a:ext uri="{FF2B5EF4-FFF2-40B4-BE49-F238E27FC236}">
                <a16:creationId xmlns:a16="http://schemas.microsoft.com/office/drawing/2014/main" id="{7F8204FF-7737-469F-A630-78206BAF4725}"/>
              </a:ext>
            </a:extLst>
          </p:cNvPr>
          <p:cNvSpPr txBox="1"/>
          <p:nvPr/>
        </p:nvSpPr>
        <p:spPr>
          <a:xfrm>
            <a:off x="3528805" y="5747841"/>
            <a:ext cx="5344733" cy="615553"/>
          </a:xfrm>
          <a:prstGeom prst="rect">
            <a:avLst/>
          </a:prstGeom>
          <a:noFill/>
        </p:spPr>
        <p:txBody>
          <a:bodyPr wrap="none" rtlCol="0">
            <a:spAutoFit/>
          </a:bodyPr>
          <a:lstStyle/>
          <a:p>
            <a:r>
              <a:rPr lang="en-ZA" sz="3400" b="1" dirty="0">
                <a:solidFill>
                  <a:schemeClr val="bg1"/>
                </a:solidFill>
                <a:latin typeface="Century Gothic" panose="020B0502020202020204" pitchFamily="34" charset="0"/>
              </a:rPr>
              <a:t>parent-child connection</a:t>
            </a:r>
          </a:p>
        </p:txBody>
      </p:sp>
    </p:spTree>
    <p:extLst>
      <p:ext uri="{BB962C8B-B14F-4D97-AF65-F5344CB8AC3E}">
        <p14:creationId xmlns:p14="http://schemas.microsoft.com/office/powerpoint/2010/main" val="11147120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defRPr/>
            </a:pPr>
            <a:r>
              <a:rPr lang="en-ZA" sz="5000" b="1" dirty="0">
                <a:solidFill>
                  <a:srgbClr val="482C89"/>
                </a:solidFill>
                <a:latin typeface="Century Gothic" panose="020B0502020202020204" pitchFamily="34" charset="0"/>
                <a:ea typeface="MS PGothic" panose="020B0600070205080204" pitchFamily="34" charset="-128"/>
              </a:rPr>
              <a:t>Negative Punishment</a:t>
            </a:r>
          </a:p>
        </p:txBody>
      </p:sp>
      <p:sp>
        <p:nvSpPr>
          <p:cNvPr id="12" name="Speech Bubble: Rectangle with Corners Rounded 11">
            <a:extLst>
              <a:ext uri="{FF2B5EF4-FFF2-40B4-BE49-F238E27FC236}">
                <a16:creationId xmlns:a16="http://schemas.microsoft.com/office/drawing/2014/main" id="{2CC3945B-CE60-4EC4-A41F-0DFC09C95E4E}"/>
              </a:ext>
            </a:extLst>
          </p:cNvPr>
          <p:cNvSpPr/>
          <p:nvPr/>
        </p:nvSpPr>
        <p:spPr>
          <a:xfrm>
            <a:off x="2348748" y="2449490"/>
            <a:ext cx="2125021" cy="1421470"/>
          </a:xfrm>
          <a:prstGeom prst="wedgeRoundRectCallout">
            <a:avLst>
              <a:gd name="adj1" fmla="val 42865"/>
              <a:gd name="adj2" fmla="val 816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You always get things wrong!</a:t>
            </a:r>
          </a:p>
          <a:p>
            <a:pPr algn="ctr"/>
            <a:r>
              <a:rPr lang="en-ZA" sz="1600" b="1" dirty="0">
                <a:solidFill>
                  <a:srgbClr val="492D89"/>
                </a:solidFill>
                <a:latin typeface="Century Gothic" panose="020B0502020202020204" pitchFamily="34" charset="0"/>
              </a:rPr>
              <a:t>You are so stupid!</a:t>
            </a:r>
          </a:p>
        </p:txBody>
      </p:sp>
      <p:pic>
        <p:nvPicPr>
          <p:cNvPr id="8" name="Picture 7">
            <a:extLst>
              <a:ext uri="{FF2B5EF4-FFF2-40B4-BE49-F238E27FC236}">
                <a16:creationId xmlns:a16="http://schemas.microsoft.com/office/drawing/2014/main" id="{9A733BF5-827C-433C-B9C9-841F8D4B8B13}"/>
              </a:ext>
            </a:extLst>
          </p:cNvPr>
          <p:cNvPicPr>
            <a:picLocks noChangeAspect="1"/>
          </p:cNvPicPr>
          <p:nvPr/>
        </p:nvPicPr>
        <p:blipFill rotWithShape="1">
          <a:blip r:embed="rId3"/>
          <a:srcRect b="2820"/>
          <a:stretch/>
        </p:blipFill>
        <p:spPr>
          <a:xfrm>
            <a:off x="4773207" y="2976880"/>
            <a:ext cx="2645586" cy="2238255"/>
          </a:xfrm>
          <a:prstGeom prst="rect">
            <a:avLst/>
          </a:prstGeom>
        </p:spPr>
      </p:pic>
      <p:sp>
        <p:nvSpPr>
          <p:cNvPr id="9" name="TextBox 8">
            <a:extLst>
              <a:ext uri="{FF2B5EF4-FFF2-40B4-BE49-F238E27FC236}">
                <a16:creationId xmlns:a16="http://schemas.microsoft.com/office/drawing/2014/main" id="{5CCD1C9C-FB7E-4951-BF0D-E509D2A4D29C}"/>
              </a:ext>
            </a:extLst>
          </p:cNvPr>
          <p:cNvSpPr txBox="1"/>
          <p:nvPr/>
        </p:nvSpPr>
        <p:spPr>
          <a:xfrm>
            <a:off x="3251485" y="5722017"/>
            <a:ext cx="5899372" cy="615553"/>
          </a:xfrm>
          <a:prstGeom prst="rect">
            <a:avLst/>
          </a:prstGeom>
          <a:noFill/>
        </p:spPr>
        <p:txBody>
          <a:bodyPr wrap="none" rtlCol="0">
            <a:spAutoFit/>
          </a:bodyPr>
          <a:lstStyle/>
          <a:p>
            <a:r>
              <a:rPr lang="en-ZA" sz="3400" b="1" dirty="0">
                <a:solidFill>
                  <a:srgbClr val="3E0099"/>
                </a:solidFill>
                <a:latin typeface="Century Gothic" panose="020B0502020202020204" pitchFamily="34" charset="0"/>
              </a:rPr>
              <a:t>parent-child disconnection</a:t>
            </a:r>
          </a:p>
        </p:txBody>
      </p:sp>
      <p:sp>
        <p:nvSpPr>
          <p:cNvPr id="3" name="Thought Bubble: Cloud 2">
            <a:extLst>
              <a:ext uri="{FF2B5EF4-FFF2-40B4-BE49-F238E27FC236}">
                <a16:creationId xmlns:a16="http://schemas.microsoft.com/office/drawing/2014/main" id="{108F4AE1-441F-47E1-86BA-22A378E28B9E}"/>
              </a:ext>
            </a:extLst>
          </p:cNvPr>
          <p:cNvSpPr/>
          <p:nvPr/>
        </p:nvSpPr>
        <p:spPr>
          <a:xfrm>
            <a:off x="6979920" y="2271580"/>
            <a:ext cx="2010674" cy="1335220"/>
          </a:xfrm>
          <a:prstGeom prst="cloudCallout">
            <a:avLst>
              <a:gd name="adj1" fmla="val -31145"/>
              <a:gd name="adj2" fmla="val 8977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1600" b="1" dirty="0">
                <a:solidFill>
                  <a:srgbClr val="3E0099"/>
                </a:solidFill>
                <a:latin typeface="Century Gothic" panose="020B0502020202020204" pitchFamily="34" charset="0"/>
              </a:rPr>
              <a:t>Next time, </a:t>
            </a:r>
          </a:p>
          <a:p>
            <a:pPr algn="ctr"/>
            <a:r>
              <a:rPr lang="en-ZA" sz="1600" b="1" dirty="0">
                <a:solidFill>
                  <a:srgbClr val="3E0099"/>
                </a:solidFill>
                <a:latin typeface="Century Gothic" panose="020B0502020202020204" pitchFamily="34" charset="0"/>
              </a:rPr>
              <a:t>I just won’t tell </a:t>
            </a:r>
          </a:p>
          <a:p>
            <a:pPr algn="ctr"/>
            <a:r>
              <a:rPr lang="en-ZA" sz="1600" b="1" dirty="0">
                <a:solidFill>
                  <a:srgbClr val="3E0099"/>
                </a:solidFill>
                <a:latin typeface="Century Gothic" panose="020B0502020202020204" pitchFamily="34" charset="0"/>
              </a:rPr>
              <a:t>you what I did!</a:t>
            </a:r>
          </a:p>
        </p:txBody>
      </p:sp>
    </p:spTree>
    <p:extLst>
      <p:ext uri="{BB962C8B-B14F-4D97-AF65-F5344CB8AC3E}">
        <p14:creationId xmlns:p14="http://schemas.microsoft.com/office/powerpoint/2010/main" val="19093532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How we should answer?</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is working well at the moment in terms of your parenting style?</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2858683"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you think could work better in terms of your parenting style?</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982B2C1-B622-6F46-9204-E2FF8A63705F}"/>
              </a:ext>
            </a:extLst>
          </p:cNvPr>
          <p:cNvCxnSpPr>
            <a:stCxn id="10" idx="0"/>
            <a:endCxn id="11" idx="0"/>
          </p:cNvCxnSpPr>
          <p:nvPr/>
        </p:nvCxnSpPr>
        <p:spPr>
          <a:xfrm flipH="1">
            <a:off x="6636274" y="3087635"/>
            <a:ext cx="2930" cy="16361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Graphic 24" descr="Close with solid fill">
            <a:extLst>
              <a:ext uri="{FF2B5EF4-FFF2-40B4-BE49-F238E27FC236}">
                <a16:creationId xmlns:a16="http://schemas.microsoft.com/office/drawing/2014/main" id="{B747F8A0-73A3-2C4A-9F61-E4915FA8E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262" y="3181655"/>
            <a:ext cx="297873" cy="297873"/>
          </a:xfrm>
          <a:prstGeom prst="rect">
            <a:avLst/>
          </a:prstGeom>
        </p:spPr>
      </p:pic>
      <p:pic>
        <p:nvPicPr>
          <p:cNvPr id="27" name="Graphic 26" descr="Tick with solid fill">
            <a:extLst>
              <a:ext uri="{FF2B5EF4-FFF2-40B4-BE49-F238E27FC236}">
                <a16:creationId xmlns:a16="http://schemas.microsoft.com/office/drawing/2014/main" id="{9A17E849-178B-4B4D-AC12-C34CDC8BC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3198" y="3116539"/>
            <a:ext cx="360952" cy="360952"/>
          </a:xfrm>
          <a:prstGeom prst="rect">
            <a:avLst/>
          </a:prstGeom>
        </p:spPr>
      </p:pic>
    </p:spTree>
    <p:extLst>
      <p:ext uri="{BB962C8B-B14F-4D97-AF65-F5344CB8AC3E}">
        <p14:creationId xmlns:p14="http://schemas.microsoft.com/office/powerpoint/2010/main" val="32122889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How should we answer?</a:t>
            </a:r>
          </a:p>
        </p:txBody>
      </p:sp>
      <p:sp>
        <p:nvSpPr>
          <p:cNvPr id="7" name="Rectangle 6">
            <a:extLst>
              <a:ext uri="{FF2B5EF4-FFF2-40B4-BE49-F238E27FC236}">
                <a16:creationId xmlns:a16="http://schemas.microsoft.com/office/drawing/2014/main" id="{C144DD28-C873-43CC-91CA-FDC7F35EF474}"/>
              </a:ext>
            </a:extLst>
          </p:cNvPr>
          <p:cNvSpPr/>
          <p:nvPr/>
        </p:nvSpPr>
        <p:spPr>
          <a:xfrm>
            <a:off x="1940560" y="1920240"/>
            <a:ext cx="4155440"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What is working well?</a:t>
            </a:r>
          </a:p>
        </p:txBody>
      </p:sp>
      <p:sp>
        <p:nvSpPr>
          <p:cNvPr id="12" name="Rectangle 11">
            <a:extLst>
              <a:ext uri="{FF2B5EF4-FFF2-40B4-BE49-F238E27FC236}">
                <a16:creationId xmlns:a16="http://schemas.microsoft.com/office/drawing/2014/main" id="{CD86D625-5436-417C-8EA3-BCB3060C16B3}"/>
              </a:ext>
            </a:extLst>
          </p:cNvPr>
          <p:cNvSpPr/>
          <p:nvPr/>
        </p:nvSpPr>
        <p:spPr>
          <a:xfrm>
            <a:off x="6096000" y="1920240"/>
            <a:ext cx="4155440"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What could work better?</a:t>
            </a:r>
          </a:p>
        </p:txBody>
      </p:sp>
      <p:sp>
        <p:nvSpPr>
          <p:cNvPr id="13" name="Rectangle 12">
            <a:extLst>
              <a:ext uri="{FF2B5EF4-FFF2-40B4-BE49-F238E27FC236}">
                <a16:creationId xmlns:a16="http://schemas.microsoft.com/office/drawing/2014/main" id="{87C00661-3585-45C5-ACE4-F21FA3AF59C4}"/>
              </a:ext>
            </a:extLst>
          </p:cNvPr>
          <p:cNvSpPr/>
          <p:nvPr/>
        </p:nvSpPr>
        <p:spPr>
          <a:xfrm>
            <a:off x="1940560" y="2577009"/>
            <a:ext cx="4155440" cy="3143071"/>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1.</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2.</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3.</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4.</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5.</a:t>
            </a:r>
          </a:p>
        </p:txBody>
      </p:sp>
      <p:sp>
        <p:nvSpPr>
          <p:cNvPr id="15" name="Rectangle 14">
            <a:extLst>
              <a:ext uri="{FF2B5EF4-FFF2-40B4-BE49-F238E27FC236}">
                <a16:creationId xmlns:a16="http://schemas.microsoft.com/office/drawing/2014/main" id="{DC94913E-6245-49E0-9B8D-F42092D0F278}"/>
              </a:ext>
            </a:extLst>
          </p:cNvPr>
          <p:cNvSpPr/>
          <p:nvPr/>
        </p:nvSpPr>
        <p:spPr>
          <a:xfrm>
            <a:off x="6096000" y="2577009"/>
            <a:ext cx="4155440" cy="3143071"/>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1.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2.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3.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4.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5. </a:t>
            </a:r>
          </a:p>
        </p:txBody>
      </p:sp>
    </p:spTree>
    <p:extLst>
      <p:ext uri="{BB962C8B-B14F-4D97-AF65-F5344CB8AC3E}">
        <p14:creationId xmlns:p14="http://schemas.microsoft.com/office/powerpoint/2010/main" val="2663464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4687177" y="1209232"/>
            <a:ext cx="5989788"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Building our children’s self esteem and self worth</a:t>
            </a:r>
          </a:p>
        </p:txBody>
      </p:sp>
      <p:sp>
        <p:nvSpPr>
          <p:cNvPr id="5" name="TextBox 4">
            <a:extLst>
              <a:ext uri="{FF2B5EF4-FFF2-40B4-BE49-F238E27FC236}">
                <a16:creationId xmlns:a16="http://schemas.microsoft.com/office/drawing/2014/main" id="{253C4625-01AC-B347-AB09-2E0623958E9C}"/>
              </a:ext>
            </a:extLst>
          </p:cNvPr>
          <p:cNvSpPr txBox="1"/>
          <p:nvPr/>
        </p:nvSpPr>
        <p:spPr>
          <a:xfrm>
            <a:off x="2687843" y="6068511"/>
            <a:ext cx="6615914" cy="553998"/>
          </a:xfrm>
          <a:prstGeom prst="rect">
            <a:avLst/>
          </a:prstGeom>
          <a:noFill/>
        </p:spPr>
        <p:txBody>
          <a:bodyPr wrap="none">
            <a:spAutoFit/>
          </a:bodyPr>
          <a:lstStyle/>
          <a:p>
            <a:pPr>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p>
        </p:txBody>
      </p:sp>
      <p:pic>
        <p:nvPicPr>
          <p:cNvPr id="9" name="Picture 8" descr="Logo&#10;&#10;Description automatically generated">
            <a:extLst>
              <a:ext uri="{FF2B5EF4-FFF2-40B4-BE49-F238E27FC236}">
                <a16:creationId xmlns:a16="http://schemas.microsoft.com/office/drawing/2014/main" id="{05C4B365-C3E8-BA44-AD17-5EDBDE274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51" y="1209232"/>
            <a:ext cx="3425184" cy="4038863"/>
          </a:xfrm>
          <a:prstGeom prst="rect">
            <a:avLst/>
          </a:prstGeom>
        </p:spPr>
      </p:pic>
    </p:spTree>
    <p:extLst>
      <p:ext uri="{BB962C8B-B14F-4D97-AF65-F5344CB8AC3E}">
        <p14:creationId xmlns:p14="http://schemas.microsoft.com/office/powerpoint/2010/main" val="36761698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667667" cy="861774"/>
          </a:xfrm>
          <a:prstGeom prst="rect">
            <a:avLst/>
          </a:prstGeom>
          <a:noFill/>
        </p:spPr>
        <p:txBody>
          <a:bodyPr wrap="square">
            <a:spAutoFit/>
          </a:bodyPr>
          <a:lstStyle/>
          <a:p>
            <a:pPr>
              <a:defRPr/>
            </a:pPr>
            <a:r>
              <a:rPr lang="en-ZA" sz="5000" b="1" dirty="0">
                <a:solidFill>
                  <a:prstClr val="white"/>
                </a:solidFill>
                <a:latin typeface="Century Gothic" panose="020B0502020202020204" pitchFamily="34" charset="0"/>
                <a:ea typeface="MS PGothic" panose="020B0600070205080204" pitchFamily="34" charset="-128"/>
              </a:rPr>
              <a:t>Self esteem &amp; self worth</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74474"/>
              <a:gd name="adj2" fmla="val 855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 descr="03">
            <a:extLst>
              <a:ext uri="{FF2B5EF4-FFF2-40B4-BE49-F238E27FC236}">
                <a16:creationId xmlns:a16="http://schemas.microsoft.com/office/drawing/2014/main" id="{B647F4B2-B5B4-480A-A8D7-0BE36E887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74" t="4996" r="22495" b="11597"/>
          <a:stretch>
            <a:fillRect/>
          </a:stretch>
        </p:blipFill>
        <p:spPr bwMode="auto">
          <a:xfrm>
            <a:off x="3949897" y="1522929"/>
            <a:ext cx="4109951" cy="448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generated with very high confidence">
            <a:extLst>
              <a:ext uri="{FF2B5EF4-FFF2-40B4-BE49-F238E27FC236}">
                <a16:creationId xmlns:a16="http://schemas.microsoft.com/office/drawing/2014/main" id="{4A8029E9-1F5D-464F-8B13-F1640D35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92" t="16326" r="60915" b="69593"/>
          <a:stretch/>
        </p:blipFill>
        <p:spPr>
          <a:xfrm>
            <a:off x="2544577" y="1711403"/>
            <a:ext cx="626869" cy="896457"/>
          </a:xfrm>
          <a:prstGeom prst="rect">
            <a:avLst/>
          </a:prstGeom>
          <a:ln>
            <a:noFill/>
          </a:ln>
        </p:spPr>
      </p:pic>
      <p:pic>
        <p:nvPicPr>
          <p:cNvPr id="26" name="Picture 25" descr="A close up of a logo&#10;&#10;Description generated with very high confidence">
            <a:extLst>
              <a:ext uri="{FF2B5EF4-FFF2-40B4-BE49-F238E27FC236}">
                <a16:creationId xmlns:a16="http://schemas.microsoft.com/office/drawing/2014/main" id="{72D21BF8-9265-4C2C-AA84-AA0ACC1F5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28" t="16327" r="16608" b="70413"/>
          <a:stretch/>
        </p:blipFill>
        <p:spPr>
          <a:xfrm>
            <a:off x="9067510" y="1689576"/>
            <a:ext cx="781304" cy="918283"/>
          </a:xfrm>
          <a:prstGeom prst="rect">
            <a:avLst/>
          </a:prstGeom>
          <a:ln>
            <a:noFill/>
          </a:ln>
        </p:spPr>
      </p:pic>
      <p:pic>
        <p:nvPicPr>
          <p:cNvPr id="31" name="Picture 30" descr="A close up of a logo&#10;&#10;Description generated with very high confidence">
            <a:extLst>
              <a:ext uri="{FF2B5EF4-FFF2-40B4-BE49-F238E27FC236}">
                <a16:creationId xmlns:a16="http://schemas.microsoft.com/office/drawing/2014/main" id="{64F93279-5C72-4123-BADE-E5C525FC1B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1" t="38202" r="64314" b="54008"/>
          <a:stretch/>
        </p:blipFill>
        <p:spPr>
          <a:xfrm>
            <a:off x="2141732" y="3617462"/>
            <a:ext cx="550669" cy="609099"/>
          </a:xfrm>
          <a:prstGeom prst="rect">
            <a:avLst/>
          </a:prstGeom>
          <a:ln>
            <a:noFill/>
          </a:ln>
        </p:spPr>
      </p:pic>
      <p:pic>
        <p:nvPicPr>
          <p:cNvPr id="4" name="Picture 3">
            <a:extLst>
              <a:ext uri="{FF2B5EF4-FFF2-40B4-BE49-F238E27FC236}">
                <a16:creationId xmlns:a16="http://schemas.microsoft.com/office/drawing/2014/main" id="{9B8990CC-4436-488E-9F66-5FF57DCB83A7}"/>
              </a:ext>
            </a:extLst>
          </p:cNvPr>
          <p:cNvPicPr>
            <a:picLocks noChangeAspect="1"/>
          </p:cNvPicPr>
          <p:nvPr/>
        </p:nvPicPr>
        <p:blipFill>
          <a:blip r:embed="rId5"/>
          <a:stretch>
            <a:fillRect/>
          </a:stretch>
        </p:blipFill>
        <p:spPr>
          <a:xfrm>
            <a:off x="2747584" y="3671236"/>
            <a:ext cx="723267" cy="562541"/>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5547C9D6-74A5-43C8-B1AC-C525C36AD4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9" t="37710" r="19307" b="48136"/>
          <a:stretch/>
        </p:blipFill>
        <p:spPr>
          <a:xfrm>
            <a:off x="8988908" y="3456220"/>
            <a:ext cx="750030" cy="958371"/>
          </a:xfrm>
          <a:prstGeom prst="rect">
            <a:avLst/>
          </a:prstGeom>
          <a:ln>
            <a:noFill/>
          </a:ln>
        </p:spPr>
      </p:pic>
      <p:pic>
        <p:nvPicPr>
          <p:cNvPr id="33" name="Picture 32" descr="A close up of a logo&#10;&#10;Description generated with very high confidence">
            <a:extLst>
              <a:ext uri="{FF2B5EF4-FFF2-40B4-BE49-F238E27FC236}">
                <a16:creationId xmlns:a16="http://schemas.microsoft.com/office/drawing/2014/main" id="{8919C16D-C353-4432-9D75-3F4C118E4D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31" t="65608" r="56746" b="21341"/>
          <a:stretch/>
        </p:blipFill>
        <p:spPr>
          <a:xfrm>
            <a:off x="2417065" y="5205181"/>
            <a:ext cx="1008384" cy="906968"/>
          </a:xfrm>
          <a:prstGeom prst="rect">
            <a:avLst/>
          </a:prstGeom>
          <a:ln>
            <a:noFill/>
          </a:ln>
        </p:spPr>
      </p:pic>
      <p:pic>
        <p:nvPicPr>
          <p:cNvPr id="34" name="Picture 33" descr="A close up of a logo&#10;&#10;Description generated with very high confidence">
            <a:extLst>
              <a:ext uri="{FF2B5EF4-FFF2-40B4-BE49-F238E27FC236}">
                <a16:creationId xmlns:a16="http://schemas.microsoft.com/office/drawing/2014/main" id="{CC87F564-AF36-4510-B1AD-54F5264003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308" t="64020" r="12333" b="21264"/>
          <a:stretch/>
        </p:blipFill>
        <p:spPr>
          <a:xfrm>
            <a:off x="8955820" y="5153779"/>
            <a:ext cx="988539" cy="958371"/>
          </a:xfrm>
          <a:prstGeom prst="rect">
            <a:avLst/>
          </a:prstGeom>
          <a:ln>
            <a:noFill/>
          </a:ln>
        </p:spPr>
      </p:pic>
    </p:spTree>
    <p:extLst>
      <p:ext uri="{BB962C8B-B14F-4D97-AF65-F5344CB8AC3E}">
        <p14:creationId xmlns:p14="http://schemas.microsoft.com/office/powerpoint/2010/main" val="25551397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1731143" y="1997839"/>
            <a:ext cx="8729713" cy="286232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Fun things you can do to build your child’s self esteem</a:t>
            </a:r>
          </a:p>
        </p:txBody>
      </p:sp>
    </p:spTree>
    <p:extLst>
      <p:ext uri="{BB962C8B-B14F-4D97-AF65-F5344CB8AC3E}">
        <p14:creationId xmlns:p14="http://schemas.microsoft.com/office/powerpoint/2010/main" val="41509802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 gratitude chair</a:t>
            </a:r>
          </a:p>
        </p:txBody>
      </p:sp>
      <p:pic>
        <p:nvPicPr>
          <p:cNvPr id="9" name="Picture 8">
            <a:extLst>
              <a:ext uri="{FF2B5EF4-FFF2-40B4-BE49-F238E27FC236}">
                <a16:creationId xmlns:a16="http://schemas.microsoft.com/office/drawing/2014/main" id="{0197EB58-F707-4941-83F1-25DDE36117EB}"/>
              </a:ext>
            </a:extLst>
          </p:cNvPr>
          <p:cNvPicPr>
            <a:picLocks noChangeAspect="1"/>
          </p:cNvPicPr>
          <p:nvPr/>
        </p:nvPicPr>
        <p:blipFill rotWithShape="1">
          <a:blip r:embed="rId3"/>
          <a:srcRect l="6006" t="50656" r="71662"/>
          <a:stretch/>
        </p:blipFill>
        <p:spPr>
          <a:xfrm>
            <a:off x="2888115" y="3245430"/>
            <a:ext cx="1698172" cy="2293913"/>
          </a:xfrm>
          <a:prstGeom prst="rect">
            <a:avLst/>
          </a:prstGeom>
        </p:spPr>
      </p:pic>
      <p:sp>
        <p:nvSpPr>
          <p:cNvPr id="10" name="Speech Bubble: Rectangle with Corners Rounded 9">
            <a:extLst>
              <a:ext uri="{FF2B5EF4-FFF2-40B4-BE49-F238E27FC236}">
                <a16:creationId xmlns:a16="http://schemas.microsoft.com/office/drawing/2014/main" id="{376A0E75-EE44-40C6-9AE4-39E688C1EA66}"/>
              </a:ext>
            </a:extLst>
          </p:cNvPr>
          <p:cNvSpPr/>
          <p:nvPr/>
        </p:nvSpPr>
        <p:spPr>
          <a:xfrm>
            <a:off x="2721429" y="1689979"/>
            <a:ext cx="2481943" cy="1225029"/>
          </a:xfrm>
          <a:prstGeom prst="wedgeRoundRectCallout">
            <a:avLst>
              <a:gd name="adj1" fmla="val 12213"/>
              <a:gd name="adj2" fmla="val 8246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Ask your child to sit in a chair in the middle of the room.</a:t>
            </a:r>
          </a:p>
        </p:txBody>
      </p:sp>
      <p:pic>
        <p:nvPicPr>
          <p:cNvPr id="11" name="Picture 10">
            <a:extLst>
              <a:ext uri="{FF2B5EF4-FFF2-40B4-BE49-F238E27FC236}">
                <a16:creationId xmlns:a16="http://schemas.microsoft.com/office/drawing/2014/main" id="{3A9EA641-CBDA-490D-B71D-0BA59891454A}"/>
              </a:ext>
            </a:extLst>
          </p:cNvPr>
          <p:cNvPicPr>
            <a:picLocks noChangeAspect="1"/>
          </p:cNvPicPr>
          <p:nvPr/>
        </p:nvPicPr>
        <p:blipFill rotWithShape="1">
          <a:blip r:embed="rId4"/>
          <a:srcRect l="54823"/>
          <a:stretch/>
        </p:blipFill>
        <p:spPr>
          <a:xfrm>
            <a:off x="8168707" y="3245429"/>
            <a:ext cx="1242026" cy="1925344"/>
          </a:xfrm>
          <a:prstGeom prst="rect">
            <a:avLst/>
          </a:prstGeom>
        </p:spPr>
      </p:pic>
      <p:pic>
        <p:nvPicPr>
          <p:cNvPr id="13" name="Graphic 12" descr="Director's Chair with solid fill">
            <a:extLst>
              <a:ext uri="{FF2B5EF4-FFF2-40B4-BE49-F238E27FC236}">
                <a16:creationId xmlns:a16="http://schemas.microsoft.com/office/drawing/2014/main" id="{80FF7D17-2BE8-4F49-969D-CDA88A6F86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0854" y="3650139"/>
            <a:ext cx="1520634" cy="1520634"/>
          </a:xfrm>
          <a:prstGeom prst="rect">
            <a:avLst/>
          </a:prstGeom>
        </p:spPr>
      </p:pic>
      <p:sp>
        <p:nvSpPr>
          <p:cNvPr id="15" name="Speech Bubble: Rectangle with Corners Rounded 14">
            <a:extLst>
              <a:ext uri="{FF2B5EF4-FFF2-40B4-BE49-F238E27FC236}">
                <a16:creationId xmlns:a16="http://schemas.microsoft.com/office/drawing/2014/main" id="{698CE3CD-B8FF-405E-9886-7793BD276F02}"/>
              </a:ext>
            </a:extLst>
          </p:cNvPr>
          <p:cNvSpPr/>
          <p:nvPr/>
        </p:nvSpPr>
        <p:spPr>
          <a:xfrm>
            <a:off x="6754224" y="1463743"/>
            <a:ext cx="2966719" cy="1312115"/>
          </a:xfrm>
          <a:prstGeom prst="wedgeRoundRectCallout">
            <a:avLst>
              <a:gd name="adj1" fmla="val -3909"/>
              <a:gd name="adj2" fmla="val 75451"/>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92D89"/>
                </a:solidFill>
                <a:latin typeface="Century Gothic" panose="020B0502020202020204" pitchFamily="34" charset="0"/>
              </a:rPr>
              <a:t>Each member of your family should take turns to tell your child what they are grateful to them for.</a:t>
            </a:r>
          </a:p>
        </p:txBody>
      </p:sp>
    </p:spTree>
    <p:extLst>
      <p:ext uri="{BB962C8B-B14F-4D97-AF65-F5344CB8AC3E}">
        <p14:creationId xmlns:p14="http://schemas.microsoft.com/office/powerpoint/2010/main" val="673901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9" y="35147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 self esteem bowl</a:t>
            </a:r>
          </a:p>
        </p:txBody>
      </p:sp>
      <p:pic>
        <p:nvPicPr>
          <p:cNvPr id="22" name="Picture 4" descr="https://pixabay.com/static/uploads/photo/2014/04/02/10/34/bowl-303875_960_720.png">
            <a:extLst>
              <a:ext uri="{FF2B5EF4-FFF2-40B4-BE49-F238E27FC236}">
                <a16:creationId xmlns:a16="http://schemas.microsoft.com/office/drawing/2014/main" id="{A456674A-F0E8-4EEC-B215-349BB250C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582" y="3602831"/>
            <a:ext cx="5904656" cy="2952328"/>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6EED78FF-17DA-4FE7-9584-4F038FBA34F5}"/>
              </a:ext>
            </a:extLst>
          </p:cNvPr>
          <p:cNvSpPr/>
          <p:nvPr/>
        </p:nvSpPr>
        <p:spPr>
          <a:xfrm>
            <a:off x="3293598" y="3386807"/>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am</a:t>
            </a:r>
          </a:p>
          <a:p>
            <a:pPr algn="ctr"/>
            <a:r>
              <a:rPr lang="en-ZA" sz="3000" dirty="0">
                <a:solidFill>
                  <a:srgbClr val="482C89"/>
                </a:solidFill>
              </a:rPr>
              <a:t>helpful</a:t>
            </a:r>
          </a:p>
        </p:txBody>
      </p:sp>
      <p:sp>
        <p:nvSpPr>
          <p:cNvPr id="24" name="Oval 23">
            <a:extLst>
              <a:ext uri="{FF2B5EF4-FFF2-40B4-BE49-F238E27FC236}">
                <a16:creationId xmlns:a16="http://schemas.microsoft.com/office/drawing/2014/main" id="{21360294-4396-40DD-810D-8D1E7B56DE12}"/>
              </a:ext>
            </a:extLst>
          </p:cNvPr>
          <p:cNvSpPr/>
          <p:nvPr/>
        </p:nvSpPr>
        <p:spPr>
          <a:xfrm>
            <a:off x="5333048" y="3162433"/>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love</a:t>
            </a:r>
          </a:p>
          <a:p>
            <a:pPr algn="ctr"/>
            <a:r>
              <a:rPr lang="en-ZA" sz="3000" dirty="0">
                <a:solidFill>
                  <a:srgbClr val="482C89"/>
                </a:solidFill>
              </a:rPr>
              <a:t>animals</a:t>
            </a:r>
          </a:p>
        </p:txBody>
      </p:sp>
      <p:sp>
        <p:nvSpPr>
          <p:cNvPr id="25" name="Oval 24">
            <a:extLst>
              <a:ext uri="{FF2B5EF4-FFF2-40B4-BE49-F238E27FC236}">
                <a16:creationId xmlns:a16="http://schemas.microsoft.com/office/drawing/2014/main" id="{5A4536A8-9979-418E-973B-884D05FE9F7A}"/>
              </a:ext>
            </a:extLst>
          </p:cNvPr>
          <p:cNvSpPr/>
          <p:nvPr/>
        </p:nvSpPr>
        <p:spPr>
          <a:xfrm>
            <a:off x="7193643" y="3386807"/>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am</a:t>
            </a:r>
          </a:p>
          <a:p>
            <a:pPr algn="ctr"/>
            <a:r>
              <a:rPr lang="en-ZA" sz="3000" dirty="0">
                <a:solidFill>
                  <a:srgbClr val="482C89"/>
                </a:solidFill>
              </a:rPr>
              <a:t>sporty</a:t>
            </a:r>
          </a:p>
        </p:txBody>
      </p:sp>
      <p:sp>
        <p:nvSpPr>
          <p:cNvPr id="26" name="Oval 25">
            <a:extLst>
              <a:ext uri="{FF2B5EF4-FFF2-40B4-BE49-F238E27FC236}">
                <a16:creationId xmlns:a16="http://schemas.microsoft.com/office/drawing/2014/main" id="{9239D5A7-B019-451A-8724-4973B82F9218}"/>
              </a:ext>
            </a:extLst>
          </p:cNvPr>
          <p:cNvSpPr/>
          <p:nvPr/>
        </p:nvSpPr>
        <p:spPr>
          <a:xfrm>
            <a:off x="4315656" y="1502546"/>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am </a:t>
            </a:r>
          </a:p>
          <a:p>
            <a:pPr algn="ctr"/>
            <a:r>
              <a:rPr lang="en-ZA" sz="3000" dirty="0">
                <a:solidFill>
                  <a:srgbClr val="482C89"/>
                </a:solidFill>
              </a:rPr>
              <a:t>loving</a:t>
            </a:r>
          </a:p>
        </p:txBody>
      </p:sp>
      <p:sp>
        <p:nvSpPr>
          <p:cNvPr id="27" name="Oval 26">
            <a:extLst>
              <a:ext uri="{FF2B5EF4-FFF2-40B4-BE49-F238E27FC236}">
                <a16:creationId xmlns:a16="http://schemas.microsoft.com/office/drawing/2014/main" id="{C2FFAC6B-78F0-4A5F-B751-09434B84F5CC}"/>
              </a:ext>
            </a:extLst>
          </p:cNvPr>
          <p:cNvSpPr/>
          <p:nvPr/>
        </p:nvSpPr>
        <p:spPr>
          <a:xfrm>
            <a:off x="6365551" y="1502546"/>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work</a:t>
            </a:r>
          </a:p>
          <a:p>
            <a:pPr algn="ctr"/>
            <a:r>
              <a:rPr lang="en-ZA" sz="3000" dirty="0">
                <a:solidFill>
                  <a:srgbClr val="482C89"/>
                </a:solidFill>
              </a:rPr>
              <a:t>hard</a:t>
            </a:r>
          </a:p>
        </p:txBody>
      </p:sp>
      <p:sp>
        <p:nvSpPr>
          <p:cNvPr id="28" name="Oval 27">
            <a:extLst>
              <a:ext uri="{FF2B5EF4-FFF2-40B4-BE49-F238E27FC236}">
                <a16:creationId xmlns:a16="http://schemas.microsoft.com/office/drawing/2014/main" id="{94556E2E-C3D6-482B-A698-7DDCD91D00D2}"/>
              </a:ext>
            </a:extLst>
          </p:cNvPr>
          <p:cNvSpPr/>
          <p:nvPr/>
        </p:nvSpPr>
        <p:spPr>
          <a:xfrm>
            <a:off x="2261095" y="1858395"/>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am </a:t>
            </a:r>
          </a:p>
          <a:p>
            <a:pPr algn="ctr"/>
            <a:r>
              <a:rPr lang="en-ZA" sz="3000" dirty="0">
                <a:solidFill>
                  <a:srgbClr val="482C89"/>
                </a:solidFill>
              </a:rPr>
              <a:t>kind</a:t>
            </a:r>
          </a:p>
        </p:txBody>
      </p:sp>
      <p:sp>
        <p:nvSpPr>
          <p:cNvPr id="29" name="Oval 28">
            <a:extLst>
              <a:ext uri="{FF2B5EF4-FFF2-40B4-BE49-F238E27FC236}">
                <a16:creationId xmlns:a16="http://schemas.microsoft.com/office/drawing/2014/main" id="{F91488F5-37D3-4735-AE82-1A7F2DE40FAF}"/>
              </a:ext>
            </a:extLst>
          </p:cNvPr>
          <p:cNvSpPr/>
          <p:nvPr/>
        </p:nvSpPr>
        <p:spPr>
          <a:xfrm>
            <a:off x="8298806" y="2018655"/>
            <a:ext cx="1656184" cy="1584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000" dirty="0">
                <a:solidFill>
                  <a:srgbClr val="482C89"/>
                </a:solidFill>
              </a:rPr>
              <a:t>I am</a:t>
            </a:r>
          </a:p>
          <a:p>
            <a:pPr algn="ctr"/>
            <a:r>
              <a:rPr lang="en-ZA" sz="3000" dirty="0">
                <a:solidFill>
                  <a:srgbClr val="482C89"/>
                </a:solidFill>
              </a:rPr>
              <a:t>creative</a:t>
            </a:r>
          </a:p>
        </p:txBody>
      </p:sp>
      <p:sp>
        <p:nvSpPr>
          <p:cNvPr id="30" name="TextBox 29">
            <a:extLst>
              <a:ext uri="{FF2B5EF4-FFF2-40B4-BE49-F238E27FC236}">
                <a16:creationId xmlns:a16="http://schemas.microsoft.com/office/drawing/2014/main" id="{F41BB902-B768-4772-B34A-47261964DD68}"/>
              </a:ext>
            </a:extLst>
          </p:cNvPr>
          <p:cNvSpPr txBox="1"/>
          <p:nvPr/>
        </p:nvSpPr>
        <p:spPr>
          <a:xfrm>
            <a:off x="5113374" y="5745429"/>
            <a:ext cx="2175596" cy="369332"/>
          </a:xfrm>
          <a:prstGeom prst="rect">
            <a:avLst/>
          </a:prstGeom>
          <a:noFill/>
        </p:spPr>
        <p:txBody>
          <a:bodyPr wrap="none" rtlCol="0">
            <a:spAutoFit/>
          </a:bodyPr>
          <a:lstStyle/>
          <a:p>
            <a:r>
              <a:rPr lang="en-ZA" dirty="0">
                <a:solidFill>
                  <a:schemeClr val="bg1"/>
                </a:solidFill>
                <a:latin typeface="Arial Rounded MT Bold" panose="020F0704030504030204" pitchFamily="34" charset="0"/>
              </a:rPr>
              <a:t>MY SELF ESTEEM</a:t>
            </a:r>
          </a:p>
        </p:txBody>
      </p:sp>
    </p:spTree>
    <p:extLst>
      <p:ext uri="{BB962C8B-B14F-4D97-AF65-F5344CB8AC3E}">
        <p14:creationId xmlns:p14="http://schemas.microsoft.com/office/powerpoint/2010/main" val="13797098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graphicFrame>
        <p:nvGraphicFramePr>
          <p:cNvPr id="12" name="Table 11">
            <a:extLst>
              <a:ext uri="{FF2B5EF4-FFF2-40B4-BE49-F238E27FC236}">
                <a16:creationId xmlns:a16="http://schemas.microsoft.com/office/drawing/2014/main" id="{17758B62-5511-F644-AE2B-D14E0E7D45C4}"/>
              </a:ext>
            </a:extLst>
          </p:cNvPr>
          <p:cNvGraphicFramePr>
            <a:graphicFrameLocks noGrp="1"/>
          </p:cNvGraphicFramePr>
          <p:nvPr>
            <p:extLst>
              <p:ext uri="{D42A27DB-BD31-4B8C-83A1-F6EECF244321}">
                <p14:modId xmlns:p14="http://schemas.microsoft.com/office/powerpoint/2010/main" val="972371678"/>
              </p:ext>
            </p:extLst>
          </p:nvPr>
        </p:nvGraphicFramePr>
        <p:xfrm>
          <a:off x="1279012" y="477611"/>
          <a:ext cx="9893223" cy="5999013"/>
        </p:xfrm>
        <a:graphic>
          <a:graphicData uri="http://schemas.openxmlformats.org/drawingml/2006/table">
            <a:tbl>
              <a:tblPr firstRow="1" bandRow="1">
                <a:tableStyleId>{5C22544A-7EE6-4342-B048-85BDC9FD1C3A}</a:tableStyleId>
              </a:tblPr>
              <a:tblGrid>
                <a:gridCol w="1640632">
                  <a:extLst>
                    <a:ext uri="{9D8B030D-6E8A-4147-A177-3AD203B41FA5}">
                      <a16:colId xmlns:a16="http://schemas.microsoft.com/office/drawing/2014/main" val="20000"/>
                    </a:ext>
                  </a:extLst>
                </a:gridCol>
                <a:gridCol w="8252591">
                  <a:extLst>
                    <a:ext uri="{9D8B030D-6E8A-4147-A177-3AD203B41FA5}">
                      <a16:colId xmlns:a16="http://schemas.microsoft.com/office/drawing/2014/main" val="332554964"/>
                    </a:ext>
                  </a:extLst>
                </a:gridCol>
              </a:tblGrid>
              <a:tr h="424749">
                <a:tc gridSpan="2">
                  <a:txBody>
                    <a:bodyPr/>
                    <a:lstStyle/>
                    <a:p>
                      <a:pPr algn="ctr"/>
                      <a:r>
                        <a:rPr lang="en-ZA" b="0" dirty="0">
                          <a:solidFill>
                            <a:schemeClr val="tx1"/>
                          </a:solidFill>
                          <a:latin typeface="Arial" panose="020B0604020202020204" pitchFamily="34" charset="0"/>
                          <a:cs typeface="Arial" panose="020B0604020202020204" pitchFamily="34" charset="0"/>
                        </a:rPr>
                        <a:t>MY PERSONAL CREST</a:t>
                      </a:r>
                    </a:p>
                  </a:txBody>
                  <a:tcPr marL="9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601795"/>
                  </a:ext>
                </a:extLst>
              </a:tr>
              <a:tr h="1399306">
                <a:tc>
                  <a:txBody>
                    <a:bodyPr/>
                    <a:lstStyle/>
                    <a:p>
                      <a:r>
                        <a:rPr lang="en-ZA" b="0" dirty="0">
                          <a:solidFill>
                            <a:schemeClr val="tx1"/>
                          </a:solidFill>
                          <a:latin typeface="Arial" panose="020B0604020202020204" pitchFamily="34" charset="0"/>
                          <a:cs typeface="Arial" panose="020B0604020202020204" pitchFamily="34" charset="0"/>
                        </a:rPr>
                        <a:t>Animal/Plant?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95664">
                <a:tc>
                  <a:txBody>
                    <a:bodyPr/>
                    <a:lstStyle/>
                    <a:p>
                      <a:r>
                        <a:rPr lang="en-ZA" dirty="0">
                          <a:latin typeface="Arial" panose="020B0604020202020204" pitchFamily="34" charset="0"/>
                          <a:cs typeface="Arial" panose="020B0604020202020204" pitchFamily="34" charset="0"/>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0704291"/>
                  </a:ext>
                </a:extLst>
              </a:tr>
              <a:tr h="1395663">
                <a:tc>
                  <a:txBody>
                    <a:bodyPr/>
                    <a:lstStyle/>
                    <a:p>
                      <a:r>
                        <a:rPr lang="en-ZA" dirty="0">
                          <a:latin typeface="Arial" panose="020B0604020202020204" pitchFamily="34" charset="0"/>
                          <a:cs typeface="Arial" panose="020B0604020202020204" pitchFamily="34" charset="0"/>
                        </a:rPr>
                        <a:t>Colour?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5818226"/>
                  </a:ext>
                </a:extLst>
              </a:tr>
              <a:tr h="1383631">
                <a:tc>
                  <a:txBody>
                    <a:bodyPr/>
                    <a:lstStyle/>
                    <a:p>
                      <a:r>
                        <a:rPr lang="en-ZA" dirty="0">
                          <a:latin typeface="Arial" panose="020B0604020202020204" pitchFamily="34" charset="0"/>
                          <a:cs typeface="Arial" panose="020B0604020202020204" pitchFamily="34" charset="0"/>
                        </a:rPr>
                        <a:t>Motto or Tagline?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799812"/>
                  </a:ext>
                </a:extLst>
              </a:tr>
            </a:tbl>
          </a:graphicData>
        </a:graphic>
      </p:graphicFrame>
      <p:pic>
        <p:nvPicPr>
          <p:cNvPr id="14" name="Picture 6" descr="Image result for animal silhouette">
            <a:extLst>
              <a:ext uri="{FF2B5EF4-FFF2-40B4-BE49-F238E27FC236}">
                <a16:creationId xmlns:a16="http://schemas.microsoft.com/office/drawing/2014/main" id="{5C077E34-2CE8-BA43-8561-4A17249207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732"/>
          <a:stretch/>
        </p:blipFill>
        <p:spPr bwMode="auto">
          <a:xfrm>
            <a:off x="1348657" y="1223732"/>
            <a:ext cx="1105763" cy="93086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71746243-2CEC-3149-A7DC-D6FA96ACE76D}"/>
              </a:ext>
            </a:extLst>
          </p:cNvPr>
          <p:cNvSpPr/>
          <p:nvPr/>
        </p:nvSpPr>
        <p:spPr>
          <a:xfrm>
            <a:off x="1424835" y="2716740"/>
            <a:ext cx="288032" cy="2732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Oval 16">
            <a:extLst>
              <a:ext uri="{FF2B5EF4-FFF2-40B4-BE49-F238E27FC236}">
                <a16:creationId xmlns:a16="http://schemas.microsoft.com/office/drawing/2014/main" id="{B2B5F20E-0E45-9E4E-AEC1-49F74FC88E6E}"/>
              </a:ext>
            </a:extLst>
          </p:cNvPr>
          <p:cNvSpPr/>
          <p:nvPr/>
        </p:nvSpPr>
        <p:spPr>
          <a:xfrm>
            <a:off x="1915766" y="2702864"/>
            <a:ext cx="204866" cy="3252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Isosceles Triangle 5">
            <a:extLst>
              <a:ext uri="{FF2B5EF4-FFF2-40B4-BE49-F238E27FC236}">
                <a16:creationId xmlns:a16="http://schemas.microsoft.com/office/drawing/2014/main" id="{DD41EB1D-F476-9046-B967-4CFF67478D01}"/>
              </a:ext>
            </a:extLst>
          </p:cNvPr>
          <p:cNvSpPr/>
          <p:nvPr/>
        </p:nvSpPr>
        <p:spPr>
          <a:xfrm>
            <a:off x="2293250" y="2686945"/>
            <a:ext cx="332389" cy="28803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Diamond 18">
            <a:extLst>
              <a:ext uri="{FF2B5EF4-FFF2-40B4-BE49-F238E27FC236}">
                <a16:creationId xmlns:a16="http://schemas.microsoft.com/office/drawing/2014/main" id="{14ABCD50-2E2D-384D-ACDE-3C74EEB0DB6C}"/>
              </a:ext>
            </a:extLst>
          </p:cNvPr>
          <p:cNvSpPr/>
          <p:nvPr/>
        </p:nvSpPr>
        <p:spPr>
          <a:xfrm>
            <a:off x="1424835" y="3189445"/>
            <a:ext cx="288032" cy="2880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C8C41F4F-5984-4847-B9E9-77A0B114DBE7}"/>
              </a:ext>
            </a:extLst>
          </p:cNvPr>
          <p:cNvSpPr/>
          <p:nvPr/>
        </p:nvSpPr>
        <p:spPr>
          <a:xfrm>
            <a:off x="1901539" y="3181650"/>
            <a:ext cx="216024"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Picture 12" descr="Black Shield Clip Art">
            <a:extLst>
              <a:ext uri="{FF2B5EF4-FFF2-40B4-BE49-F238E27FC236}">
                <a16:creationId xmlns:a16="http://schemas.microsoft.com/office/drawing/2014/main" id="{778514F3-31B1-814A-83B2-04789F11EE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8121" y="3146485"/>
            <a:ext cx="265187" cy="3583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colour wheel">
            <a:extLst>
              <a:ext uri="{FF2B5EF4-FFF2-40B4-BE49-F238E27FC236}">
                <a16:creationId xmlns:a16="http://schemas.microsoft.com/office/drawing/2014/main" id="{C53EC4AF-1207-6249-B906-2C70DC4444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122"/>
          <a:stretch/>
        </p:blipFill>
        <p:spPr bwMode="auto">
          <a:xfrm>
            <a:off x="1656615" y="3991583"/>
            <a:ext cx="1239728" cy="10016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C481BC9-13BB-C947-BEF2-C23F58928E86}"/>
              </a:ext>
            </a:extLst>
          </p:cNvPr>
          <p:cNvSpPr/>
          <p:nvPr/>
        </p:nvSpPr>
        <p:spPr>
          <a:xfrm>
            <a:off x="1440591" y="4145576"/>
            <a:ext cx="341015"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a:extLst>
              <a:ext uri="{FF2B5EF4-FFF2-40B4-BE49-F238E27FC236}">
                <a16:creationId xmlns:a16="http://schemas.microsoft.com/office/drawing/2014/main" id="{2F8B82E4-D252-AC42-9445-AA14671D6055}"/>
              </a:ext>
            </a:extLst>
          </p:cNvPr>
          <p:cNvSpPr/>
          <p:nvPr/>
        </p:nvSpPr>
        <p:spPr>
          <a:xfrm>
            <a:off x="1440591" y="4587601"/>
            <a:ext cx="341015"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5" name="Picture 16" descr="Image result for plant silhouette">
            <a:extLst>
              <a:ext uri="{FF2B5EF4-FFF2-40B4-BE49-F238E27FC236}">
                <a16:creationId xmlns:a16="http://schemas.microsoft.com/office/drawing/2014/main" id="{E1EBFBC8-7D65-7349-9F4A-0A0FC09C62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5938"/>
          <a:stretch/>
        </p:blipFill>
        <p:spPr bwMode="auto">
          <a:xfrm>
            <a:off x="2464080" y="1238004"/>
            <a:ext cx="297582" cy="9196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Image result for nike just do it">
            <a:extLst>
              <a:ext uri="{FF2B5EF4-FFF2-40B4-BE49-F238E27FC236}">
                <a16:creationId xmlns:a16="http://schemas.microsoft.com/office/drawing/2014/main" id="{9944C6CA-C1FB-0746-9F96-A5372F083D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1161" y="5735739"/>
            <a:ext cx="1134076" cy="50830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Shield with solid fill">
            <a:extLst>
              <a:ext uri="{FF2B5EF4-FFF2-40B4-BE49-F238E27FC236}">
                <a16:creationId xmlns:a16="http://schemas.microsoft.com/office/drawing/2014/main" id="{ACA3B568-ACB7-FA4A-83F8-CAD9DCC6C6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9399" y="882326"/>
            <a:ext cx="5107567" cy="5107567"/>
          </a:xfrm>
          <a:prstGeom prst="rect">
            <a:avLst/>
          </a:prstGeom>
        </p:spPr>
      </p:pic>
      <p:pic>
        <p:nvPicPr>
          <p:cNvPr id="4" name="Graphic 3" descr="Lion with solid fill">
            <a:extLst>
              <a:ext uri="{FF2B5EF4-FFF2-40B4-BE49-F238E27FC236}">
                <a16:creationId xmlns:a16="http://schemas.microsoft.com/office/drawing/2014/main" id="{F595D4B9-AD3A-764D-8A05-55A55CA1C0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44807" y="2015557"/>
            <a:ext cx="2716060" cy="2716060"/>
          </a:xfrm>
          <a:prstGeom prst="rect">
            <a:avLst/>
          </a:prstGeom>
        </p:spPr>
      </p:pic>
      <p:sp>
        <p:nvSpPr>
          <p:cNvPr id="9" name="TextBox 8">
            <a:extLst>
              <a:ext uri="{FF2B5EF4-FFF2-40B4-BE49-F238E27FC236}">
                <a16:creationId xmlns:a16="http://schemas.microsoft.com/office/drawing/2014/main" id="{3065ADDE-2442-034E-A828-208ED6B0E5D0}"/>
              </a:ext>
            </a:extLst>
          </p:cNvPr>
          <p:cNvSpPr txBox="1"/>
          <p:nvPr/>
        </p:nvSpPr>
        <p:spPr>
          <a:xfrm>
            <a:off x="5265153" y="5735739"/>
            <a:ext cx="3227165" cy="553998"/>
          </a:xfrm>
          <a:prstGeom prst="rect">
            <a:avLst/>
          </a:prstGeom>
          <a:noFill/>
        </p:spPr>
        <p:txBody>
          <a:bodyPr wrap="none" rtlCol="0">
            <a:spAutoFit/>
          </a:bodyPr>
          <a:lstStyle/>
          <a:p>
            <a:r>
              <a:rPr lang="en-US" sz="3000" b="1" dirty="0">
                <a:solidFill>
                  <a:srgbClr val="C00000"/>
                </a:solidFill>
                <a:latin typeface="Bradley Hand ITC" panose="03070402050302030203" pitchFamily="66" charset="77"/>
                <a:cs typeface="APPLE CHANCERY" panose="03020702040506060504" pitchFamily="66" charset="-79"/>
              </a:rPr>
              <a:t>HEAR ME ROAR!</a:t>
            </a:r>
          </a:p>
        </p:txBody>
      </p:sp>
    </p:spTree>
    <p:custDataLst>
      <p:tags r:id="rId1"/>
    </p:custDataLst>
    <p:extLst>
      <p:ext uri="{BB962C8B-B14F-4D97-AF65-F5344CB8AC3E}">
        <p14:creationId xmlns:p14="http://schemas.microsoft.com/office/powerpoint/2010/main" val="23486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594606" y="1453097"/>
            <a:ext cx="7457625" cy="286232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Understanding the rights and needs of our children</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235641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Practice &amp; Discuss </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Were these self esteem exercises useful?</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3061046"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Do you think you can apply them in your home and with your children?</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3AB4E97-E720-654D-9CF7-66F4B20AA63B}"/>
              </a:ext>
            </a:extLst>
          </p:cNvPr>
          <p:cNvSpPr txBox="1"/>
          <p:nvPr/>
        </p:nvSpPr>
        <p:spPr>
          <a:xfrm>
            <a:off x="6016209" y="3429000"/>
            <a:ext cx="1212789" cy="1015663"/>
          </a:xfrm>
          <a:prstGeom prst="rect">
            <a:avLst/>
          </a:prstGeom>
          <a:noFill/>
        </p:spPr>
        <p:txBody>
          <a:bodyPr wrap="square">
            <a:spAutoFit/>
          </a:bodyPr>
          <a:lstStyle/>
          <a:p>
            <a:pPr algn="ctr">
              <a:defRPr/>
            </a:pPr>
            <a:r>
              <a:rPr lang="en-ZA" sz="6000" b="1" dirty="0">
                <a:solidFill>
                  <a:srgbClr val="3E0099"/>
                </a:solidFill>
                <a:latin typeface="Century Gothic" panose="020B0502020202020204" pitchFamily="34" charset="0"/>
                <a:ea typeface="MS PGothic" panose="020B0600070205080204" pitchFamily="34" charset="-128"/>
              </a:rPr>
              <a:t>? </a:t>
            </a:r>
          </a:p>
        </p:txBody>
      </p:sp>
      <p:sp>
        <p:nvSpPr>
          <p:cNvPr id="16" name="Speech Bubble: Rectangle with Corners Rounded 6">
            <a:extLst>
              <a:ext uri="{FF2B5EF4-FFF2-40B4-BE49-F238E27FC236}">
                <a16:creationId xmlns:a16="http://schemas.microsoft.com/office/drawing/2014/main" id="{871F3E62-C368-774B-ABB8-1878AD74E643}"/>
              </a:ext>
            </a:extLst>
          </p:cNvPr>
          <p:cNvSpPr/>
          <p:nvPr/>
        </p:nvSpPr>
        <p:spPr>
          <a:xfrm>
            <a:off x="8137828" y="4695326"/>
            <a:ext cx="3061046" cy="1163019"/>
          </a:xfrm>
          <a:prstGeom prst="wedgeRoundRectCallout">
            <a:avLst>
              <a:gd name="adj1" fmla="val -42920"/>
              <a:gd name="adj2" fmla="val -7930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How do you think you will do this?</a:t>
            </a:r>
          </a:p>
        </p:txBody>
      </p:sp>
    </p:spTree>
    <p:extLst>
      <p:ext uri="{BB962C8B-B14F-4D97-AF65-F5344CB8AC3E}">
        <p14:creationId xmlns:p14="http://schemas.microsoft.com/office/powerpoint/2010/main" val="32565789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1493857"/>
            <a:ext cx="8230917" cy="286232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Action planning to achieve our vision </a:t>
            </a:r>
          </a:p>
          <a:p>
            <a:pPr>
              <a:defRPr/>
            </a:pPr>
            <a:r>
              <a:rPr lang="en-ZA" sz="6000" b="1" dirty="0">
                <a:solidFill>
                  <a:schemeClr val="bg1"/>
                </a:solidFill>
                <a:latin typeface="Century Gothic" panose="020B0502020202020204" pitchFamily="34" charset="0"/>
                <a:ea typeface="MS PGothic" panose="020B0600070205080204" pitchFamily="34" charset="-128"/>
              </a:rPr>
              <a:t>for ourselves</a:t>
            </a:r>
            <a:endParaRPr lang="en-US" sz="6000" dirty="0"/>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283028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Presence &amp; action</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2" descr="07">
            <a:extLst>
              <a:ext uri="{FF2B5EF4-FFF2-40B4-BE49-F238E27FC236}">
                <a16:creationId xmlns:a16="http://schemas.microsoft.com/office/drawing/2014/main" id="{FAC780E8-2D9E-468A-A371-666248E40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17" t="6584" r="20389" b="4651"/>
          <a:stretch>
            <a:fillRect/>
          </a:stretch>
        </p:blipFill>
        <p:spPr bwMode="auto">
          <a:xfrm>
            <a:off x="4035061" y="1910015"/>
            <a:ext cx="4151812" cy="461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screenshot of a cell phone&#10;&#10;Description generated with very high confidence">
            <a:extLst>
              <a:ext uri="{FF2B5EF4-FFF2-40B4-BE49-F238E27FC236}">
                <a16:creationId xmlns:a16="http://schemas.microsoft.com/office/drawing/2014/main" id="{4021F2F4-D765-4954-AB0B-128063E774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61" t="15395" r="54491" b="73323"/>
          <a:stretch/>
        </p:blipFill>
        <p:spPr>
          <a:xfrm>
            <a:off x="2347987" y="1827992"/>
            <a:ext cx="1020048" cy="768529"/>
          </a:xfrm>
          <a:prstGeom prst="rect">
            <a:avLst/>
          </a:prstGeom>
          <a:ln>
            <a:noFill/>
          </a:ln>
        </p:spPr>
      </p:pic>
      <p:pic>
        <p:nvPicPr>
          <p:cNvPr id="14" name="Picture 13" descr="A screenshot of a cell phone&#10;&#10;Description generated with very high confidence">
            <a:extLst>
              <a:ext uri="{FF2B5EF4-FFF2-40B4-BE49-F238E27FC236}">
                <a16:creationId xmlns:a16="http://schemas.microsoft.com/office/drawing/2014/main" id="{B6DD442B-CCD3-4DFC-AE48-C753130FB2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32" t="37278" r="60234" b="50348"/>
          <a:stretch/>
        </p:blipFill>
        <p:spPr>
          <a:xfrm>
            <a:off x="2446364" y="3456220"/>
            <a:ext cx="823295" cy="955039"/>
          </a:xfrm>
          <a:prstGeom prst="rect">
            <a:avLst/>
          </a:prstGeom>
          <a:ln>
            <a:noFill/>
          </a:ln>
        </p:spPr>
      </p:pic>
      <p:pic>
        <p:nvPicPr>
          <p:cNvPr id="16" name="Picture 15" descr="A screenshot of a cell phone&#10;&#10;Description generated with very high confidence">
            <a:extLst>
              <a:ext uri="{FF2B5EF4-FFF2-40B4-BE49-F238E27FC236}">
                <a16:creationId xmlns:a16="http://schemas.microsoft.com/office/drawing/2014/main" id="{9AD5A92A-0E0F-4885-8E58-897BB2659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01" t="66490" r="60686" b="21015"/>
          <a:stretch/>
        </p:blipFill>
        <p:spPr>
          <a:xfrm>
            <a:off x="2347987" y="5205181"/>
            <a:ext cx="802566" cy="906968"/>
          </a:xfrm>
          <a:prstGeom prst="rect">
            <a:avLst/>
          </a:prstGeom>
          <a:ln>
            <a:noFill/>
          </a:ln>
        </p:spPr>
      </p:pic>
      <p:pic>
        <p:nvPicPr>
          <p:cNvPr id="17" name="Picture 16" descr="A screenshot of a cell phone&#10;&#10;Description generated with very high confidence">
            <a:extLst>
              <a:ext uri="{FF2B5EF4-FFF2-40B4-BE49-F238E27FC236}">
                <a16:creationId xmlns:a16="http://schemas.microsoft.com/office/drawing/2014/main" id="{104F96A0-A5CA-44FC-9E21-A7767A82B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047" t="15395" r="14020" b="73733"/>
          <a:stretch/>
        </p:blipFill>
        <p:spPr>
          <a:xfrm>
            <a:off x="8903546" y="1711928"/>
            <a:ext cx="1047783" cy="845905"/>
          </a:xfrm>
          <a:prstGeom prst="rect">
            <a:avLst/>
          </a:prstGeom>
          <a:ln>
            <a:noFill/>
          </a:ln>
        </p:spPr>
      </p:pic>
      <p:pic>
        <p:nvPicPr>
          <p:cNvPr id="19" name="Picture 18" descr="A screenshot of a cell phone&#10;&#10;Description generated with very high confidence">
            <a:extLst>
              <a:ext uri="{FF2B5EF4-FFF2-40B4-BE49-F238E27FC236}">
                <a16:creationId xmlns:a16="http://schemas.microsoft.com/office/drawing/2014/main" id="{C1055CBD-CCD9-4E50-809B-287530599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09" t="36268" r="14020" b="54923"/>
          <a:stretch/>
        </p:blipFill>
        <p:spPr>
          <a:xfrm>
            <a:off x="8979160" y="3501642"/>
            <a:ext cx="900733" cy="648421"/>
          </a:xfrm>
          <a:prstGeom prst="rect">
            <a:avLst/>
          </a:prstGeom>
          <a:ln>
            <a:noFill/>
          </a:ln>
        </p:spPr>
      </p:pic>
      <p:pic>
        <p:nvPicPr>
          <p:cNvPr id="20" name="Picture 19" descr="A screenshot of a cell phone&#10;&#10;Description generated with very high confidence">
            <a:extLst>
              <a:ext uri="{FF2B5EF4-FFF2-40B4-BE49-F238E27FC236}">
                <a16:creationId xmlns:a16="http://schemas.microsoft.com/office/drawing/2014/main" id="{C5B628F2-F6BB-43DD-BF4E-9565FDCE4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406" t="66883" r="14020" b="22245"/>
          <a:stretch/>
        </p:blipFill>
        <p:spPr>
          <a:xfrm>
            <a:off x="8838582" y="5259618"/>
            <a:ext cx="1050682" cy="799530"/>
          </a:xfrm>
          <a:prstGeom prst="rect">
            <a:avLst/>
          </a:prstGeom>
          <a:ln>
            <a:noFill/>
          </a:ln>
        </p:spPr>
      </p:pic>
      <p:pic>
        <p:nvPicPr>
          <p:cNvPr id="24" name="Picture 23" descr="A screenshot of a cell phone&#10;&#10;Description generated with very high confidence">
            <a:extLst>
              <a:ext uri="{FF2B5EF4-FFF2-40B4-BE49-F238E27FC236}">
                <a16:creationId xmlns:a16="http://schemas.microsoft.com/office/drawing/2014/main" id="{98199171-6ADD-4E86-92E9-D1EC24310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09" t="46312" r="14020" b="50758"/>
          <a:stretch/>
        </p:blipFill>
        <p:spPr>
          <a:xfrm>
            <a:off x="8952277" y="4184012"/>
            <a:ext cx="900733" cy="215679"/>
          </a:xfrm>
          <a:prstGeom prst="rect">
            <a:avLst/>
          </a:prstGeom>
          <a:ln>
            <a:noFill/>
          </a:ln>
        </p:spPr>
      </p:pic>
    </p:spTree>
    <p:extLst>
      <p:ext uri="{BB962C8B-B14F-4D97-AF65-F5344CB8AC3E}">
        <p14:creationId xmlns:p14="http://schemas.microsoft.com/office/powerpoint/2010/main" val="24016310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a:extLst>
              <a:ext uri="{28A0092B-C50C-407E-A947-70E740481C1C}">
                <a14:useLocalDpi xmlns:a14="http://schemas.microsoft.com/office/drawing/2010/main"/>
              </a:ext>
            </a:extLst>
          </a:blip>
          <a:srcRect l="6227" t="18131" r="5605" b="5112"/>
          <a:stretch/>
        </p:blipFill>
        <p:spPr>
          <a:xfrm>
            <a:off x="1731335" y="1212112"/>
            <a:ext cx="8729330" cy="5279572"/>
          </a:xfrm>
          <a:prstGeom prst="rect">
            <a:avLst/>
          </a:prstGeom>
        </p:spPr>
      </p:pic>
      <p:sp>
        <p:nvSpPr>
          <p:cNvPr id="4" name="TextBox 3">
            <a:extLst>
              <a:ext uri="{FF2B5EF4-FFF2-40B4-BE49-F238E27FC236}">
                <a16:creationId xmlns:a16="http://schemas.microsoft.com/office/drawing/2014/main" id="{E2BDFB39-69A3-734A-AEB1-0AD5F8F1F21E}"/>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What should we ask?</a:t>
            </a:r>
          </a:p>
        </p:txBody>
      </p:sp>
    </p:spTree>
    <p:extLst>
      <p:ext uri="{BB962C8B-B14F-4D97-AF65-F5344CB8AC3E}">
        <p14:creationId xmlns:p14="http://schemas.microsoft.com/office/powerpoint/2010/main" val="40410757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How should we answer?</a:t>
            </a:r>
          </a:p>
        </p:txBody>
      </p:sp>
      <p:pic>
        <p:nvPicPr>
          <p:cNvPr id="3" name="Picture 2">
            <a:extLst>
              <a:ext uri="{FF2B5EF4-FFF2-40B4-BE49-F238E27FC236}">
                <a16:creationId xmlns:a16="http://schemas.microsoft.com/office/drawing/2014/main" id="{D604A79F-19AB-4DD4-9AA4-96576F20392E}"/>
              </a:ext>
            </a:extLst>
          </p:cNvPr>
          <p:cNvPicPr>
            <a:picLocks noChangeAspect="1"/>
          </p:cNvPicPr>
          <p:nvPr/>
        </p:nvPicPr>
        <p:blipFill rotWithShape="1">
          <a:blip r:embed="rId3"/>
          <a:srcRect l="6006" t="50656" r="71662"/>
          <a:stretch/>
        </p:blipFill>
        <p:spPr>
          <a:xfrm>
            <a:off x="2847229" y="3254770"/>
            <a:ext cx="1967391" cy="2657577"/>
          </a:xfrm>
          <a:prstGeom prst="rect">
            <a:avLst/>
          </a:prstGeom>
        </p:spPr>
      </p:pic>
      <p:sp>
        <p:nvSpPr>
          <p:cNvPr id="7" name="Speech Bubble: Rectangle with Corners Rounded 6">
            <a:extLst>
              <a:ext uri="{FF2B5EF4-FFF2-40B4-BE49-F238E27FC236}">
                <a16:creationId xmlns:a16="http://schemas.microsoft.com/office/drawing/2014/main" id="{0558CB25-84B5-4664-B0AF-E6591512F750}"/>
              </a:ext>
            </a:extLst>
          </p:cNvPr>
          <p:cNvSpPr/>
          <p:nvPr/>
        </p:nvSpPr>
        <p:spPr>
          <a:xfrm>
            <a:off x="3592287" y="1534894"/>
            <a:ext cx="4348343" cy="1659706"/>
          </a:xfrm>
          <a:prstGeom prst="wedgeRoundRectCallout">
            <a:avLst>
              <a:gd name="adj1" fmla="val -32669"/>
              <a:gd name="adj2" fmla="val 743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From today what will we stop doing? What will we start doing? What will we continue doing?  To achieve our vision for our children and the world we would like them to live in? </a:t>
            </a:r>
          </a:p>
        </p:txBody>
      </p:sp>
      <p:grpSp>
        <p:nvGrpSpPr>
          <p:cNvPr id="9" name="Group 8">
            <a:extLst>
              <a:ext uri="{FF2B5EF4-FFF2-40B4-BE49-F238E27FC236}">
                <a16:creationId xmlns:a16="http://schemas.microsoft.com/office/drawing/2014/main" id="{8885880F-A7A1-457A-9178-60C52C2EA3DF}"/>
              </a:ext>
            </a:extLst>
          </p:cNvPr>
          <p:cNvGrpSpPr/>
          <p:nvPr/>
        </p:nvGrpSpPr>
        <p:grpSpPr>
          <a:xfrm>
            <a:off x="5368600" y="3429001"/>
            <a:ext cx="1454801" cy="2662731"/>
            <a:chOff x="1435024" y="3177348"/>
            <a:chExt cx="1454801" cy="2662731"/>
          </a:xfrm>
        </p:grpSpPr>
        <p:sp>
          <p:nvSpPr>
            <p:cNvPr id="10" name="Rectangle 9">
              <a:extLst>
                <a:ext uri="{FF2B5EF4-FFF2-40B4-BE49-F238E27FC236}">
                  <a16:creationId xmlns:a16="http://schemas.microsoft.com/office/drawing/2014/main" id="{0A877307-3E85-4827-9473-F6022951F654}"/>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8342C614-F8D1-40EE-B0C5-DDFE2100591E}"/>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3" name="Straight Connector 12">
              <a:extLst>
                <a:ext uri="{FF2B5EF4-FFF2-40B4-BE49-F238E27FC236}">
                  <a16:creationId xmlns:a16="http://schemas.microsoft.com/office/drawing/2014/main" id="{318DCB6F-E7E9-4C59-BA7A-2305AEF3D598}"/>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4F96C9-4C60-4F80-A9FF-0E5B15102383}"/>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A727CE-6C59-47EA-B927-C02F400AA05B}"/>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4563F0E-87B2-442C-A81D-5BB9A661F9FE}"/>
              </a:ext>
            </a:extLst>
          </p:cNvPr>
          <p:cNvSpPr txBox="1"/>
          <p:nvPr/>
        </p:nvSpPr>
        <p:spPr>
          <a:xfrm>
            <a:off x="5480956" y="3552440"/>
            <a:ext cx="1230086" cy="246221"/>
          </a:xfrm>
          <a:prstGeom prst="rect">
            <a:avLst/>
          </a:prstGeom>
          <a:noFill/>
        </p:spPr>
        <p:txBody>
          <a:bodyPr wrap="square" rtlCol="0">
            <a:spAutoFit/>
          </a:bodyPr>
          <a:lstStyle/>
          <a:p>
            <a:pPr algn="ctr"/>
            <a:r>
              <a:rPr lang="en-ZA" sz="1000" dirty="0">
                <a:solidFill>
                  <a:srgbClr val="482C89"/>
                </a:solidFill>
              </a:rPr>
              <a:t>ACTION PLANNING</a:t>
            </a:r>
          </a:p>
        </p:txBody>
      </p:sp>
      <p:pic>
        <p:nvPicPr>
          <p:cNvPr id="8" name="Picture 7">
            <a:extLst>
              <a:ext uri="{FF2B5EF4-FFF2-40B4-BE49-F238E27FC236}">
                <a16:creationId xmlns:a16="http://schemas.microsoft.com/office/drawing/2014/main" id="{04899025-F7AF-4975-A34B-9F58036983D5}"/>
              </a:ext>
            </a:extLst>
          </p:cNvPr>
          <p:cNvPicPr>
            <a:picLocks noChangeAspect="1"/>
          </p:cNvPicPr>
          <p:nvPr/>
        </p:nvPicPr>
        <p:blipFill rotWithShape="1">
          <a:blip r:embed="rId4"/>
          <a:srcRect l="17023" t="18254" r="15357" b="8942"/>
          <a:stretch/>
        </p:blipFill>
        <p:spPr>
          <a:xfrm>
            <a:off x="5454904" y="3877586"/>
            <a:ext cx="1303106" cy="953192"/>
          </a:xfrm>
          <a:prstGeom prst="rect">
            <a:avLst/>
          </a:prstGeom>
        </p:spPr>
      </p:pic>
    </p:spTree>
    <p:extLst>
      <p:ext uri="{BB962C8B-B14F-4D97-AF65-F5344CB8AC3E}">
        <p14:creationId xmlns:p14="http://schemas.microsoft.com/office/powerpoint/2010/main" val="36009135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59497" r="35907" b="26786"/>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200189"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stay </a:t>
            </a:r>
            <a:r>
              <a:rPr lang="en-ZA" sz="6000" b="1" dirty="0">
                <a:solidFill>
                  <a:srgbClr val="6B08A5"/>
                </a:solidFill>
                <a:latin typeface="Century Gothic" panose="020B0502020202020204" pitchFamily="34" charset="0"/>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6282" r="35907" b="39623"/>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861407"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www.couragechildprotection.com</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4179598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4F5F85D0-2C47-4F12-94A0-B0342F5F8800}"/>
              </a:ext>
            </a:extLst>
          </p:cNvPr>
          <p:cNvPicPr>
            <a:picLocks noChangeAspect="1"/>
          </p:cNvPicPr>
          <p:nvPr/>
        </p:nvPicPr>
        <p:blipFill>
          <a:blip r:embed="rId3"/>
          <a:stretch>
            <a:fillRect/>
          </a:stretch>
        </p:blipFill>
        <p:spPr>
          <a:xfrm>
            <a:off x="2233823" y="1498223"/>
            <a:ext cx="8226434" cy="5029200"/>
          </a:xfrm>
          <a:prstGeom prst="rect">
            <a:avLst/>
          </a:prstGeom>
        </p:spPr>
      </p:pic>
      <p:sp>
        <p:nvSpPr>
          <p:cNvPr id="6" name="TextBox 5">
            <a:extLst>
              <a:ext uri="{FF2B5EF4-FFF2-40B4-BE49-F238E27FC236}">
                <a16:creationId xmlns:a16="http://schemas.microsoft.com/office/drawing/2014/main" id="{C7630E48-95FA-4130-9837-80BC2FCE60ED}"/>
              </a:ext>
            </a:extLst>
          </p:cNvPr>
          <p:cNvSpPr txBox="1"/>
          <p:nvPr/>
        </p:nvSpPr>
        <p:spPr>
          <a:xfrm>
            <a:off x="685828" y="367547"/>
            <a:ext cx="11322424" cy="861774"/>
          </a:xfrm>
          <a:prstGeom prst="rect">
            <a:avLst/>
          </a:prstGeom>
          <a:noFill/>
        </p:spPr>
        <p:txBody>
          <a:bodyPr wrap="square">
            <a:spAutoFit/>
          </a:bodyPr>
          <a:lstStyle/>
          <a:p>
            <a:pPr>
              <a:defRPr/>
            </a:pPr>
            <a:r>
              <a:rPr lang="en-ZA" sz="5000" b="1" dirty="0">
                <a:solidFill>
                  <a:prstClr val="white"/>
                </a:solidFill>
                <a:latin typeface="Century Gothic" panose="020B0502020202020204" pitchFamily="34" charset="0"/>
                <a:ea typeface="MS PGothic" panose="020B0600070205080204" pitchFamily="34" charset="-128"/>
              </a:rPr>
              <a:t>How should our children grow up?</a:t>
            </a:r>
          </a:p>
        </p:txBody>
      </p:sp>
      <p:sp>
        <p:nvSpPr>
          <p:cNvPr id="8" name="Speech Bubble: Rectangle with Corners Rounded 7">
            <a:extLst>
              <a:ext uri="{FF2B5EF4-FFF2-40B4-BE49-F238E27FC236}">
                <a16:creationId xmlns:a16="http://schemas.microsoft.com/office/drawing/2014/main" id="{CBF261B2-EAEA-46DF-ABF9-5EA9CD106239}"/>
              </a:ext>
            </a:extLst>
          </p:cNvPr>
          <p:cNvSpPr/>
          <p:nvPr/>
        </p:nvSpPr>
        <p:spPr>
          <a:xfrm>
            <a:off x="1841938" y="2671231"/>
            <a:ext cx="2937427" cy="1341593"/>
          </a:xfrm>
          <a:prstGeom prst="wedgeRoundRectCallout">
            <a:avLst>
              <a:gd name="adj1" fmla="val 18569"/>
              <a:gd name="adj2" fmla="val 6557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3E0099"/>
                </a:solidFill>
                <a:latin typeface="Arial" panose="020B0604020202020204" pitchFamily="34" charset="0"/>
                <a:cs typeface="Arial" panose="020B0604020202020204" pitchFamily="34" charset="0"/>
              </a:rPr>
              <a:t>Children have different developmental stages that we should understand and prepare for as parents</a:t>
            </a:r>
          </a:p>
        </p:txBody>
      </p:sp>
      <p:sp>
        <p:nvSpPr>
          <p:cNvPr id="12" name="Speech Bubble: Rectangle with Corners Rounded 11">
            <a:extLst>
              <a:ext uri="{FF2B5EF4-FFF2-40B4-BE49-F238E27FC236}">
                <a16:creationId xmlns:a16="http://schemas.microsoft.com/office/drawing/2014/main" id="{82ACDC38-0841-4097-962E-3045BFBF4C05}"/>
              </a:ext>
            </a:extLst>
          </p:cNvPr>
          <p:cNvSpPr/>
          <p:nvPr/>
        </p:nvSpPr>
        <p:spPr>
          <a:xfrm>
            <a:off x="8388701" y="2671229"/>
            <a:ext cx="2937427" cy="1341594"/>
          </a:xfrm>
          <a:prstGeom prst="wedgeRoundRectCallout">
            <a:avLst>
              <a:gd name="adj1" fmla="val -21368"/>
              <a:gd name="adj2" fmla="val 6579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3E0099"/>
                </a:solidFill>
                <a:latin typeface="Arial" panose="020B0604020202020204" pitchFamily="34" charset="0"/>
                <a:cs typeface="Arial" panose="020B0604020202020204" pitchFamily="34" charset="0"/>
              </a:rPr>
              <a:t>Children have a number of rights that we need to respect and protect as parents</a:t>
            </a:r>
          </a:p>
        </p:txBody>
      </p:sp>
    </p:spTree>
    <p:extLst>
      <p:ext uri="{BB962C8B-B14F-4D97-AF65-F5344CB8AC3E}">
        <p14:creationId xmlns:p14="http://schemas.microsoft.com/office/powerpoint/2010/main" val="1232216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2505676" y="2459504"/>
            <a:ext cx="7180647" cy="193899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What are children’s rights?</a:t>
            </a:r>
          </a:p>
        </p:txBody>
      </p:sp>
    </p:spTree>
    <p:extLst>
      <p:ext uri="{BB962C8B-B14F-4D97-AF65-F5344CB8AC3E}">
        <p14:creationId xmlns:p14="http://schemas.microsoft.com/office/powerpoint/2010/main" val="1046187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55300" name="Picture 4" descr="UNICEF Children's Rights Convention On The Rights Of The Child ...">
            <a:extLst>
              <a:ext uri="{FF2B5EF4-FFF2-40B4-BE49-F238E27FC236}">
                <a16:creationId xmlns:a16="http://schemas.microsoft.com/office/drawing/2014/main" id="{1BB192C2-D289-4353-9D00-A04770F38F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3" r="10146"/>
          <a:stretch/>
        </p:blipFill>
        <p:spPr bwMode="auto">
          <a:xfrm>
            <a:off x="4565864" y="449899"/>
            <a:ext cx="1155337" cy="1164462"/>
          </a:xfrm>
          <a:prstGeom prst="ellipse">
            <a:avLst/>
          </a:prstGeom>
          <a:noFill/>
          <a:extLst>
            <a:ext uri="{909E8E84-426E-40DD-AFC4-6F175D3DCCD1}">
              <a14:hiddenFill xmlns:a14="http://schemas.microsoft.com/office/drawing/2010/main">
                <a:solidFill>
                  <a:srgbClr val="FFFFFF"/>
                </a:solidFill>
              </a14:hiddenFill>
            </a:ext>
          </a:extLst>
        </p:spPr>
      </p:pic>
      <p:pic>
        <p:nvPicPr>
          <p:cNvPr id="55302" name="Picture 6" descr="United Nations PNG logo free download, UN logo PNG">
            <a:extLst>
              <a:ext uri="{FF2B5EF4-FFF2-40B4-BE49-F238E27FC236}">
                <a16:creationId xmlns:a16="http://schemas.microsoft.com/office/drawing/2014/main" id="{36DAC213-D836-4E01-9C27-82D988B817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4896" y="482977"/>
            <a:ext cx="1360805" cy="1131385"/>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Emblem of the African Union - Wikipedia">
            <a:extLst>
              <a:ext uri="{FF2B5EF4-FFF2-40B4-BE49-F238E27FC236}">
                <a16:creationId xmlns:a16="http://schemas.microsoft.com/office/drawing/2014/main" id="{70ACBDAB-FCCC-4866-96AE-E6C0BE7F3B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6162" y="401555"/>
            <a:ext cx="1298699" cy="1164462"/>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Coat of arms of South Africa - Wikipedia">
            <a:extLst>
              <a:ext uri="{FF2B5EF4-FFF2-40B4-BE49-F238E27FC236}">
                <a16:creationId xmlns:a16="http://schemas.microsoft.com/office/drawing/2014/main" id="{A9B7559C-B625-4A4D-AFF1-96DD94DC59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9823" y="353211"/>
            <a:ext cx="952285" cy="126115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Triangle 2">
            <a:extLst>
              <a:ext uri="{FF2B5EF4-FFF2-40B4-BE49-F238E27FC236}">
                <a16:creationId xmlns:a16="http://schemas.microsoft.com/office/drawing/2014/main" id="{D88FBC84-2CBC-4637-9DC5-61185FEC84DA}"/>
              </a:ext>
            </a:extLst>
          </p:cNvPr>
          <p:cNvSpPr/>
          <p:nvPr/>
        </p:nvSpPr>
        <p:spPr>
          <a:xfrm rot="5400000">
            <a:off x="3735083" y="134796"/>
            <a:ext cx="4557464"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rotWithShape="1">
          <a:blip r:embed="rId7"/>
          <a:srcRect r="2250" b="2030"/>
          <a:stretch/>
        </p:blipFill>
        <p:spPr>
          <a:xfrm>
            <a:off x="2562881" y="2025419"/>
            <a:ext cx="2194563" cy="2807162"/>
          </a:xfrm>
          <a:prstGeom prst="round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3877321" y="226236"/>
            <a:ext cx="4557465"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rotWithShape="1">
          <a:blip r:embed="rId8"/>
          <a:srcRect l="-5024" r="1034" b="1822"/>
          <a:stretch/>
        </p:blipFill>
        <p:spPr>
          <a:xfrm>
            <a:off x="7260026" y="3383576"/>
            <a:ext cx="2198935" cy="2655827"/>
          </a:xfrm>
          <a:prstGeom prst="roundRect">
            <a:avLst/>
          </a:prstGeom>
        </p:spPr>
      </p:pic>
      <p:sp>
        <p:nvSpPr>
          <p:cNvPr id="6" name="TextBox 5">
            <a:extLst>
              <a:ext uri="{FF2B5EF4-FFF2-40B4-BE49-F238E27FC236}">
                <a16:creationId xmlns:a16="http://schemas.microsoft.com/office/drawing/2014/main" id="{D935AAF0-7F15-40CA-804E-775A05F6A97B}"/>
              </a:ext>
            </a:extLst>
          </p:cNvPr>
          <p:cNvSpPr txBox="1"/>
          <p:nvPr/>
        </p:nvSpPr>
        <p:spPr>
          <a:xfrm>
            <a:off x="5399335" y="3096841"/>
            <a:ext cx="1393330" cy="1631216"/>
          </a:xfrm>
          <a:prstGeom prst="rect">
            <a:avLst/>
          </a:prstGeom>
          <a:noFill/>
        </p:spPr>
        <p:txBody>
          <a:bodyPr wrap="square" rtlCol="0">
            <a:spAutoFit/>
          </a:bodyPr>
          <a:lstStyle/>
          <a:p>
            <a:pPr algn="ctr"/>
            <a:r>
              <a:rPr lang="en-ZA" sz="10000" dirty="0">
                <a:solidFill>
                  <a:srgbClr val="995D25"/>
                </a:solidFill>
                <a:latin typeface="Century Gothic" panose="020B0502020202020204" pitchFamily="34" charset="0"/>
              </a:rPr>
              <a:t>vs</a:t>
            </a:r>
          </a:p>
        </p:txBody>
      </p:sp>
    </p:spTree>
    <p:extLst>
      <p:ext uri="{BB962C8B-B14F-4D97-AF65-F5344CB8AC3E}">
        <p14:creationId xmlns:p14="http://schemas.microsoft.com/office/powerpoint/2010/main" val="204353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3" name="Right Triangle 2">
            <a:extLst>
              <a:ext uri="{FF2B5EF4-FFF2-40B4-BE49-F238E27FC236}">
                <a16:creationId xmlns:a16="http://schemas.microsoft.com/office/drawing/2014/main" id="{D88FBC84-2CBC-4637-9DC5-61185FEC84DA}"/>
              </a:ext>
            </a:extLst>
          </p:cNvPr>
          <p:cNvSpPr/>
          <p:nvPr/>
        </p:nvSpPr>
        <p:spPr>
          <a:xfrm rot="5400000">
            <a:off x="3675030" y="-86295"/>
            <a:ext cx="4557464"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a:blip r:embed="rId4"/>
          <a:stretch>
            <a:fillRect/>
          </a:stretch>
        </p:blipFill>
        <p:spPr>
          <a:xfrm>
            <a:off x="2141952" y="1643863"/>
            <a:ext cx="1209043" cy="1543059"/>
          </a:xfrm>
          <a:prstGeom prst="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3817268" y="5145"/>
            <a:ext cx="4557465"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a:blip r:embed="rId5"/>
          <a:stretch>
            <a:fillRect/>
          </a:stretch>
        </p:blipFill>
        <p:spPr>
          <a:xfrm>
            <a:off x="8682370" y="4568698"/>
            <a:ext cx="1149628" cy="1470695"/>
          </a:xfrm>
          <a:prstGeom prst="rect">
            <a:avLst/>
          </a:prstGeom>
        </p:spPr>
      </p:pic>
      <p:sp>
        <p:nvSpPr>
          <p:cNvPr id="14" name="TextBox 13">
            <a:extLst>
              <a:ext uri="{FF2B5EF4-FFF2-40B4-BE49-F238E27FC236}">
                <a16:creationId xmlns:a16="http://schemas.microsoft.com/office/drawing/2014/main" id="{740D8F5B-A2BC-4CA7-9758-41B9D2E55001}"/>
              </a:ext>
            </a:extLst>
          </p:cNvPr>
          <p:cNvSpPr txBox="1"/>
          <p:nvPr/>
        </p:nvSpPr>
        <p:spPr>
          <a:xfrm>
            <a:off x="1472120" y="32162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They have rights to live</a:t>
            </a:r>
          </a:p>
        </p:txBody>
      </p:sp>
      <p:pic>
        <p:nvPicPr>
          <p:cNvPr id="7" name="Picture 6">
            <a:extLst>
              <a:ext uri="{FF2B5EF4-FFF2-40B4-BE49-F238E27FC236}">
                <a16:creationId xmlns:a16="http://schemas.microsoft.com/office/drawing/2014/main" id="{711D93F3-D9A2-4B8E-97F8-758F19D3A984}"/>
              </a:ext>
            </a:extLst>
          </p:cNvPr>
          <p:cNvPicPr>
            <a:picLocks noChangeAspect="1"/>
          </p:cNvPicPr>
          <p:nvPr/>
        </p:nvPicPr>
        <p:blipFill rotWithShape="1">
          <a:blip r:embed="rId6"/>
          <a:srcRect t="1319" b="47415"/>
          <a:stretch/>
        </p:blipFill>
        <p:spPr>
          <a:xfrm>
            <a:off x="2090428" y="4399977"/>
            <a:ext cx="1259091" cy="1037492"/>
          </a:xfrm>
          <a:prstGeom prst="ellipse">
            <a:avLst/>
          </a:prstGeom>
        </p:spPr>
      </p:pic>
      <p:pic>
        <p:nvPicPr>
          <p:cNvPr id="8" name="Picture 7">
            <a:extLst>
              <a:ext uri="{FF2B5EF4-FFF2-40B4-BE49-F238E27FC236}">
                <a16:creationId xmlns:a16="http://schemas.microsoft.com/office/drawing/2014/main" id="{1FCEBDA9-77D9-465B-8FC4-9B10611A3406}"/>
              </a:ext>
            </a:extLst>
          </p:cNvPr>
          <p:cNvPicPr>
            <a:picLocks noChangeAspect="1"/>
          </p:cNvPicPr>
          <p:nvPr/>
        </p:nvPicPr>
        <p:blipFill rotWithShape="1">
          <a:blip r:embed="rId7"/>
          <a:srcRect l="11644" t="6118" r="8900" b="38548"/>
          <a:stretch/>
        </p:blipFill>
        <p:spPr>
          <a:xfrm>
            <a:off x="3601975" y="3148790"/>
            <a:ext cx="1152510" cy="1041244"/>
          </a:xfrm>
          <a:prstGeom prst="roundRect">
            <a:avLst/>
          </a:prstGeom>
        </p:spPr>
      </p:pic>
      <p:pic>
        <p:nvPicPr>
          <p:cNvPr id="9" name="Picture 8">
            <a:extLst>
              <a:ext uri="{FF2B5EF4-FFF2-40B4-BE49-F238E27FC236}">
                <a16:creationId xmlns:a16="http://schemas.microsoft.com/office/drawing/2014/main" id="{8FEBE4D2-D741-4775-99D2-B7FDC9CD4166}"/>
              </a:ext>
            </a:extLst>
          </p:cNvPr>
          <p:cNvPicPr>
            <a:picLocks noChangeAspect="1"/>
          </p:cNvPicPr>
          <p:nvPr/>
        </p:nvPicPr>
        <p:blipFill rotWithShape="1">
          <a:blip r:embed="rId8"/>
          <a:srcRect r="2410" b="35803"/>
          <a:stretch/>
        </p:blipFill>
        <p:spPr>
          <a:xfrm>
            <a:off x="6412832" y="1607760"/>
            <a:ext cx="1075991" cy="1107563"/>
          </a:xfrm>
          <a:prstGeom prst="roundRect">
            <a:avLst/>
          </a:prstGeom>
        </p:spPr>
      </p:pic>
      <p:sp>
        <p:nvSpPr>
          <p:cNvPr id="6" name="TextBox 5">
            <a:extLst>
              <a:ext uri="{FF2B5EF4-FFF2-40B4-BE49-F238E27FC236}">
                <a16:creationId xmlns:a16="http://schemas.microsoft.com/office/drawing/2014/main" id="{D935AAF0-7F15-40CA-804E-775A05F6A97B}"/>
              </a:ext>
            </a:extLst>
          </p:cNvPr>
          <p:cNvSpPr txBox="1"/>
          <p:nvPr/>
        </p:nvSpPr>
        <p:spPr>
          <a:xfrm>
            <a:off x="4972832" y="2991240"/>
            <a:ext cx="1393330" cy="1631216"/>
          </a:xfrm>
          <a:prstGeom prst="rect">
            <a:avLst/>
          </a:prstGeom>
          <a:noFill/>
        </p:spPr>
        <p:txBody>
          <a:bodyPr wrap="none" rtlCol="0">
            <a:spAutoFit/>
          </a:bodyPr>
          <a:lstStyle/>
          <a:p>
            <a:r>
              <a:rPr lang="en-ZA" sz="10000" dirty="0">
                <a:solidFill>
                  <a:srgbClr val="995D25"/>
                </a:solidFill>
                <a:latin typeface="Century Gothic" panose="020B0502020202020204" pitchFamily="34" charset="0"/>
              </a:rPr>
              <a:t>vs</a:t>
            </a:r>
          </a:p>
        </p:txBody>
      </p:sp>
      <p:pic>
        <p:nvPicPr>
          <p:cNvPr id="10" name="Picture 9">
            <a:extLst>
              <a:ext uri="{FF2B5EF4-FFF2-40B4-BE49-F238E27FC236}">
                <a16:creationId xmlns:a16="http://schemas.microsoft.com/office/drawing/2014/main" id="{AC094E1B-8468-415C-83ED-A8F84DDC5E1A}"/>
              </a:ext>
            </a:extLst>
          </p:cNvPr>
          <p:cNvPicPr>
            <a:picLocks noChangeAspect="1"/>
          </p:cNvPicPr>
          <p:nvPr/>
        </p:nvPicPr>
        <p:blipFill rotWithShape="1">
          <a:blip r:embed="rId9"/>
          <a:srcRect l="8525" t="9451" b="19298"/>
          <a:stretch/>
        </p:blipFill>
        <p:spPr>
          <a:xfrm>
            <a:off x="3587352" y="1820753"/>
            <a:ext cx="977978" cy="1106466"/>
          </a:xfrm>
          <a:prstGeom prst="rect">
            <a:avLst/>
          </a:prstGeom>
        </p:spPr>
      </p:pic>
      <p:pic>
        <p:nvPicPr>
          <p:cNvPr id="15" name="Picture 14">
            <a:extLst>
              <a:ext uri="{FF2B5EF4-FFF2-40B4-BE49-F238E27FC236}">
                <a16:creationId xmlns:a16="http://schemas.microsoft.com/office/drawing/2014/main" id="{55C2FD7D-D6FA-437C-8F78-6252140C0574}"/>
              </a:ext>
            </a:extLst>
          </p:cNvPr>
          <p:cNvPicPr>
            <a:picLocks noChangeAspect="1"/>
          </p:cNvPicPr>
          <p:nvPr/>
        </p:nvPicPr>
        <p:blipFill rotWithShape="1">
          <a:blip r:embed="rId10"/>
          <a:srcRect l="11310" t="1131" b="36452"/>
          <a:stretch/>
        </p:blipFill>
        <p:spPr>
          <a:xfrm>
            <a:off x="4995291" y="4743936"/>
            <a:ext cx="922705" cy="896466"/>
          </a:xfrm>
          <a:prstGeom prst="roundRect">
            <a:avLst/>
          </a:prstGeom>
        </p:spPr>
      </p:pic>
      <p:pic>
        <p:nvPicPr>
          <p:cNvPr id="16" name="Picture 15">
            <a:extLst>
              <a:ext uri="{FF2B5EF4-FFF2-40B4-BE49-F238E27FC236}">
                <a16:creationId xmlns:a16="http://schemas.microsoft.com/office/drawing/2014/main" id="{418FEFB8-07EA-494E-901C-AE765AB9BEC9}"/>
              </a:ext>
            </a:extLst>
          </p:cNvPr>
          <p:cNvPicPr>
            <a:picLocks noChangeAspect="1"/>
          </p:cNvPicPr>
          <p:nvPr/>
        </p:nvPicPr>
        <p:blipFill rotWithShape="1">
          <a:blip r:embed="rId11"/>
          <a:srcRect l="17852" t="1" r="7309" b="33909"/>
          <a:stretch/>
        </p:blipFill>
        <p:spPr>
          <a:xfrm>
            <a:off x="7310781" y="4399976"/>
            <a:ext cx="1063144" cy="1107563"/>
          </a:xfrm>
          <a:prstGeom prst="ellipse">
            <a:avLst/>
          </a:prstGeom>
        </p:spPr>
      </p:pic>
      <p:pic>
        <p:nvPicPr>
          <p:cNvPr id="17" name="Picture 16">
            <a:extLst>
              <a:ext uri="{FF2B5EF4-FFF2-40B4-BE49-F238E27FC236}">
                <a16:creationId xmlns:a16="http://schemas.microsoft.com/office/drawing/2014/main" id="{CDE4F7CB-84B0-43AE-9710-902BBCB6E1E8}"/>
              </a:ext>
            </a:extLst>
          </p:cNvPr>
          <p:cNvPicPr>
            <a:picLocks noChangeAspect="1"/>
          </p:cNvPicPr>
          <p:nvPr/>
        </p:nvPicPr>
        <p:blipFill rotWithShape="1">
          <a:blip r:embed="rId12"/>
          <a:srcRect l="-9219" t="4783" r="-13596" b="34917"/>
          <a:stretch/>
        </p:blipFill>
        <p:spPr>
          <a:xfrm>
            <a:off x="6975607" y="3211658"/>
            <a:ext cx="1450298" cy="1024747"/>
          </a:xfrm>
          <a:prstGeom prst="ellipse">
            <a:avLst/>
          </a:prstGeom>
        </p:spPr>
      </p:pic>
      <p:pic>
        <p:nvPicPr>
          <p:cNvPr id="18" name="Picture 17">
            <a:extLst>
              <a:ext uri="{FF2B5EF4-FFF2-40B4-BE49-F238E27FC236}">
                <a16:creationId xmlns:a16="http://schemas.microsoft.com/office/drawing/2014/main" id="{D688B3BA-5607-47F6-95C5-0C1A8F4502DD}"/>
              </a:ext>
            </a:extLst>
          </p:cNvPr>
          <p:cNvPicPr>
            <a:picLocks noChangeAspect="1"/>
          </p:cNvPicPr>
          <p:nvPr/>
        </p:nvPicPr>
        <p:blipFill rotWithShape="1">
          <a:blip r:embed="rId13"/>
          <a:srcRect l="5516" t="8351" r="6189" b="33458"/>
          <a:stretch/>
        </p:blipFill>
        <p:spPr>
          <a:xfrm>
            <a:off x="8177538" y="2787033"/>
            <a:ext cx="1642090" cy="918810"/>
          </a:xfrm>
          <a:prstGeom prst="roundRect">
            <a:avLst/>
          </a:prstGeom>
        </p:spPr>
      </p:pic>
      <p:pic>
        <p:nvPicPr>
          <p:cNvPr id="11" name="Picture 10">
            <a:extLst>
              <a:ext uri="{FF2B5EF4-FFF2-40B4-BE49-F238E27FC236}">
                <a16:creationId xmlns:a16="http://schemas.microsoft.com/office/drawing/2014/main" id="{DC07DD15-2DBE-4C8C-8C7D-2564C5580FF3}"/>
              </a:ext>
            </a:extLst>
          </p:cNvPr>
          <p:cNvPicPr>
            <a:picLocks noChangeAspect="1"/>
          </p:cNvPicPr>
          <p:nvPr/>
        </p:nvPicPr>
        <p:blipFill rotWithShape="1">
          <a:blip r:embed="rId14"/>
          <a:srcRect l="6696" t="4521" r="8159" b="37809"/>
          <a:stretch/>
        </p:blipFill>
        <p:spPr>
          <a:xfrm>
            <a:off x="3882318" y="5192169"/>
            <a:ext cx="838790" cy="801737"/>
          </a:xfrm>
          <a:prstGeom prst="ellipse">
            <a:avLst/>
          </a:prstGeom>
        </p:spPr>
      </p:pic>
      <p:pic>
        <p:nvPicPr>
          <p:cNvPr id="25" name="Picture 24">
            <a:extLst>
              <a:ext uri="{FF2B5EF4-FFF2-40B4-BE49-F238E27FC236}">
                <a16:creationId xmlns:a16="http://schemas.microsoft.com/office/drawing/2014/main" id="{325572D8-B02E-45C0-AF8D-DD438EC67C88}"/>
              </a:ext>
            </a:extLst>
          </p:cNvPr>
          <p:cNvPicPr>
            <a:picLocks noChangeAspect="1"/>
          </p:cNvPicPr>
          <p:nvPr/>
        </p:nvPicPr>
        <p:blipFill rotWithShape="1">
          <a:blip r:embed="rId15"/>
          <a:srcRect b="49011"/>
          <a:stretch/>
        </p:blipFill>
        <p:spPr>
          <a:xfrm>
            <a:off x="4758393" y="1740072"/>
            <a:ext cx="1620909" cy="1107563"/>
          </a:xfrm>
          <a:prstGeom prst="roundRect">
            <a:avLst/>
          </a:prstGeom>
        </p:spPr>
      </p:pic>
      <p:pic>
        <p:nvPicPr>
          <p:cNvPr id="20" name="Graphic 19" descr="Plant With Roots with solid fill">
            <a:extLst>
              <a:ext uri="{FF2B5EF4-FFF2-40B4-BE49-F238E27FC236}">
                <a16:creationId xmlns:a16="http://schemas.microsoft.com/office/drawing/2014/main" id="{9CD1342F-399E-7143-A17D-A39BCA722EC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23964" y="3327575"/>
            <a:ext cx="1037492" cy="1037492"/>
          </a:xfrm>
          <a:prstGeom prst="rect">
            <a:avLst/>
          </a:prstGeom>
        </p:spPr>
      </p:pic>
      <p:pic>
        <p:nvPicPr>
          <p:cNvPr id="27" name="Graphic 26" descr="Crying face with solid fill with solid fill">
            <a:extLst>
              <a:ext uri="{FF2B5EF4-FFF2-40B4-BE49-F238E27FC236}">
                <a16:creationId xmlns:a16="http://schemas.microsoft.com/office/drawing/2014/main" id="{940C1A8E-1C96-4847-9C3A-321B80B11D2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3697" y="3920295"/>
            <a:ext cx="959363" cy="959363"/>
          </a:xfrm>
          <a:prstGeom prst="rect">
            <a:avLst/>
          </a:prstGeom>
        </p:spPr>
      </p:pic>
      <p:pic>
        <p:nvPicPr>
          <p:cNvPr id="28" name="Picture 27">
            <a:extLst>
              <a:ext uri="{FF2B5EF4-FFF2-40B4-BE49-F238E27FC236}">
                <a16:creationId xmlns:a16="http://schemas.microsoft.com/office/drawing/2014/main" id="{6FB15FFE-E1F0-914A-88B9-DAC2DA6FA1AB}"/>
              </a:ext>
            </a:extLst>
          </p:cNvPr>
          <p:cNvPicPr>
            <a:picLocks noChangeAspect="1"/>
          </p:cNvPicPr>
          <p:nvPr/>
        </p:nvPicPr>
        <p:blipFill rotWithShape="1">
          <a:blip r:embed="rId20"/>
          <a:srcRect b="20630"/>
          <a:stretch/>
        </p:blipFill>
        <p:spPr>
          <a:xfrm>
            <a:off x="6192179" y="4974852"/>
            <a:ext cx="1065138" cy="990890"/>
          </a:xfrm>
          <a:prstGeom prst="rect">
            <a:avLst/>
          </a:prstGeom>
        </p:spPr>
      </p:pic>
    </p:spTree>
    <p:custDataLst>
      <p:tags r:id="rId1"/>
    </p:custDataLst>
    <p:extLst>
      <p:ext uri="{BB962C8B-B14F-4D97-AF65-F5344CB8AC3E}">
        <p14:creationId xmlns:p14="http://schemas.microsoft.com/office/powerpoint/2010/main" val="8447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3" name="Right Triangle 2">
            <a:extLst>
              <a:ext uri="{FF2B5EF4-FFF2-40B4-BE49-F238E27FC236}">
                <a16:creationId xmlns:a16="http://schemas.microsoft.com/office/drawing/2014/main" id="{D88FBC84-2CBC-4637-9DC5-61185FEC84DA}"/>
              </a:ext>
            </a:extLst>
          </p:cNvPr>
          <p:cNvSpPr/>
          <p:nvPr/>
        </p:nvSpPr>
        <p:spPr>
          <a:xfrm rot="5400000">
            <a:off x="3675030" y="-106971"/>
            <a:ext cx="4557464"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a:blip r:embed="rId4"/>
          <a:stretch>
            <a:fillRect/>
          </a:stretch>
        </p:blipFill>
        <p:spPr>
          <a:xfrm>
            <a:off x="2141952" y="1623187"/>
            <a:ext cx="1209043" cy="1543059"/>
          </a:xfrm>
          <a:prstGeom prst="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3817268" y="-15531"/>
            <a:ext cx="4557465"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a:blip r:embed="rId5"/>
          <a:stretch>
            <a:fillRect/>
          </a:stretch>
        </p:blipFill>
        <p:spPr>
          <a:xfrm>
            <a:off x="8682370" y="4548022"/>
            <a:ext cx="1149628" cy="1470695"/>
          </a:xfrm>
          <a:prstGeom prst="rect">
            <a:avLst/>
          </a:prstGeom>
        </p:spPr>
      </p:pic>
      <p:sp>
        <p:nvSpPr>
          <p:cNvPr id="14" name="TextBox 13">
            <a:extLst>
              <a:ext uri="{FF2B5EF4-FFF2-40B4-BE49-F238E27FC236}">
                <a16:creationId xmlns:a16="http://schemas.microsoft.com/office/drawing/2014/main" id="{740D8F5B-A2BC-4CA7-9758-41B9D2E55001}"/>
              </a:ext>
            </a:extLst>
          </p:cNvPr>
          <p:cNvSpPr txBox="1"/>
          <p:nvPr/>
        </p:nvSpPr>
        <p:spPr>
          <a:xfrm>
            <a:off x="1716394" y="311289"/>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They have rights to love</a:t>
            </a:r>
          </a:p>
        </p:txBody>
      </p:sp>
      <p:pic>
        <p:nvPicPr>
          <p:cNvPr id="21" name="Picture 20">
            <a:extLst>
              <a:ext uri="{FF2B5EF4-FFF2-40B4-BE49-F238E27FC236}">
                <a16:creationId xmlns:a16="http://schemas.microsoft.com/office/drawing/2014/main" id="{1A29AD25-7809-4D30-A27B-49FA4CE31F85}"/>
              </a:ext>
            </a:extLst>
          </p:cNvPr>
          <p:cNvPicPr>
            <a:picLocks noChangeAspect="1"/>
          </p:cNvPicPr>
          <p:nvPr/>
        </p:nvPicPr>
        <p:blipFill rotWithShape="1">
          <a:blip r:embed="rId6"/>
          <a:srcRect b="40981"/>
          <a:stretch/>
        </p:blipFill>
        <p:spPr>
          <a:xfrm>
            <a:off x="4683671" y="2231048"/>
            <a:ext cx="1085409" cy="1067654"/>
          </a:xfrm>
          <a:prstGeom prst="rect">
            <a:avLst/>
          </a:prstGeom>
        </p:spPr>
      </p:pic>
      <p:pic>
        <p:nvPicPr>
          <p:cNvPr id="20" name="Picture 19">
            <a:extLst>
              <a:ext uri="{FF2B5EF4-FFF2-40B4-BE49-F238E27FC236}">
                <a16:creationId xmlns:a16="http://schemas.microsoft.com/office/drawing/2014/main" id="{187A21A2-9BAC-4FCB-9681-16FDF718A5FA}"/>
              </a:ext>
            </a:extLst>
          </p:cNvPr>
          <p:cNvPicPr>
            <a:picLocks noChangeAspect="1"/>
          </p:cNvPicPr>
          <p:nvPr/>
        </p:nvPicPr>
        <p:blipFill rotWithShape="1">
          <a:blip r:embed="rId7"/>
          <a:srcRect b="28057"/>
          <a:stretch/>
        </p:blipFill>
        <p:spPr>
          <a:xfrm>
            <a:off x="6030018" y="1551348"/>
            <a:ext cx="917921" cy="1064864"/>
          </a:xfrm>
          <a:prstGeom prst="rect">
            <a:avLst/>
          </a:prstGeom>
        </p:spPr>
      </p:pic>
      <p:pic>
        <p:nvPicPr>
          <p:cNvPr id="22" name="Picture 21">
            <a:extLst>
              <a:ext uri="{FF2B5EF4-FFF2-40B4-BE49-F238E27FC236}">
                <a16:creationId xmlns:a16="http://schemas.microsoft.com/office/drawing/2014/main" id="{34969A65-607E-4C08-ADE3-9628230E7B1D}"/>
              </a:ext>
            </a:extLst>
          </p:cNvPr>
          <p:cNvPicPr>
            <a:picLocks noChangeAspect="1"/>
          </p:cNvPicPr>
          <p:nvPr/>
        </p:nvPicPr>
        <p:blipFill rotWithShape="1">
          <a:blip r:embed="rId8"/>
          <a:srcRect b="23789"/>
          <a:stretch/>
        </p:blipFill>
        <p:spPr>
          <a:xfrm>
            <a:off x="2328498" y="3856590"/>
            <a:ext cx="1091069" cy="1134676"/>
          </a:xfrm>
          <a:prstGeom prst="rect">
            <a:avLst/>
          </a:prstGeom>
        </p:spPr>
      </p:pic>
      <p:pic>
        <p:nvPicPr>
          <p:cNvPr id="26" name="Picture 25">
            <a:extLst>
              <a:ext uri="{FF2B5EF4-FFF2-40B4-BE49-F238E27FC236}">
                <a16:creationId xmlns:a16="http://schemas.microsoft.com/office/drawing/2014/main" id="{88A70853-66C8-4496-B862-14358B41F6D8}"/>
              </a:ext>
            </a:extLst>
          </p:cNvPr>
          <p:cNvPicPr>
            <a:picLocks noChangeAspect="1"/>
          </p:cNvPicPr>
          <p:nvPr/>
        </p:nvPicPr>
        <p:blipFill>
          <a:blip r:embed="rId9"/>
          <a:stretch>
            <a:fillRect/>
          </a:stretch>
        </p:blipFill>
        <p:spPr>
          <a:xfrm>
            <a:off x="3471860" y="3073893"/>
            <a:ext cx="1170065" cy="954130"/>
          </a:xfrm>
          <a:prstGeom prst="rect">
            <a:avLst/>
          </a:prstGeom>
        </p:spPr>
      </p:pic>
      <p:pic>
        <p:nvPicPr>
          <p:cNvPr id="28" name="Picture 27">
            <a:extLst>
              <a:ext uri="{FF2B5EF4-FFF2-40B4-BE49-F238E27FC236}">
                <a16:creationId xmlns:a16="http://schemas.microsoft.com/office/drawing/2014/main" id="{5720A2D7-33EF-4EE2-9A63-FBF65A2A3524}"/>
              </a:ext>
            </a:extLst>
          </p:cNvPr>
          <p:cNvPicPr>
            <a:picLocks noChangeAspect="1"/>
          </p:cNvPicPr>
          <p:nvPr/>
        </p:nvPicPr>
        <p:blipFill rotWithShape="1">
          <a:blip r:embed="rId10"/>
          <a:srcRect b="29864"/>
          <a:stretch/>
        </p:blipFill>
        <p:spPr>
          <a:xfrm>
            <a:off x="8551131" y="2616212"/>
            <a:ext cx="917921" cy="926776"/>
          </a:xfrm>
          <a:prstGeom prst="rect">
            <a:avLst/>
          </a:prstGeom>
        </p:spPr>
      </p:pic>
      <p:pic>
        <p:nvPicPr>
          <p:cNvPr id="29" name="Picture 28">
            <a:extLst>
              <a:ext uri="{FF2B5EF4-FFF2-40B4-BE49-F238E27FC236}">
                <a16:creationId xmlns:a16="http://schemas.microsoft.com/office/drawing/2014/main" id="{EC05E0DF-61F8-499C-8355-6992755AD66B}"/>
              </a:ext>
            </a:extLst>
          </p:cNvPr>
          <p:cNvPicPr>
            <a:picLocks noChangeAspect="1"/>
          </p:cNvPicPr>
          <p:nvPr/>
        </p:nvPicPr>
        <p:blipFill rotWithShape="1">
          <a:blip r:embed="rId11"/>
          <a:srcRect l="-4642" t="-1550" r="-11049" b="22285"/>
          <a:stretch/>
        </p:blipFill>
        <p:spPr>
          <a:xfrm>
            <a:off x="7199789" y="4795234"/>
            <a:ext cx="1271026" cy="973949"/>
          </a:xfrm>
          <a:prstGeom prst="ellipse">
            <a:avLst/>
          </a:prstGeom>
        </p:spPr>
      </p:pic>
      <p:pic>
        <p:nvPicPr>
          <p:cNvPr id="30" name="Picture 29">
            <a:extLst>
              <a:ext uri="{FF2B5EF4-FFF2-40B4-BE49-F238E27FC236}">
                <a16:creationId xmlns:a16="http://schemas.microsoft.com/office/drawing/2014/main" id="{D4380CD9-3BA9-412C-B9F7-6E67EC5275A2}"/>
              </a:ext>
            </a:extLst>
          </p:cNvPr>
          <p:cNvPicPr>
            <a:picLocks noChangeAspect="1"/>
          </p:cNvPicPr>
          <p:nvPr/>
        </p:nvPicPr>
        <p:blipFill rotWithShape="1">
          <a:blip r:embed="rId12"/>
          <a:srcRect b="36325"/>
          <a:stretch/>
        </p:blipFill>
        <p:spPr>
          <a:xfrm>
            <a:off x="5662969" y="4340150"/>
            <a:ext cx="964966" cy="973949"/>
          </a:xfrm>
          <a:prstGeom prst="rect">
            <a:avLst/>
          </a:prstGeom>
        </p:spPr>
      </p:pic>
      <p:pic>
        <p:nvPicPr>
          <p:cNvPr id="31" name="Picture 30">
            <a:extLst>
              <a:ext uri="{FF2B5EF4-FFF2-40B4-BE49-F238E27FC236}">
                <a16:creationId xmlns:a16="http://schemas.microsoft.com/office/drawing/2014/main" id="{517227EE-2161-443D-9481-00209C938D0A}"/>
              </a:ext>
            </a:extLst>
          </p:cNvPr>
          <p:cNvPicPr>
            <a:picLocks noChangeAspect="1"/>
          </p:cNvPicPr>
          <p:nvPr/>
        </p:nvPicPr>
        <p:blipFill rotWithShape="1">
          <a:blip r:embed="rId13"/>
          <a:srcRect l="-140" t="4689" r="1" b="39462"/>
          <a:stretch/>
        </p:blipFill>
        <p:spPr>
          <a:xfrm>
            <a:off x="7006570" y="3454620"/>
            <a:ext cx="1443299" cy="973949"/>
          </a:xfrm>
          <a:prstGeom prst="roundRect">
            <a:avLst/>
          </a:prstGeom>
        </p:spPr>
      </p:pic>
      <p:pic>
        <p:nvPicPr>
          <p:cNvPr id="33" name="Picture 32">
            <a:extLst>
              <a:ext uri="{FF2B5EF4-FFF2-40B4-BE49-F238E27FC236}">
                <a16:creationId xmlns:a16="http://schemas.microsoft.com/office/drawing/2014/main" id="{575EE48C-C0FA-4E04-BC61-AE565DDD15BB}"/>
              </a:ext>
            </a:extLst>
          </p:cNvPr>
          <p:cNvPicPr>
            <a:picLocks noChangeAspect="1"/>
          </p:cNvPicPr>
          <p:nvPr/>
        </p:nvPicPr>
        <p:blipFill rotWithShape="1">
          <a:blip r:embed="rId14"/>
          <a:srcRect l="-1" t="7112" r="7056" b="38459"/>
          <a:stretch/>
        </p:blipFill>
        <p:spPr>
          <a:xfrm>
            <a:off x="4222717" y="4972642"/>
            <a:ext cx="980300" cy="916359"/>
          </a:xfrm>
          <a:prstGeom prst="roundRect">
            <a:avLst/>
          </a:prstGeom>
        </p:spPr>
      </p:pic>
      <p:sp>
        <p:nvSpPr>
          <p:cNvPr id="6" name="TextBox 5">
            <a:extLst>
              <a:ext uri="{FF2B5EF4-FFF2-40B4-BE49-F238E27FC236}">
                <a16:creationId xmlns:a16="http://schemas.microsoft.com/office/drawing/2014/main" id="{D935AAF0-7F15-40CA-804E-775A05F6A97B}"/>
              </a:ext>
            </a:extLst>
          </p:cNvPr>
          <p:cNvSpPr txBox="1"/>
          <p:nvPr/>
        </p:nvSpPr>
        <p:spPr>
          <a:xfrm>
            <a:off x="4972832" y="2970564"/>
            <a:ext cx="1393330" cy="1631216"/>
          </a:xfrm>
          <a:prstGeom prst="rect">
            <a:avLst/>
          </a:prstGeom>
          <a:noFill/>
        </p:spPr>
        <p:txBody>
          <a:bodyPr wrap="none" rtlCol="0">
            <a:spAutoFit/>
          </a:bodyPr>
          <a:lstStyle/>
          <a:p>
            <a:r>
              <a:rPr lang="en-ZA" sz="10000" dirty="0">
                <a:solidFill>
                  <a:srgbClr val="995D25"/>
                </a:solidFill>
                <a:latin typeface="Century Gothic" panose="020B0502020202020204" pitchFamily="34" charset="0"/>
              </a:rPr>
              <a:t>vs</a:t>
            </a:r>
          </a:p>
        </p:txBody>
      </p:sp>
    </p:spTree>
    <p:custDataLst>
      <p:tags r:id="rId1"/>
    </p:custDataLst>
    <p:extLst>
      <p:ext uri="{BB962C8B-B14F-4D97-AF65-F5344CB8AC3E}">
        <p14:creationId xmlns:p14="http://schemas.microsoft.com/office/powerpoint/2010/main" val="18446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3" name="Right Triangle 2">
            <a:extLst>
              <a:ext uri="{FF2B5EF4-FFF2-40B4-BE49-F238E27FC236}">
                <a16:creationId xmlns:a16="http://schemas.microsoft.com/office/drawing/2014/main" id="{D88FBC84-2CBC-4637-9DC5-61185FEC84DA}"/>
              </a:ext>
            </a:extLst>
          </p:cNvPr>
          <p:cNvSpPr/>
          <p:nvPr/>
        </p:nvSpPr>
        <p:spPr>
          <a:xfrm rot="5400000">
            <a:off x="3675030" y="-70197"/>
            <a:ext cx="4557464"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a:blip r:embed="rId4"/>
          <a:stretch>
            <a:fillRect/>
          </a:stretch>
        </p:blipFill>
        <p:spPr>
          <a:xfrm>
            <a:off x="2141952" y="1659961"/>
            <a:ext cx="1209043" cy="1543059"/>
          </a:xfrm>
          <a:prstGeom prst="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3817268" y="21243"/>
            <a:ext cx="4557465"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a:blip r:embed="rId5"/>
          <a:stretch>
            <a:fillRect/>
          </a:stretch>
        </p:blipFill>
        <p:spPr>
          <a:xfrm>
            <a:off x="8682370" y="4584796"/>
            <a:ext cx="1149628" cy="1470695"/>
          </a:xfrm>
          <a:prstGeom prst="rect">
            <a:avLst/>
          </a:prstGeom>
        </p:spPr>
      </p:pic>
      <p:sp>
        <p:nvSpPr>
          <p:cNvPr id="14" name="TextBox 13">
            <a:extLst>
              <a:ext uri="{FF2B5EF4-FFF2-40B4-BE49-F238E27FC236}">
                <a16:creationId xmlns:a16="http://schemas.microsoft.com/office/drawing/2014/main" id="{740D8F5B-A2BC-4CA7-9758-41B9D2E55001}"/>
              </a:ext>
            </a:extLst>
          </p:cNvPr>
          <p:cNvSpPr txBox="1"/>
          <p:nvPr/>
        </p:nvSpPr>
        <p:spPr>
          <a:xfrm>
            <a:off x="1624103" y="329676"/>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They have rights to learn</a:t>
            </a:r>
          </a:p>
        </p:txBody>
      </p:sp>
      <p:sp>
        <p:nvSpPr>
          <p:cNvPr id="6" name="TextBox 5">
            <a:extLst>
              <a:ext uri="{FF2B5EF4-FFF2-40B4-BE49-F238E27FC236}">
                <a16:creationId xmlns:a16="http://schemas.microsoft.com/office/drawing/2014/main" id="{D935AAF0-7F15-40CA-804E-775A05F6A97B}"/>
              </a:ext>
            </a:extLst>
          </p:cNvPr>
          <p:cNvSpPr txBox="1"/>
          <p:nvPr/>
        </p:nvSpPr>
        <p:spPr>
          <a:xfrm>
            <a:off x="4972832" y="3007338"/>
            <a:ext cx="1393330" cy="1631216"/>
          </a:xfrm>
          <a:prstGeom prst="rect">
            <a:avLst/>
          </a:prstGeom>
          <a:noFill/>
        </p:spPr>
        <p:txBody>
          <a:bodyPr wrap="none" rtlCol="0">
            <a:spAutoFit/>
          </a:bodyPr>
          <a:lstStyle/>
          <a:p>
            <a:pPr algn="ctr"/>
            <a:r>
              <a:rPr lang="en-ZA" sz="10000" dirty="0">
                <a:solidFill>
                  <a:srgbClr val="995D25"/>
                </a:solidFill>
                <a:latin typeface="Century Gothic" panose="020B0502020202020204" pitchFamily="34" charset="0"/>
              </a:rPr>
              <a:t>vs</a:t>
            </a:r>
          </a:p>
        </p:txBody>
      </p:sp>
      <p:pic>
        <p:nvPicPr>
          <p:cNvPr id="7" name="Picture 6">
            <a:extLst>
              <a:ext uri="{FF2B5EF4-FFF2-40B4-BE49-F238E27FC236}">
                <a16:creationId xmlns:a16="http://schemas.microsoft.com/office/drawing/2014/main" id="{DBF466DF-7DB5-42A1-BF2F-E157B736F977}"/>
              </a:ext>
            </a:extLst>
          </p:cNvPr>
          <p:cNvPicPr>
            <a:picLocks noChangeAspect="1"/>
          </p:cNvPicPr>
          <p:nvPr/>
        </p:nvPicPr>
        <p:blipFill rotWithShape="1">
          <a:blip r:embed="rId6"/>
          <a:srcRect l="7447" t="5478" r="5794" b="25375"/>
          <a:stretch/>
        </p:blipFill>
        <p:spPr>
          <a:xfrm>
            <a:off x="6853117" y="3614391"/>
            <a:ext cx="1574800" cy="1019998"/>
          </a:xfrm>
          <a:prstGeom prst="roundRect">
            <a:avLst/>
          </a:prstGeom>
        </p:spPr>
      </p:pic>
      <p:pic>
        <p:nvPicPr>
          <p:cNvPr id="8" name="Picture 7">
            <a:extLst>
              <a:ext uri="{FF2B5EF4-FFF2-40B4-BE49-F238E27FC236}">
                <a16:creationId xmlns:a16="http://schemas.microsoft.com/office/drawing/2014/main" id="{C603EA60-C0E2-4B92-8526-C8DA6CDF1F37}"/>
              </a:ext>
            </a:extLst>
          </p:cNvPr>
          <p:cNvPicPr>
            <a:picLocks noChangeAspect="1"/>
          </p:cNvPicPr>
          <p:nvPr/>
        </p:nvPicPr>
        <p:blipFill rotWithShape="1">
          <a:blip r:embed="rId7"/>
          <a:srcRect l="7812" t="7666" b="23194"/>
          <a:stretch/>
        </p:blipFill>
        <p:spPr>
          <a:xfrm>
            <a:off x="4400483" y="5059669"/>
            <a:ext cx="1095672" cy="1062737"/>
          </a:xfrm>
          <a:prstGeom prst="roundRect">
            <a:avLst/>
          </a:prstGeom>
        </p:spPr>
      </p:pic>
      <p:pic>
        <p:nvPicPr>
          <p:cNvPr id="9" name="Picture 8">
            <a:extLst>
              <a:ext uri="{FF2B5EF4-FFF2-40B4-BE49-F238E27FC236}">
                <a16:creationId xmlns:a16="http://schemas.microsoft.com/office/drawing/2014/main" id="{DEE18F23-BC64-42CC-AB3F-55EB39343985}"/>
              </a:ext>
            </a:extLst>
          </p:cNvPr>
          <p:cNvPicPr>
            <a:picLocks noChangeAspect="1"/>
          </p:cNvPicPr>
          <p:nvPr/>
        </p:nvPicPr>
        <p:blipFill rotWithShape="1">
          <a:blip r:embed="rId8"/>
          <a:srcRect b="29089"/>
          <a:stretch/>
        </p:blipFill>
        <p:spPr>
          <a:xfrm>
            <a:off x="5593456" y="4400769"/>
            <a:ext cx="1381375" cy="972316"/>
          </a:xfrm>
          <a:prstGeom prst="rect">
            <a:avLst/>
          </a:prstGeom>
        </p:spPr>
      </p:pic>
      <p:pic>
        <p:nvPicPr>
          <p:cNvPr id="11" name="Picture 10">
            <a:extLst>
              <a:ext uri="{FF2B5EF4-FFF2-40B4-BE49-F238E27FC236}">
                <a16:creationId xmlns:a16="http://schemas.microsoft.com/office/drawing/2014/main" id="{EFCAB736-C98A-4E93-AE46-446307A59301}"/>
              </a:ext>
            </a:extLst>
          </p:cNvPr>
          <p:cNvPicPr>
            <a:picLocks noChangeAspect="1"/>
          </p:cNvPicPr>
          <p:nvPr/>
        </p:nvPicPr>
        <p:blipFill rotWithShape="1">
          <a:blip r:embed="rId9"/>
          <a:srcRect t="-1" r="8726" b="33809"/>
          <a:stretch/>
        </p:blipFill>
        <p:spPr>
          <a:xfrm>
            <a:off x="3254527" y="3108204"/>
            <a:ext cx="1299135" cy="1031861"/>
          </a:xfrm>
          <a:prstGeom prst="roundRect">
            <a:avLst/>
          </a:prstGeom>
        </p:spPr>
      </p:pic>
      <p:pic>
        <p:nvPicPr>
          <p:cNvPr id="15" name="Picture 14">
            <a:extLst>
              <a:ext uri="{FF2B5EF4-FFF2-40B4-BE49-F238E27FC236}">
                <a16:creationId xmlns:a16="http://schemas.microsoft.com/office/drawing/2014/main" id="{818E9578-74B1-4F15-A87B-1B4AB76A3703}"/>
              </a:ext>
            </a:extLst>
          </p:cNvPr>
          <p:cNvPicPr>
            <a:picLocks noChangeAspect="1"/>
          </p:cNvPicPr>
          <p:nvPr/>
        </p:nvPicPr>
        <p:blipFill rotWithShape="1">
          <a:blip r:embed="rId10"/>
          <a:srcRect b="40706"/>
          <a:stretch/>
        </p:blipFill>
        <p:spPr>
          <a:xfrm>
            <a:off x="4511883" y="2400716"/>
            <a:ext cx="1087267" cy="1110289"/>
          </a:xfrm>
          <a:prstGeom prst="rect">
            <a:avLst/>
          </a:prstGeom>
        </p:spPr>
      </p:pic>
      <p:pic>
        <p:nvPicPr>
          <p:cNvPr id="16" name="Picture 15">
            <a:extLst>
              <a:ext uri="{FF2B5EF4-FFF2-40B4-BE49-F238E27FC236}">
                <a16:creationId xmlns:a16="http://schemas.microsoft.com/office/drawing/2014/main" id="{3FA249DB-F221-40D8-BDCF-30113CAF68CB}"/>
              </a:ext>
            </a:extLst>
          </p:cNvPr>
          <p:cNvPicPr>
            <a:picLocks noChangeAspect="1"/>
          </p:cNvPicPr>
          <p:nvPr/>
        </p:nvPicPr>
        <p:blipFill rotWithShape="1">
          <a:blip r:embed="rId11"/>
          <a:srcRect l="3308" t="5183" r="6037" b="35004"/>
          <a:stretch/>
        </p:blipFill>
        <p:spPr>
          <a:xfrm>
            <a:off x="2092893" y="4024954"/>
            <a:ext cx="1420976" cy="1128635"/>
          </a:xfrm>
          <a:prstGeom prst="roundRect">
            <a:avLst/>
          </a:prstGeom>
        </p:spPr>
      </p:pic>
      <p:pic>
        <p:nvPicPr>
          <p:cNvPr id="18" name="Picture 17">
            <a:extLst>
              <a:ext uri="{FF2B5EF4-FFF2-40B4-BE49-F238E27FC236}">
                <a16:creationId xmlns:a16="http://schemas.microsoft.com/office/drawing/2014/main" id="{70E59385-A9D9-466B-8AC3-0203F7FA38EB}"/>
              </a:ext>
            </a:extLst>
          </p:cNvPr>
          <p:cNvPicPr>
            <a:picLocks noChangeAspect="1"/>
          </p:cNvPicPr>
          <p:nvPr/>
        </p:nvPicPr>
        <p:blipFill rotWithShape="1">
          <a:blip r:embed="rId12"/>
          <a:srcRect l="19855" t="5900" r="21852" b="46493"/>
          <a:stretch/>
        </p:blipFill>
        <p:spPr>
          <a:xfrm>
            <a:off x="5677998" y="2035022"/>
            <a:ext cx="1209044" cy="972316"/>
          </a:xfrm>
          <a:prstGeom prst="roundRect">
            <a:avLst/>
          </a:prstGeom>
        </p:spPr>
      </p:pic>
      <p:pic>
        <p:nvPicPr>
          <p:cNvPr id="19" name="Picture 18">
            <a:extLst>
              <a:ext uri="{FF2B5EF4-FFF2-40B4-BE49-F238E27FC236}">
                <a16:creationId xmlns:a16="http://schemas.microsoft.com/office/drawing/2014/main" id="{BF71A9DC-9200-465E-97CE-33A284F7C0CF}"/>
              </a:ext>
            </a:extLst>
          </p:cNvPr>
          <p:cNvPicPr>
            <a:picLocks noChangeAspect="1"/>
          </p:cNvPicPr>
          <p:nvPr/>
        </p:nvPicPr>
        <p:blipFill>
          <a:blip r:embed="rId13"/>
          <a:stretch>
            <a:fillRect/>
          </a:stretch>
        </p:blipFill>
        <p:spPr>
          <a:xfrm>
            <a:off x="7038116" y="1540510"/>
            <a:ext cx="888037" cy="917639"/>
          </a:xfrm>
          <a:prstGeom prst="rect">
            <a:avLst/>
          </a:prstGeom>
        </p:spPr>
      </p:pic>
      <p:grpSp>
        <p:nvGrpSpPr>
          <p:cNvPr id="40" name="Group 39">
            <a:extLst>
              <a:ext uri="{FF2B5EF4-FFF2-40B4-BE49-F238E27FC236}">
                <a16:creationId xmlns:a16="http://schemas.microsoft.com/office/drawing/2014/main" id="{1AADC62D-945D-2D4E-BE02-611D0CFFCC69}"/>
              </a:ext>
            </a:extLst>
          </p:cNvPr>
          <p:cNvGrpSpPr/>
          <p:nvPr/>
        </p:nvGrpSpPr>
        <p:grpSpPr>
          <a:xfrm>
            <a:off x="8146474" y="2569950"/>
            <a:ext cx="1067571" cy="941055"/>
            <a:chOff x="9335432" y="2167149"/>
            <a:chExt cx="1067571" cy="941055"/>
          </a:xfrm>
        </p:grpSpPr>
        <p:sp>
          <p:nvSpPr>
            <p:cNvPr id="21" name="Triangle 20">
              <a:extLst>
                <a:ext uri="{FF2B5EF4-FFF2-40B4-BE49-F238E27FC236}">
                  <a16:creationId xmlns:a16="http://schemas.microsoft.com/office/drawing/2014/main" id="{31546D47-8BE7-0B41-9CB1-3875D9A26314}"/>
                </a:ext>
              </a:extLst>
            </p:cNvPr>
            <p:cNvSpPr/>
            <p:nvPr/>
          </p:nvSpPr>
          <p:spPr>
            <a:xfrm>
              <a:off x="9460416" y="2291271"/>
              <a:ext cx="782572" cy="716067"/>
            </a:xfrm>
            <a:prstGeom prst="triangle">
              <a:avLst/>
            </a:prstGeom>
            <a:solidFill>
              <a:srgbClr val="995D25"/>
            </a:solidFill>
            <a:ln w="57150">
              <a:solidFill>
                <a:srgbClr val="995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443E8F6C-586B-334D-A632-B755C4FAE597}"/>
                </a:ext>
              </a:extLst>
            </p:cNvPr>
            <p:cNvGrpSpPr/>
            <p:nvPr/>
          </p:nvGrpSpPr>
          <p:grpSpPr>
            <a:xfrm>
              <a:off x="9335432" y="2167149"/>
              <a:ext cx="1067571" cy="941055"/>
              <a:chOff x="9335432" y="2167149"/>
              <a:chExt cx="1067571" cy="941055"/>
            </a:xfrm>
          </p:grpSpPr>
          <p:sp>
            <p:nvSpPr>
              <p:cNvPr id="33" name="Graphic 31" descr="Warning with solid fill">
                <a:extLst>
                  <a:ext uri="{FF2B5EF4-FFF2-40B4-BE49-F238E27FC236}">
                    <a16:creationId xmlns:a16="http://schemas.microsoft.com/office/drawing/2014/main" id="{38DE97A9-1013-0246-B50B-ED82E27868C2}"/>
                  </a:ext>
                </a:extLst>
              </p:cNvPr>
              <p:cNvSpPr/>
              <p:nvPr/>
            </p:nvSpPr>
            <p:spPr>
              <a:xfrm>
                <a:off x="9335432" y="2167149"/>
                <a:ext cx="1067571" cy="941055"/>
              </a:xfrm>
              <a:custGeom>
                <a:avLst/>
                <a:gdLst>
                  <a:gd name="connsiteX0" fmla="*/ 1061099 w 1067571"/>
                  <a:gd name="connsiteY0" fmla="*/ 866786 h 941055"/>
                  <a:gd name="connsiteX1" fmla="*/ 577109 w 1067571"/>
                  <a:gd name="connsiteY1" fmla="*/ 25066 h 941055"/>
                  <a:gd name="connsiteX2" fmla="*/ 491700 w 1067571"/>
                  <a:gd name="connsiteY2" fmla="*/ 25066 h 941055"/>
                  <a:gd name="connsiteX3" fmla="*/ 6473 w 1067571"/>
                  <a:gd name="connsiteY3" fmla="*/ 866786 h 941055"/>
                  <a:gd name="connsiteX4" fmla="*/ 49796 w 1067571"/>
                  <a:gd name="connsiteY4" fmla="*/ 941056 h 941055"/>
                  <a:gd name="connsiteX5" fmla="*/ 533786 w 1067571"/>
                  <a:gd name="connsiteY5" fmla="*/ 941056 h 941055"/>
                  <a:gd name="connsiteX6" fmla="*/ 1017775 w 1067571"/>
                  <a:gd name="connsiteY6" fmla="*/ 941056 h 941055"/>
                  <a:gd name="connsiteX7" fmla="*/ 1061099 w 1067571"/>
                  <a:gd name="connsiteY7" fmla="*/ 866786 h 941055"/>
                  <a:gd name="connsiteX8" fmla="*/ 496651 w 1067571"/>
                  <a:gd name="connsiteY8" fmla="*/ 223118 h 941055"/>
                  <a:gd name="connsiteX9" fmla="*/ 570920 w 1067571"/>
                  <a:gd name="connsiteY9" fmla="*/ 223118 h 941055"/>
                  <a:gd name="connsiteX10" fmla="*/ 570920 w 1067571"/>
                  <a:gd name="connsiteY10" fmla="*/ 656356 h 941055"/>
                  <a:gd name="connsiteX11" fmla="*/ 496651 w 1067571"/>
                  <a:gd name="connsiteY11" fmla="*/ 656356 h 941055"/>
                  <a:gd name="connsiteX12" fmla="*/ 496651 w 1067571"/>
                  <a:gd name="connsiteY12" fmla="*/ 223118 h 941055"/>
                  <a:gd name="connsiteX13" fmla="*/ 533786 w 1067571"/>
                  <a:gd name="connsiteY13" fmla="*/ 829652 h 941055"/>
                  <a:gd name="connsiteX14" fmla="*/ 471894 w 1067571"/>
                  <a:gd name="connsiteY14" fmla="*/ 767760 h 941055"/>
                  <a:gd name="connsiteX15" fmla="*/ 533786 w 1067571"/>
                  <a:gd name="connsiteY15" fmla="*/ 705869 h 941055"/>
                  <a:gd name="connsiteX16" fmla="*/ 595677 w 1067571"/>
                  <a:gd name="connsiteY16" fmla="*/ 767760 h 941055"/>
                  <a:gd name="connsiteX17" fmla="*/ 533786 w 1067571"/>
                  <a:gd name="connsiteY17" fmla="*/ 829652 h 94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7571" h="941055">
                    <a:moveTo>
                      <a:pt x="1061099" y="866786"/>
                    </a:moveTo>
                    <a:lnTo>
                      <a:pt x="577109" y="25066"/>
                    </a:lnTo>
                    <a:cubicBezTo>
                      <a:pt x="558542" y="-8355"/>
                      <a:pt x="510267" y="-8355"/>
                      <a:pt x="491700" y="25066"/>
                    </a:cubicBezTo>
                    <a:lnTo>
                      <a:pt x="6473" y="866786"/>
                    </a:lnTo>
                    <a:cubicBezTo>
                      <a:pt x="-12095" y="900207"/>
                      <a:pt x="11424" y="941056"/>
                      <a:pt x="49796" y="941056"/>
                    </a:cubicBezTo>
                    <a:lnTo>
                      <a:pt x="533786" y="941056"/>
                    </a:lnTo>
                    <a:lnTo>
                      <a:pt x="1017775" y="941056"/>
                    </a:lnTo>
                    <a:cubicBezTo>
                      <a:pt x="1056147" y="941056"/>
                      <a:pt x="1079666" y="900207"/>
                      <a:pt x="1061099" y="866786"/>
                    </a:cubicBezTo>
                    <a:close/>
                    <a:moveTo>
                      <a:pt x="496651" y="223118"/>
                    </a:moveTo>
                    <a:lnTo>
                      <a:pt x="570920" y="223118"/>
                    </a:lnTo>
                    <a:lnTo>
                      <a:pt x="570920" y="656356"/>
                    </a:lnTo>
                    <a:lnTo>
                      <a:pt x="496651" y="656356"/>
                    </a:lnTo>
                    <a:lnTo>
                      <a:pt x="496651" y="223118"/>
                    </a:lnTo>
                    <a:close/>
                    <a:moveTo>
                      <a:pt x="533786" y="829652"/>
                    </a:moveTo>
                    <a:cubicBezTo>
                      <a:pt x="499127" y="829652"/>
                      <a:pt x="471894" y="802419"/>
                      <a:pt x="471894" y="767760"/>
                    </a:cubicBezTo>
                    <a:cubicBezTo>
                      <a:pt x="471894" y="733101"/>
                      <a:pt x="499127" y="705869"/>
                      <a:pt x="533786" y="705869"/>
                    </a:cubicBezTo>
                    <a:cubicBezTo>
                      <a:pt x="568445" y="705869"/>
                      <a:pt x="595677" y="733101"/>
                      <a:pt x="595677" y="767760"/>
                    </a:cubicBezTo>
                    <a:cubicBezTo>
                      <a:pt x="595677" y="802419"/>
                      <a:pt x="568445" y="829652"/>
                      <a:pt x="533786" y="829652"/>
                    </a:cubicBezTo>
                    <a:close/>
                  </a:path>
                </a:pathLst>
              </a:custGeom>
              <a:solidFill>
                <a:srgbClr val="995D25"/>
              </a:solidFill>
              <a:ln w="12303" cap="flat">
                <a:solidFill>
                  <a:srgbClr val="995D25"/>
                </a:solidFill>
                <a:prstDash val="solid"/>
                <a:miter/>
              </a:ln>
            </p:spPr>
            <p:txBody>
              <a:bodyPr rtlCol="0" anchor="ctr"/>
              <a:lstStyle/>
              <a:p>
                <a:endParaRPr lang="en-US" dirty="0"/>
              </a:p>
            </p:txBody>
          </p:sp>
          <p:sp>
            <p:nvSpPr>
              <p:cNvPr id="35" name="Oval 34">
                <a:extLst>
                  <a:ext uri="{FF2B5EF4-FFF2-40B4-BE49-F238E27FC236}">
                    <a16:creationId xmlns:a16="http://schemas.microsoft.com/office/drawing/2014/main" id="{328B633D-AFE4-6F40-A3A8-B3795AB07454}"/>
                  </a:ext>
                </a:extLst>
              </p:cNvPr>
              <p:cNvSpPr/>
              <p:nvPr/>
            </p:nvSpPr>
            <p:spPr>
              <a:xfrm>
                <a:off x="9709535" y="2465764"/>
                <a:ext cx="273225" cy="245971"/>
              </a:xfrm>
              <a:prstGeom prst="ellipse">
                <a:avLst/>
              </a:prstGeom>
              <a:solidFill>
                <a:srgbClr val="FEB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8DB3E8-6B9D-7641-BF6F-77B9301703C3}"/>
                  </a:ext>
                </a:extLst>
              </p:cNvPr>
              <p:cNvSpPr/>
              <p:nvPr/>
            </p:nvSpPr>
            <p:spPr>
              <a:xfrm>
                <a:off x="9537324" y="2726600"/>
                <a:ext cx="273225" cy="245970"/>
              </a:xfrm>
              <a:prstGeom prst="ellipse">
                <a:avLst/>
              </a:prstGeom>
              <a:solidFill>
                <a:srgbClr val="FEB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A86717-0A22-E947-B175-088820BB26C0}"/>
                  </a:ext>
                </a:extLst>
              </p:cNvPr>
              <p:cNvSpPr/>
              <p:nvPr/>
            </p:nvSpPr>
            <p:spPr>
              <a:xfrm>
                <a:off x="9868477" y="2726599"/>
                <a:ext cx="273225" cy="245970"/>
              </a:xfrm>
              <a:prstGeom prst="ellipse">
                <a:avLst/>
              </a:prstGeom>
              <a:solidFill>
                <a:srgbClr val="FEB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134944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fltVal val="0"/>
                                          </p:val>
                                        </p:tav>
                                        <p:tav tm="100000">
                                          <p:val>
                                            <p:strVal val="#ppt_h"/>
                                          </p:val>
                                        </p:tav>
                                      </p:tavLst>
                                    </p:anim>
                                    <p:animEffect transition="in" filter="fade">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3" name="Right Triangle 2">
            <a:extLst>
              <a:ext uri="{FF2B5EF4-FFF2-40B4-BE49-F238E27FC236}">
                <a16:creationId xmlns:a16="http://schemas.microsoft.com/office/drawing/2014/main" id="{D88FBC84-2CBC-4637-9DC5-61185FEC84DA}"/>
              </a:ext>
            </a:extLst>
          </p:cNvPr>
          <p:cNvSpPr/>
          <p:nvPr/>
        </p:nvSpPr>
        <p:spPr>
          <a:xfrm rot="5400000">
            <a:off x="3704605" y="37691"/>
            <a:ext cx="4557464"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a:blip r:embed="rId4"/>
          <a:stretch>
            <a:fillRect/>
          </a:stretch>
        </p:blipFill>
        <p:spPr>
          <a:xfrm>
            <a:off x="2171527" y="1767849"/>
            <a:ext cx="1209043" cy="1543059"/>
          </a:xfrm>
          <a:prstGeom prst="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3846843" y="129131"/>
            <a:ext cx="4557465" cy="7740110"/>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a:blip r:embed="rId5"/>
          <a:stretch>
            <a:fillRect/>
          </a:stretch>
        </p:blipFill>
        <p:spPr>
          <a:xfrm>
            <a:off x="8711945" y="4692684"/>
            <a:ext cx="1149628" cy="1470695"/>
          </a:xfrm>
          <a:prstGeom prst="rect">
            <a:avLst/>
          </a:prstGeom>
        </p:spPr>
      </p:pic>
      <p:sp>
        <p:nvSpPr>
          <p:cNvPr id="14" name="TextBox 13">
            <a:extLst>
              <a:ext uri="{FF2B5EF4-FFF2-40B4-BE49-F238E27FC236}">
                <a16:creationId xmlns:a16="http://schemas.microsoft.com/office/drawing/2014/main" id="{740D8F5B-A2BC-4CA7-9758-41B9D2E55001}"/>
              </a:ext>
            </a:extLst>
          </p:cNvPr>
          <p:cNvSpPr txBox="1"/>
          <p:nvPr/>
        </p:nvSpPr>
        <p:spPr>
          <a:xfrm>
            <a:off x="430702" y="383620"/>
            <a:ext cx="11389745"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They have rights to leave a legacy</a:t>
            </a:r>
          </a:p>
        </p:txBody>
      </p:sp>
      <p:sp>
        <p:nvSpPr>
          <p:cNvPr id="6" name="TextBox 5">
            <a:extLst>
              <a:ext uri="{FF2B5EF4-FFF2-40B4-BE49-F238E27FC236}">
                <a16:creationId xmlns:a16="http://schemas.microsoft.com/office/drawing/2014/main" id="{D935AAF0-7F15-40CA-804E-775A05F6A97B}"/>
              </a:ext>
            </a:extLst>
          </p:cNvPr>
          <p:cNvSpPr txBox="1"/>
          <p:nvPr/>
        </p:nvSpPr>
        <p:spPr>
          <a:xfrm>
            <a:off x="5002407" y="3115226"/>
            <a:ext cx="1393330" cy="1631216"/>
          </a:xfrm>
          <a:prstGeom prst="rect">
            <a:avLst/>
          </a:prstGeom>
          <a:noFill/>
        </p:spPr>
        <p:txBody>
          <a:bodyPr wrap="none" rtlCol="0">
            <a:spAutoFit/>
          </a:bodyPr>
          <a:lstStyle/>
          <a:p>
            <a:r>
              <a:rPr lang="en-ZA" sz="10000" dirty="0">
                <a:solidFill>
                  <a:srgbClr val="995D25"/>
                </a:solidFill>
                <a:latin typeface="Century Gothic" panose="020B0502020202020204" pitchFamily="34" charset="0"/>
              </a:rPr>
              <a:t>vs</a:t>
            </a:r>
          </a:p>
        </p:txBody>
      </p:sp>
      <p:pic>
        <p:nvPicPr>
          <p:cNvPr id="20" name="Picture 19">
            <a:extLst>
              <a:ext uri="{FF2B5EF4-FFF2-40B4-BE49-F238E27FC236}">
                <a16:creationId xmlns:a16="http://schemas.microsoft.com/office/drawing/2014/main" id="{370B696C-E94D-4489-B19A-55F02BE43D4A}"/>
              </a:ext>
            </a:extLst>
          </p:cNvPr>
          <p:cNvPicPr>
            <a:picLocks noChangeAspect="1"/>
          </p:cNvPicPr>
          <p:nvPr/>
        </p:nvPicPr>
        <p:blipFill rotWithShape="1">
          <a:blip r:embed="rId6"/>
          <a:srcRect r="3397" b="33802"/>
          <a:stretch/>
        </p:blipFill>
        <p:spPr>
          <a:xfrm>
            <a:off x="6113863" y="1767849"/>
            <a:ext cx="1343779" cy="1195946"/>
          </a:xfrm>
          <a:prstGeom prst="roundRect">
            <a:avLst/>
          </a:prstGeom>
        </p:spPr>
      </p:pic>
      <p:pic>
        <p:nvPicPr>
          <p:cNvPr id="26" name="Picture 25">
            <a:extLst>
              <a:ext uri="{FF2B5EF4-FFF2-40B4-BE49-F238E27FC236}">
                <a16:creationId xmlns:a16="http://schemas.microsoft.com/office/drawing/2014/main" id="{15D69EC6-8D4C-40FC-8CAA-C1CD881C2ADB}"/>
              </a:ext>
            </a:extLst>
          </p:cNvPr>
          <p:cNvPicPr>
            <a:picLocks noChangeAspect="1"/>
          </p:cNvPicPr>
          <p:nvPr/>
        </p:nvPicPr>
        <p:blipFill rotWithShape="1">
          <a:blip r:embed="rId7"/>
          <a:srcRect r="-602" b="35535"/>
          <a:stretch/>
        </p:blipFill>
        <p:spPr>
          <a:xfrm>
            <a:off x="2255520" y="4103825"/>
            <a:ext cx="969457" cy="1187040"/>
          </a:xfrm>
          <a:prstGeom prst="rect">
            <a:avLst/>
          </a:prstGeom>
        </p:spPr>
      </p:pic>
      <p:pic>
        <p:nvPicPr>
          <p:cNvPr id="27" name="Picture 26">
            <a:extLst>
              <a:ext uri="{FF2B5EF4-FFF2-40B4-BE49-F238E27FC236}">
                <a16:creationId xmlns:a16="http://schemas.microsoft.com/office/drawing/2014/main" id="{4F0D0E9C-824D-4568-8F3B-8CA64EA1B736}"/>
              </a:ext>
            </a:extLst>
          </p:cNvPr>
          <p:cNvPicPr>
            <a:picLocks noChangeAspect="1"/>
          </p:cNvPicPr>
          <p:nvPr/>
        </p:nvPicPr>
        <p:blipFill rotWithShape="1">
          <a:blip r:embed="rId8"/>
          <a:srcRect l="7635" r="19049" b="38753"/>
          <a:stretch/>
        </p:blipFill>
        <p:spPr>
          <a:xfrm>
            <a:off x="3352536" y="3310908"/>
            <a:ext cx="1318641" cy="1057134"/>
          </a:xfrm>
          <a:prstGeom prst="rect">
            <a:avLst/>
          </a:prstGeom>
        </p:spPr>
      </p:pic>
      <p:pic>
        <p:nvPicPr>
          <p:cNvPr id="28" name="Picture 27">
            <a:extLst>
              <a:ext uri="{FF2B5EF4-FFF2-40B4-BE49-F238E27FC236}">
                <a16:creationId xmlns:a16="http://schemas.microsoft.com/office/drawing/2014/main" id="{7ADF122E-203E-449E-AB17-C7E1FD1E6D15}"/>
              </a:ext>
            </a:extLst>
          </p:cNvPr>
          <p:cNvPicPr>
            <a:picLocks noChangeAspect="1"/>
          </p:cNvPicPr>
          <p:nvPr/>
        </p:nvPicPr>
        <p:blipFill rotWithShape="1">
          <a:blip r:embed="rId9"/>
          <a:srcRect l="13998" t="1" r="12441" b="39492"/>
          <a:stretch/>
        </p:blipFill>
        <p:spPr>
          <a:xfrm>
            <a:off x="4874848" y="2345177"/>
            <a:ext cx="1129339" cy="1043724"/>
          </a:xfrm>
          <a:prstGeom prst="roundRect">
            <a:avLst/>
          </a:prstGeom>
        </p:spPr>
      </p:pic>
      <p:pic>
        <p:nvPicPr>
          <p:cNvPr id="29" name="Picture 28">
            <a:extLst>
              <a:ext uri="{FF2B5EF4-FFF2-40B4-BE49-F238E27FC236}">
                <a16:creationId xmlns:a16="http://schemas.microsoft.com/office/drawing/2014/main" id="{ADF02735-DEF8-4F33-A413-235D4036FE3D}"/>
              </a:ext>
            </a:extLst>
          </p:cNvPr>
          <p:cNvPicPr>
            <a:picLocks noChangeAspect="1"/>
          </p:cNvPicPr>
          <p:nvPr/>
        </p:nvPicPr>
        <p:blipFill rotWithShape="1">
          <a:blip r:embed="rId10"/>
          <a:srcRect b="36509"/>
          <a:stretch/>
        </p:blipFill>
        <p:spPr>
          <a:xfrm>
            <a:off x="8347134" y="2752556"/>
            <a:ext cx="939625" cy="866094"/>
          </a:xfrm>
          <a:prstGeom prst="rect">
            <a:avLst/>
          </a:prstGeom>
        </p:spPr>
      </p:pic>
      <p:pic>
        <p:nvPicPr>
          <p:cNvPr id="31" name="Picture 30">
            <a:extLst>
              <a:ext uri="{FF2B5EF4-FFF2-40B4-BE49-F238E27FC236}">
                <a16:creationId xmlns:a16="http://schemas.microsoft.com/office/drawing/2014/main" id="{7CFEDCD0-6FEB-4958-8BE8-995C8D48C0AE}"/>
              </a:ext>
            </a:extLst>
          </p:cNvPr>
          <p:cNvPicPr>
            <a:picLocks noChangeAspect="1"/>
          </p:cNvPicPr>
          <p:nvPr/>
        </p:nvPicPr>
        <p:blipFill rotWithShape="1">
          <a:blip r:embed="rId11"/>
          <a:srcRect b="35799"/>
          <a:stretch/>
        </p:blipFill>
        <p:spPr>
          <a:xfrm>
            <a:off x="6959843" y="3577823"/>
            <a:ext cx="1068157" cy="967358"/>
          </a:xfrm>
          <a:prstGeom prst="rect">
            <a:avLst/>
          </a:prstGeom>
        </p:spPr>
      </p:pic>
      <p:pic>
        <p:nvPicPr>
          <p:cNvPr id="9" name="Graphic 8" descr="Earth globe: Africa and Europe with solid fill">
            <a:extLst>
              <a:ext uri="{FF2B5EF4-FFF2-40B4-BE49-F238E27FC236}">
                <a16:creationId xmlns:a16="http://schemas.microsoft.com/office/drawing/2014/main" id="{0029FC6E-D509-1F45-A2CF-FDA469A86D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61036" y="1951603"/>
            <a:ext cx="1209043" cy="1195946"/>
          </a:xfrm>
          <a:prstGeom prst="rect">
            <a:avLst/>
          </a:prstGeom>
        </p:spPr>
      </p:pic>
      <p:pic>
        <p:nvPicPr>
          <p:cNvPr id="11" name="Graphic 10" descr="Bio-hazard with solid fill">
            <a:extLst>
              <a:ext uri="{FF2B5EF4-FFF2-40B4-BE49-F238E27FC236}">
                <a16:creationId xmlns:a16="http://schemas.microsoft.com/office/drawing/2014/main" id="{AB275061-BCCA-0E41-835E-20182CE73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35457" y="4706993"/>
            <a:ext cx="1052490" cy="1052490"/>
          </a:xfrm>
          <a:prstGeom prst="rect">
            <a:avLst/>
          </a:prstGeom>
        </p:spPr>
      </p:pic>
      <p:pic>
        <p:nvPicPr>
          <p:cNvPr id="16" name="Graphic 15" descr="Bar graph with downward trend with solid fill">
            <a:extLst>
              <a:ext uri="{FF2B5EF4-FFF2-40B4-BE49-F238E27FC236}">
                <a16:creationId xmlns:a16="http://schemas.microsoft.com/office/drawing/2014/main" id="{89C798FB-B374-6B45-9CCE-57735F7187A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12902" y="4573030"/>
            <a:ext cx="1052471" cy="1052471"/>
          </a:xfrm>
          <a:prstGeom prst="rect">
            <a:avLst/>
          </a:prstGeom>
        </p:spPr>
      </p:pic>
      <p:grpSp>
        <p:nvGrpSpPr>
          <p:cNvPr id="19" name="Group 18">
            <a:extLst>
              <a:ext uri="{FF2B5EF4-FFF2-40B4-BE49-F238E27FC236}">
                <a16:creationId xmlns:a16="http://schemas.microsoft.com/office/drawing/2014/main" id="{7F6807D8-0F69-AE4F-B0E5-4A04F0B9C695}"/>
              </a:ext>
            </a:extLst>
          </p:cNvPr>
          <p:cNvGrpSpPr/>
          <p:nvPr/>
        </p:nvGrpSpPr>
        <p:grpSpPr>
          <a:xfrm>
            <a:off x="4260776" y="5136449"/>
            <a:ext cx="961399" cy="1043724"/>
            <a:chOff x="4258396" y="5081625"/>
            <a:chExt cx="961399" cy="1043724"/>
          </a:xfrm>
        </p:grpSpPr>
        <p:pic>
          <p:nvPicPr>
            <p:cNvPr id="30" name="Picture 29">
              <a:extLst>
                <a:ext uri="{FF2B5EF4-FFF2-40B4-BE49-F238E27FC236}">
                  <a16:creationId xmlns:a16="http://schemas.microsoft.com/office/drawing/2014/main" id="{7769C3E8-C663-4241-A76D-683B176F371F}"/>
                </a:ext>
              </a:extLst>
            </p:cNvPr>
            <p:cNvPicPr>
              <a:picLocks noChangeAspect="1"/>
            </p:cNvPicPr>
            <p:nvPr/>
          </p:nvPicPr>
          <p:blipFill rotWithShape="1">
            <a:blip r:embed="rId18"/>
            <a:srcRect l="20665" t="2431" r="14878" b="38033"/>
            <a:stretch/>
          </p:blipFill>
          <p:spPr>
            <a:xfrm>
              <a:off x="4258396" y="5081625"/>
              <a:ext cx="961399" cy="1043724"/>
            </a:xfrm>
            <a:prstGeom prst="rect">
              <a:avLst/>
            </a:prstGeom>
          </p:spPr>
        </p:pic>
        <p:pic>
          <p:nvPicPr>
            <p:cNvPr id="18" name="Graphic 17" descr="Close with solid fill">
              <a:extLst>
                <a:ext uri="{FF2B5EF4-FFF2-40B4-BE49-F238E27FC236}">
                  <a16:creationId xmlns:a16="http://schemas.microsoft.com/office/drawing/2014/main" id="{CD1F2DCA-0E53-204B-878F-CBC06E3EA68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61950" y="5130062"/>
              <a:ext cx="914400" cy="914400"/>
            </a:xfrm>
            <a:prstGeom prst="rect">
              <a:avLst/>
            </a:prstGeom>
          </p:spPr>
        </p:pic>
      </p:grpSp>
    </p:spTree>
    <p:custDataLst>
      <p:tags r:id="rId1"/>
    </p:custDataLst>
    <p:extLst>
      <p:ext uri="{BB962C8B-B14F-4D97-AF65-F5344CB8AC3E}">
        <p14:creationId xmlns:p14="http://schemas.microsoft.com/office/powerpoint/2010/main" val="74703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789514" y="1197806"/>
            <a:ext cx="11033380" cy="5262979"/>
          </a:xfrm>
          <a:prstGeom prst="rect">
            <a:avLst/>
          </a:prstGeom>
          <a:noFill/>
        </p:spPr>
        <p:txBody>
          <a:bodyPr wrap="square">
            <a:spAutoFit/>
          </a:bodyPr>
          <a:lstStyle>
            <a:defPPr>
              <a:defRPr lang="en-US"/>
            </a:defPPr>
            <a:lvl1pPr>
              <a:defRPr sz="6000" b="1">
                <a:solidFill>
                  <a:schemeClr val="bg1"/>
                </a:solidFill>
                <a:latin typeface="Century Gothic" panose="020B0502020202020204" pitchFamily="34" charset="0"/>
                <a:ea typeface="MS PGothic" panose="020B0600070205080204" pitchFamily="34" charset="-128"/>
              </a:defRPr>
            </a:lvl1pPr>
          </a:lstStyle>
          <a:p>
            <a:pPr marL="457200" indent="-457200">
              <a:spcBef>
                <a:spcPts val="1200"/>
              </a:spcBef>
              <a:buFont typeface="Arial" panose="020B0604020202020204" pitchFamily="34" charset="0"/>
              <a:buChar char="•"/>
            </a:pPr>
            <a:r>
              <a:rPr lang="en-ZA" sz="2600" dirty="0"/>
              <a:t>Develop a vision for the kind of world you would like to create for your children.</a:t>
            </a:r>
          </a:p>
          <a:p>
            <a:pPr marL="457200" indent="-457200">
              <a:spcBef>
                <a:spcPts val="1200"/>
              </a:spcBef>
              <a:buFont typeface="Arial" panose="020B0604020202020204" pitchFamily="34" charset="0"/>
              <a:buChar char="•"/>
            </a:pPr>
            <a:r>
              <a:rPr lang="en-ZA" sz="2600" dirty="0"/>
              <a:t>Understand the human rights and developmental needs of children and how you can support them.</a:t>
            </a:r>
          </a:p>
          <a:p>
            <a:pPr marL="457200" indent="-457200">
              <a:spcBef>
                <a:spcPts val="1200"/>
              </a:spcBef>
              <a:buFont typeface="Arial" panose="020B0604020202020204" pitchFamily="34" charset="0"/>
              <a:buChar char="•"/>
            </a:pPr>
            <a:r>
              <a:rPr lang="en-ZA" sz="2600" dirty="0"/>
              <a:t>Understand what causes and what can prevent child protection challenges in your community.</a:t>
            </a:r>
          </a:p>
          <a:p>
            <a:pPr marL="457200" indent="-457200">
              <a:spcBef>
                <a:spcPts val="1200"/>
              </a:spcBef>
              <a:buFont typeface="Arial" panose="020B0604020202020204" pitchFamily="34" charset="0"/>
              <a:buChar char="•"/>
            </a:pPr>
            <a:r>
              <a:rPr lang="en-ZA" sz="2600" dirty="0"/>
              <a:t>Understand the child protection and safeguarding process.</a:t>
            </a:r>
          </a:p>
          <a:p>
            <a:pPr marL="457200" indent="-457200">
              <a:spcBef>
                <a:spcPts val="1200"/>
              </a:spcBef>
              <a:buFont typeface="Arial" panose="020B0604020202020204" pitchFamily="34" charset="0"/>
              <a:buChar char="•"/>
            </a:pPr>
            <a:r>
              <a:rPr lang="en-ZA" sz="2600" dirty="0"/>
              <a:t>Understand the role of parents or caregivers and how to build your children’s self esteem and self worth.</a:t>
            </a:r>
          </a:p>
          <a:p>
            <a:pPr marL="457200" indent="-457200">
              <a:spcBef>
                <a:spcPts val="1200"/>
              </a:spcBef>
              <a:buFont typeface="Arial" panose="020B0604020202020204" pitchFamily="34" charset="0"/>
              <a:buChar char="•"/>
            </a:pPr>
            <a:r>
              <a:rPr lang="en-ZA" sz="2600" dirty="0"/>
              <a:t>Develop an action plan to ensure positive parenting in your home and community.</a:t>
            </a:r>
          </a:p>
        </p:txBody>
      </p:sp>
      <p:sp>
        <p:nvSpPr>
          <p:cNvPr id="10" name="TextBox 9">
            <a:extLst>
              <a:ext uri="{FF2B5EF4-FFF2-40B4-BE49-F238E27FC236}">
                <a16:creationId xmlns:a16="http://schemas.microsoft.com/office/drawing/2014/main" id="{180878B3-CC20-D441-9CC6-C4B103F4F87C}"/>
              </a:ext>
            </a:extLst>
          </p:cNvPr>
          <p:cNvSpPr txBox="1"/>
          <p:nvPr/>
        </p:nvSpPr>
        <p:spPr>
          <a:xfrm>
            <a:off x="369106" y="240804"/>
            <a:ext cx="11285346"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This workshop will help you to:</a:t>
            </a:r>
          </a:p>
        </p:txBody>
      </p:sp>
    </p:spTree>
    <p:extLst>
      <p:ext uri="{BB962C8B-B14F-4D97-AF65-F5344CB8AC3E}">
        <p14:creationId xmlns:p14="http://schemas.microsoft.com/office/powerpoint/2010/main" val="157267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1595287" y="2459504"/>
            <a:ext cx="9001425" cy="193899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Children also have developmental needs</a:t>
            </a:r>
          </a:p>
        </p:txBody>
      </p:sp>
    </p:spTree>
    <p:extLst>
      <p:ext uri="{BB962C8B-B14F-4D97-AF65-F5344CB8AC3E}">
        <p14:creationId xmlns:p14="http://schemas.microsoft.com/office/powerpoint/2010/main" val="125562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 name="Group 4">
            <a:extLst>
              <a:ext uri="{FF2B5EF4-FFF2-40B4-BE49-F238E27FC236}">
                <a16:creationId xmlns:a16="http://schemas.microsoft.com/office/drawing/2014/main" id="{935FF0AB-9BC3-C341-9559-2286CFC397AF}"/>
              </a:ext>
            </a:extLst>
          </p:cNvPr>
          <p:cNvGrpSpPr/>
          <p:nvPr/>
        </p:nvGrpSpPr>
        <p:grpSpPr>
          <a:xfrm>
            <a:off x="1672587" y="1303861"/>
            <a:ext cx="8846826" cy="4182539"/>
            <a:chOff x="1850911" y="1089033"/>
            <a:chExt cx="8490178" cy="37280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11" y="1089033"/>
              <a:ext cx="8490178" cy="3728047"/>
            </a:xfrm>
            <a:prstGeom prst="rect">
              <a:avLst/>
            </a:prstGeom>
          </p:spPr>
        </p:pic>
        <p:sp>
          <p:nvSpPr>
            <p:cNvPr id="3" name="Rectangle: Rounded Corners 2">
              <a:extLst>
                <a:ext uri="{FF2B5EF4-FFF2-40B4-BE49-F238E27FC236}">
                  <a16:creationId xmlns:a16="http://schemas.microsoft.com/office/drawing/2014/main" id="{C48FE7BE-D579-46D1-B9EC-D8E38C993B21}"/>
                </a:ext>
              </a:extLst>
            </p:cNvPr>
            <p:cNvSpPr/>
            <p:nvPr/>
          </p:nvSpPr>
          <p:spPr>
            <a:xfrm>
              <a:off x="2191215" y="2846226"/>
              <a:ext cx="1579015" cy="24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i="1" dirty="0">
                  <a:solidFill>
                    <a:srgbClr val="24B24A"/>
                  </a:solidFill>
                  <a:latin typeface="Arial" panose="020B0604020202020204" pitchFamily="34" charset="0"/>
                  <a:cs typeface="Arial" panose="020B0604020202020204" pitchFamily="34" charset="0"/>
                </a:rPr>
                <a:t>0 – 40 weeks</a:t>
              </a:r>
            </a:p>
          </p:txBody>
        </p:sp>
        <p:pic>
          <p:nvPicPr>
            <p:cNvPr id="22" name="Picture 21">
              <a:extLst>
                <a:ext uri="{FF2B5EF4-FFF2-40B4-BE49-F238E27FC236}">
                  <a16:creationId xmlns:a16="http://schemas.microsoft.com/office/drawing/2014/main" id="{E72212E6-E2E1-4F21-B21D-685F0F7FCD00}"/>
                </a:ext>
              </a:extLst>
            </p:cNvPr>
            <p:cNvPicPr>
              <a:picLocks noChangeAspect="1"/>
            </p:cNvPicPr>
            <p:nvPr/>
          </p:nvPicPr>
          <p:blipFill rotWithShape="1">
            <a:blip r:embed="rId4">
              <a:extLst>
                <a:ext uri="{28A0092B-C50C-407E-A947-70E740481C1C}">
                  <a14:useLocalDpi xmlns:a14="http://schemas.microsoft.com/office/drawing/2010/main" val="0"/>
                </a:ext>
              </a:extLst>
            </a:blip>
            <a:srcRect l="15888" t="64608" r="58122" b="5139"/>
            <a:stretch/>
          </p:blipFill>
          <p:spPr>
            <a:xfrm>
              <a:off x="3166686" y="3607235"/>
              <a:ext cx="2204721" cy="1092200"/>
            </a:xfrm>
            <a:prstGeom prst="rect">
              <a:avLst/>
            </a:prstGeom>
          </p:spPr>
        </p:pic>
        <p:sp>
          <p:nvSpPr>
            <p:cNvPr id="8" name="Oval 7">
              <a:extLst>
                <a:ext uri="{FF2B5EF4-FFF2-40B4-BE49-F238E27FC236}">
                  <a16:creationId xmlns:a16="http://schemas.microsoft.com/office/drawing/2014/main" id="{C5ABD58A-1FD3-4124-BDDC-9EC7C1501420}"/>
                </a:ext>
              </a:extLst>
            </p:cNvPr>
            <p:cNvSpPr/>
            <p:nvPr/>
          </p:nvSpPr>
          <p:spPr>
            <a:xfrm>
              <a:off x="3080077" y="4227596"/>
              <a:ext cx="991839" cy="471839"/>
            </a:xfrm>
            <a:prstGeom prst="ellipse">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F05FB372-0339-4889-B915-4D7EA56375D4}"/>
                </a:ext>
              </a:extLst>
            </p:cNvPr>
            <p:cNvSpPr/>
            <p:nvPr/>
          </p:nvSpPr>
          <p:spPr>
            <a:xfrm>
              <a:off x="4302678" y="4300181"/>
              <a:ext cx="1068728" cy="376374"/>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2011CA76-B28B-4DB2-A573-7E0B2C5DB6DA}"/>
                </a:ext>
              </a:extLst>
            </p:cNvPr>
            <p:cNvSpPr txBox="1"/>
            <p:nvPr/>
          </p:nvSpPr>
          <p:spPr>
            <a:xfrm>
              <a:off x="2672135" y="4201904"/>
              <a:ext cx="1566430"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Healthy weight for Mother</a:t>
              </a:r>
            </a:p>
          </p:txBody>
        </p:sp>
        <p:sp>
          <p:nvSpPr>
            <p:cNvPr id="23" name="TextBox 22">
              <a:extLst>
                <a:ext uri="{FF2B5EF4-FFF2-40B4-BE49-F238E27FC236}">
                  <a16:creationId xmlns:a16="http://schemas.microsoft.com/office/drawing/2014/main" id="{C1C9FA2F-956E-4883-98DE-5ACC8E9F8E4E}"/>
                </a:ext>
              </a:extLst>
            </p:cNvPr>
            <p:cNvSpPr txBox="1"/>
            <p:nvPr/>
          </p:nvSpPr>
          <p:spPr>
            <a:xfrm>
              <a:off x="4158525" y="4187409"/>
              <a:ext cx="1539793"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8 Hours Sleep at Night</a:t>
              </a:r>
            </a:p>
          </p:txBody>
        </p:sp>
      </p:grpSp>
    </p:spTree>
    <p:extLst>
      <p:ext uri="{BB962C8B-B14F-4D97-AF65-F5344CB8AC3E}">
        <p14:creationId xmlns:p14="http://schemas.microsoft.com/office/powerpoint/2010/main" val="2196718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 name="Group 4">
            <a:extLst>
              <a:ext uri="{FF2B5EF4-FFF2-40B4-BE49-F238E27FC236}">
                <a16:creationId xmlns:a16="http://schemas.microsoft.com/office/drawing/2014/main" id="{935FF0AB-9BC3-C341-9559-2286CFC397AF}"/>
              </a:ext>
            </a:extLst>
          </p:cNvPr>
          <p:cNvGrpSpPr/>
          <p:nvPr/>
        </p:nvGrpSpPr>
        <p:grpSpPr>
          <a:xfrm>
            <a:off x="1672587" y="1303861"/>
            <a:ext cx="8846826" cy="4182539"/>
            <a:chOff x="1850911" y="1089033"/>
            <a:chExt cx="8490178" cy="37280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11" y="1089033"/>
              <a:ext cx="8490178" cy="3728047"/>
            </a:xfrm>
            <a:prstGeom prst="rect">
              <a:avLst/>
            </a:prstGeom>
          </p:spPr>
        </p:pic>
        <p:sp>
          <p:nvSpPr>
            <p:cNvPr id="3" name="Rectangle: Rounded Corners 2">
              <a:extLst>
                <a:ext uri="{FF2B5EF4-FFF2-40B4-BE49-F238E27FC236}">
                  <a16:creationId xmlns:a16="http://schemas.microsoft.com/office/drawing/2014/main" id="{C48FE7BE-D579-46D1-B9EC-D8E38C993B21}"/>
                </a:ext>
              </a:extLst>
            </p:cNvPr>
            <p:cNvSpPr/>
            <p:nvPr/>
          </p:nvSpPr>
          <p:spPr>
            <a:xfrm>
              <a:off x="2191215" y="2846226"/>
              <a:ext cx="1579015" cy="24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i="1" dirty="0">
                  <a:solidFill>
                    <a:srgbClr val="24B24A"/>
                  </a:solidFill>
                  <a:latin typeface="Arial" panose="020B0604020202020204" pitchFamily="34" charset="0"/>
                  <a:cs typeface="Arial" panose="020B0604020202020204" pitchFamily="34" charset="0"/>
                </a:rPr>
                <a:t>0 – 40 weeks</a:t>
              </a:r>
            </a:p>
          </p:txBody>
        </p:sp>
        <p:pic>
          <p:nvPicPr>
            <p:cNvPr id="22" name="Picture 21">
              <a:extLst>
                <a:ext uri="{FF2B5EF4-FFF2-40B4-BE49-F238E27FC236}">
                  <a16:creationId xmlns:a16="http://schemas.microsoft.com/office/drawing/2014/main" id="{E72212E6-E2E1-4F21-B21D-685F0F7FCD00}"/>
                </a:ext>
              </a:extLst>
            </p:cNvPr>
            <p:cNvPicPr>
              <a:picLocks noChangeAspect="1"/>
            </p:cNvPicPr>
            <p:nvPr/>
          </p:nvPicPr>
          <p:blipFill rotWithShape="1">
            <a:blip r:embed="rId4">
              <a:extLst>
                <a:ext uri="{28A0092B-C50C-407E-A947-70E740481C1C}">
                  <a14:useLocalDpi xmlns:a14="http://schemas.microsoft.com/office/drawing/2010/main" val="0"/>
                </a:ext>
              </a:extLst>
            </a:blip>
            <a:srcRect l="15888" t="64608" r="58122" b="5139"/>
            <a:stretch/>
          </p:blipFill>
          <p:spPr>
            <a:xfrm>
              <a:off x="3166686" y="3607235"/>
              <a:ext cx="2204721" cy="1092200"/>
            </a:xfrm>
            <a:prstGeom prst="rect">
              <a:avLst/>
            </a:prstGeom>
          </p:spPr>
        </p:pic>
        <p:sp>
          <p:nvSpPr>
            <p:cNvPr id="8" name="Oval 7">
              <a:extLst>
                <a:ext uri="{FF2B5EF4-FFF2-40B4-BE49-F238E27FC236}">
                  <a16:creationId xmlns:a16="http://schemas.microsoft.com/office/drawing/2014/main" id="{C5ABD58A-1FD3-4124-BDDC-9EC7C1501420}"/>
                </a:ext>
              </a:extLst>
            </p:cNvPr>
            <p:cNvSpPr/>
            <p:nvPr/>
          </p:nvSpPr>
          <p:spPr>
            <a:xfrm>
              <a:off x="3080077" y="4227596"/>
              <a:ext cx="991839" cy="471839"/>
            </a:xfrm>
            <a:prstGeom prst="ellipse">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F05FB372-0339-4889-B915-4D7EA56375D4}"/>
                </a:ext>
              </a:extLst>
            </p:cNvPr>
            <p:cNvSpPr/>
            <p:nvPr/>
          </p:nvSpPr>
          <p:spPr>
            <a:xfrm>
              <a:off x="4302678" y="4300181"/>
              <a:ext cx="1068728" cy="376374"/>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2011CA76-B28B-4DB2-A573-7E0B2C5DB6DA}"/>
                </a:ext>
              </a:extLst>
            </p:cNvPr>
            <p:cNvSpPr txBox="1"/>
            <p:nvPr/>
          </p:nvSpPr>
          <p:spPr>
            <a:xfrm>
              <a:off x="2672135" y="4201904"/>
              <a:ext cx="1566430"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Healthy weight for Mother</a:t>
              </a:r>
            </a:p>
          </p:txBody>
        </p:sp>
        <p:sp>
          <p:nvSpPr>
            <p:cNvPr id="23" name="TextBox 22">
              <a:extLst>
                <a:ext uri="{FF2B5EF4-FFF2-40B4-BE49-F238E27FC236}">
                  <a16:creationId xmlns:a16="http://schemas.microsoft.com/office/drawing/2014/main" id="{C1C9FA2F-956E-4883-98DE-5ACC8E9F8E4E}"/>
                </a:ext>
              </a:extLst>
            </p:cNvPr>
            <p:cNvSpPr txBox="1"/>
            <p:nvPr/>
          </p:nvSpPr>
          <p:spPr>
            <a:xfrm>
              <a:off x="4158525" y="4187409"/>
              <a:ext cx="1539793"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8 Hours Sleep at Night</a:t>
              </a:r>
            </a:p>
          </p:txBody>
        </p:sp>
      </p:grpSp>
      <p:pic>
        <p:nvPicPr>
          <p:cNvPr id="10" name="Graphic 9" descr="Muscular arm with solid fill">
            <a:extLst>
              <a:ext uri="{FF2B5EF4-FFF2-40B4-BE49-F238E27FC236}">
                <a16:creationId xmlns:a16="http://schemas.microsoft.com/office/drawing/2014/main" id="{F8E46C18-67F4-C34A-A0E7-020CF7AB6D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2053784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 name="Group 4">
            <a:extLst>
              <a:ext uri="{FF2B5EF4-FFF2-40B4-BE49-F238E27FC236}">
                <a16:creationId xmlns:a16="http://schemas.microsoft.com/office/drawing/2014/main" id="{935FF0AB-9BC3-C341-9559-2286CFC397AF}"/>
              </a:ext>
            </a:extLst>
          </p:cNvPr>
          <p:cNvGrpSpPr/>
          <p:nvPr/>
        </p:nvGrpSpPr>
        <p:grpSpPr>
          <a:xfrm>
            <a:off x="1672587" y="1303861"/>
            <a:ext cx="8846826" cy="4182539"/>
            <a:chOff x="1850911" y="1089033"/>
            <a:chExt cx="8490178" cy="37280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11" y="1089033"/>
              <a:ext cx="8490178" cy="3728047"/>
            </a:xfrm>
            <a:prstGeom prst="rect">
              <a:avLst/>
            </a:prstGeom>
          </p:spPr>
        </p:pic>
        <p:sp>
          <p:nvSpPr>
            <p:cNvPr id="3" name="Rectangle: Rounded Corners 2">
              <a:extLst>
                <a:ext uri="{FF2B5EF4-FFF2-40B4-BE49-F238E27FC236}">
                  <a16:creationId xmlns:a16="http://schemas.microsoft.com/office/drawing/2014/main" id="{C48FE7BE-D579-46D1-B9EC-D8E38C993B21}"/>
                </a:ext>
              </a:extLst>
            </p:cNvPr>
            <p:cNvSpPr/>
            <p:nvPr/>
          </p:nvSpPr>
          <p:spPr>
            <a:xfrm>
              <a:off x="2191215" y="2846226"/>
              <a:ext cx="1579015" cy="24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i="1" dirty="0">
                  <a:solidFill>
                    <a:srgbClr val="24B24A"/>
                  </a:solidFill>
                  <a:latin typeface="Arial" panose="020B0604020202020204" pitchFamily="34" charset="0"/>
                  <a:cs typeface="Arial" panose="020B0604020202020204" pitchFamily="34" charset="0"/>
                </a:rPr>
                <a:t>0 – 40 weeks</a:t>
              </a:r>
            </a:p>
          </p:txBody>
        </p:sp>
        <p:pic>
          <p:nvPicPr>
            <p:cNvPr id="22" name="Picture 21">
              <a:extLst>
                <a:ext uri="{FF2B5EF4-FFF2-40B4-BE49-F238E27FC236}">
                  <a16:creationId xmlns:a16="http://schemas.microsoft.com/office/drawing/2014/main" id="{E72212E6-E2E1-4F21-B21D-685F0F7FCD00}"/>
                </a:ext>
              </a:extLst>
            </p:cNvPr>
            <p:cNvPicPr>
              <a:picLocks noChangeAspect="1"/>
            </p:cNvPicPr>
            <p:nvPr/>
          </p:nvPicPr>
          <p:blipFill rotWithShape="1">
            <a:blip r:embed="rId4">
              <a:extLst>
                <a:ext uri="{28A0092B-C50C-407E-A947-70E740481C1C}">
                  <a14:useLocalDpi xmlns:a14="http://schemas.microsoft.com/office/drawing/2010/main" val="0"/>
                </a:ext>
              </a:extLst>
            </a:blip>
            <a:srcRect l="15888" t="64608" r="58122" b="5139"/>
            <a:stretch/>
          </p:blipFill>
          <p:spPr>
            <a:xfrm>
              <a:off x="3166686" y="3607235"/>
              <a:ext cx="2204721" cy="1092200"/>
            </a:xfrm>
            <a:prstGeom prst="rect">
              <a:avLst/>
            </a:prstGeom>
          </p:spPr>
        </p:pic>
        <p:sp>
          <p:nvSpPr>
            <p:cNvPr id="8" name="Oval 7">
              <a:extLst>
                <a:ext uri="{FF2B5EF4-FFF2-40B4-BE49-F238E27FC236}">
                  <a16:creationId xmlns:a16="http://schemas.microsoft.com/office/drawing/2014/main" id="{C5ABD58A-1FD3-4124-BDDC-9EC7C1501420}"/>
                </a:ext>
              </a:extLst>
            </p:cNvPr>
            <p:cNvSpPr/>
            <p:nvPr/>
          </p:nvSpPr>
          <p:spPr>
            <a:xfrm>
              <a:off x="3080077" y="4227596"/>
              <a:ext cx="991839" cy="471839"/>
            </a:xfrm>
            <a:prstGeom prst="ellipse">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F05FB372-0339-4889-B915-4D7EA56375D4}"/>
                </a:ext>
              </a:extLst>
            </p:cNvPr>
            <p:cNvSpPr/>
            <p:nvPr/>
          </p:nvSpPr>
          <p:spPr>
            <a:xfrm>
              <a:off x="4302678" y="4300181"/>
              <a:ext cx="1068728" cy="376374"/>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2011CA76-B28B-4DB2-A573-7E0B2C5DB6DA}"/>
                </a:ext>
              </a:extLst>
            </p:cNvPr>
            <p:cNvSpPr txBox="1"/>
            <p:nvPr/>
          </p:nvSpPr>
          <p:spPr>
            <a:xfrm>
              <a:off x="2672135" y="4201904"/>
              <a:ext cx="1566430"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Healthy weight for Mother</a:t>
              </a:r>
            </a:p>
          </p:txBody>
        </p:sp>
        <p:sp>
          <p:nvSpPr>
            <p:cNvPr id="23" name="TextBox 22">
              <a:extLst>
                <a:ext uri="{FF2B5EF4-FFF2-40B4-BE49-F238E27FC236}">
                  <a16:creationId xmlns:a16="http://schemas.microsoft.com/office/drawing/2014/main" id="{C1C9FA2F-956E-4883-98DE-5ACC8E9F8E4E}"/>
                </a:ext>
              </a:extLst>
            </p:cNvPr>
            <p:cNvSpPr txBox="1"/>
            <p:nvPr/>
          </p:nvSpPr>
          <p:spPr>
            <a:xfrm>
              <a:off x="4158525" y="4187409"/>
              <a:ext cx="1539793"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8 Hours Sleep at Night</a:t>
              </a:r>
            </a:p>
          </p:txBody>
        </p:sp>
      </p:grpSp>
      <p:pic>
        <p:nvPicPr>
          <p:cNvPr id="12" name="Graphic 11" descr="Brain with solid fill">
            <a:extLst>
              <a:ext uri="{FF2B5EF4-FFF2-40B4-BE49-F238E27FC236}">
                <a16:creationId xmlns:a16="http://schemas.microsoft.com/office/drawing/2014/main" id="{15AB7D6F-D441-9A45-BA0F-7ECEA30EB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40389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 name="Group 4">
            <a:extLst>
              <a:ext uri="{FF2B5EF4-FFF2-40B4-BE49-F238E27FC236}">
                <a16:creationId xmlns:a16="http://schemas.microsoft.com/office/drawing/2014/main" id="{935FF0AB-9BC3-C341-9559-2286CFC397AF}"/>
              </a:ext>
            </a:extLst>
          </p:cNvPr>
          <p:cNvGrpSpPr/>
          <p:nvPr/>
        </p:nvGrpSpPr>
        <p:grpSpPr>
          <a:xfrm>
            <a:off x="1672587" y="1303861"/>
            <a:ext cx="8846826" cy="4182539"/>
            <a:chOff x="1850911" y="1089033"/>
            <a:chExt cx="8490178" cy="37280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11" y="1089033"/>
              <a:ext cx="8490178" cy="3728047"/>
            </a:xfrm>
            <a:prstGeom prst="rect">
              <a:avLst/>
            </a:prstGeom>
          </p:spPr>
        </p:pic>
        <p:sp>
          <p:nvSpPr>
            <p:cNvPr id="3" name="Rectangle: Rounded Corners 2">
              <a:extLst>
                <a:ext uri="{FF2B5EF4-FFF2-40B4-BE49-F238E27FC236}">
                  <a16:creationId xmlns:a16="http://schemas.microsoft.com/office/drawing/2014/main" id="{C48FE7BE-D579-46D1-B9EC-D8E38C993B21}"/>
                </a:ext>
              </a:extLst>
            </p:cNvPr>
            <p:cNvSpPr/>
            <p:nvPr/>
          </p:nvSpPr>
          <p:spPr>
            <a:xfrm>
              <a:off x="2191215" y="2846226"/>
              <a:ext cx="1579015" cy="24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i="1" dirty="0">
                  <a:solidFill>
                    <a:srgbClr val="24B24A"/>
                  </a:solidFill>
                  <a:latin typeface="Arial" panose="020B0604020202020204" pitchFamily="34" charset="0"/>
                  <a:cs typeface="Arial" panose="020B0604020202020204" pitchFamily="34" charset="0"/>
                </a:rPr>
                <a:t>0 – 40 weeks</a:t>
              </a:r>
            </a:p>
          </p:txBody>
        </p:sp>
        <p:pic>
          <p:nvPicPr>
            <p:cNvPr id="22" name="Picture 21">
              <a:extLst>
                <a:ext uri="{FF2B5EF4-FFF2-40B4-BE49-F238E27FC236}">
                  <a16:creationId xmlns:a16="http://schemas.microsoft.com/office/drawing/2014/main" id="{E72212E6-E2E1-4F21-B21D-685F0F7FCD00}"/>
                </a:ext>
              </a:extLst>
            </p:cNvPr>
            <p:cNvPicPr>
              <a:picLocks noChangeAspect="1"/>
            </p:cNvPicPr>
            <p:nvPr/>
          </p:nvPicPr>
          <p:blipFill rotWithShape="1">
            <a:blip r:embed="rId4">
              <a:extLst>
                <a:ext uri="{28A0092B-C50C-407E-A947-70E740481C1C}">
                  <a14:useLocalDpi xmlns:a14="http://schemas.microsoft.com/office/drawing/2010/main" val="0"/>
                </a:ext>
              </a:extLst>
            </a:blip>
            <a:srcRect l="15888" t="64608" r="58122" b="5139"/>
            <a:stretch/>
          </p:blipFill>
          <p:spPr>
            <a:xfrm>
              <a:off x="3166686" y="3607235"/>
              <a:ext cx="2204721" cy="1092200"/>
            </a:xfrm>
            <a:prstGeom prst="rect">
              <a:avLst/>
            </a:prstGeom>
          </p:spPr>
        </p:pic>
        <p:sp>
          <p:nvSpPr>
            <p:cNvPr id="8" name="Oval 7">
              <a:extLst>
                <a:ext uri="{FF2B5EF4-FFF2-40B4-BE49-F238E27FC236}">
                  <a16:creationId xmlns:a16="http://schemas.microsoft.com/office/drawing/2014/main" id="{C5ABD58A-1FD3-4124-BDDC-9EC7C1501420}"/>
                </a:ext>
              </a:extLst>
            </p:cNvPr>
            <p:cNvSpPr/>
            <p:nvPr/>
          </p:nvSpPr>
          <p:spPr>
            <a:xfrm>
              <a:off x="3080077" y="4227596"/>
              <a:ext cx="991839" cy="471839"/>
            </a:xfrm>
            <a:prstGeom prst="ellipse">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F05FB372-0339-4889-B915-4D7EA56375D4}"/>
                </a:ext>
              </a:extLst>
            </p:cNvPr>
            <p:cNvSpPr/>
            <p:nvPr/>
          </p:nvSpPr>
          <p:spPr>
            <a:xfrm>
              <a:off x="4302678" y="4300181"/>
              <a:ext cx="1068728" cy="376374"/>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2011CA76-B28B-4DB2-A573-7E0B2C5DB6DA}"/>
                </a:ext>
              </a:extLst>
            </p:cNvPr>
            <p:cNvSpPr txBox="1"/>
            <p:nvPr/>
          </p:nvSpPr>
          <p:spPr>
            <a:xfrm>
              <a:off x="2672135" y="4201904"/>
              <a:ext cx="1566430"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Healthy weight for Mother</a:t>
              </a:r>
            </a:p>
          </p:txBody>
        </p:sp>
        <p:sp>
          <p:nvSpPr>
            <p:cNvPr id="23" name="TextBox 22">
              <a:extLst>
                <a:ext uri="{FF2B5EF4-FFF2-40B4-BE49-F238E27FC236}">
                  <a16:creationId xmlns:a16="http://schemas.microsoft.com/office/drawing/2014/main" id="{C1C9FA2F-956E-4883-98DE-5ACC8E9F8E4E}"/>
                </a:ext>
              </a:extLst>
            </p:cNvPr>
            <p:cNvSpPr txBox="1"/>
            <p:nvPr/>
          </p:nvSpPr>
          <p:spPr>
            <a:xfrm>
              <a:off x="4158525" y="4187409"/>
              <a:ext cx="1539793"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8 Hours Sleep at Night</a:t>
              </a:r>
            </a:p>
          </p:txBody>
        </p:sp>
      </p:grpSp>
      <p:pic>
        <p:nvPicPr>
          <p:cNvPr id="14" name="Graphic 13" descr="Heart with solid fill">
            <a:extLst>
              <a:ext uri="{FF2B5EF4-FFF2-40B4-BE49-F238E27FC236}">
                <a16:creationId xmlns:a16="http://schemas.microsoft.com/office/drawing/2014/main" id="{1E2A2340-8420-0F47-AB67-F4A2D2A1E8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260301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5" name="Group 4">
            <a:extLst>
              <a:ext uri="{FF2B5EF4-FFF2-40B4-BE49-F238E27FC236}">
                <a16:creationId xmlns:a16="http://schemas.microsoft.com/office/drawing/2014/main" id="{935FF0AB-9BC3-C341-9559-2286CFC397AF}"/>
              </a:ext>
            </a:extLst>
          </p:cNvPr>
          <p:cNvGrpSpPr/>
          <p:nvPr/>
        </p:nvGrpSpPr>
        <p:grpSpPr>
          <a:xfrm>
            <a:off x="1672587" y="1303861"/>
            <a:ext cx="8846826" cy="4182539"/>
            <a:chOff x="1850911" y="1089033"/>
            <a:chExt cx="8490178" cy="372804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11" y="1089033"/>
              <a:ext cx="8490178" cy="3728047"/>
            </a:xfrm>
            <a:prstGeom prst="rect">
              <a:avLst/>
            </a:prstGeom>
          </p:spPr>
        </p:pic>
        <p:sp>
          <p:nvSpPr>
            <p:cNvPr id="3" name="Rectangle: Rounded Corners 2">
              <a:extLst>
                <a:ext uri="{FF2B5EF4-FFF2-40B4-BE49-F238E27FC236}">
                  <a16:creationId xmlns:a16="http://schemas.microsoft.com/office/drawing/2014/main" id="{C48FE7BE-D579-46D1-B9EC-D8E38C993B21}"/>
                </a:ext>
              </a:extLst>
            </p:cNvPr>
            <p:cNvSpPr/>
            <p:nvPr/>
          </p:nvSpPr>
          <p:spPr>
            <a:xfrm>
              <a:off x="2191215" y="2846226"/>
              <a:ext cx="1579015" cy="24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i="1" dirty="0">
                  <a:solidFill>
                    <a:srgbClr val="24B24A"/>
                  </a:solidFill>
                  <a:latin typeface="Arial" panose="020B0604020202020204" pitchFamily="34" charset="0"/>
                  <a:cs typeface="Arial" panose="020B0604020202020204" pitchFamily="34" charset="0"/>
                </a:rPr>
                <a:t>0 – 40 weeks</a:t>
              </a:r>
            </a:p>
          </p:txBody>
        </p:sp>
        <p:pic>
          <p:nvPicPr>
            <p:cNvPr id="22" name="Picture 21">
              <a:extLst>
                <a:ext uri="{FF2B5EF4-FFF2-40B4-BE49-F238E27FC236}">
                  <a16:creationId xmlns:a16="http://schemas.microsoft.com/office/drawing/2014/main" id="{E72212E6-E2E1-4F21-B21D-685F0F7FCD00}"/>
                </a:ext>
              </a:extLst>
            </p:cNvPr>
            <p:cNvPicPr>
              <a:picLocks noChangeAspect="1"/>
            </p:cNvPicPr>
            <p:nvPr/>
          </p:nvPicPr>
          <p:blipFill rotWithShape="1">
            <a:blip r:embed="rId4">
              <a:extLst>
                <a:ext uri="{28A0092B-C50C-407E-A947-70E740481C1C}">
                  <a14:useLocalDpi xmlns:a14="http://schemas.microsoft.com/office/drawing/2010/main" val="0"/>
                </a:ext>
              </a:extLst>
            </a:blip>
            <a:srcRect l="15888" t="64608" r="58122" b="5139"/>
            <a:stretch/>
          </p:blipFill>
          <p:spPr>
            <a:xfrm>
              <a:off x="3166686" y="3607235"/>
              <a:ext cx="2204721" cy="1092200"/>
            </a:xfrm>
            <a:prstGeom prst="rect">
              <a:avLst/>
            </a:prstGeom>
          </p:spPr>
        </p:pic>
        <p:sp>
          <p:nvSpPr>
            <p:cNvPr id="8" name="Oval 7">
              <a:extLst>
                <a:ext uri="{FF2B5EF4-FFF2-40B4-BE49-F238E27FC236}">
                  <a16:creationId xmlns:a16="http://schemas.microsoft.com/office/drawing/2014/main" id="{C5ABD58A-1FD3-4124-BDDC-9EC7C1501420}"/>
                </a:ext>
              </a:extLst>
            </p:cNvPr>
            <p:cNvSpPr/>
            <p:nvPr/>
          </p:nvSpPr>
          <p:spPr>
            <a:xfrm>
              <a:off x="3080077" y="4227596"/>
              <a:ext cx="991839" cy="471839"/>
            </a:xfrm>
            <a:prstGeom prst="ellipse">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Rounded Corners 8">
              <a:extLst>
                <a:ext uri="{FF2B5EF4-FFF2-40B4-BE49-F238E27FC236}">
                  <a16:creationId xmlns:a16="http://schemas.microsoft.com/office/drawing/2014/main" id="{F05FB372-0339-4889-B915-4D7EA56375D4}"/>
                </a:ext>
              </a:extLst>
            </p:cNvPr>
            <p:cNvSpPr/>
            <p:nvPr/>
          </p:nvSpPr>
          <p:spPr>
            <a:xfrm>
              <a:off x="4302678" y="4300181"/>
              <a:ext cx="1068728" cy="376374"/>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2011CA76-B28B-4DB2-A573-7E0B2C5DB6DA}"/>
                </a:ext>
              </a:extLst>
            </p:cNvPr>
            <p:cNvSpPr txBox="1"/>
            <p:nvPr/>
          </p:nvSpPr>
          <p:spPr>
            <a:xfrm>
              <a:off x="2672135" y="4201904"/>
              <a:ext cx="1566430"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Healthy weight for Mother</a:t>
              </a:r>
            </a:p>
          </p:txBody>
        </p:sp>
        <p:sp>
          <p:nvSpPr>
            <p:cNvPr id="23" name="TextBox 22">
              <a:extLst>
                <a:ext uri="{FF2B5EF4-FFF2-40B4-BE49-F238E27FC236}">
                  <a16:creationId xmlns:a16="http://schemas.microsoft.com/office/drawing/2014/main" id="{C1C9FA2F-956E-4883-98DE-5ACC8E9F8E4E}"/>
                </a:ext>
              </a:extLst>
            </p:cNvPr>
            <p:cNvSpPr txBox="1"/>
            <p:nvPr/>
          </p:nvSpPr>
          <p:spPr>
            <a:xfrm>
              <a:off x="4158525" y="4187409"/>
              <a:ext cx="1539793"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8 Hours Sleep at Night</a:t>
              </a:r>
            </a:p>
          </p:txBody>
        </p:sp>
      </p:grpSp>
      <p:pic>
        <p:nvPicPr>
          <p:cNvPr id="16" name="Graphic 15" descr="Cycle with people with solid fill">
            <a:extLst>
              <a:ext uri="{FF2B5EF4-FFF2-40B4-BE49-F238E27FC236}">
                <a16:creationId xmlns:a16="http://schemas.microsoft.com/office/drawing/2014/main" id="{F667F14C-2DC3-C941-92EE-DCD7ED8158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2800130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2" name="Group 1">
            <a:extLst>
              <a:ext uri="{FF2B5EF4-FFF2-40B4-BE49-F238E27FC236}">
                <a16:creationId xmlns:a16="http://schemas.microsoft.com/office/drawing/2014/main" id="{A6C0E3A6-49A9-8B4F-A156-128B75BEF489}"/>
              </a:ext>
            </a:extLst>
          </p:cNvPr>
          <p:cNvGrpSpPr/>
          <p:nvPr/>
        </p:nvGrpSpPr>
        <p:grpSpPr>
          <a:xfrm>
            <a:off x="1547149" y="1422275"/>
            <a:ext cx="8972264" cy="4013450"/>
            <a:chOff x="1757196" y="1073727"/>
            <a:chExt cx="8483078" cy="3610277"/>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196" y="1073727"/>
              <a:ext cx="8483078" cy="3610277"/>
            </a:xfrm>
            <a:prstGeom prst="rect">
              <a:avLst/>
            </a:prstGeom>
          </p:spPr>
        </p:pic>
        <p:sp>
          <p:nvSpPr>
            <p:cNvPr id="16" name="Rectangle: Rounded Corners 15">
              <a:extLst>
                <a:ext uri="{FF2B5EF4-FFF2-40B4-BE49-F238E27FC236}">
                  <a16:creationId xmlns:a16="http://schemas.microsoft.com/office/drawing/2014/main" id="{853D0A3D-36AD-4F33-A60E-B00E2C9B11A1}"/>
                </a:ext>
              </a:extLst>
            </p:cNvPr>
            <p:cNvSpPr/>
            <p:nvPr/>
          </p:nvSpPr>
          <p:spPr>
            <a:xfrm>
              <a:off x="4210727" y="4271390"/>
              <a:ext cx="1068728" cy="287435"/>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21FE4A19-1906-469C-B2F8-3AAF8479A279}"/>
                </a:ext>
              </a:extLst>
            </p:cNvPr>
            <p:cNvSpPr txBox="1"/>
            <p:nvPr/>
          </p:nvSpPr>
          <p:spPr>
            <a:xfrm>
              <a:off x="4165246" y="4271322"/>
              <a:ext cx="1267459" cy="307777"/>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(Day/Night)</a:t>
              </a:r>
            </a:p>
          </p:txBody>
        </p:sp>
        <p:sp>
          <p:nvSpPr>
            <p:cNvPr id="19" name="Rectangle: Rounded Corners 18">
              <a:extLst>
                <a:ext uri="{FF2B5EF4-FFF2-40B4-BE49-F238E27FC236}">
                  <a16:creationId xmlns:a16="http://schemas.microsoft.com/office/drawing/2014/main" id="{BE950006-0348-4ADE-927A-CE8A2307B054}"/>
                </a:ext>
              </a:extLst>
            </p:cNvPr>
            <p:cNvSpPr/>
            <p:nvPr/>
          </p:nvSpPr>
          <p:spPr>
            <a:xfrm>
              <a:off x="3018333" y="4127671"/>
              <a:ext cx="1068728" cy="390580"/>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D52B1CFC-D8DD-4252-8CAB-6194BBDF95BF}"/>
                </a:ext>
              </a:extLst>
            </p:cNvPr>
            <p:cNvSpPr txBox="1"/>
            <p:nvPr/>
          </p:nvSpPr>
          <p:spPr>
            <a:xfrm>
              <a:off x="3018334" y="4063187"/>
              <a:ext cx="1068729"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17-27 lbs</a:t>
              </a:r>
            </a:p>
            <a:p>
              <a:pPr algn="ctr"/>
              <a:r>
                <a:rPr lang="en-ZA" sz="1400" dirty="0">
                  <a:solidFill>
                    <a:srgbClr val="24B24A"/>
                  </a:solidFill>
                  <a:latin typeface="Century Gothic" panose="020B0502020202020204" pitchFamily="34" charset="0"/>
                  <a:cs typeface="Arial" panose="020B0604020202020204" pitchFamily="34" charset="0"/>
                </a:rPr>
                <a:t>7-14 kg</a:t>
              </a:r>
            </a:p>
          </p:txBody>
        </p:sp>
      </p:grpSp>
    </p:spTree>
    <p:extLst>
      <p:ext uri="{BB962C8B-B14F-4D97-AF65-F5344CB8AC3E}">
        <p14:creationId xmlns:p14="http://schemas.microsoft.com/office/powerpoint/2010/main" val="1666295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2" name="Group 1">
            <a:extLst>
              <a:ext uri="{FF2B5EF4-FFF2-40B4-BE49-F238E27FC236}">
                <a16:creationId xmlns:a16="http://schemas.microsoft.com/office/drawing/2014/main" id="{A6C0E3A6-49A9-8B4F-A156-128B75BEF489}"/>
              </a:ext>
            </a:extLst>
          </p:cNvPr>
          <p:cNvGrpSpPr/>
          <p:nvPr/>
        </p:nvGrpSpPr>
        <p:grpSpPr>
          <a:xfrm>
            <a:off x="1547149" y="1422275"/>
            <a:ext cx="8972264" cy="4013450"/>
            <a:chOff x="1757196" y="1073727"/>
            <a:chExt cx="8483078" cy="3610277"/>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196" y="1073727"/>
              <a:ext cx="8483078" cy="3610277"/>
            </a:xfrm>
            <a:prstGeom prst="rect">
              <a:avLst/>
            </a:prstGeom>
          </p:spPr>
        </p:pic>
        <p:sp>
          <p:nvSpPr>
            <p:cNvPr id="16" name="Rectangle: Rounded Corners 15">
              <a:extLst>
                <a:ext uri="{FF2B5EF4-FFF2-40B4-BE49-F238E27FC236}">
                  <a16:creationId xmlns:a16="http://schemas.microsoft.com/office/drawing/2014/main" id="{853D0A3D-36AD-4F33-A60E-B00E2C9B11A1}"/>
                </a:ext>
              </a:extLst>
            </p:cNvPr>
            <p:cNvSpPr/>
            <p:nvPr/>
          </p:nvSpPr>
          <p:spPr>
            <a:xfrm>
              <a:off x="4210727" y="4271390"/>
              <a:ext cx="1068728" cy="287435"/>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21FE4A19-1906-469C-B2F8-3AAF8479A279}"/>
                </a:ext>
              </a:extLst>
            </p:cNvPr>
            <p:cNvSpPr txBox="1"/>
            <p:nvPr/>
          </p:nvSpPr>
          <p:spPr>
            <a:xfrm>
              <a:off x="4165246" y="4271322"/>
              <a:ext cx="1267459" cy="307777"/>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(Day/Night)</a:t>
              </a:r>
            </a:p>
          </p:txBody>
        </p:sp>
        <p:sp>
          <p:nvSpPr>
            <p:cNvPr id="19" name="Rectangle: Rounded Corners 18">
              <a:extLst>
                <a:ext uri="{FF2B5EF4-FFF2-40B4-BE49-F238E27FC236}">
                  <a16:creationId xmlns:a16="http://schemas.microsoft.com/office/drawing/2014/main" id="{BE950006-0348-4ADE-927A-CE8A2307B054}"/>
                </a:ext>
              </a:extLst>
            </p:cNvPr>
            <p:cNvSpPr/>
            <p:nvPr/>
          </p:nvSpPr>
          <p:spPr>
            <a:xfrm>
              <a:off x="3018333" y="4127671"/>
              <a:ext cx="1068728" cy="390580"/>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D52B1CFC-D8DD-4252-8CAB-6194BBDF95BF}"/>
                </a:ext>
              </a:extLst>
            </p:cNvPr>
            <p:cNvSpPr txBox="1"/>
            <p:nvPr/>
          </p:nvSpPr>
          <p:spPr>
            <a:xfrm>
              <a:off x="3018334" y="4063187"/>
              <a:ext cx="1068729"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17-27 lbs</a:t>
              </a:r>
            </a:p>
            <a:p>
              <a:pPr algn="ctr"/>
              <a:r>
                <a:rPr lang="en-ZA" sz="1400" dirty="0">
                  <a:solidFill>
                    <a:srgbClr val="24B24A"/>
                  </a:solidFill>
                  <a:latin typeface="Century Gothic" panose="020B0502020202020204" pitchFamily="34" charset="0"/>
                  <a:cs typeface="Arial" panose="020B0604020202020204" pitchFamily="34" charset="0"/>
                </a:rPr>
                <a:t>7-14 kg</a:t>
              </a:r>
            </a:p>
          </p:txBody>
        </p:sp>
      </p:grpSp>
      <p:pic>
        <p:nvPicPr>
          <p:cNvPr id="9" name="Graphic 8" descr="Muscular arm with solid fill">
            <a:extLst>
              <a:ext uri="{FF2B5EF4-FFF2-40B4-BE49-F238E27FC236}">
                <a16:creationId xmlns:a16="http://schemas.microsoft.com/office/drawing/2014/main" id="{58FB3F22-4208-3845-B31F-3DB62F2CFE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1368091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2" name="Group 1">
            <a:extLst>
              <a:ext uri="{FF2B5EF4-FFF2-40B4-BE49-F238E27FC236}">
                <a16:creationId xmlns:a16="http://schemas.microsoft.com/office/drawing/2014/main" id="{A6C0E3A6-49A9-8B4F-A156-128B75BEF489}"/>
              </a:ext>
            </a:extLst>
          </p:cNvPr>
          <p:cNvGrpSpPr/>
          <p:nvPr/>
        </p:nvGrpSpPr>
        <p:grpSpPr>
          <a:xfrm>
            <a:off x="1547149" y="1422275"/>
            <a:ext cx="8972264" cy="4013450"/>
            <a:chOff x="1757196" y="1073727"/>
            <a:chExt cx="8483078" cy="3610277"/>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196" y="1073727"/>
              <a:ext cx="8483078" cy="3610277"/>
            </a:xfrm>
            <a:prstGeom prst="rect">
              <a:avLst/>
            </a:prstGeom>
          </p:spPr>
        </p:pic>
        <p:sp>
          <p:nvSpPr>
            <p:cNvPr id="16" name="Rectangle: Rounded Corners 15">
              <a:extLst>
                <a:ext uri="{FF2B5EF4-FFF2-40B4-BE49-F238E27FC236}">
                  <a16:creationId xmlns:a16="http://schemas.microsoft.com/office/drawing/2014/main" id="{853D0A3D-36AD-4F33-A60E-B00E2C9B11A1}"/>
                </a:ext>
              </a:extLst>
            </p:cNvPr>
            <p:cNvSpPr/>
            <p:nvPr/>
          </p:nvSpPr>
          <p:spPr>
            <a:xfrm>
              <a:off x="4210727" y="4271390"/>
              <a:ext cx="1068728" cy="287435"/>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21FE4A19-1906-469C-B2F8-3AAF8479A279}"/>
                </a:ext>
              </a:extLst>
            </p:cNvPr>
            <p:cNvSpPr txBox="1"/>
            <p:nvPr/>
          </p:nvSpPr>
          <p:spPr>
            <a:xfrm>
              <a:off x="4165246" y="4271322"/>
              <a:ext cx="1267459" cy="307777"/>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(Day/Night)</a:t>
              </a:r>
            </a:p>
          </p:txBody>
        </p:sp>
        <p:sp>
          <p:nvSpPr>
            <p:cNvPr id="19" name="Rectangle: Rounded Corners 18">
              <a:extLst>
                <a:ext uri="{FF2B5EF4-FFF2-40B4-BE49-F238E27FC236}">
                  <a16:creationId xmlns:a16="http://schemas.microsoft.com/office/drawing/2014/main" id="{BE950006-0348-4ADE-927A-CE8A2307B054}"/>
                </a:ext>
              </a:extLst>
            </p:cNvPr>
            <p:cNvSpPr/>
            <p:nvPr/>
          </p:nvSpPr>
          <p:spPr>
            <a:xfrm>
              <a:off x="3018333" y="4127671"/>
              <a:ext cx="1068728" cy="390580"/>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D52B1CFC-D8DD-4252-8CAB-6194BBDF95BF}"/>
                </a:ext>
              </a:extLst>
            </p:cNvPr>
            <p:cNvSpPr txBox="1"/>
            <p:nvPr/>
          </p:nvSpPr>
          <p:spPr>
            <a:xfrm>
              <a:off x="3018334" y="4063187"/>
              <a:ext cx="1068729"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17-27 lbs</a:t>
              </a:r>
            </a:p>
            <a:p>
              <a:pPr algn="ctr"/>
              <a:r>
                <a:rPr lang="en-ZA" sz="1400" dirty="0">
                  <a:solidFill>
                    <a:srgbClr val="24B24A"/>
                  </a:solidFill>
                  <a:latin typeface="Century Gothic" panose="020B0502020202020204" pitchFamily="34" charset="0"/>
                  <a:cs typeface="Arial" panose="020B0604020202020204" pitchFamily="34" charset="0"/>
                </a:rPr>
                <a:t>7-14 kg</a:t>
              </a:r>
            </a:p>
          </p:txBody>
        </p:sp>
      </p:grpSp>
      <p:pic>
        <p:nvPicPr>
          <p:cNvPr id="10" name="Graphic 9" descr="Brain with solid fill">
            <a:extLst>
              <a:ext uri="{FF2B5EF4-FFF2-40B4-BE49-F238E27FC236}">
                <a16:creationId xmlns:a16="http://schemas.microsoft.com/office/drawing/2014/main" id="{835F3766-E4A0-FC4B-BEA9-3EC1D76E5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206956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2" name="Group 1">
            <a:extLst>
              <a:ext uri="{FF2B5EF4-FFF2-40B4-BE49-F238E27FC236}">
                <a16:creationId xmlns:a16="http://schemas.microsoft.com/office/drawing/2014/main" id="{A6C0E3A6-49A9-8B4F-A156-128B75BEF489}"/>
              </a:ext>
            </a:extLst>
          </p:cNvPr>
          <p:cNvGrpSpPr/>
          <p:nvPr/>
        </p:nvGrpSpPr>
        <p:grpSpPr>
          <a:xfrm>
            <a:off x="1547149" y="1422275"/>
            <a:ext cx="8972264" cy="4013450"/>
            <a:chOff x="1757196" y="1073727"/>
            <a:chExt cx="8483078" cy="3610277"/>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196" y="1073727"/>
              <a:ext cx="8483078" cy="3610277"/>
            </a:xfrm>
            <a:prstGeom prst="rect">
              <a:avLst/>
            </a:prstGeom>
          </p:spPr>
        </p:pic>
        <p:sp>
          <p:nvSpPr>
            <p:cNvPr id="16" name="Rectangle: Rounded Corners 15">
              <a:extLst>
                <a:ext uri="{FF2B5EF4-FFF2-40B4-BE49-F238E27FC236}">
                  <a16:creationId xmlns:a16="http://schemas.microsoft.com/office/drawing/2014/main" id="{853D0A3D-36AD-4F33-A60E-B00E2C9B11A1}"/>
                </a:ext>
              </a:extLst>
            </p:cNvPr>
            <p:cNvSpPr/>
            <p:nvPr/>
          </p:nvSpPr>
          <p:spPr>
            <a:xfrm>
              <a:off x="4210727" y="4271390"/>
              <a:ext cx="1068728" cy="287435"/>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21FE4A19-1906-469C-B2F8-3AAF8479A279}"/>
                </a:ext>
              </a:extLst>
            </p:cNvPr>
            <p:cNvSpPr txBox="1"/>
            <p:nvPr/>
          </p:nvSpPr>
          <p:spPr>
            <a:xfrm>
              <a:off x="4165246" y="4271322"/>
              <a:ext cx="1267459" cy="307777"/>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(Day/Night)</a:t>
              </a:r>
            </a:p>
          </p:txBody>
        </p:sp>
        <p:sp>
          <p:nvSpPr>
            <p:cNvPr id="19" name="Rectangle: Rounded Corners 18">
              <a:extLst>
                <a:ext uri="{FF2B5EF4-FFF2-40B4-BE49-F238E27FC236}">
                  <a16:creationId xmlns:a16="http://schemas.microsoft.com/office/drawing/2014/main" id="{BE950006-0348-4ADE-927A-CE8A2307B054}"/>
                </a:ext>
              </a:extLst>
            </p:cNvPr>
            <p:cNvSpPr/>
            <p:nvPr/>
          </p:nvSpPr>
          <p:spPr>
            <a:xfrm>
              <a:off x="3018333" y="4127671"/>
              <a:ext cx="1068728" cy="390580"/>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D52B1CFC-D8DD-4252-8CAB-6194BBDF95BF}"/>
                </a:ext>
              </a:extLst>
            </p:cNvPr>
            <p:cNvSpPr txBox="1"/>
            <p:nvPr/>
          </p:nvSpPr>
          <p:spPr>
            <a:xfrm>
              <a:off x="3018334" y="4063187"/>
              <a:ext cx="1068729"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17-27 lbs</a:t>
              </a:r>
            </a:p>
            <a:p>
              <a:pPr algn="ctr"/>
              <a:r>
                <a:rPr lang="en-ZA" sz="1400" dirty="0">
                  <a:solidFill>
                    <a:srgbClr val="24B24A"/>
                  </a:solidFill>
                  <a:latin typeface="Century Gothic" panose="020B0502020202020204" pitchFamily="34" charset="0"/>
                  <a:cs typeface="Arial" panose="020B0604020202020204" pitchFamily="34" charset="0"/>
                </a:rPr>
                <a:t>7-14 kg</a:t>
              </a:r>
            </a:p>
          </p:txBody>
        </p:sp>
      </p:grpSp>
      <p:pic>
        <p:nvPicPr>
          <p:cNvPr id="11" name="Graphic 10" descr="Heart with solid fill">
            <a:extLst>
              <a:ext uri="{FF2B5EF4-FFF2-40B4-BE49-F238E27FC236}">
                <a16:creationId xmlns:a16="http://schemas.microsoft.com/office/drawing/2014/main" id="{1B416590-9C5E-DC4E-A2FB-32756A59CA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336168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631086D4-B47A-ED40-B3D1-4E62A3C1D1ED}"/>
              </a:ext>
            </a:extLst>
          </p:cNvPr>
          <p:cNvSpPr/>
          <p:nvPr/>
        </p:nvSpPr>
        <p:spPr>
          <a:xfrm>
            <a:off x="0" y="5281"/>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descr="Logo&#10;&#10;Description automatically generated">
            <a:extLst>
              <a:ext uri="{FF2B5EF4-FFF2-40B4-BE49-F238E27FC236}">
                <a16:creationId xmlns:a16="http://schemas.microsoft.com/office/drawing/2014/main" id="{63720DDE-441A-914B-A8FD-F6FED1492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358" y="5609330"/>
            <a:ext cx="815070" cy="961103"/>
          </a:xfrm>
          <a:prstGeom prst="rect">
            <a:avLst/>
          </a:prstGeom>
        </p:spPr>
      </p:pic>
      <p:pic>
        <p:nvPicPr>
          <p:cNvPr id="4" name="Graphic 3" descr="Clock with solid fill">
            <a:extLst>
              <a:ext uri="{FF2B5EF4-FFF2-40B4-BE49-F238E27FC236}">
                <a16:creationId xmlns:a16="http://schemas.microsoft.com/office/drawing/2014/main" id="{819622BE-F8DD-DC4A-B160-3E48F40EF6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384" y="86754"/>
            <a:ext cx="563671" cy="563671"/>
          </a:xfrm>
          <a:prstGeom prst="rect">
            <a:avLst/>
          </a:prstGeom>
        </p:spPr>
      </p:pic>
      <p:pic>
        <p:nvPicPr>
          <p:cNvPr id="9" name="Graphic 8" descr="Telescope with solid fill">
            <a:extLst>
              <a:ext uri="{FF2B5EF4-FFF2-40B4-BE49-F238E27FC236}">
                <a16:creationId xmlns:a16="http://schemas.microsoft.com/office/drawing/2014/main" id="{5EC5B570-6FC5-6146-8F02-66D7598989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7787" y="1125798"/>
            <a:ext cx="563671" cy="563671"/>
          </a:xfrm>
          <a:prstGeom prst="rect">
            <a:avLst/>
          </a:prstGeom>
        </p:spPr>
      </p:pic>
      <p:pic>
        <p:nvPicPr>
          <p:cNvPr id="15" name="Graphic 14" descr="Neighbourhood with solid fill">
            <a:extLst>
              <a:ext uri="{FF2B5EF4-FFF2-40B4-BE49-F238E27FC236}">
                <a16:creationId xmlns:a16="http://schemas.microsoft.com/office/drawing/2014/main" id="{30125261-D8B0-7945-8332-6EF6547F3F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4539" y="2522243"/>
            <a:ext cx="563671" cy="563671"/>
          </a:xfrm>
          <a:prstGeom prst="rect">
            <a:avLst/>
          </a:prstGeom>
        </p:spPr>
      </p:pic>
      <p:pic>
        <p:nvPicPr>
          <p:cNvPr id="34" name="Graphic 33" descr="Hand with solid fill">
            <a:extLst>
              <a:ext uri="{FF2B5EF4-FFF2-40B4-BE49-F238E27FC236}">
                <a16:creationId xmlns:a16="http://schemas.microsoft.com/office/drawing/2014/main" id="{0F7C8DCE-F019-2248-877F-3DBE236665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5895" y="714417"/>
            <a:ext cx="457200" cy="457200"/>
          </a:xfrm>
          <a:prstGeom prst="rect">
            <a:avLst/>
          </a:prstGeom>
        </p:spPr>
      </p:pic>
      <p:sp>
        <p:nvSpPr>
          <p:cNvPr id="62" name="Rounded Rectangle 61">
            <a:extLst>
              <a:ext uri="{FF2B5EF4-FFF2-40B4-BE49-F238E27FC236}">
                <a16:creationId xmlns:a16="http://schemas.microsoft.com/office/drawing/2014/main" id="{0E838CE4-9ECC-BC47-9E14-D43815397570}"/>
              </a:ext>
            </a:extLst>
          </p:cNvPr>
          <p:cNvSpPr/>
          <p:nvPr/>
        </p:nvSpPr>
        <p:spPr>
          <a:xfrm>
            <a:off x="561142" y="650425"/>
            <a:ext cx="3436310" cy="6044809"/>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D3134BB9-ACDC-374F-9346-8844CA46C1CE}"/>
              </a:ext>
            </a:extLst>
          </p:cNvPr>
          <p:cNvSpPr txBox="1"/>
          <p:nvPr/>
        </p:nvSpPr>
        <p:spPr>
          <a:xfrm>
            <a:off x="1274495" y="162765"/>
            <a:ext cx="2659640"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2.5 HOUR POSITIVE PARENTING WORKSHOP</a:t>
            </a:r>
          </a:p>
        </p:txBody>
      </p:sp>
      <p:sp>
        <p:nvSpPr>
          <p:cNvPr id="69" name="TextBox 68">
            <a:extLst>
              <a:ext uri="{FF2B5EF4-FFF2-40B4-BE49-F238E27FC236}">
                <a16:creationId xmlns:a16="http://schemas.microsoft.com/office/drawing/2014/main" id="{5523810B-95E6-234D-B05E-5A3156809C99}"/>
              </a:ext>
            </a:extLst>
          </p:cNvPr>
          <p:cNvSpPr txBox="1"/>
          <p:nvPr/>
        </p:nvSpPr>
        <p:spPr>
          <a:xfrm>
            <a:off x="635931" y="1186561"/>
            <a:ext cx="1277128"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 &amp; </a:t>
            </a:r>
          </a:p>
          <a:p>
            <a:pPr algn="ctr">
              <a:defRPr/>
            </a:pPr>
            <a:r>
              <a:rPr lang="en-ZA" sz="1000" b="1" dirty="0">
                <a:solidFill>
                  <a:srgbClr val="3E0099"/>
                </a:solidFill>
                <a:latin typeface="Century Gothic" panose="020B0502020202020204" pitchFamily="34" charset="0"/>
                <a:ea typeface="MS PGothic" panose="020B0600070205080204" pitchFamily="34" charset="-128"/>
              </a:rPr>
              <a:t>INTRODUCTIONS 10 MINS</a:t>
            </a:r>
          </a:p>
        </p:txBody>
      </p:sp>
      <p:sp>
        <p:nvSpPr>
          <p:cNvPr id="70" name="TextBox 69">
            <a:extLst>
              <a:ext uri="{FF2B5EF4-FFF2-40B4-BE49-F238E27FC236}">
                <a16:creationId xmlns:a16="http://schemas.microsoft.com/office/drawing/2014/main" id="{1DFA65B3-D05B-4846-965F-F79287B0BF65}"/>
              </a:ext>
            </a:extLst>
          </p:cNvPr>
          <p:cNvSpPr txBox="1"/>
          <p:nvPr/>
        </p:nvSpPr>
        <p:spPr>
          <a:xfrm>
            <a:off x="2403927" y="1741161"/>
            <a:ext cx="1371536"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FUTURE VISION </a:t>
            </a:r>
          </a:p>
          <a:p>
            <a:pPr algn="ctr">
              <a:defRPr/>
            </a:pPr>
            <a:r>
              <a:rPr lang="en-ZA" sz="1000" b="1" dirty="0">
                <a:solidFill>
                  <a:srgbClr val="3E0099"/>
                </a:solidFill>
                <a:latin typeface="Century Gothic" panose="020B0502020202020204" pitchFamily="34" charset="0"/>
                <a:ea typeface="MS PGothic" panose="020B0600070205080204" pitchFamily="34" charset="-128"/>
              </a:rPr>
              <a:t>EXERCISE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71" name="TextBox 70">
            <a:extLst>
              <a:ext uri="{FF2B5EF4-FFF2-40B4-BE49-F238E27FC236}">
                <a16:creationId xmlns:a16="http://schemas.microsoft.com/office/drawing/2014/main" id="{F0226487-CC56-CA4E-B012-D62AD4A8AF6A}"/>
              </a:ext>
            </a:extLst>
          </p:cNvPr>
          <p:cNvSpPr txBox="1"/>
          <p:nvPr/>
        </p:nvSpPr>
        <p:spPr>
          <a:xfrm>
            <a:off x="2486091" y="3118071"/>
            <a:ext cx="1277127"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COMMUNITY MAPPING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72" name="TextBox 71">
            <a:extLst>
              <a:ext uri="{FF2B5EF4-FFF2-40B4-BE49-F238E27FC236}">
                <a16:creationId xmlns:a16="http://schemas.microsoft.com/office/drawing/2014/main" id="{3AD5A74F-660B-F144-AF1C-3A04D6F22441}"/>
              </a:ext>
            </a:extLst>
          </p:cNvPr>
          <p:cNvSpPr txBox="1"/>
          <p:nvPr/>
        </p:nvSpPr>
        <p:spPr>
          <a:xfrm>
            <a:off x="599966" y="2507472"/>
            <a:ext cx="1426313"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RIGHTS &amp; NEEDS</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73" name="TextBox 72">
            <a:extLst>
              <a:ext uri="{FF2B5EF4-FFF2-40B4-BE49-F238E27FC236}">
                <a16:creationId xmlns:a16="http://schemas.microsoft.com/office/drawing/2014/main" id="{2C315950-AE2A-7040-90EE-D54308208B55}"/>
              </a:ext>
            </a:extLst>
          </p:cNvPr>
          <p:cNvSpPr txBox="1"/>
          <p:nvPr/>
        </p:nvSpPr>
        <p:spPr>
          <a:xfrm>
            <a:off x="591542" y="3791097"/>
            <a:ext cx="1373009"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CHILD PROTECTION PROCESS</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74" name="TextBox 73">
            <a:extLst>
              <a:ext uri="{FF2B5EF4-FFF2-40B4-BE49-F238E27FC236}">
                <a16:creationId xmlns:a16="http://schemas.microsoft.com/office/drawing/2014/main" id="{C8E3AE3D-FA9C-BC42-9AC4-298F3DA98873}"/>
              </a:ext>
            </a:extLst>
          </p:cNvPr>
          <p:cNvSpPr txBox="1"/>
          <p:nvPr/>
        </p:nvSpPr>
        <p:spPr>
          <a:xfrm>
            <a:off x="2501265" y="4517092"/>
            <a:ext cx="1277127"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POSITIVE PARENTING</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cxnSp>
        <p:nvCxnSpPr>
          <p:cNvPr id="87" name="Curved Connector 86">
            <a:extLst>
              <a:ext uri="{FF2B5EF4-FFF2-40B4-BE49-F238E27FC236}">
                <a16:creationId xmlns:a16="http://schemas.microsoft.com/office/drawing/2014/main" id="{13681F1E-7496-D247-B615-84758EE07342}"/>
              </a:ext>
            </a:extLst>
          </p:cNvPr>
          <p:cNvCxnSpPr>
            <a:cxnSpLocks/>
          </p:cNvCxnSpPr>
          <p:nvPr/>
        </p:nvCxnSpPr>
        <p:spPr>
          <a:xfrm>
            <a:off x="1803898" y="2260278"/>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urved Connector 108">
            <a:extLst>
              <a:ext uri="{FF2B5EF4-FFF2-40B4-BE49-F238E27FC236}">
                <a16:creationId xmlns:a16="http://schemas.microsoft.com/office/drawing/2014/main" id="{2AE13B48-B6AE-9B41-9DA8-9EABD5FB0BB2}"/>
              </a:ext>
            </a:extLst>
          </p:cNvPr>
          <p:cNvCxnSpPr>
            <a:cxnSpLocks/>
          </p:cNvCxnSpPr>
          <p:nvPr/>
        </p:nvCxnSpPr>
        <p:spPr>
          <a:xfrm rot="10800000" flipV="1">
            <a:off x="1759661" y="1537941"/>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urved Connector 111">
            <a:extLst>
              <a:ext uri="{FF2B5EF4-FFF2-40B4-BE49-F238E27FC236}">
                <a16:creationId xmlns:a16="http://schemas.microsoft.com/office/drawing/2014/main" id="{1B236F8A-76B6-2C44-B6DB-D9CAF7090653}"/>
              </a:ext>
            </a:extLst>
          </p:cNvPr>
          <p:cNvCxnSpPr>
            <a:cxnSpLocks/>
          </p:cNvCxnSpPr>
          <p:nvPr/>
        </p:nvCxnSpPr>
        <p:spPr>
          <a:xfrm>
            <a:off x="1792495" y="859681"/>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a:extLst>
              <a:ext uri="{FF2B5EF4-FFF2-40B4-BE49-F238E27FC236}">
                <a16:creationId xmlns:a16="http://schemas.microsoft.com/office/drawing/2014/main" id="{036BA882-2834-4A4C-8F4F-D78163D94E46}"/>
              </a:ext>
            </a:extLst>
          </p:cNvPr>
          <p:cNvCxnSpPr>
            <a:cxnSpLocks/>
          </p:cNvCxnSpPr>
          <p:nvPr/>
        </p:nvCxnSpPr>
        <p:spPr>
          <a:xfrm rot="10800000" flipV="1">
            <a:off x="1792495" y="2953847"/>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49B47B6-7EE2-E046-B7CF-B628F9448E72}"/>
              </a:ext>
            </a:extLst>
          </p:cNvPr>
          <p:cNvCxnSpPr>
            <a:cxnSpLocks/>
          </p:cNvCxnSpPr>
          <p:nvPr/>
        </p:nvCxnSpPr>
        <p:spPr>
          <a:xfrm>
            <a:off x="1803898" y="3657427"/>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CD83CA01-5825-1C4D-B44D-482F670FA1C0}"/>
              </a:ext>
            </a:extLst>
          </p:cNvPr>
          <p:cNvSpPr/>
          <p:nvPr/>
        </p:nvSpPr>
        <p:spPr>
          <a:xfrm>
            <a:off x="2055249" y="3708949"/>
            <a:ext cx="498764" cy="502908"/>
          </a:xfrm>
          <a:prstGeom prst="ellipse">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dirty="0">
                <a:solidFill>
                  <a:schemeClr val="bg1"/>
                </a:solidFill>
              </a:rPr>
              <a:t>TAKE</a:t>
            </a:r>
          </a:p>
          <a:p>
            <a:pPr algn="ctr"/>
            <a:r>
              <a:rPr lang="en-US" sz="1000" dirty="0">
                <a:solidFill>
                  <a:schemeClr val="bg1"/>
                </a:solidFill>
              </a:rPr>
              <a:t>10</a:t>
            </a:r>
          </a:p>
        </p:txBody>
      </p:sp>
      <p:pic>
        <p:nvPicPr>
          <p:cNvPr id="127" name="Graphic 126" descr="Clock with solid fill">
            <a:extLst>
              <a:ext uri="{FF2B5EF4-FFF2-40B4-BE49-F238E27FC236}">
                <a16:creationId xmlns:a16="http://schemas.microsoft.com/office/drawing/2014/main" id="{6FF49CCA-510B-3E47-B4EE-5FCB92B1CE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82608" y="77030"/>
            <a:ext cx="563671" cy="563671"/>
          </a:xfrm>
          <a:prstGeom prst="rect">
            <a:avLst/>
          </a:prstGeom>
        </p:spPr>
      </p:pic>
      <p:pic>
        <p:nvPicPr>
          <p:cNvPr id="128" name="Graphic 127" descr="Telescope with solid fill">
            <a:extLst>
              <a:ext uri="{FF2B5EF4-FFF2-40B4-BE49-F238E27FC236}">
                <a16:creationId xmlns:a16="http://schemas.microsoft.com/office/drawing/2014/main" id="{8EE8634A-B0A3-834D-BADE-860B0C53B0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4425" y="684213"/>
            <a:ext cx="563671" cy="563671"/>
          </a:xfrm>
          <a:prstGeom prst="rect">
            <a:avLst/>
          </a:prstGeom>
        </p:spPr>
      </p:pic>
      <p:pic>
        <p:nvPicPr>
          <p:cNvPr id="134" name="Graphic 133" descr="Hand with solid fill">
            <a:extLst>
              <a:ext uri="{FF2B5EF4-FFF2-40B4-BE49-F238E27FC236}">
                <a16:creationId xmlns:a16="http://schemas.microsoft.com/office/drawing/2014/main" id="{B7BC5883-6A92-8B44-8EA1-F9A0D48C21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7935" y="716839"/>
            <a:ext cx="457200" cy="457200"/>
          </a:xfrm>
          <a:prstGeom prst="rect">
            <a:avLst/>
          </a:prstGeom>
        </p:spPr>
      </p:pic>
      <p:sp>
        <p:nvSpPr>
          <p:cNvPr id="139" name="TextBox 138">
            <a:extLst>
              <a:ext uri="{FF2B5EF4-FFF2-40B4-BE49-F238E27FC236}">
                <a16:creationId xmlns:a16="http://schemas.microsoft.com/office/drawing/2014/main" id="{7868735B-C809-9D46-8778-5B2EF55AADB2}"/>
              </a:ext>
            </a:extLst>
          </p:cNvPr>
          <p:cNvSpPr txBox="1"/>
          <p:nvPr/>
        </p:nvSpPr>
        <p:spPr>
          <a:xfrm>
            <a:off x="5122977" y="164671"/>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CHLD RIGHTS &amp; DEVELIOMENTAL NEEDS WORKSHOP</a:t>
            </a:r>
          </a:p>
        </p:txBody>
      </p:sp>
      <p:sp>
        <p:nvSpPr>
          <p:cNvPr id="140" name="Rounded Rectangle 139">
            <a:extLst>
              <a:ext uri="{FF2B5EF4-FFF2-40B4-BE49-F238E27FC236}">
                <a16:creationId xmlns:a16="http://schemas.microsoft.com/office/drawing/2014/main" id="{9507F79E-02DB-4C40-9D48-FC8555FB6DA7}"/>
              </a:ext>
            </a:extLst>
          </p:cNvPr>
          <p:cNvSpPr/>
          <p:nvPr/>
        </p:nvSpPr>
        <p:spPr>
          <a:xfrm>
            <a:off x="4473381" y="650948"/>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A4640325-1312-3145-B518-085369E027E2}"/>
              </a:ext>
            </a:extLst>
          </p:cNvPr>
          <p:cNvSpPr txBox="1"/>
          <p:nvPr/>
        </p:nvSpPr>
        <p:spPr>
          <a:xfrm>
            <a:off x="4547971" y="1188983"/>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sp>
        <p:nvSpPr>
          <p:cNvPr id="143" name="TextBox 142">
            <a:extLst>
              <a:ext uri="{FF2B5EF4-FFF2-40B4-BE49-F238E27FC236}">
                <a16:creationId xmlns:a16="http://schemas.microsoft.com/office/drawing/2014/main" id="{C64399F2-9516-5B41-8093-C39E3D74A949}"/>
              </a:ext>
            </a:extLst>
          </p:cNvPr>
          <p:cNvSpPr txBox="1"/>
          <p:nvPr/>
        </p:nvSpPr>
        <p:spPr>
          <a:xfrm>
            <a:off x="6220666" y="1215754"/>
            <a:ext cx="1371536"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FUTURE VISION </a:t>
            </a:r>
          </a:p>
          <a:p>
            <a:pPr algn="ctr">
              <a:defRPr/>
            </a:pPr>
            <a:r>
              <a:rPr lang="en-ZA" sz="1000" b="1" dirty="0">
                <a:solidFill>
                  <a:srgbClr val="3E0099"/>
                </a:solidFill>
                <a:latin typeface="Century Gothic" panose="020B0502020202020204" pitchFamily="34" charset="0"/>
                <a:ea typeface="MS PGothic" panose="020B0600070205080204" pitchFamily="34" charset="-128"/>
              </a:rPr>
              <a:t>EXERCISE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47" name="TextBox 146">
            <a:extLst>
              <a:ext uri="{FF2B5EF4-FFF2-40B4-BE49-F238E27FC236}">
                <a16:creationId xmlns:a16="http://schemas.microsoft.com/office/drawing/2014/main" id="{D2A4ED82-5F45-5143-A554-A446E599B916}"/>
              </a:ext>
            </a:extLst>
          </p:cNvPr>
          <p:cNvSpPr txBox="1"/>
          <p:nvPr/>
        </p:nvSpPr>
        <p:spPr>
          <a:xfrm>
            <a:off x="6492042" y="4013951"/>
            <a:ext cx="1446326"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POSITIVE </a:t>
            </a:r>
          </a:p>
          <a:p>
            <a:pPr algn="ctr">
              <a:defRPr/>
            </a:pPr>
            <a:r>
              <a:rPr lang="en-ZA" sz="1000" b="1" dirty="0">
                <a:solidFill>
                  <a:srgbClr val="3E0099"/>
                </a:solidFill>
                <a:latin typeface="Century Gothic" panose="020B0502020202020204" pitchFamily="34" charset="0"/>
                <a:ea typeface="MS PGothic" panose="020B0600070205080204" pitchFamily="34" charset="-128"/>
              </a:rPr>
              <a:t>PARENTING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48" name="TextBox 147">
            <a:extLst>
              <a:ext uri="{FF2B5EF4-FFF2-40B4-BE49-F238E27FC236}">
                <a16:creationId xmlns:a16="http://schemas.microsoft.com/office/drawing/2014/main" id="{02FB7B11-8F79-8449-A4F1-ADF227DF3A5F}"/>
              </a:ext>
            </a:extLst>
          </p:cNvPr>
          <p:cNvSpPr txBox="1"/>
          <p:nvPr/>
        </p:nvSpPr>
        <p:spPr>
          <a:xfrm>
            <a:off x="4473524" y="5006180"/>
            <a:ext cx="1426313"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BUILDING SELF ESTEEM</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49" name="TextBox 148">
            <a:extLst>
              <a:ext uri="{FF2B5EF4-FFF2-40B4-BE49-F238E27FC236}">
                <a16:creationId xmlns:a16="http://schemas.microsoft.com/office/drawing/2014/main" id="{ABFBBE1C-5830-1B4C-9829-910C4427803B}"/>
              </a:ext>
            </a:extLst>
          </p:cNvPr>
          <p:cNvSpPr txBox="1"/>
          <p:nvPr/>
        </p:nvSpPr>
        <p:spPr>
          <a:xfrm>
            <a:off x="10147669" y="4009933"/>
            <a:ext cx="1507665"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ABANDONED CHILD PROTECTION</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50" name="TextBox 149">
            <a:extLst>
              <a:ext uri="{FF2B5EF4-FFF2-40B4-BE49-F238E27FC236}">
                <a16:creationId xmlns:a16="http://schemas.microsoft.com/office/drawing/2014/main" id="{58B9419B-4AFD-6F41-AF48-370CA933294A}"/>
              </a:ext>
            </a:extLst>
          </p:cNvPr>
          <p:cNvSpPr txBox="1"/>
          <p:nvPr/>
        </p:nvSpPr>
        <p:spPr>
          <a:xfrm>
            <a:off x="8272926" y="5071608"/>
            <a:ext cx="1334367"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ADOPTION</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cxnSp>
        <p:nvCxnSpPr>
          <p:cNvPr id="152" name="Curved Connector 151">
            <a:extLst>
              <a:ext uri="{FF2B5EF4-FFF2-40B4-BE49-F238E27FC236}">
                <a16:creationId xmlns:a16="http://schemas.microsoft.com/office/drawing/2014/main" id="{2D07F3F5-42B0-1746-B49A-EC00FA4694BD}"/>
              </a:ext>
            </a:extLst>
          </p:cNvPr>
          <p:cNvCxnSpPr>
            <a:cxnSpLocks/>
          </p:cNvCxnSpPr>
          <p:nvPr/>
        </p:nvCxnSpPr>
        <p:spPr>
          <a:xfrm rot="10800000" flipV="1">
            <a:off x="5715937" y="1137267"/>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urved Connector 169">
            <a:extLst>
              <a:ext uri="{FF2B5EF4-FFF2-40B4-BE49-F238E27FC236}">
                <a16:creationId xmlns:a16="http://schemas.microsoft.com/office/drawing/2014/main" id="{9E50FC12-86CE-624F-B79D-B0C6AD786A22}"/>
              </a:ext>
            </a:extLst>
          </p:cNvPr>
          <p:cNvCxnSpPr>
            <a:cxnSpLocks/>
          </p:cNvCxnSpPr>
          <p:nvPr/>
        </p:nvCxnSpPr>
        <p:spPr>
          <a:xfrm flipV="1">
            <a:off x="5570176" y="953830"/>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urved Connector 172">
            <a:extLst>
              <a:ext uri="{FF2B5EF4-FFF2-40B4-BE49-F238E27FC236}">
                <a16:creationId xmlns:a16="http://schemas.microsoft.com/office/drawing/2014/main" id="{15C68081-F9E2-824E-BCF8-D060282F0AE1}"/>
              </a:ext>
            </a:extLst>
          </p:cNvPr>
          <p:cNvCxnSpPr>
            <a:cxnSpLocks/>
          </p:cNvCxnSpPr>
          <p:nvPr/>
        </p:nvCxnSpPr>
        <p:spPr>
          <a:xfrm flipV="1">
            <a:off x="5638885" y="2078622"/>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76" name="Graphic 175" descr="Hand with solid fill">
            <a:extLst>
              <a:ext uri="{FF2B5EF4-FFF2-40B4-BE49-F238E27FC236}">
                <a16:creationId xmlns:a16="http://schemas.microsoft.com/office/drawing/2014/main" id="{55BED8CB-F340-2E42-82DF-8A173F95D3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56764" y="674172"/>
            <a:ext cx="457200" cy="457200"/>
          </a:xfrm>
          <a:prstGeom prst="rect">
            <a:avLst/>
          </a:prstGeom>
        </p:spPr>
      </p:pic>
      <p:sp>
        <p:nvSpPr>
          <p:cNvPr id="177" name="Rounded Rectangle 176">
            <a:extLst>
              <a:ext uri="{FF2B5EF4-FFF2-40B4-BE49-F238E27FC236}">
                <a16:creationId xmlns:a16="http://schemas.microsoft.com/office/drawing/2014/main" id="{627CB08F-FF72-474B-BD28-666AB345ED26}"/>
              </a:ext>
            </a:extLst>
          </p:cNvPr>
          <p:cNvSpPr/>
          <p:nvPr/>
        </p:nvSpPr>
        <p:spPr>
          <a:xfrm>
            <a:off x="8272210" y="608281"/>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1A0247C2-94FE-204F-942C-85D6F8338ABB}"/>
              </a:ext>
            </a:extLst>
          </p:cNvPr>
          <p:cNvSpPr txBox="1"/>
          <p:nvPr/>
        </p:nvSpPr>
        <p:spPr>
          <a:xfrm>
            <a:off x="8346800" y="1146316"/>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cxnSp>
        <p:nvCxnSpPr>
          <p:cNvPr id="179" name="Curved Connector 178">
            <a:extLst>
              <a:ext uri="{FF2B5EF4-FFF2-40B4-BE49-F238E27FC236}">
                <a16:creationId xmlns:a16="http://schemas.microsoft.com/office/drawing/2014/main" id="{66716329-2ADA-9740-81BF-4CBAAA4F3D6F}"/>
              </a:ext>
            </a:extLst>
          </p:cNvPr>
          <p:cNvCxnSpPr>
            <a:cxnSpLocks/>
          </p:cNvCxnSpPr>
          <p:nvPr/>
        </p:nvCxnSpPr>
        <p:spPr>
          <a:xfrm flipV="1">
            <a:off x="9369005" y="911163"/>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urved Connector 179">
            <a:extLst>
              <a:ext uri="{FF2B5EF4-FFF2-40B4-BE49-F238E27FC236}">
                <a16:creationId xmlns:a16="http://schemas.microsoft.com/office/drawing/2014/main" id="{3E65EDF9-5944-1640-B29B-76212562D859}"/>
              </a:ext>
            </a:extLst>
          </p:cNvPr>
          <p:cNvCxnSpPr>
            <a:cxnSpLocks/>
          </p:cNvCxnSpPr>
          <p:nvPr/>
        </p:nvCxnSpPr>
        <p:spPr>
          <a:xfrm flipV="1">
            <a:off x="9437714" y="2035955"/>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7D708579-44A5-3A44-8D53-A38F91A02284}"/>
              </a:ext>
            </a:extLst>
          </p:cNvPr>
          <p:cNvCxnSpPr>
            <a:cxnSpLocks/>
          </p:cNvCxnSpPr>
          <p:nvPr/>
        </p:nvCxnSpPr>
        <p:spPr>
          <a:xfrm rot="10800000" flipV="1">
            <a:off x="9494382" y="1109301"/>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90" name="Graphic 189" descr="Hand with solid fill">
            <a:extLst>
              <a:ext uri="{FF2B5EF4-FFF2-40B4-BE49-F238E27FC236}">
                <a16:creationId xmlns:a16="http://schemas.microsoft.com/office/drawing/2014/main" id="{5C6EA185-668E-4740-A8A3-3C750B98D9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7065" y="3488259"/>
            <a:ext cx="457200" cy="457200"/>
          </a:xfrm>
          <a:prstGeom prst="rect">
            <a:avLst/>
          </a:prstGeom>
        </p:spPr>
      </p:pic>
      <p:sp>
        <p:nvSpPr>
          <p:cNvPr id="191" name="Rounded Rectangle 190">
            <a:extLst>
              <a:ext uri="{FF2B5EF4-FFF2-40B4-BE49-F238E27FC236}">
                <a16:creationId xmlns:a16="http://schemas.microsoft.com/office/drawing/2014/main" id="{B06D742E-7CF4-DF4E-9AAE-E9567167A468}"/>
              </a:ext>
            </a:extLst>
          </p:cNvPr>
          <p:cNvSpPr/>
          <p:nvPr/>
        </p:nvSpPr>
        <p:spPr>
          <a:xfrm>
            <a:off x="4502511" y="3422368"/>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6348281F-5825-0F4B-949D-82190E295A7B}"/>
              </a:ext>
            </a:extLst>
          </p:cNvPr>
          <p:cNvSpPr txBox="1"/>
          <p:nvPr/>
        </p:nvSpPr>
        <p:spPr>
          <a:xfrm>
            <a:off x="4577101" y="3960403"/>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cxnSp>
        <p:nvCxnSpPr>
          <p:cNvPr id="197" name="Curved Connector 196">
            <a:extLst>
              <a:ext uri="{FF2B5EF4-FFF2-40B4-BE49-F238E27FC236}">
                <a16:creationId xmlns:a16="http://schemas.microsoft.com/office/drawing/2014/main" id="{33E2A6A0-E7CB-854D-8C15-9CFAE45096FA}"/>
              </a:ext>
            </a:extLst>
          </p:cNvPr>
          <p:cNvCxnSpPr>
            <a:cxnSpLocks/>
          </p:cNvCxnSpPr>
          <p:nvPr/>
        </p:nvCxnSpPr>
        <p:spPr>
          <a:xfrm rot="10800000" flipV="1">
            <a:off x="5745067" y="3908687"/>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Curved Connector 197">
            <a:extLst>
              <a:ext uri="{FF2B5EF4-FFF2-40B4-BE49-F238E27FC236}">
                <a16:creationId xmlns:a16="http://schemas.microsoft.com/office/drawing/2014/main" id="{B730197C-8F17-994C-8E79-C9999C18855E}"/>
              </a:ext>
            </a:extLst>
          </p:cNvPr>
          <p:cNvCxnSpPr>
            <a:cxnSpLocks/>
          </p:cNvCxnSpPr>
          <p:nvPr/>
        </p:nvCxnSpPr>
        <p:spPr>
          <a:xfrm flipV="1">
            <a:off x="5599306" y="3725250"/>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Curved Connector 198">
            <a:extLst>
              <a:ext uri="{FF2B5EF4-FFF2-40B4-BE49-F238E27FC236}">
                <a16:creationId xmlns:a16="http://schemas.microsoft.com/office/drawing/2014/main" id="{CDF60456-4A1A-AA47-A70B-BFF17EBD7294}"/>
              </a:ext>
            </a:extLst>
          </p:cNvPr>
          <p:cNvCxnSpPr>
            <a:cxnSpLocks/>
          </p:cNvCxnSpPr>
          <p:nvPr/>
        </p:nvCxnSpPr>
        <p:spPr>
          <a:xfrm flipV="1">
            <a:off x="5668015" y="4850042"/>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202" name="Graphic 201" descr="Hand with solid fill">
            <a:extLst>
              <a:ext uri="{FF2B5EF4-FFF2-40B4-BE49-F238E27FC236}">
                <a16:creationId xmlns:a16="http://schemas.microsoft.com/office/drawing/2014/main" id="{A14FE042-7ABA-3049-91EA-3F91B87F9C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55954" y="3482513"/>
            <a:ext cx="457200" cy="457200"/>
          </a:xfrm>
          <a:prstGeom prst="rect">
            <a:avLst/>
          </a:prstGeom>
        </p:spPr>
      </p:pic>
      <p:sp>
        <p:nvSpPr>
          <p:cNvPr id="203" name="Rounded Rectangle 202">
            <a:extLst>
              <a:ext uri="{FF2B5EF4-FFF2-40B4-BE49-F238E27FC236}">
                <a16:creationId xmlns:a16="http://schemas.microsoft.com/office/drawing/2014/main" id="{89E58850-7380-6741-B93C-5BEC59015A50}"/>
              </a:ext>
            </a:extLst>
          </p:cNvPr>
          <p:cNvSpPr/>
          <p:nvPr/>
        </p:nvSpPr>
        <p:spPr>
          <a:xfrm>
            <a:off x="8271400" y="3416622"/>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80111EEF-1B01-6B41-BDD5-4C2968A8F770}"/>
              </a:ext>
            </a:extLst>
          </p:cNvPr>
          <p:cNvSpPr txBox="1"/>
          <p:nvPr/>
        </p:nvSpPr>
        <p:spPr>
          <a:xfrm>
            <a:off x="8345990" y="3954657"/>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cxnSp>
        <p:nvCxnSpPr>
          <p:cNvPr id="205" name="Curved Connector 204">
            <a:extLst>
              <a:ext uri="{FF2B5EF4-FFF2-40B4-BE49-F238E27FC236}">
                <a16:creationId xmlns:a16="http://schemas.microsoft.com/office/drawing/2014/main" id="{1301352E-4E73-504C-80F1-C152111878DA}"/>
              </a:ext>
            </a:extLst>
          </p:cNvPr>
          <p:cNvCxnSpPr>
            <a:cxnSpLocks/>
          </p:cNvCxnSpPr>
          <p:nvPr/>
        </p:nvCxnSpPr>
        <p:spPr>
          <a:xfrm flipV="1">
            <a:off x="9368195" y="3719504"/>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Curved Connector 205">
            <a:extLst>
              <a:ext uri="{FF2B5EF4-FFF2-40B4-BE49-F238E27FC236}">
                <a16:creationId xmlns:a16="http://schemas.microsoft.com/office/drawing/2014/main" id="{92ED5A98-5FD5-E84D-A8B9-6E864B97E297}"/>
              </a:ext>
            </a:extLst>
          </p:cNvPr>
          <p:cNvCxnSpPr>
            <a:cxnSpLocks/>
          </p:cNvCxnSpPr>
          <p:nvPr/>
        </p:nvCxnSpPr>
        <p:spPr>
          <a:xfrm flipV="1">
            <a:off x="9436904" y="4844296"/>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Curved Connector 208">
            <a:extLst>
              <a:ext uri="{FF2B5EF4-FFF2-40B4-BE49-F238E27FC236}">
                <a16:creationId xmlns:a16="http://schemas.microsoft.com/office/drawing/2014/main" id="{F2ED7B86-F7E4-3548-A8AD-90EAD9040EDE}"/>
              </a:ext>
            </a:extLst>
          </p:cNvPr>
          <p:cNvCxnSpPr>
            <a:cxnSpLocks/>
          </p:cNvCxnSpPr>
          <p:nvPr/>
        </p:nvCxnSpPr>
        <p:spPr>
          <a:xfrm rot="10800000" flipV="1">
            <a:off x="9493572" y="3917642"/>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210" name="Rounded Rectangle 209">
            <a:extLst>
              <a:ext uri="{FF2B5EF4-FFF2-40B4-BE49-F238E27FC236}">
                <a16:creationId xmlns:a16="http://schemas.microsoft.com/office/drawing/2014/main" id="{47FEB95A-F1EE-BF47-A371-5236D3BDF29E}"/>
              </a:ext>
            </a:extLst>
          </p:cNvPr>
          <p:cNvSpPr/>
          <p:nvPr/>
        </p:nvSpPr>
        <p:spPr>
          <a:xfrm>
            <a:off x="4473381" y="5783367"/>
            <a:ext cx="6429405" cy="913983"/>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3E0099"/>
                </a:solidFill>
                <a:latin typeface="Century Gothic" panose="020B0502020202020204" pitchFamily="34" charset="0"/>
              </a:rPr>
              <a:t>THE COURAGE POSITIVE PARENTING MATERIAL CAN BE USED IN A NUMBER OF DIFFERENT WORKSHOP FORMATS DEPENDING ON THE TIME YOU HAVE AVAILABLE AND WHICH MODULES YOU WOULD LIKE TO INCLUDE IN YOUR PROCESS </a:t>
            </a:r>
          </a:p>
          <a:p>
            <a:pPr algn="ctr"/>
            <a:r>
              <a:rPr lang="en-US" sz="1200" b="1" dirty="0">
                <a:solidFill>
                  <a:srgbClr val="3E0099"/>
                </a:solidFill>
                <a:latin typeface="Century Gothic" panose="020B0502020202020204" pitchFamily="34" charset="0"/>
              </a:rPr>
              <a:t>SEE </a:t>
            </a:r>
            <a:r>
              <a:rPr lang="en-US" sz="1200" b="1" dirty="0">
                <a:solidFill>
                  <a:srgbClr val="3E0099"/>
                </a:solidFill>
                <a:latin typeface="Century Gothic" panose="020B0502020202020204" pitchFamily="34" charset="0"/>
                <a:hlinkClick r:id="rId12"/>
              </a:rPr>
              <a:t>WWW.COURAGECHILDPROTECTION.COM</a:t>
            </a:r>
            <a:r>
              <a:rPr lang="en-US" sz="1200" b="1" dirty="0">
                <a:solidFill>
                  <a:srgbClr val="3E0099"/>
                </a:solidFill>
                <a:latin typeface="Century Gothic" panose="020B0502020202020204" pitchFamily="34" charset="0"/>
              </a:rPr>
              <a:t> FOR MORE</a:t>
            </a:r>
          </a:p>
        </p:txBody>
      </p:sp>
      <p:pic>
        <p:nvPicPr>
          <p:cNvPr id="92" name="Picture 91" descr="Logo&#10;&#10;Description automatically generated">
            <a:extLst>
              <a:ext uri="{FF2B5EF4-FFF2-40B4-BE49-F238E27FC236}">
                <a16:creationId xmlns:a16="http://schemas.microsoft.com/office/drawing/2014/main" id="{32561F8F-F5BE-FC43-AC1D-39AF65497E64}"/>
              </a:ext>
            </a:extLst>
          </p:cNvPr>
          <p:cNvPicPr>
            <a:picLocks noChangeAspect="1"/>
          </p:cNvPicPr>
          <p:nvPr/>
        </p:nvPicPr>
        <p:blipFill>
          <a:blip r:embed="rId13"/>
          <a:stretch>
            <a:fillRect/>
          </a:stretch>
        </p:blipFill>
        <p:spPr>
          <a:xfrm>
            <a:off x="11061661" y="5613509"/>
            <a:ext cx="1003642" cy="1124915"/>
          </a:xfrm>
          <a:prstGeom prst="rect">
            <a:avLst/>
          </a:prstGeom>
        </p:spPr>
      </p:pic>
      <p:sp>
        <p:nvSpPr>
          <p:cNvPr id="94" name="TextBox 93">
            <a:extLst>
              <a:ext uri="{FF2B5EF4-FFF2-40B4-BE49-F238E27FC236}">
                <a16:creationId xmlns:a16="http://schemas.microsoft.com/office/drawing/2014/main" id="{97670917-1739-6242-8698-76C205D12972}"/>
              </a:ext>
            </a:extLst>
          </p:cNvPr>
          <p:cNvSpPr txBox="1"/>
          <p:nvPr/>
        </p:nvSpPr>
        <p:spPr>
          <a:xfrm>
            <a:off x="4409821" y="2236617"/>
            <a:ext cx="1426313"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RIGHTS &amp; NEEDS</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pic>
        <p:nvPicPr>
          <p:cNvPr id="95" name="Graphic 94" descr="Clipboard with solid fill">
            <a:extLst>
              <a:ext uri="{FF2B5EF4-FFF2-40B4-BE49-F238E27FC236}">
                <a16:creationId xmlns:a16="http://schemas.microsoft.com/office/drawing/2014/main" id="{5468A7EF-22D4-0346-A676-8EB5DAD8EB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79475" y="1811815"/>
            <a:ext cx="673553" cy="563671"/>
          </a:xfrm>
          <a:prstGeom prst="rect">
            <a:avLst/>
          </a:prstGeom>
        </p:spPr>
      </p:pic>
      <p:pic>
        <p:nvPicPr>
          <p:cNvPr id="97" name="Graphic 96" descr="Neighbourhood with solid fill">
            <a:extLst>
              <a:ext uri="{FF2B5EF4-FFF2-40B4-BE49-F238E27FC236}">
                <a16:creationId xmlns:a16="http://schemas.microsoft.com/office/drawing/2014/main" id="{030E5852-D0E2-9245-8AC0-B2C454E17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59367" y="622890"/>
            <a:ext cx="563671" cy="563671"/>
          </a:xfrm>
          <a:prstGeom prst="rect">
            <a:avLst/>
          </a:prstGeom>
        </p:spPr>
      </p:pic>
      <p:sp>
        <p:nvSpPr>
          <p:cNvPr id="98" name="TextBox 97">
            <a:extLst>
              <a:ext uri="{FF2B5EF4-FFF2-40B4-BE49-F238E27FC236}">
                <a16:creationId xmlns:a16="http://schemas.microsoft.com/office/drawing/2014/main" id="{74D30D7F-4DAD-9042-85CB-A878F89FC61F}"/>
              </a:ext>
            </a:extLst>
          </p:cNvPr>
          <p:cNvSpPr txBox="1"/>
          <p:nvPr/>
        </p:nvSpPr>
        <p:spPr>
          <a:xfrm>
            <a:off x="10203043" y="1218809"/>
            <a:ext cx="1416091"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COMMUNITY MAPPING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pic>
        <p:nvPicPr>
          <p:cNvPr id="102" name="Graphic 101" descr="Clipboard with solid fill">
            <a:extLst>
              <a:ext uri="{FF2B5EF4-FFF2-40B4-BE49-F238E27FC236}">
                <a16:creationId xmlns:a16="http://schemas.microsoft.com/office/drawing/2014/main" id="{F005A93F-24E4-F24D-ABDA-33A4FDD9DBD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99335" y="1790024"/>
            <a:ext cx="563671" cy="563671"/>
          </a:xfrm>
          <a:prstGeom prst="rect">
            <a:avLst/>
          </a:prstGeom>
        </p:spPr>
      </p:pic>
      <p:sp>
        <p:nvSpPr>
          <p:cNvPr id="103" name="TextBox 102">
            <a:extLst>
              <a:ext uri="{FF2B5EF4-FFF2-40B4-BE49-F238E27FC236}">
                <a16:creationId xmlns:a16="http://schemas.microsoft.com/office/drawing/2014/main" id="{08A81F9F-308F-5149-B4FF-FF7F8BB1AD71}"/>
              </a:ext>
            </a:extLst>
          </p:cNvPr>
          <p:cNvSpPr txBox="1"/>
          <p:nvPr/>
        </p:nvSpPr>
        <p:spPr>
          <a:xfrm>
            <a:off x="8196369" y="2148123"/>
            <a:ext cx="1473589"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CHILD PROTECTION PROCESS</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04" name="TextBox 103">
            <a:extLst>
              <a:ext uri="{FF2B5EF4-FFF2-40B4-BE49-F238E27FC236}">
                <a16:creationId xmlns:a16="http://schemas.microsoft.com/office/drawing/2014/main" id="{B29555D1-11D8-D148-83D7-4551EC25B866}"/>
              </a:ext>
            </a:extLst>
          </p:cNvPr>
          <p:cNvSpPr txBox="1"/>
          <p:nvPr/>
        </p:nvSpPr>
        <p:spPr>
          <a:xfrm>
            <a:off x="10187925" y="2290022"/>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sp>
        <p:nvSpPr>
          <p:cNvPr id="105" name="TextBox 104">
            <a:extLst>
              <a:ext uri="{FF2B5EF4-FFF2-40B4-BE49-F238E27FC236}">
                <a16:creationId xmlns:a16="http://schemas.microsoft.com/office/drawing/2014/main" id="{603AADA3-982B-7148-A8CA-9E7CE0649E48}"/>
              </a:ext>
            </a:extLst>
          </p:cNvPr>
          <p:cNvSpPr txBox="1"/>
          <p:nvPr/>
        </p:nvSpPr>
        <p:spPr>
          <a:xfrm>
            <a:off x="6330032" y="2334558"/>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pic>
        <p:nvPicPr>
          <p:cNvPr id="119" name="Graphic 118" descr="Clock with solid fill">
            <a:extLst>
              <a:ext uri="{FF2B5EF4-FFF2-40B4-BE49-F238E27FC236}">
                <a16:creationId xmlns:a16="http://schemas.microsoft.com/office/drawing/2014/main" id="{357EFA9C-F29D-994B-9F53-9392A8CCA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2001" y="50233"/>
            <a:ext cx="563671" cy="563671"/>
          </a:xfrm>
          <a:prstGeom prst="rect">
            <a:avLst/>
          </a:prstGeom>
        </p:spPr>
      </p:pic>
      <p:sp>
        <p:nvSpPr>
          <p:cNvPr id="120" name="TextBox 119">
            <a:extLst>
              <a:ext uri="{FF2B5EF4-FFF2-40B4-BE49-F238E27FC236}">
                <a16:creationId xmlns:a16="http://schemas.microsoft.com/office/drawing/2014/main" id="{0D1007C3-17CC-824C-8B99-7014D42F47CC}"/>
              </a:ext>
            </a:extLst>
          </p:cNvPr>
          <p:cNvSpPr txBox="1"/>
          <p:nvPr/>
        </p:nvSpPr>
        <p:spPr>
          <a:xfrm>
            <a:off x="8854716" y="135375"/>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CHLD PROTECTION &amp; SAFEGUARDING WORKSHOP</a:t>
            </a:r>
          </a:p>
        </p:txBody>
      </p:sp>
      <p:pic>
        <p:nvPicPr>
          <p:cNvPr id="121" name="Graphic 120" descr="Clock with solid fill">
            <a:extLst>
              <a:ext uri="{FF2B5EF4-FFF2-40B4-BE49-F238E27FC236}">
                <a16:creationId xmlns:a16="http://schemas.microsoft.com/office/drawing/2014/main" id="{7210DB63-FF13-B34A-93B2-861635FCF0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0418" y="2858541"/>
            <a:ext cx="563671" cy="563671"/>
          </a:xfrm>
          <a:prstGeom prst="rect">
            <a:avLst/>
          </a:prstGeom>
        </p:spPr>
      </p:pic>
      <p:sp>
        <p:nvSpPr>
          <p:cNvPr id="122" name="TextBox 121">
            <a:extLst>
              <a:ext uri="{FF2B5EF4-FFF2-40B4-BE49-F238E27FC236}">
                <a16:creationId xmlns:a16="http://schemas.microsoft.com/office/drawing/2014/main" id="{12D7A909-F6BD-8642-8DD4-7CEE8371E80D}"/>
              </a:ext>
            </a:extLst>
          </p:cNvPr>
          <p:cNvSpPr txBox="1"/>
          <p:nvPr/>
        </p:nvSpPr>
        <p:spPr>
          <a:xfrm>
            <a:off x="5130787" y="2946182"/>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POSITIVE PARENTING &amp; SELF ESTEEM BUILDING WORKSHOP</a:t>
            </a:r>
          </a:p>
        </p:txBody>
      </p:sp>
      <p:pic>
        <p:nvPicPr>
          <p:cNvPr id="123" name="Graphic 122" descr="Clock with solid fill">
            <a:extLst>
              <a:ext uri="{FF2B5EF4-FFF2-40B4-BE49-F238E27FC236}">
                <a16:creationId xmlns:a16="http://schemas.microsoft.com/office/drawing/2014/main" id="{0F53ADDE-BE46-A74D-B3F6-67A8C8D5A7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6591" y="2830820"/>
            <a:ext cx="563671" cy="563671"/>
          </a:xfrm>
          <a:prstGeom prst="rect">
            <a:avLst/>
          </a:prstGeom>
        </p:spPr>
      </p:pic>
      <p:sp>
        <p:nvSpPr>
          <p:cNvPr id="125" name="TextBox 124">
            <a:extLst>
              <a:ext uri="{FF2B5EF4-FFF2-40B4-BE49-F238E27FC236}">
                <a16:creationId xmlns:a16="http://schemas.microsoft.com/office/drawing/2014/main" id="{F6E4945F-68A5-2C4F-9493-9997200A1EA7}"/>
              </a:ext>
            </a:extLst>
          </p:cNvPr>
          <p:cNvSpPr txBox="1"/>
          <p:nvPr/>
        </p:nvSpPr>
        <p:spPr>
          <a:xfrm>
            <a:off x="8971520" y="2915905"/>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DISABILITY AND INCLUSION WORKSHOP (IN DEVELOPMENT)</a:t>
            </a:r>
          </a:p>
        </p:txBody>
      </p:sp>
      <p:pic>
        <p:nvPicPr>
          <p:cNvPr id="153" name="Graphic 152" descr="Clipboard with solid fill">
            <a:extLst>
              <a:ext uri="{FF2B5EF4-FFF2-40B4-BE49-F238E27FC236}">
                <a16:creationId xmlns:a16="http://schemas.microsoft.com/office/drawing/2014/main" id="{1B120DC7-84E3-244D-9A53-FA109E918A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21566" y="4537673"/>
            <a:ext cx="563671" cy="563671"/>
          </a:xfrm>
          <a:prstGeom prst="rect">
            <a:avLst/>
          </a:prstGeom>
        </p:spPr>
      </p:pic>
      <p:sp>
        <p:nvSpPr>
          <p:cNvPr id="154" name="TextBox 153">
            <a:extLst>
              <a:ext uri="{FF2B5EF4-FFF2-40B4-BE49-F238E27FC236}">
                <a16:creationId xmlns:a16="http://schemas.microsoft.com/office/drawing/2014/main" id="{430766AB-0E0B-1B44-8623-085B7357AD49}"/>
              </a:ext>
            </a:extLst>
          </p:cNvPr>
          <p:cNvSpPr txBox="1"/>
          <p:nvPr/>
        </p:nvSpPr>
        <p:spPr>
          <a:xfrm>
            <a:off x="6463365" y="5087953"/>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pic>
        <p:nvPicPr>
          <p:cNvPr id="155" name="Graphic 154" descr="Clipboard with solid fill">
            <a:extLst>
              <a:ext uri="{FF2B5EF4-FFF2-40B4-BE49-F238E27FC236}">
                <a16:creationId xmlns:a16="http://schemas.microsoft.com/office/drawing/2014/main" id="{D6EE0681-6242-104F-8642-14B9D4505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72794" y="4630041"/>
            <a:ext cx="563671" cy="563671"/>
          </a:xfrm>
          <a:prstGeom prst="rect">
            <a:avLst/>
          </a:prstGeom>
        </p:spPr>
      </p:pic>
      <p:sp>
        <p:nvSpPr>
          <p:cNvPr id="156" name="TextBox 155">
            <a:extLst>
              <a:ext uri="{FF2B5EF4-FFF2-40B4-BE49-F238E27FC236}">
                <a16:creationId xmlns:a16="http://schemas.microsoft.com/office/drawing/2014/main" id="{C09EDCE9-BED8-4847-85F8-FF34D17A11B3}"/>
              </a:ext>
            </a:extLst>
          </p:cNvPr>
          <p:cNvSpPr txBox="1"/>
          <p:nvPr/>
        </p:nvSpPr>
        <p:spPr>
          <a:xfrm>
            <a:off x="10261384" y="5130039"/>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cxnSp>
        <p:nvCxnSpPr>
          <p:cNvPr id="158" name="Curved Connector 157">
            <a:extLst>
              <a:ext uri="{FF2B5EF4-FFF2-40B4-BE49-F238E27FC236}">
                <a16:creationId xmlns:a16="http://schemas.microsoft.com/office/drawing/2014/main" id="{94F73356-D0AD-5147-8EDC-E822D3761D84}"/>
              </a:ext>
            </a:extLst>
          </p:cNvPr>
          <p:cNvCxnSpPr>
            <a:cxnSpLocks/>
          </p:cNvCxnSpPr>
          <p:nvPr/>
        </p:nvCxnSpPr>
        <p:spPr>
          <a:xfrm rot="10800000" flipV="1">
            <a:off x="1792495" y="4353252"/>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6239FB5C-D014-4A40-9888-5A4844E6CEC8}"/>
              </a:ext>
            </a:extLst>
          </p:cNvPr>
          <p:cNvSpPr txBox="1"/>
          <p:nvPr/>
        </p:nvSpPr>
        <p:spPr>
          <a:xfrm>
            <a:off x="729037" y="5273943"/>
            <a:ext cx="1277128" cy="707886"/>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BUILDINS SELF ESTEEM</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a:p>
            <a:pPr algn="ctr">
              <a:defRPr/>
            </a:pPr>
            <a:endParaRPr lang="en-ZA" sz="1000" b="1" dirty="0">
              <a:solidFill>
                <a:srgbClr val="3E0099"/>
              </a:solidFill>
              <a:latin typeface="Century Gothic" panose="020B0502020202020204" pitchFamily="34" charset="0"/>
              <a:ea typeface="MS PGothic" panose="020B0600070205080204" pitchFamily="34" charset="-128"/>
            </a:endParaRPr>
          </a:p>
        </p:txBody>
      </p:sp>
      <p:pic>
        <p:nvPicPr>
          <p:cNvPr id="3" name="Graphic 2" descr="Business Growth with solid fill">
            <a:extLst>
              <a:ext uri="{FF2B5EF4-FFF2-40B4-BE49-F238E27FC236}">
                <a16:creationId xmlns:a16="http://schemas.microsoft.com/office/drawing/2014/main" id="{0B6B977F-5216-A548-8C21-57AF4A573F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73337" y="1783451"/>
            <a:ext cx="752157" cy="752157"/>
          </a:xfrm>
          <a:prstGeom prst="rect">
            <a:avLst/>
          </a:prstGeom>
        </p:spPr>
      </p:pic>
      <p:pic>
        <p:nvPicPr>
          <p:cNvPr id="96" name="Graphic 95" descr="Decision chart with solid fill">
            <a:extLst>
              <a:ext uri="{FF2B5EF4-FFF2-40B4-BE49-F238E27FC236}">
                <a16:creationId xmlns:a16="http://schemas.microsoft.com/office/drawing/2014/main" id="{E52398E6-2463-0747-85A7-9C8031A3A7E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7251" y="3200676"/>
            <a:ext cx="563673" cy="563673"/>
          </a:xfrm>
          <a:prstGeom prst="rect">
            <a:avLst/>
          </a:prstGeom>
        </p:spPr>
      </p:pic>
      <p:grpSp>
        <p:nvGrpSpPr>
          <p:cNvPr id="106" name="Group 105">
            <a:extLst>
              <a:ext uri="{FF2B5EF4-FFF2-40B4-BE49-F238E27FC236}">
                <a16:creationId xmlns:a16="http://schemas.microsoft.com/office/drawing/2014/main" id="{8FB050D4-694B-0341-A7B5-47D3AB1C6B1E}"/>
              </a:ext>
            </a:extLst>
          </p:cNvPr>
          <p:cNvGrpSpPr/>
          <p:nvPr/>
        </p:nvGrpSpPr>
        <p:grpSpPr>
          <a:xfrm>
            <a:off x="2693270" y="4003235"/>
            <a:ext cx="958241" cy="566388"/>
            <a:chOff x="1655520" y="3429000"/>
            <a:chExt cx="958241" cy="566388"/>
          </a:xfrm>
        </p:grpSpPr>
        <p:pic>
          <p:nvPicPr>
            <p:cNvPr id="107" name="Graphic 106" descr="Checkbox Ticked with solid fill">
              <a:extLst>
                <a:ext uri="{FF2B5EF4-FFF2-40B4-BE49-F238E27FC236}">
                  <a16:creationId xmlns:a16="http://schemas.microsoft.com/office/drawing/2014/main" id="{9A6F86F8-4F7C-2647-A750-D048D3DD1D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55520" y="3431717"/>
              <a:ext cx="563671" cy="563671"/>
            </a:xfrm>
            <a:prstGeom prst="rect">
              <a:avLst/>
            </a:prstGeom>
          </p:spPr>
        </p:pic>
        <p:pic>
          <p:nvPicPr>
            <p:cNvPr id="108" name="Graphic 107" descr="Checkbox Crossed with solid fill">
              <a:extLst>
                <a:ext uri="{FF2B5EF4-FFF2-40B4-BE49-F238E27FC236}">
                  <a16:creationId xmlns:a16="http://schemas.microsoft.com/office/drawing/2014/main" id="{3716EC36-F5DA-1D47-ADF6-72EC9407C2E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050090" y="3429000"/>
              <a:ext cx="563671" cy="563671"/>
            </a:xfrm>
            <a:prstGeom prst="rect">
              <a:avLst/>
            </a:prstGeom>
          </p:spPr>
        </p:pic>
      </p:grpSp>
      <p:pic>
        <p:nvPicPr>
          <p:cNvPr id="7" name="Graphic 6" descr="Podium with solid fill">
            <a:extLst>
              <a:ext uri="{FF2B5EF4-FFF2-40B4-BE49-F238E27FC236}">
                <a16:creationId xmlns:a16="http://schemas.microsoft.com/office/drawing/2014/main" id="{4BC0B773-9F2C-B44F-8D7E-893225701D3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8101" y="4548203"/>
            <a:ext cx="717326" cy="717326"/>
          </a:xfrm>
          <a:prstGeom prst="rect">
            <a:avLst/>
          </a:prstGeom>
        </p:spPr>
      </p:pic>
      <p:cxnSp>
        <p:nvCxnSpPr>
          <p:cNvPr id="110" name="Curved Connector 109">
            <a:extLst>
              <a:ext uri="{FF2B5EF4-FFF2-40B4-BE49-F238E27FC236}">
                <a16:creationId xmlns:a16="http://schemas.microsoft.com/office/drawing/2014/main" id="{0FAEECA9-3600-6B45-8281-B079E8B9FBDF}"/>
              </a:ext>
            </a:extLst>
          </p:cNvPr>
          <p:cNvCxnSpPr>
            <a:cxnSpLocks/>
          </p:cNvCxnSpPr>
          <p:nvPr/>
        </p:nvCxnSpPr>
        <p:spPr>
          <a:xfrm>
            <a:off x="1806027" y="5101344"/>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11" name="Graphic 110" descr="Clipboard with solid fill">
            <a:extLst>
              <a:ext uri="{FF2B5EF4-FFF2-40B4-BE49-F238E27FC236}">
                <a16:creationId xmlns:a16="http://schemas.microsoft.com/office/drawing/2014/main" id="{DA1860B4-F595-5E4C-A507-3EA12F3C49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48284" y="5434648"/>
            <a:ext cx="673553" cy="563671"/>
          </a:xfrm>
          <a:prstGeom prst="rect">
            <a:avLst/>
          </a:prstGeom>
        </p:spPr>
      </p:pic>
      <p:sp>
        <p:nvSpPr>
          <p:cNvPr id="114" name="TextBox 113">
            <a:extLst>
              <a:ext uri="{FF2B5EF4-FFF2-40B4-BE49-F238E27FC236}">
                <a16:creationId xmlns:a16="http://schemas.microsoft.com/office/drawing/2014/main" id="{80FAAFBC-B00B-1547-A89A-EADCB2CBE5F8}"/>
              </a:ext>
            </a:extLst>
          </p:cNvPr>
          <p:cNvSpPr txBox="1"/>
          <p:nvPr/>
        </p:nvSpPr>
        <p:spPr>
          <a:xfrm>
            <a:off x="2398841" y="5957391"/>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pic>
        <p:nvPicPr>
          <p:cNvPr id="115" name="Graphic 114" descr="Business Growth with solid fill">
            <a:extLst>
              <a:ext uri="{FF2B5EF4-FFF2-40B4-BE49-F238E27FC236}">
                <a16:creationId xmlns:a16="http://schemas.microsoft.com/office/drawing/2014/main" id="{5CCCC2A2-2F39-9E41-9AD5-F90FEE985F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54948" y="1526266"/>
            <a:ext cx="752157" cy="752157"/>
          </a:xfrm>
          <a:prstGeom prst="rect">
            <a:avLst/>
          </a:prstGeom>
        </p:spPr>
      </p:pic>
      <p:pic>
        <p:nvPicPr>
          <p:cNvPr id="117" name="Graphic 116" descr="Decision chart with solid fill">
            <a:extLst>
              <a:ext uri="{FF2B5EF4-FFF2-40B4-BE49-F238E27FC236}">
                <a16:creationId xmlns:a16="http://schemas.microsoft.com/office/drawing/2014/main" id="{E582F473-99AF-044F-AB0E-877A7F0091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649481" y="1584578"/>
            <a:ext cx="563673" cy="563673"/>
          </a:xfrm>
          <a:prstGeom prst="rect">
            <a:avLst/>
          </a:prstGeom>
        </p:spPr>
      </p:pic>
      <p:grpSp>
        <p:nvGrpSpPr>
          <p:cNvPr id="118" name="Group 117">
            <a:extLst>
              <a:ext uri="{FF2B5EF4-FFF2-40B4-BE49-F238E27FC236}">
                <a16:creationId xmlns:a16="http://schemas.microsoft.com/office/drawing/2014/main" id="{9A816066-F8DA-1F47-9847-22CF674D7C10}"/>
              </a:ext>
            </a:extLst>
          </p:cNvPr>
          <p:cNvGrpSpPr/>
          <p:nvPr/>
        </p:nvGrpSpPr>
        <p:grpSpPr>
          <a:xfrm>
            <a:off x="6693830" y="3502902"/>
            <a:ext cx="958241" cy="566388"/>
            <a:chOff x="1655520" y="3429000"/>
            <a:chExt cx="958241" cy="566388"/>
          </a:xfrm>
        </p:grpSpPr>
        <p:pic>
          <p:nvPicPr>
            <p:cNvPr id="126" name="Graphic 125" descr="Checkbox Ticked with solid fill">
              <a:extLst>
                <a:ext uri="{FF2B5EF4-FFF2-40B4-BE49-F238E27FC236}">
                  <a16:creationId xmlns:a16="http://schemas.microsoft.com/office/drawing/2014/main" id="{5C6E76DC-2420-AE42-AB53-685A4CC144C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55520" y="3431717"/>
              <a:ext cx="563671" cy="563671"/>
            </a:xfrm>
            <a:prstGeom prst="rect">
              <a:avLst/>
            </a:prstGeom>
          </p:spPr>
        </p:pic>
        <p:pic>
          <p:nvPicPr>
            <p:cNvPr id="129" name="Graphic 128" descr="Checkbox Crossed with solid fill">
              <a:extLst>
                <a:ext uri="{FF2B5EF4-FFF2-40B4-BE49-F238E27FC236}">
                  <a16:creationId xmlns:a16="http://schemas.microsoft.com/office/drawing/2014/main" id="{84DC8E21-77A7-534B-8A20-FC7E37613A6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050090" y="3429000"/>
              <a:ext cx="563671" cy="563671"/>
            </a:xfrm>
            <a:prstGeom prst="rect">
              <a:avLst/>
            </a:prstGeom>
          </p:spPr>
        </p:pic>
      </p:grpSp>
      <p:pic>
        <p:nvPicPr>
          <p:cNvPr id="130" name="Graphic 129" descr="Podium with solid fill">
            <a:extLst>
              <a:ext uri="{FF2B5EF4-FFF2-40B4-BE49-F238E27FC236}">
                <a16:creationId xmlns:a16="http://schemas.microsoft.com/office/drawing/2014/main" id="{7D5139D7-25E2-6844-986C-B9EDA009D7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52850" y="4344934"/>
            <a:ext cx="717326" cy="717326"/>
          </a:xfrm>
          <a:prstGeom prst="rect">
            <a:avLst/>
          </a:prstGeom>
        </p:spPr>
      </p:pic>
      <p:pic>
        <p:nvPicPr>
          <p:cNvPr id="132" name="Graphic 131" descr="Decision chart with solid fill">
            <a:extLst>
              <a:ext uri="{FF2B5EF4-FFF2-40B4-BE49-F238E27FC236}">
                <a16:creationId xmlns:a16="http://schemas.microsoft.com/office/drawing/2014/main" id="{E513C498-8061-4748-905B-6CE546BE58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655503" y="4481817"/>
            <a:ext cx="563673" cy="563673"/>
          </a:xfrm>
          <a:prstGeom prst="rect">
            <a:avLst/>
          </a:prstGeom>
        </p:spPr>
      </p:pic>
      <p:pic>
        <p:nvPicPr>
          <p:cNvPr id="17" name="Graphic 16" descr="Badge Heart with solid fill">
            <a:extLst>
              <a:ext uri="{FF2B5EF4-FFF2-40B4-BE49-F238E27FC236}">
                <a16:creationId xmlns:a16="http://schemas.microsoft.com/office/drawing/2014/main" id="{5D38BE25-5C76-AD48-B3BD-A0F851B2CBA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551611" y="3454548"/>
            <a:ext cx="602205" cy="602205"/>
          </a:xfrm>
          <a:prstGeom prst="rect">
            <a:avLst/>
          </a:prstGeom>
        </p:spPr>
      </p:pic>
    </p:spTree>
    <p:extLst>
      <p:ext uri="{BB962C8B-B14F-4D97-AF65-F5344CB8AC3E}">
        <p14:creationId xmlns:p14="http://schemas.microsoft.com/office/powerpoint/2010/main" val="2314883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2" name="Group 1">
            <a:extLst>
              <a:ext uri="{FF2B5EF4-FFF2-40B4-BE49-F238E27FC236}">
                <a16:creationId xmlns:a16="http://schemas.microsoft.com/office/drawing/2014/main" id="{A6C0E3A6-49A9-8B4F-A156-128B75BEF489}"/>
              </a:ext>
            </a:extLst>
          </p:cNvPr>
          <p:cNvGrpSpPr/>
          <p:nvPr/>
        </p:nvGrpSpPr>
        <p:grpSpPr>
          <a:xfrm>
            <a:off x="1547149" y="1422275"/>
            <a:ext cx="8972264" cy="4013450"/>
            <a:chOff x="1757196" y="1073727"/>
            <a:chExt cx="8483078" cy="3610277"/>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196" y="1073727"/>
              <a:ext cx="8483078" cy="3610277"/>
            </a:xfrm>
            <a:prstGeom prst="rect">
              <a:avLst/>
            </a:prstGeom>
          </p:spPr>
        </p:pic>
        <p:sp>
          <p:nvSpPr>
            <p:cNvPr id="16" name="Rectangle: Rounded Corners 15">
              <a:extLst>
                <a:ext uri="{FF2B5EF4-FFF2-40B4-BE49-F238E27FC236}">
                  <a16:creationId xmlns:a16="http://schemas.microsoft.com/office/drawing/2014/main" id="{853D0A3D-36AD-4F33-A60E-B00E2C9B11A1}"/>
                </a:ext>
              </a:extLst>
            </p:cNvPr>
            <p:cNvSpPr/>
            <p:nvPr/>
          </p:nvSpPr>
          <p:spPr>
            <a:xfrm>
              <a:off x="4210727" y="4271390"/>
              <a:ext cx="1068728" cy="287435"/>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21FE4A19-1906-469C-B2F8-3AAF8479A279}"/>
                </a:ext>
              </a:extLst>
            </p:cNvPr>
            <p:cNvSpPr txBox="1"/>
            <p:nvPr/>
          </p:nvSpPr>
          <p:spPr>
            <a:xfrm>
              <a:off x="4165246" y="4271322"/>
              <a:ext cx="1267459" cy="307777"/>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(Day/Night)</a:t>
              </a:r>
            </a:p>
          </p:txBody>
        </p:sp>
        <p:sp>
          <p:nvSpPr>
            <p:cNvPr id="19" name="Rectangle: Rounded Corners 18">
              <a:extLst>
                <a:ext uri="{FF2B5EF4-FFF2-40B4-BE49-F238E27FC236}">
                  <a16:creationId xmlns:a16="http://schemas.microsoft.com/office/drawing/2014/main" id="{BE950006-0348-4ADE-927A-CE8A2307B054}"/>
                </a:ext>
              </a:extLst>
            </p:cNvPr>
            <p:cNvSpPr/>
            <p:nvPr/>
          </p:nvSpPr>
          <p:spPr>
            <a:xfrm>
              <a:off x="3018333" y="4127671"/>
              <a:ext cx="1068728" cy="390580"/>
            </a:xfrm>
            <a:prstGeom prst="roundRect">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D52B1CFC-D8DD-4252-8CAB-6194BBDF95BF}"/>
                </a:ext>
              </a:extLst>
            </p:cNvPr>
            <p:cNvSpPr txBox="1"/>
            <p:nvPr/>
          </p:nvSpPr>
          <p:spPr>
            <a:xfrm>
              <a:off x="3018334" y="4063187"/>
              <a:ext cx="1068729" cy="523220"/>
            </a:xfrm>
            <a:prstGeom prst="rect">
              <a:avLst/>
            </a:prstGeom>
            <a:noFill/>
          </p:spPr>
          <p:txBody>
            <a:bodyPr wrap="square" rtlCol="0">
              <a:spAutoFit/>
            </a:bodyPr>
            <a:lstStyle/>
            <a:p>
              <a:pPr algn="ctr"/>
              <a:r>
                <a:rPr lang="en-ZA" sz="1400" dirty="0">
                  <a:solidFill>
                    <a:srgbClr val="24B24A"/>
                  </a:solidFill>
                  <a:latin typeface="Century Gothic" panose="020B0502020202020204" pitchFamily="34" charset="0"/>
                  <a:cs typeface="Arial" panose="020B0604020202020204" pitchFamily="34" charset="0"/>
                </a:rPr>
                <a:t>17-27 lbs</a:t>
              </a:r>
            </a:p>
            <a:p>
              <a:pPr algn="ctr"/>
              <a:r>
                <a:rPr lang="en-ZA" sz="1400" dirty="0">
                  <a:solidFill>
                    <a:srgbClr val="24B24A"/>
                  </a:solidFill>
                  <a:latin typeface="Century Gothic" panose="020B0502020202020204" pitchFamily="34" charset="0"/>
                  <a:cs typeface="Arial" panose="020B0604020202020204" pitchFamily="34" charset="0"/>
                </a:rPr>
                <a:t>7-14 kg</a:t>
              </a:r>
            </a:p>
          </p:txBody>
        </p:sp>
      </p:grpSp>
      <p:pic>
        <p:nvPicPr>
          <p:cNvPr id="12" name="Graphic 11" descr="Cycle with people with solid fill">
            <a:extLst>
              <a:ext uri="{FF2B5EF4-FFF2-40B4-BE49-F238E27FC236}">
                <a16:creationId xmlns:a16="http://schemas.microsoft.com/office/drawing/2014/main" id="{87CE2985-F671-A74A-A88F-1A873995D0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1903802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82" y="1300596"/>
            <a:ext cx="8924731" cy="4071754"/>
          </a:xfrm>
          <a:prstGeom prst="rect">
            <a:avLst/>
          </a:prstGeom>
        </p:spPr>
      </p:pic>
    </p:spTree>
    <p:extLst>
      <p:ext uri="{BB962C8B-B14F-4D97-AF65-F5344CB8AC3E}">
        <p14:creationId xmlns:p14="http://schemas.microsoft.com/office/powerpoint/2010/main" val="3236884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82" y="1300596"/>
            <a:ext cx="8924731" cy="4071754"/>
          </a:xfrm>
          <a:prstGeom prst="rect">
            <a:avLst/>
          </a:prstGeom>
        </p:spPr>
      </p:pic>
      <p:pic>
        <p:nvPicPr>
          <p:cNvPr id="5" name="Graphic 4" descr="Muscular arm with solid fill">
            <a:extLst>
              <a:ext uri="{FF2B5EF4-FFF2-40B4-BE49-F238E27FC236}">
                <a16:creationId xmlns:a16="http://schemas.microsoft.com/office/drawing/2014/main" id="{E64A5EAD-A1B0-3641-BEFC-96B8EB1DF7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762770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82" y="1300596"/>
            <a:ext cx="8924731" cy="4071754"/>
          </a:xfrm>
          <a:prstGeom prst="rect">
            <a:avLst/>
          </a:prstGeom>
        </p:spPr>
      </p:pic>
      <p:pic>
        <p:nvPicPr>
          <p:cNvPr id="6" name="Graphic 5" descr="Brain with solid fill">
            <a:extLst>
              <a:ext uri="{FF2B5EF4-FFF2-40B4-BE49-F238E27FC236}">
                <a16:creationId xmlns:a16="http://schemas.microsoft.com/office/drawing/2014/main" id="{E0726A3B-A2CB-C84E-806A-AFA2132521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1764278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82" y="1300596"/>
            <a:ext cx="8924731" cy="4071754"/>
          </a:xfrm>
          <a:prstGeom prst="rect">
            <a:avLst/>
          </a:prstGeom>
        </p:spPr>
      </p:pic>
      <p:pic>
        <p:nvPicPr>
          <p:cNvPr id="7" name="Graphic 6" descr="Heart with solid fill">
            <a:extLst>
              <a:ext uri="{FF2B5EF4-FFF2-40B4-BE49-F238E27FC236}">
                <a16:creationId xmlns:a16="http://schemas.microsoft.com/office/drawing/2014/main" id="{7C4D5250-F4CA-3648-8D59-6DDA33772A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1350928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82" y="1300596"/>
            <a:ext cx="8924731" cy="4071754"/>
          </a:xfrm>
          <a:prstGeom prst="rect">
            <a:avLst/>
          </a:prstGeom>
        </p:spPr>
      </p:pic>
      <p:pic>
        <p:nvPicPr>
          <p:cNvPr id="8" name="Graphic 7" descr="Cycle with people with solid fill">
            <a:extLst>
              <a:ext uri="{FF2B5EF4-FFF2-40B4-BE49-F238E27FC236}">
                <a16:creationId xmlns:a16="http://schemas.microsoft.com/office/drawing/2014/main" id="{B0C2DF99-FA70-B146-8349-D69A57A52B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3511590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68" y="1460495"/>
            <a:ext cx="9067863" cy="3879980"/>
          </a:xfrm>
          <a:prstGeom prst="rect">
            <a:avLst/>
          </a:prstGeom>
        </p:spPr>
      </p:pic>
    </p:spTree>
    <p:extLst>
      <p:ext uri="{BB962C8B-B14F-4D97-AF65-F5344CB8AC3E}">
        <p14:creationId xmlns:p14="http://schemas.microsoft.com/office/powerpoint/2010/main" val="2130387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68" y="1460495"/>
            <a:ext cx="9067863" cy="3879980"/>
          </a:xfrm>
          <a:prstGeom prst="rect">
            <a:avLst/>
          </a:prstGeom>
        </p:spPr>
      </p:pic>
      <p:pic>
        <p:nvPicPr>
          <p:cNvPr id="5" name="Graphic 4" descr="Muscular arm with solid fill">
            <a:extLst>
              <a:ext uri="{FF2B5EF4-FFF2-40B4-BE49-F238E27FC236}">
                <a16:creationId xmlns:a16="http://schemas.microsoft.com/office/drawing/2014/main" id="{E6E51054-700C-224D-A464-EF0D75C3C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2160632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68" y="1460495"/>
            <a:ext cx="9067863" cy="3879980"/>
          </a:xfrm>
          <a:prstGeom prst="rect">
            <a:avLst/>
          </a:prstGeom>
        </p:spPr>
      </p:pic>
      <p:pic>
        <p:nvPicPr>
          <p:cNvPr id="6" name="Graphic 5" descr="Brain with solid fill">
            <a:extLst>
              <a:ext uri="{FF2B5EF4-FFF2-40B4-BE49-F238E27FC236}">
                <a16:creationId xmlns:a16="http://schemas.microsoft.com/office/drawing/2014/main" id="{B3C81421-02BA-B54D-9B24-9E82227C63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3185708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68" y="1460495"/>
            <a:ext cx="9067863" cy="3879980"/>
          </a:xfrm>
          <a:prstGeom prst="rect">
            <a:avLst/>
          </a:prstGeom>
        </p:spPr>
      </p:pic>
      <p:pic>
        <p:nvPicPr>
          <p:cNvPr id="7" name="Graphic 6" descr="Heart with solid fill">
            <a:extLst>
              <a:ext uri="{FF2B5EF4-FFF2-40B4-BE49-F238E27FC236}">
                <a16:creationId xmlns:a16="http://schemas.microsoft.com/office/drawing/2014/main" id="{E8C0BFBE-BF4D-8B40-BBE7-1ABB6410C4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168325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8" name="Picture 7">
            <a:extLst>
              <a:ext uri="{FF2B5EF4-FFF2-40B4-BE49-F238E27FC236}">
                <a16:creationId xmlns:a16="http://schemas.microsoft.com/office/drawing/2014/main" id="{4421CA3B-4819-E54D-BCD4-44ACFF043102}"/>
              </a:ext>
            </a:extLst>
          </p:cNvPr>
          <p:cNvPicPr>
            <a:picLocks noChangeAspect="1"/>
          </p:cNvPicPr>
          <p:nvPr/>
        </p:nvPicPr>
        <p:blipFill>
          <a:blip r:embed="rId3"/>
          <a:stretch>
            <a:fillRect/>
          </a:stretch>
        </p:blipFill>
        <p:spPr>
          <a:xfrm>
            <a:off x="2248902" y="1134064"/>
            <a:ext cx="7694196" cy="4589871"/>
          </a:xfrm>
          <a:prstGeom prst="rect">
            <a:avLst/>
          </a:prstGeom>
        </p:spPr>
      </p:pic>
    </p:spTree>
    <p:extLst>
      <p:ext uri="{BB962C8B-B14F-4D97-AF65-F5344CB8AC3E}">
        <p14:creationId xmlns:p14="http://schemas.microsoft.com/office/powerpoint/2010/main" val="2655437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68" y="1460495"/>
            <a:ext cx="9067863" cy="3879980"/>
          </a:xfrm>
          <a:prstGeom prst="rect">
            <a:avLst/>
          </a:prstGeom>
        </p:spPr>
      </p:pic>
      <p:pic>
        <p:nvPicPr>
          <p:cNvPr id="8" name="Graphic 7" descr="Cycle with people with solid fill">
            <a:extLst>
              <a:ext uri="{FF2B5EF4-FFF2-40B4-BE49-F238E27FC236}">
                <a16:creationId xmlns:a16="http://schemas.microsoft.com/office/drawing/2014/main" id="{29B831EF-A559-8C4A-AEB9-C6BBE8B56D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245204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67" y="1282959"/>
            <a:ext cx="9174065" cy="4088881"/>
          </a:xfrm>
          <a:prstGeom prst="rect">
            <a:avLst/>
          </a:prstGeom>
        </p:spPr>
      </p:pic>
    </p:spTree>
    <p:extLst>
      <p:ext uri="{BB962C8B-B14F-4D97-AF65-F5344CB8AC3E}">
        <p14:creationId xmlns:p14="http://schemas.microsoft.com/office/powerpoint/2010/main" val="1500219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67" y="1282959"/>
            <a:ext cx="9174065" cy="4088881"/>
          </a:xfrm>
          <a:prstGeom prst="rect">
            <a:avLst/>
          </a:prstGeom>
        </p:spPr>
      </p:pic>
      <p:pic>
        <p:nvPicPr>
          <p:cNvPr id="5" name="Graphic 4" descr="Muscular arm with solid fill">
            <a:extLst>
              <a:ext uri="{FF2B5EF4-FFF2-40B4-BE49-F238E27FC236}">
                <a16:creationId xmlns:a16="http://schemas.microsoft.com/office/drawing/2014/main" id="{E16B2ED2-6430-C94A-BCA2-181F5A9ACE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2381488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67" y="1282959"/>
            <a:ext cx="9174065" cy="4088881"/>
          </a:xfrm>
          <a:prstGeom prst="rect">
            <a:avLst/>
          </a:prstGeom>
        </p:spPr>
      </p:pic>
      <p:pic>
        <p:nvPicPr>
          <p:cNvPr id="6" name="Graphic 5" descr="Brain with solid fill">
            <a:extLst>
              <a:ext uri="{FF2B5EF4-FFF2-40B4-BE49-F238E27FC236}">
                <a16:creationId xmlns:a16="http://schemas.microsoft.com/office/drawing/2014/main" id="{A2B36595-201E-604A-8CF4-37FB602642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2121442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67" y="1282959"/>
            <a:ext cx="9174065" cy="4088881"/>
          </a:xfrm>
          <a:prstGeom prst="rect">
            <a:avLst/>
          </a:prstGeom>
        </p:spPr>
      </p:pic>
      <p:pic>
        <p:nvPicPr>
          <p:cNvPr id="7" name="Graphic 6" descr="Heart with solid fill">
            <a:extLst>
              <a:ext uri="{FF2B5EF4-FFF2-40B4-BE49-F238E27FC236}">
                <a16:creationId xmlns:a16="http://schemas.microsoft.com/office/drawing/2014/main" id="{CF6D5B94-D175-C444-B622-4420ECA9C8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3777634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67" y="1282959"/>
            <a:ext cx="9174065" cy="4088881"/>
          </a:xfrm>
          <a:prstGeom prst="rect">
            <a:avLst/>
          </a:prstGeom>
        </p:spPr>
      </p:pic>
      <p:pic>
        <p:nvPicPr>
          <p:cNvPr id="8" name="Graphic 7" descr="Cycle with people with solid fill">
            <a:extLst>
              <a:ext uri="{FF2B5EF4-FFF2-40B4-BE49-F238E27FC236}">
                <a16:creationId xmlns:a16="http://schemas.microsoft.com/office/drawing/2014/main" id="{42741513-8F81-B04C-BDB5-DAFE11076B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4027444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096" y="1441279"/>
            <a:ext cx="9287808" cy="3975441"/>
          </a:xfrm>
          <a:prstGeom prst="rect">
            <a:avLst/>
          </a:prstGeom>
        </p:spPr>
      </p:pic>
    </p:spTree>
    <p:extLst>
      <p:ext uri="{BB962C8B-B14F-4D97-AF65-F5344CB8AC3E}">
        <p14:creationId xmlns:p14="http://schemas.microsoft.com/office/powerpoint/2010/main" val="3643899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096" y="1441279"/>
            <a:ext cx="9287808" cy="3975441"/>
          </a:xfrm>
          <a:prstGeom prst="rect">
            <a:avLst/>
          </a:prstGeom>
        </p:spPr>
      </p:pic>
      <p:pic>
        <p:nvPicPr>
          <p:cNvPr id="5" name="Graphic 4" descr="Muscular arm with solid fill">
            <a:extLst>
              <a:ext uri="{FF2B5EF4-FFF2-40B4-BE49-F238E27FC236}">
                <a16:creationId xmlns:a16="http://schemas.microsoft.com/office/drawing/2014/main" id="{ED2D5127-4967-0349-A995-7FD5C0664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3140669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096" y="1441279"/>
            <a:ext cx="9287808" cy="3975441"/>
          </a:xfrm>
          <a:prstGeom prst="rect">
            <a:avLst/>
          </a:prstGeom>
        </p:spPr>
      </p:pic>
      <p:pic>
        <p:nvPicPr>
          <p:cNvPr id="6" name="Graphic 5" descr="Brain with solid fill">
            <a:extLst>
              <a:ext uri="{FF2B5EF4-FFF2-40B4-BE49-F238E27FC236}">
                <a16:creationId xmlns:a16="http://schemas.microsoft.com/office/drawing/2014/main" id="{2FCB0E9F-C132-EF4B-B53A-CD819A8A9F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313281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096" y="1441279"/>
            <a:ext cx="9287808" cy="3975441"/>
          </a:xfrm>
          <a:prstGeom prst="rect">
            <a:avLst/>
          </a:prstGeom>
        </p:spPr>
      </p:pic>
      <p:pic>
        <p:nvPicPr>
          <p:cNvPr id="7" name="Graphic 6" descr="Heart with solid fill">
            <a:extLst>
              <a:ext uri="{FF2B5EF4-FFF2-40B4-BE49-F238E27FC236}">
                <a16:creationId xmlns:a16="http://schemas.microsoft.com/office/drawing/2014/main" id="{BC4FCB39-05DA-AA45-885F-88EA45A5AF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48357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Discuss</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How do we define what a family is?</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2858683"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makes a good parent?</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982B2C1-B622-6F46-9204-E2FF8A63705F}"/>
              </a:ext>
            </a:extLst>
          </p:cNvPr>
          <p:cNvCxnSpPr>
            <a:stCxn id="10" idx="0"/>
            <a:endCxn id="11" idx="0"/>
          </p:cNvCxnSpPr>
          <p:nvPr/>
        </p:nvCxnSpPr>
        <p:spPr>
          <a:xfrm flipH="1">
            <a:off x="6636274" y="3087635"/>
            <a:ext cx="2930" cy="1636178"/>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4EBD398-4EE5-5B46-95A9-F66D53F49257}"/>
              </a:ext>
            </a:extLst>
          </p:cNvPr>
          <p:cNvSpPr txBox="1"/>
          <p:nvPr/>
        </p:nvSpPr>
        <p:spPr>
          <a:xfrm>
            <a:off x="6114154" y="3090487"/>
            <a:ext cx="471891" cy="707886"/>
          </a:xfrm>
          <a:prstGeom prst="rect">
            <a:avLst/>
          </a:prstGeom>
          <a:noFill/>
        </p:spPr>
        <p:txBody>
          <a:bodyPr wrap="square" rtlCol="0">
            <a:spAutoFit/>
          </a:bodyPr>
          <a:lstStyle/>
          <a:p>
            <a:r>
              <a:rPr lang="en-US" sz="4000" b="1" dirty="0">
                <a:solidFill>
                  <a:srgbClr val="482C89"/>
                </a:solidFill>
              </a:rPr>
              <a:t>?</a:t>
            </a:r>
          </a:p>
        </p:txBody>
      </p:sp>
      <p:pic>
        <p:nvPicPr>
          <p:cNvPr id="15" name="Graphic 14" descr="Tick with solid fill">
            <a:extLst>
              <a:ext uri="{FF2B5EF4-FFF2-40B4-BE49-F238E27FC236}">
                <a16:creationId xmlns:a16="http://schemas.microsoft.com/office/drawing/2014/main" id="{723080B6-87F5-9841-A096-B23241DA70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67667" y="3149271"/>
            <a:ext cx="411811" cy="411811"/>
          </a:xfrm>
          <a:prstGeom prst="rect">
            <a:avLst/>
          </a:prstGeom>
        </p:spPr>
      </p:pic>
    </p:spTree>
    <p:extLst>
      <p:ext uri="{BB962C8B-B14F-4D97-AF65-F5344CB8AC3E}">
        <p14:creationId xmlns:p14="http://schemas.microsoft.com/office/powerpoint/2010/main" val="4030861489"/>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096" y="1441279"/>
            <a:ext cx="9287808" cy="3975441"/>
          </a:xfrm>
          <a:prstGeom prst="rect">
            <a:avLst/>
          </a:prstGeom>
        </p:spPr>
      </p:pic>
      <p:pic>
        <p:nvPicPr>
          <p:cNvPr id="8" name="Graphic 7" descr="Cycle with people with solid fill">
            <a:extLst>
              <a:ext uri="{FF2B5EF4-FFF2-40B4-BE49-F238E27FC236}">
                <a16:creationId xmlns:a16="http://schemas.microsoft.com/office/drawing/2014/main" id="{20AC2689-17E2-1040-BD14-4599613381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1361135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262019"/>
            <a:ext cx="9328554" cy="4135640"/>
          </a:xfrm>
          <a:prstGeom prst="rect">
            <a:avLst/>
          </a:prstGeom>
        </p:spPr>
      </p:pic>
    </p:spTree>
    <p:extLst>
      <p:ext uri="{BB962C8B-B14F-4D97-AF65-F5344CB8AC3E}">
        <p14:creationId xmlns:p14="http://schemas.microsoft.com/office/powerpoint/2010/main" val="2016796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262019"/>
            <a:ext cx="9328554" cy="4135640"/>
          </a:xfrm>
          <a:prstGeom prst="rect">
            <a:avLst/>
          </a:prstGeom>
        </p:spPr>
      </p:pic>
      <p:pic>
        <p:nvPicPr>
          <p:cNvPr id="5" name="Graphic 4" descr="Muscular arm with solid fill">
            <a:extLst>
              <a:ext uri="{FF2B5EF4-FFF2-40B4-BE49-F238E27FC236}">
                <a16:creationId xmlns:a16="http://schemas.microsoft.com/office/drawing/2014/main" id="{E6BD538B-5AF8-A642-82A8-7A42023DDD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786817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262019"/>
            <a:ext cx="9328554" cy="4135640"/>
          </a:xfrm>
          <a:prstGeom prst="rect">
            <a:avLst/>
          </a:prstGeom>
        </p:spPr>
      </p:pic>
      <p:pic>
        <p:nvPicPr>
          <p:cNvPr id="6" name="Graphic 5" descr="Brain with solid fill">
            <a:extLst>
              <a:ext uri="{FF2B5EF4-FFF2-40B4-BE49-F238E27FC236}">
                <a16:creationId xmlns:a16="http://schemas.microsoft.com/office/drawing/2014/main" id="{6D6C6997-2004-4040-AAD5-1E5CEC6FD9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1887337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262019"/>
            <a:ext cx="9328554" cy="4135640"/>
          </a:xfrm>
          <a:prstGeom prst="rect">
            <a:avLst/>
          </a:prstGeom>
        </p:spPr>
      </p:pic>
      <p:pic>
        <p:nvPicPr>
          <p:cNvPr id="7" name="Graphic 6" descr="Heart with solid fill">
            <a:extLst>
              <a:ext uri="{FF2B5EF4-FFF2-40B4-BE49-F238E27FC236}">
                <a16:creationId xmlns:a16="http://schemas.microsoft.com/office/drawing/2014/main" id="{478EC97F-D0D4-FC4D-B500-0115C6244F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3956875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262019"/>
            <a:ext cx="9328554" cy="4135640"/>
          </a:xfrm>
          <a:prstGeom prst="rect">
            <a:avLst/>
          </a:prstGeom>
        </p:spPr>
      </p:pic>
      <p:pic>
        <p:nvPicPr>
          <p:cNvPr id="8" name="Graphic 7" descr="Cycle with people with solid fill">
            <a:extLst>
              <a:ext uri="{FF2B5EF4-FFF2-40B4-BE49-F238E27FC236}">
                <a16:creationId xmlns:a16="http://schemas.microsoft.com/office/drawing/2014/main" id="{FEFBFB57-4D47-9F43-92FF-A141CFBC1C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280681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16" y="1517525"/>
            <a:ext cx="9270568" cy="4039361"/>
          </a:xfrm>
          <a:prstGeom prst="rect">
            <a:avLst/>
          </a:prstGeom>
        </p:spPr>
      </p:pic>
    </p:spTree>
    <p:extLst>
      <p:ext uri="{BB962C8B-B14F-4D97-AF65-F5344CB8AC3E}">
        <p14:creationId xmlns:p14="http://schemas.microsoft.com/office/powerpoint/2010/main" val="425492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16" y="1517525"/>
            <a:ext cx="9270568" cy="4039361"/>
          </a:xfrm>
          <a:prstGeom prst="rect">
            <a:avLst/>
          </a:prstGeom>
        </p:spPr>
      </p:pic>
      <p:pic>
        <p:nvPicPr>
          <p:cNvPr id="5" name="Graphic 4" descr="Muscular arm with solid fill">
            <a:extLst>
              <a:ext uri="{FF2B5EF4-FFF2-40B4-BE49-F238E27FC236}">
                <a16:creationId xmlns:a16="http://schemas.microsoft.com/office/drawing/2014/main" id="{DC80C33D-E9DA-874F-A81D-EEC5834712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359773"/>
            <a:ext cx="1235038" cy="1235038"/>
          </a:xfrm>
          <a:prstGeom prst="rect">
            <a:avLst/>
          </a:prstGeom>
        </p:spPr>
      </p:pic>
    </p:spTree>
    <p:extLst>
      <p:ext uri="{BB962C8B-B14F-4D97-AF65-F5344CB8AC3E}">
        <p14:creationId xmlns:p14="http://schemas.microsoft.com/office/powerpoint/2010/main" val="3841611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16" y="1517525"/>
            <a:ext cx="9270568" cy="4039361"/>
          </a:xfrm>
          <a:prstGeom prst="rect">
            <a:avLst/>
          </a:prstGeom>
        </p:spPr>
      </p:pic>
      <p:pic>
        <p:nvPicPr>
          <p:cNvPr id="6" name="Graphic 5" descr="Brain with solid fill">
            <a:extLst>
              <a:ext uri="{FF2B5EF4-FFF2-40B4-BE49-F238E27FC236}">
                <a16:creationId xmlns:a16="http://schemas.microsoft.com/office/drawing/2014/main" id="{BDE1CD4C-C9BB-E641-8E07-7A389795D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851" y="184759"/>
            <a:ext cx="1371600" cy="1371600"/>
          </a:xfrm>
          <a:prstGeom prst="rect">
            <a:avLst/>
          </a:prstGeom>
        </p:spPr>
      </p:pic>
    </p:spTree>
    <p:extLst>
      <p:ext uri="{BB962C8B-B14F-4D97-AF65-F5344CB8AC3E}">
        <p14:creationId xmlns:p14="http://schemas.microsoft.com/office/powerpoint/2010/main" val="848302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16" y="1517525"/>
            <a:ext cx="9270568" cy="4039361"/>
          </a:xfrm>
          <a:prstGeom prst="rect">
            <a:avLst/>
          </a:prstGeom>
        </p:spPr>
      </p:pic>
      <p:pic>
        <p:nvPicPr>
          <p:cNvPr id="7" name="Graphic 6" descr="Heart with solid fill">
            <a:extLst>
              <a:ext uri="{FF2B5EF4-FFF2-40B4-BE49-F238E27FC236}">
                <a16:creationId xmlns:a16="http://schemas.microsoft.com/office/drawing/2014/main" id="{A1FDA57F-F4AE-4A44-8832-4F56622780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30" y="5486400"/>
            <a:ext cx="1235037" cy="1235037"/>
          </a:xfrm>
          <a:prstGeom prst="rect">
            <a:avLst/>
          </a:prstGeom>
        </p:spPr>
      </p:pic>
    </p:spTree>
    <p:extLst>
      <p:ext uri="{BB962C8B-B14F-4D97-AF65-F5344CB8AC3E}">
        <p14:creationId xmlns:p14="http://schemas.microsoft.com/office/powerpoint/2010/main" val="357595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C144DD28-C873-43CC-91CA-FDC7F35EF474}"/>
              </a:ext>
            </a:extLst>
          </p:cNvPr>
          <p:cNvSpPr/>
          <p:nvPr/>
        </p:nvSpPr>
        <p:spPr>
          <a:xfrm>
            <a:off x="1940560" y="1920240"/>
            <a:ext cx="4155440"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How do I define a family?</a:t>
            </a:r>
          </a:p>
        </p:txBody>
      </p:sp>
      <p:sp>
        <p:nvSpPr>
          <p:cNvPr id="12" name="Rectangle 11">
            <a:extLst>
              <a:ext uri="{FF2B5EF4-FFF2-40B4-BE49-F238E27FC236}">
                <a16:creationId xmlns:a16="http://schemas.microsoft.com/office/drawing/2014/main" id="{CD86D625-5436-417C-8EA3-BCB3060C16B3}"/>
              </a:ext>
            </a:extLst>
          </p:cNvPr>
          <p:cNvSpPr/>
          <p:nvPr/>
        </p:nvSpPr>
        <p:spPr>
          <a:xfrm>
            <a:off x="6096000" y="1920240"/>
            <a:ext cx="4155440"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What makes a good parent?</a:t>
            </a:r>
          </a:p>
        </p:txBody>
      </p:sp>
      <p:sp>
        <p:nvSpPr>
          <p:cNvPr id="13" name="Rectangle 12">
            <a:extLst>
              <a:ext uri="{FF2B5EF4-FFF2-40B4-BE49-F238E27FC236}">
                <a16:creationId xmlns:a16="http://schemas.microsoft.com/office/drawing/2014/main" id="{87C00661-3585-45C5-ACE4-F21FA3AF59C4}"/>
              </a:ext>
            </a:extLst>
          </p:cNvPr>
          <p:cNvSpPr/>
          <p:nvPr/>
        </p:nvSpPr>
        <p:spPr>
          <a:xfrm>
            <a:off x="1940560" y="2577009"/>
            <a:ext cx="4155440" cy="3143071"/>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1.</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2.</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3.</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4.</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5.</a:t>
            </a:r>
          </a:p>
        </p:txBody>
      </p:sp>
      <p:sp>
        <p:nvSpPr>
          <p:cNvPr id="15" name="Rectangle 14">
            <a:extLst>
              <a:ext uri="{FF2B5EF4-FFF2-40B4-BE49-F238E27FC236}">
                <a16:creationId xmlns:a16="http://schemas.microsoft.com/office/drawing/2014/main" id="{DC94913E-6245-49E0-9B8D-F42092D0F278}"/>
              </a:ext>
            </a:extLst>
          </p:cNvPr>
          <p:cNvSpPr/>
          <p:nvPr/>
        </p:nvSpPr>
        <p:spPr>
          <a:xfrm>
            <a:off x="6096000" y="2577009"/>
            <a:ext cx="4155440" cy="3143071"/>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1.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2.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3.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4. </a:t>
            </a:r>
          </a:p>
          <a:p>
            <a:endParaRPr lang="en-ZA" sz="2000" b="1" dirty="0">
              <a:solidFill>
                <a:srgbClr val="482C89"/>
              </a:solidFill>
              <a:latin typeface="Century Gothic" panose="020B0502020202020204" pitchFamily="34" charset="0"/>
            </a:endParaRPr>
          </a:p>
          <a:p>
            <a:r>
              <a:rPr lang="en-ZA" sz="2000" b="1" dirty="0">
                <a:solidFill>
                  <a:srgbClr val="482C89"/>
                </a:solidFill>
                <a:latin typeface="Century Gothic" panose="020B0502020202020204" pitchFamily="34" charset="0"/>
              </a:rPr>
              <a:t>5. </a:t>
            </a:r>
          </a:p>
        </p:txBody>
      </p:sp>
      <p:sp>
        <p:nvSpPr>
          <p:cNvPr id="9" name="TextBox 8">
            <a:extLst>
              <a:ext uri="{FF2B5EF4-FFF2-40B4-BE49-F238E27FC236}">
                <a16:creationId xmlns:a16="http://schemas.microsoft.com/office/drawing/2014/main" id="{4890780F-9998-D44A-AFC6-D96CEDA1D905}"/>
              </a:ext>
            </a:extLst>
          </p:cNvPr>
          <p:cNvSpPr txBox="1"/>
          <p:nvPr/>
        </p:nvSpPr>
        <p:spPr>
          <a:xfrm>
            <a:off x="-100208" y="437304"/>
            <a:ext cx="12192000" cy="1015663"/>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How should we answer?</a:t>
            </a:r>
          </a:p>
        </p:txBody>
      </p:sp>
    </p:spTree>
    <p:extLst>
      <p:ext uri="{BB962C8B-B14F-4D97-AF65-F5344CB8AC3E}">
        <p14:creationId xmlns:p14="http://schemas.microsoft.com/office/powerpoint/2010/main" val="341849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16" y="1517525"/>
            <a:ext cx="9270568" cy="4039361"/>
          </a:xfrm>
          <a:prstGeom prst="rect">
            <a:avLst/>
          </a:prstGeom>
        </p:spPr>
      </p:pic>
      <p:pic>
        <p:nvPicPr>
          <p:cNvPr id="8" name="Graphic 7" descr="Cycle with people with solid fill">
            <a:extLst>
              <a:ext uri="{FF2B5EF4-FFF2-40B4-BE49-F238E27FC236}">
                <a16:creationId xmlns:a16="http://schemas.microsoft.com/office/drawing/2014/main" id="{EF9633D7-569C-A941-A5CB-22C8FE487B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5115" y="5073468"/>
            <a:ext cx="1645345" cy="1645345"/>
          </a:xfrm>
          <a:prstGeom prst="rect">
            <a:avLst/>
          </a:prstGeom>
        </p:spPr>
      </p:pic>
    </p:spTree>
    <p:extLst>
      <p:ext uri="{BB962C8B-B14F-4D97-AF65-F5344CB8AC3E}">
        <p14:creationId xmlns:p14="http://schemas.microsoft.com/office/powerpoint/2010/main" val="3968831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Discuss </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Do you have any questions about the rights and needs of children?</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3061046"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Would you like any further information about this?</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3AB4E97-E720-654D-9CF7-66F4B20AA63B}"/>
              </a:ext>
            </a:extLst>
          </p:cNvPr>
          <p:cNvSpPr txBox="1"/>
          <p:nvPr/>
        </p:nvSpPr>
        <p:spPr>
          <a:xfrm>
            <a:off x="6016209" y="3429000"/>
            <a:ext cx="1212789" cy="1015663"/>
          </a:xfrm>
          <a:prstGeom prst="rect">
            <a:avLst/>
          </a:prstGeom>
          <a:noFill/>
        </p:spPr>
        <p:txBody>
          <a:bodyPr wrap="square">
            <a:spAutoFit/>
          </a:bodyPr>
          <a:lstStyle/>
          <a:p>
            <a:pPr algn="ctr">
              <a:defRPr/>
            </a:pPr>
            <a:r>
              <a:rPr lang="en-ZA" sz="6000" b="1" dirty="0">
                <a:solidFill>
                  <a:srgbClr val="3E0099"/>
                </a:solidFill>
                <a:latin typeface="Century Gothic" panose="020B0502020202020204" pitchFamily="34" charset="0"/>
                <a:ea typeface="MS PGothic" panose="020B0600070205080204" pitchFamily="34" charset="-128"/>
              </a:rPr>
              <a:t>? </a:t>
            </a:r>
          </a:p>
        </p:txBody>
      </p:sp>
      <p:sp>
        <p:nvSpPr>
          <p:cNvPr id="15" name="Speech Bubble: Rectangle with Corners Rounded 3">
            <a:extLst>
              <a:ext uri="{FF2B5EF4-FFF2-40B4-BE49-F238E27FC236}">
                <a16:creationId xmlns:a16="http://schemas.microsoft.com/office/drawing/2014/main" id="{94F868DA-D67F-FA44-A542-BABDBD797DC2}"/>
              </a:ext>
            </a:extLst>
          </p:cNvPr>
          <p:cNvSpPr/>
          <p:nvPr/>
        </p:nvSpPr>
        <p:spPr>
          <a:xfrm>
            <a:off x="1354980" y="4695327"/>
            <a:ext cx="2915097" cy="1163019"/>
          </a:xfrm>
          <a:prstGeom prst="wedgeRoundRectCallout">
            <a:avLst>
              <a:gd name="adj1" fmla="val 38912"/>
              <a:gd name="adj2" fmla="val -7436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Did you find this presentation useful as a parent?</a:t>
            </a:r>
          </a:p>
        </p:txBody>
      </p:sp>
      <p:sp>
        <p:nvSpPr>
          <p:cNvPr id="16" name="Speech Bubble: Rectangle with Corners Rounded 6">
            <a:extLst>
              <a:ext uri="{FF2B5EF4-FFF2-40B4-BE49-F238E27FC236}">
                <a16:creationId xmlns:a16="http://schemas.microsoft.com/office/drawing/2014/main" id="{871F3E62-C368-774B-ABB8-1878AD74E643}"/>
              </a:ext>
            </a:extLst>
          </p:cNvPr>
          <p:cNvSpPr/>
          <p:nvPr/>
        </p:nvSpPr>
        <p:spPr>
          <a:xfrm>
            <a:off x="8137828" y="4695326"/>
            <a:ext cx="3061046" cy="1163019"/>
          </a:xfrm>
          <a:prstGeom prst="wedgeRoundRectCallout">
            <a:avLst>
              <a:gd name="adj1" fmla="val -42920"/>
              <a:gd name="adj2" fmla="val -7930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How will this information about the rights and needs of children change your behaviour as a parent?</a:t>
            </a:r>
          </a:p>
        </p:txBody>
      </p:sp>
    </p:spTree>
    <p:extLst>
      <p:ext uri="{BB962C8B-B14F-4D97-AF65-F5344CB8AC3E}">
        <p14:creationId xmlns:p14="http://schemas.microsoft.com/office/powerpoint/2010/main" val="3711666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522800" y="1323381"/>
            <a:ext cx="8427065"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Identifying the child protection challenges happening in our community</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81100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4215" y="4435"/>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910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24" name="Group 23">
            <a:extLst>
              <a:ext uri="{FF2B5EF4-FFF2-40B4-BE49-F238E27FC236}">
                <a16:creationId xmlns:a16="http://schemas.microsoft.com/office/drawing/2014/main" id="{F117D4AD-5996-4D04-B6A3-80A2EC67D9C8}"/>
              </a:ext>
            </a:extLst>
          </p:cNvPr>
          <p:cNvGrpSpPr/>
          <p:nvPr/>
        </p:nvGrpSpPr>
        <p:grpSpPr>
          <a:xfrm>
            <a:off x="9372695" y="2221300"/>
            <a:ext cx="772160" cy="711738"/>
            <a:chOff x="6786880" y="2061942"/>
            <a:chExt cx="772160" cy="711738"/>
          </a:xfrm>
        </p:grpSpPr>
        <p:sp>
          <p:nvSpPr>
            <p:cNvPr id="20" name="Rectangle: Rounded Corners 19">
              <a:extLst>
                <a:ext uri="{FF2B5EF4-FFF2-40B4-BE49-F238E27FC236}">
                  <a16:creationId xmlns:a16="http://schemas.microsoft.com/office/drawing/2014/main" id="{9D41D8BD-3DC5-45B7-A548-D63CA0B1BBF4}"/>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a:extLst>
                <a:ext uri="{FF2B5EF4-FFF2-40B4-BE49-F238E27FC236}">
                  <a16:creationId xmlns:a16="http://schemas.microsoft.com/office/drawing/2014/main" id="{8E2B8CED-40D0-431B-AE17-C6A07A232FDE}"/>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7" name="TextBox 26">
            <a:extLst>
              <a:ext uri="{FF2B5EF4-FFF2-40B4-BE49-F238E27FC236}">
                <a16:creationId xmlns:a16="http://schemas.microsoft.com/office/drawing/2014/main" id="{C35DE230-AE39-4FF7-8771-56E167D433CF}"/>
              </a:ext>
            </a:extLst>
          </p:cNvPr>
          <p:cNvSpPr txBox="1"/>
          <p:nvPr/>
        </p:nvSpPr>
        <p:spPr>
          <a:xfrm>
            <a:off x="1772473" y="5872561"/>
            <a:ext cx="3294717"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courage community map and stickers/buttons</a:t>
            </a:r>
            <a:endParaRPr lang="en-ZA" dirty="0">
              <a:solidFill>
                <a:srgbClr val="482C89"/>
              </a:solidFill>
              <a:latin typeface="Century Gothic" panose="020B0502020202020204" pitchFamily="34" charset="0"/>
            </a:endParaRPr>
          </a:p>
        </p:txBody>
      </p:sp>
      <p:sp>
        <p:nvSpPr>
          <p:cNvPr id="30" name="TextBox 29">
            <a:extLst>
              <a:ext uri="{FF2B5EF4-FFF2-40B4-BE49-F238E27FC236}">
                <a16:creationId xmlns:a16="http://schemas.microsoft.com/office/drawing/2014/main" id="{60658497-060B-4A39-BC37-E7657F046889}"/>
              </a:ext>
            </a:extLst>
          </p:cNvPr>
          <p:cNvSpPr txBox="1"/>
          <p:nvPr/>
        </p:nvSpPr>
        <p:spPr>
          <a:xfrm>
            <a:off x="6087080" y="6011060"/>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31" name="TextBox 30">
            <a:extLst>
              <a:ext uri="{FF2B5EF4-FFF2-40B4-BE49-F238E27FC236}">
                <a16:creationId xmlns:a16="http://schemas.microsoft.com/office/drawing/2014/main" id="{F3F9EED0-9F8F-48D5-8968-FBE1DBA64F8D}"/>
              </a:ext>
            </a:extLst>
          </p:cNvPr>
          <p:cNvSpPr txBox="1"/>
          <p:nvPr/>
        </p:nvSpPr>
        <p:spPr>
          <a:xfrm>
            <a:off x="8346072" y="5895307"/>
            <a:ext cx="2725311"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Projection of map and white board markers</a:t>
            </a:r>
            <a:endParaRPr lang="en-ZA" dirty="0">
              <a:solidFill>
                <a:srgbClr val="482C89"/>
              </a:solidFill>
              <a:latin typeface="Century Gothic" panose="020B0502020202020204" pitchFamily="34" charset="0"/>
            </a:endParaRPr>
          </a:p>
        </p:txBody>
      </p:sp>
      <p:pic>
        <p:nvPicPr>
          <p:cNvPr id="5" name="Picture 4">
            <a:extLst>
              <a:ext uri="{FF2B5EF4-FFF2-40B4-BE49-F238E27FC236}">
                <a16:creationId xmlns:a16="http://schemas.microsoft.com/office/drawing/2014/main" id="{0BF7EC43-C750-42D0-ABF2-84CF06D5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1842">
            <a:off x="407938" y="1743783"/>
            <a:ext cx="4368737" cy="3084731"/>
          </a:xfrm>
          <a:prstGeom prst="rect">
            <a:avLst/>
          </a:prstGeom>
        </p:spPr>
      </p:pic>
      <p:pic>
        <p:nvPicPr>
          <p:cNvPr id="33" name="Picture 32">
            <a:extLst>
              <a:ext uri="{FF2B5EF4-FFF2-40B4-BE49-F238E27FC236}">
                <a16:creationId xmlns:a16="http://schemas.microsoft.com/office/drawing/2014/main" id="{9F3C141E-BA37-419F-BE23-55719504FD53}"/>
              </a:ext>
            </a:extLst>
          </p:cNvPr>
          <p:cNvPicPr/>
          <p:nvPr/>
        </p:nvPicPr>
        <p:blipFill>
          <a:blip r:embed="rId4"/>
          <a:stretch>
            <a:fillRect/>
          </a:stretch>
        </p:blipFill>
        <p:spPr>
          <a:xfrm>
            <a:off x="8877862" y="3449578"/>
            <a:ext cx="1822072" cy="1420132"/>
          </a:xfrm>
          <a:prstGeom prst="rect">
            <a:avLst/>
          </a:prstGeom>
          <a:ln>
            <a:noFill/>
          </a:ln>
          <a:effectLst>
            <a:outerShdw blurRad="292100" dist="139700" dir="2700000" algn="tl" rotWithShape="0">
              <a:srgbClr val="333333">
                <a:alpha val="65000"/>
              </a:srgbClr>
            </a:outerShdw>
          </a:effectLst>
        </p:spPr>
      </p:pic>
      <p:pic>
        <p:nvPicPr>
          <p:cNvPr id="4" name="Picture 3" descr="Map&#10;&#10;Description automatically generated">
            <a:extLst>
              <a:ext uri="{FF2B5EF4-FFF2-40B4-BE49-F238E27FC236}">
                <a16:creationId xmlns:a16="http://schemas.microsoft.com/office/drawing/2014/main" id="{D19FD016-96AB-B744-B1FE-AEE51BB97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5958">
            <a:off x="4452191" y="1604285"/>
            <a:ext cx="2973291" cy="4207759"/>
          </a:xfrm>
          <a:prstGeom prst="rect">
            <a:avLst/>
          </a:prstGeom>
        </p:spPr>
      </p:pic>
      <p:pic>
        <p:nvPicPr>
          <p:cNvPr id="8" name="Picture 2" descr="BEHAVIOR STICKERS PACK OF 320 : Amazon.in: Office Products">
            <a:extLst>
              <a:ext uri="{FF2B5EF4-FFF2-40B4-BE49-F238E27FC236}">
                <a16:creationId xmlns:a16="http://schemas.microsoft.com/office/drawing/2014/main" id="{C11AF9BA-4E52-6346-90EC-D0DD84D5FF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19" t="7243" r="15505" b="10069"/>
          <a:stretch/>
        </p:blipFill>
        <p:spPr bwMode="auto">
          <a:xfrm>
            <a:off x="3090252" y="4869710"/>
            <a:ext cx="659158" cy="86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Dry Erase Marker Black I abcteach.com | abcteach">
            <a:extLst>
              <a:ext uri="{FF2B5EF4-FFF2-40B4-BE49-F238E27FC236}">
                <a16:creationId xmlns:a16="http://schemas.microsoft.com/office/drawing/2014/main" id="{353FB1E6-263E-C342-81E6-0FF810263E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472551" y="5052756"/>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lip Art: Dry Erase Marker Black I abcteach.com | abcteach">
            <a:extLst>
              <a:ext uri="{FF2B5EF4-FFF2-40B4-BE49-F238E27FC236}">
                <a16:creationId xmlns:a16="http://schemas.microsoft.com/office/drawing/2014/main" id="{C12256A3-DF8E-1540-B3A2-CCC2263B9D78}"/>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833532" y="5064085"/>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ip Art: Dry Erase Marker Black I abcteach.com | abcteach">
            <a:extLst>
              <a:ext uri="{FF2B5EF4-FFF2-40B4-BE49-F238E27FC236}">
                <a16:creationId xmlns:a16="http://schemas.microsoft.com/office/drawing/2014/main" id="{AAD1D461-00AE-1E40-B171-7D98DF5DF001}"/>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019947" y="5041427"/>
            <a:ext cx="946975" cy="9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9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9" name="Picture 8" descr="Map&#10;&#10;Description automatically generated">
            <a:extLst>
              <a:ext uri="{FF2B5EF4-FFF2-40B4-BE49-F238E27FC236}">
                <a16:creationId xmlns:a16="http://schemas.microsoft.com/office/drawing/2014/main" id="{68C32B72-CA37-D24A-89E4-104FC0B71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49" y="1272729"/>
            <a:ext cx="3628553" cy="5135076"/>
          </a:xfrm>
          <a:prstGeom prst="rect">
            <a:avLst/>
          </a:prstGeom>
        </p:spPr>
      </p:pic>
      <p:sp>
        <p:nvSpPr>
          <p:cNvPr id="6" name="TextBox 5">
            <a:extLst>
              <a:ext uri="{FF2B5EF4-FFF2-40B4-BE49-F238E27FC236}">
                <a16:creationId xmlns:a16="http://schemas.microsoft.com/office/drawing/2014/main" id="{C7630E48-95FA-4130-9837-80BC2FCE60ED}"/>
              </a:ext>
            </a:extLst>
          </p:cNvPr>
          <p:cNvSpPr txBox="1"/>
          <p:nvPr/>
        </p:nvSpPr>
        <p:spPr>
          <a:xfrm>
            <a:off x="0" y="257066"/>
            <a:ext cx="1217077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we should ask?</a:t>
            </a:r>
          </a:p>
        </p:txBody>
      </p:sp>
      <p:pic>
        <p:nvPicPr>
          <p:cNvPr id="3" name="Picture 2">
            <a:extLst>
              <a:ext uri="{FF2B5EF4-FFF2-40B4-BE49-F238E27FC236}">
                <a16:creationId xmlns:a16="http://schemas.microsoft.com/office/drawing/2014/main" id="{2AF4DDE8-2900-43C5-B176-1D5049651F09}"/>
              </a:ext>
            </a:extLst>
          </p:cNvPr>
          <p:cNvPicPr>
            <a:picLocks noChangeAspect="1"/>
          </p:cNvPicPr>
          <p:nvPr/>
        </p:nvPicPr>
        <p:blipFill rotWithShape="1">
          <a:blip r:embed="rId4">
            <a:extLst>
              <a:ext uri="{28A0092B-C50C-407E-A947-70E740481C1C}">
                <a14:useLocalDpi xmlns:a14="http://schemas.microsoft.com/office/drawing/2010/main"/>
              </a:ext>
            </a:extLst>
          </a:blip>
          <a:srcRect l="2514" t="47863" r="81000" b="6421"/>
          <a:stretch/>
        </p:blipFill>
        <p:spPr>
          <a:xfrm>
            <a:off x="1631594" y="3428999"/>
            <a:ext cx="1590071" cy="3098423"/>
          </a:xfrm>
          <a:prstGeom prst="rect">
            <a:avLst/>
          </a:prstGeom>
        </p:spPr>
      </p:pic>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446028" y="2555356"/>
            <a:ext cx="3099941" cy="1422226"/>
          </a:xfrm>
          <a:prstGeom prst="wedgeRoundRectCallout">
            <a:avLst>
              <a:gd name="adj1" fmla="val -16836"/>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are some of the child protection challenges happening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701723" y="2522988"/>
            <a:ext cx="2858683" cy="1422226"/>
          </a:xfrm>
          <a:prstGeom prst="wedgeRoundRectCallout">
            <a:avLst>
              <a:gd name="adj1" fmla="val 26377"/>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is causing and what could prevent these challenges from taking place?</a:t>
            </a:r>
          </a:p>
        </p:txBody>
      </p:sp>
      <p:pic>
        <p:nvPicPr>
          <p:cNvPr id="8" name="Picture 7">
            <a:extLst>
              <a:ext uri="{FF2B5EF4-FFF2-40B4-BE49-F238E27FC236}">
                <a16:creationId xmlns:a16="http://schemas.microsoft.com/office/drawing/2014/main" id="{C82784A3-59BF-D94B-9A7C-A2DF6A8AB6D1}"/>
              </a:ext>
            </a:extLst>
          </p:cNvPr>
          <p:cNvPicPr>
            <a:picLocks noChangeAspect="1"/>
          </p:cNvPicPr>
          <p:nvPr/>
        </p:nvPicPr>
        <p:blipFill rotWithShape="1">
          <a:blip r:embed="rId4">
            <a:extLst>
              <a:ext uri="{28A0092B-C50C-407E-A947-70E740481C1C}">
                <a14:useLocalDpi xmlns:a14="http://schemas.microsoft.com/office/drawing/2010/main"/>
              </a:ext>
            </a:extLst>
          </a:blip>
          <a:srcRect l="77646" t="51079" r="4914" b="6421"/>
          <a:stretch/>
        </p:blipFill>
        <p:spPr>
          <a:xfrm>
            <a:off x="8878186" y="3747346"/>
            <a:ext cx="1682220" cy="2880456"/>
          </a:xfrm>
          <a:prstGeom prst="rect">
            <a:avLst/>
          </a:prstGeom>
        </p:spPr>
      </p:pic>
      <p:sp>
        <p:nvSpPr>
          <p:cNvPr id="5" name="Oval 4">
            <a:extLst>
              <a:ext uri="{FF2B5EF4-FFF2-40B4-BE49-F238E27FC236}">
                <a16:creationId xmlns:a16="http://schemas.microsoft.com/office/drawing/2014/main" id="{EB76F472-109F-5D44-803E-4E2AC92B3906}"/>
              </a:ext>
            </a:extLst>
          </p:cNvPr>
          <p:cNvSpPr/>
          <p:nvPr/>
        </p:nvSpPr>
        <p:spPr>
          <a:xfrm>
            <a:off x="5398333" y="2636227"/>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DA4CA0-4683-5447-AAF3-316EE9A0B5C5}"/>
              </a:ext>
            </a:extLst>
          </p:cNvPr>
          <p:cNvSpPr/>
          <p:nvPr/>
        </p:nvSpPr>
        <p:spPr>
          <a:xfrm>
            <a:off x="5398333" y="497821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FAF25D-0C56-0840-9F0F-61AF0BC44279}"/>
              </a:ext>
            </a:extLst>
          </p:cNvPr>
          <p:cNvSpPr/>
          <p:nvPr/>
        </p:nvSpPr>
        <p:spPr>
          <a:xfrm>
            <a:off x="6003217" y="1641941"/>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6F4926-565A-824D-8508-CAB541873B76}"/>
              </a:ext>
            </a:extLst>
          </p:cNvPr>
          <p:cNvSpPr/>
          <p:nvPr/>
        </p:nvSpPr>
        <p:spPr>
          <a:xfrm>
            <a:off x="6421431" y="549457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08E15D-C41A-0448-88D0-5B27B6177FF3}"/>
              </a:ext>
            </a:extLst>
          </p:cNvPr>
          <p:cNvSpPr/>
          <p:nvPr/>
        </p:nvSpPr>
        <p:spPr>
          <a:xfrm>
            <a:off x="4724208" y="4887509"/>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2DA2D2-6968-954A-BFE5-16E7CB0D95B6}"/>
              </a:ext>
            </a:extLst>
          </p:cNvPr>
          <p:cNvSpPr/>
          <p:nvPr/>
        </p:nvSpPr>
        <p:spPr>
          <a:xfrm>
            <a:off x="3701276" y="354260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55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47BBD-2C2A-BC4D-936C-24833DD27C95}"/>
              </a:ext>
            </a:extLst>
          </p:cNvPr>
          <p:cNvPicPr>
            <a:picLocks noChangeAspect="1"/>
          </p:cNvPicPr>
          <p:nvPr/>
        </p:nvPicPr>
        <p:blipFill rotWithShape="1">
          <a:blip r:embed="rId3">
            <a:extLst>
              <a:ext uri="{28A0092B-C50C-407E-A947-70E740481C1C}">
                <a14:useLocalDpi xmlns:a14="http://schemas.microsoft.com/office/drawing/2010/main" val="0"/>
              </a:ext>
            </a:extLst>
          </a:blip>
          <a:srcRect b="10550"/>
          <a:stretch/>
        </p:blipFill>
        <p:spPr>
          <a:xfrm>
            <a:off x="0" y="0"/>
            <a:ext cx="12192311" cy="6858000"/>
          </a:xfrm>
          <a:prstGeom prst="rect">
            <a:avLst/>
          </a:prstGeom>
        </p:spPr>
      </p:pic>
    </p:spTree>
    <p:extLst>
      <p:ext uri="{BB962C8B-B14F-4D97-AF65-F5344CB8AC3E}">
        <p14:creationId xmlns:p14="http://schemas.microsoft.com/office/powerpoint/2010/main" val="3079102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742DED0B-757E-5A41-BFE7-983C7E00FF49}"/>
              </a:ext>
            </a:extLst>
          </p:cNvPr>
          <p:cNvPicPr>
            <a:picLocks noChangeAspect="1"/>
          </p:cNvPicPr>
          <p:nvPr/>
        </p:nvPicPr>
        <p:blipFill rotWithShape="1">
          <a:blip r:embed="rId3">
            <a:extLst>
              <a:ext uri="{28A0092B-C50C-407E-A947-70E740481C1C}">
                <a14:useLocalDpi xmlns:a14="http://schemas.microsoft.com/office/drawing/2010/main" val="0"/>
              </a:ext>
            </a:extLst>
          </a:blip>
          <a:srcRect t="1976" b="9119"/>
          <a:stretch/>
        </p:blipFill>
        <p:spPr>
          <a:xfrm>
            <a:off x="-207" y="1"/>
            <a:ext cx="12192207" cy="6858000"/>
          </a:xfrm>
          <a:prstGeom prst="rect">
            <a:avLst/>
          </a:prstGeom>
        </p:spPr>
      </p:pic>
    </p:spTree>
    <p:extLst>
      <p:ext uri="{BB962C8B-B14F-4D97-AF65-F5344CB8AC3E}">
        <p14:creationId xmlns:p14="http://schemas.microsoft.com/office/powerpoint/2010/main" val="3366655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E68B2FA-8C6D-5245-834B-C01D3CDBF6C0}"/>
              </a:ext>
            </a:extLst>
          </p:cNvPr>
          <p:cNvPicPr>
            <a:picLocks noChangeAspect="1"/>
          </p:cNvPicPr>
          <p:nvPr/>
        </p:nvPicPr>
        <p:blipFill rotWithShape="1">
          <a:blip r:embed="rId3">
            <a:extLst>
              <a:ext uri="{28A0092B-C50C-407E-A947-70E740481C1C}">
                <a14:useLocalDpi xmlns:a14="http://schemas.microsoft.com/office/drawing/2010/main" val="0"/>
              </a:ext>
            </a:extLst>
          </a:blip>
          <a:srcRect t="7621"/>
          <a:stretch/>
        </p:blipFill>
        <p:spPr>
          <a:xfrm>
            <a:off x="0" y="0"/>
            <a:ext cx="12192000" cy="6858000"/>
          </a:xfrm>
          <a:prstGeom prst="rect">
            <a:avLst/>
          </a:prstGeom>
        </p:spPr>
      </p:pic>
    </p:spTree>
    <p:extLst>
      <p:ext uri="{BB962C8B-B14F-4D97-AF65-F5344CB8AC3E}">
        <p14:creationId xmlns:p14="http://schemas.microsoft.com/office/powerpoint/2010/main" val="1646451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rotWithShape="1">
          <a:blip r:embed="rId3">
            <a:extLst>
              <a:ext uri="{28A0092B-C50C-407E-A947-70E740481C1C}">
                <a14:useLocalDpi xmlns:a14="http://schemas.microsoft.com/office/drawing/2010/main"/>
              </a:ext>
            </a:extLst>
          </a:blip>
          <a:srcRect b="10388"/>
          <a:stretch/>
        </p:blipFill>
        <p:spPr>
          <a:xfrm rot="16200000">
            <a:off x="5193475" y="-1414843"/>
            <a:ext cx="1805050" cy="7249371"/>
          </a:xfrm>
          <a:prstGeom prst="rect">
            <a:avLst/>
          </a:prstGeom>
        </p:spPr>
      </p:pic>
      <p:pic>
        <p:nvPicPr>
          <p:cNvPr id="3" name="Picture 2">
            <a:extLst>
              <a:ext uri="{FF2B5EF4-FFF2-40B4-BE49-F238E27FC236}">
                <a16:creationId xmlns:a16="http://schemas.microsoft.com/office/drawing/2014/main" id="{5F4876F2-451A-414A-995D-28B750135BB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5764348" y="-225073"/>
            <a:ext cx="1805049" cy="8217722"/>
          </a:xfrm>
          <a:prstGeom prst="rect">
            <a:avLst/>
          </a:prstGeom>
        </p:spPr>
      </p:pic>
      <p:pic>
        <p:nvPicPr>
          <p:cNvPr id="7" name="Picture 6">
            <a:extLst>
              <a:ext uri="{FF2B5EF4-FFF2-40B4-BE49-F238E27FC236}">
                <a16:creationId xmlns:a16="http://schemas.microsoft.com/office/drawing/2014/main" id="{0EE57CB4-F016-40C3-A98E-88F312A7DACF}"/>
              </a:ext>
            </a:extLst>
          </p:cNvPr>
          <p:cNvPicPr>
            <a:picLocks noChangeAspect="1"/>
          </p:cNvPicPr>
          <p:nvPr/>
        </p:nvPicPr>
        <p:blipFill rotWithShape="1">
          <a:blip r:embed="rId5">
            <a:extLst>
              <a:ext uri="{28A0092B-C50C-407E-A947-70E740481C1C}">
                <a14:useLocalDpi xmlns:a14="http://schemas.microsoft.com/office/drawing/2010/main"/>
              </a:ext>
            </a:extLst>
          </a:blip>
          <a:srcRect t="-55" b="-1"/>
          <a:stretch/>
        </p:blipFill>
        <p:spPr>
          <a:xfrm rot="16200000">
            <a:off x="5467842" y="2821276"/>
            <a:ext cx="1805047" cy="5723544"/>
          </a:xfrm>
          <a:prstGeom prst="rect">
            <a:avLst/>
          </a:prstGeom>
        </p:spPr>
      </p:pic>
      <p:pic>
        <p:nvPicPr>
          <p:cNvPr id="8" name="Picture 7">
            <a:extLst>
              <a:ext uri="{FF2B5EF4-FFF2-40B4-BE49-F238E27FC236}">
                <a16:creationId xmlns:a16="http://schemas.microsoft.com/office/drawing/2014/main" id="{5484CD5F-DB27-4F9D-85E7-2220A35F55AA}"/>
              </a:ext>
            </a:extLst>
          </p:cNvPr>
          <p:cNvPicPr>
            <a:picLocks noChangeAspect="1"/>
          </p:cNvPicPr>
          <p:nvPr/>
        </p:nvPicPr>
        <p:blipFill>
          <a:blip r:embed="rId6"/>
          <a:stretch>
            <a:fillRect/>
          </a:stretch>
        </p:blipFill>
        <p:spPr>
          <a:xfrm>
            <a:off x="9357016" y="4859819"/>
            <a:ext cx="988343" cy="1342194"/>
          </a:xfrm>
          <a:prstGeom prst="rect">
            <a:avLst/>
          </a:prstGeom>
        </p:spPr>
      </p:pic>
      <p:pic>
        <p:nvPicPr>
          <p:cNvPr id="10" name="Picture 9">
            <a:extLst>
              <a:ext uri="{FF2B5EF4-FFF2-40B4-BE49-F238E27FC236}">
                <a16:creationId xmlns:a16="http://schemas.microsoft.com/office/drawing/2014/main" id="{55BF0B0D-5F87-4D31-B9C3-C1715D28D047}"/>
              </a:ext>
            </a:extLst>
          </p:cNvPr>
          <p:cNvPicPr>
            <a:picLocks noChangeAspect="1"/>
          </p:cNvPicPr>
          <p:nvPr/>
        </p:nvPicPr>
        <p:blipFill rotWithShape="1">
          <a:blip r:embed="rId7">
            <a:extLst>
              <a:ext uri="{28A0092B-C50C-407E-A947-70E740481C1C}">
                <a14:useLocalDpi xmlns:a14="http://schemas.microsoft.com/office/drawing/2010/main"/>
              </a:ext>
            </a:extLst>
          </a:blip>
          <a:srcRect b="10870"/>
          <a:stretch/>
        </p:blipFill>
        <p:spPr>
          <a:xfrm rot="16200000">
            <a:off x="1769685" y="5062097"/>
            <a:ext cx="1805051" cy="1241905"/>
          </a:xfrm>
          <a:prstGeom prst="rect">
            <a:avLst/>
          </a:prstGeom>
        </p:spPr>
      </p:pic>
      <p:pic>
        <p:nvPicPr>
          <p:cNvPr id="12" name="Picture 11">
            <a:extLst>
              <a:ext uri="{FF2B5EF4-FFF2-40B4-BE49-F238E27FC236}">
                <a16:creationId xmlns:a16="http://schemas.microsoft.com/office/drawing/2014/main" id="{FFDD9A8B-874B-4022-8AB2-9A7079FFE78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8323863" y="5542068"/>
            <a:ext cx="1805047" cy="261257"/>
          </a:xfrm>
          <a:prstGeom prst="rect">
            <a:avLst/>
          </a:prstGeom>
        </p:spPr>
      </p:pic>
      <p:sp>
        <p:nvSpPr>
          <p:cNvPr id="13" name="TextBox 12">
            <a:extLst>
              <a:ext uri="{FF2B5EF4-FFF2-40B4-BE49-F238E27FC236}">
                <a16:creationId xmlns:a16="http://schemas.microsoft.com/office/drawing/2014/main" id="{BE008042-C4B5-4A1B-A9D4-037EDD87B4D7}"/>
              </a:ext>
            </a:extLst>
          </p:cNvPr>
          <p:cNvSpPr txBox="1"/>
          <p:nvPr/>
        </p:nvSpPr>
        <p:spPr>
          <a:xfrm>
            <a:off x="9330234" y="6031488"/>
            <a:ext cx="833883" cy="307777"/>
          </a:xfrm>
          <a:prstGeom prst="rect">
            <a:avLst/>
          </a:prstGeom>
          <a:noFill/>
        </p:spPr>
        <p:txBody>
          <a:bodyPr wrap="none" rtlCol="0">
            <a:spAutoFit/>
          </a:bodyPr>
          <a:lstStyle/>
          <a:p>
            <a:r>
              <a:rPr lang="en-ZA" sz="1400" i="1" dirty="0">
                <a:solidFill>
                  <a:srgbClr val="6D48AA"/>
                </a:solidFill>
              </a:rPr>
              <a:t>Criminal </a:t>
            </a:r>
          </a:p>
        </p:txBody>
      </p:sp>
      <p:sp>
        <p:nvSpPr>
          <p:cNvPr id="15" name="Title 2">
            <a:extLst>
              <a:ext uri="{FF2B5EF4-FFF2-40B4-BE49-F238E27FC236}">
                <a16:creationId xmlns:a16="http://schemas.microsoft.com/office/drawing/2014/main" id="{4D256605-9B19-4EDF-8B5A-E4A58F53AAD3}"/>
              </a:ext>
            </a:extLst>
          </p:cNvPr>
          <p:cNvSpPr txBox="1">
            <a:spLocks noChangeArrowheads="1"/>
          </p:cNvSpPr>
          <p:nvPr/>
        </p:nvSpPr>
        <p:spPr>
          <a:xfrm>
            <a:off x="1787387" y="262077"/>
            <a:ext cx="8617226"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Century Gothic" panose="020B0502020202020204" pitchFamily="34" charset="0"/>
                <a:ea typeface="MS PGothic" panose="020B0600070205080204" pitchFamily="34" charset="-128"/>
                <a:cs typeface="+mn-cs"/>
              </a:rPr>
              <a:t>Community members</a:t>
            </a:r>
          </a:p>
        </p:txBody>
      </p:sp>
      <p:pic>
        <p:nvPicPr>
          <p:cNvPr id="14" name="Picture 13">
            <a:extLst>
              <a:ext uri="{FF2B5EF4-FFF2-40B4-BE49-F238E27FC236}">
                <a16:creationId xmlns:a16="http://schemas.microsoft.com/office/drawing/2014/main" id="{7930FD3D-DB5A-0E44-B06E-E94E77AB806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2519676" y="5562771"/>
            <a:ext cx="1805047" cy="261257"/>
          </a:xfrm>
          <a:prstGeom prst="rect">
            <a:avLst/>
          </a:prstGeom>
        </p:spPr>
      </p:pic>
      <p:pic>
        <p:nvPicPr>
          <p:cNvPr id="16" name="Picture 15">
            <a:extLst>
              <a:ext uri="{FF2B5EF4-FFF2-40B4-BE49-F238E27FC236}">
                <a16:creationId xmlns:a16="http://schemas.microsoft.com/office/drawing/2014/main" id="{40F9A8FD-2CDC-9440-9679-AB4C323D543A}"/>
              </a:ext>
            </a:extLst>
          </p:cNvPr>
          <p:cNvPicPr>
            <a:picLocks noChangeAspect="1"/>
          </p:cNvPicPr>
          <p:nvPr/>
        </p:nvPicPr>
        <p:blipFill rotWithShape="1">
          <a:blip r:embed="rId3">
            <a:extLst>
              <a:ext uri="{28A0092B-C50C-407E-A947-70E740481C1C}">
                <a14:useLocalDpi xmlns:a14="http://schemas.microsoft.com/office/drawing/2010/main"/>
              </a:ext>
            </a:extLst>
          </a:blip>
          <a:srcRect t="91374"/>
          <a:stretch/>
        </p:blipFill>
        <p:spPr>
          <a:xfrm rot="16200000">
            <a:off x="799805" y="3529074"/>
            <a:ext cx="1805050" cy="697852"/>
          </a:xfrm>
          <a:prstGeom prst="rect">
            <a:avLst/>
          </a:prstGeom>
        </p:spPr>
      </p:pic>
      <p:pic>
        <p:nvPicPr>
          <p:cNvPr id="17" name="Picture 16">
            <a:extLst>
              <a:ext uri="{FF2B5EF4-FFF2-40B4-BE49-F238E27FC236}">
                <a16:creationId xmlns:a16="http://schemas.microsoft.com/office/drawing/2014/main" id="{BE39EF6B-281D-904F-A5D3-680A0DC2AD3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1395823" y="3753161"/>
            <a:ext cx="1805047" cy="261257"/>
          </a:xfrm>
          <a:prstGeom prst="rect">
            <a:avLst/>
          </a:prstGeom>
        </p:spPr>
      </p:pic>
    </p:spTree>
    <p:extLst>
      <p:ext uri="{BB962C8B-B14F-4D97-AF65-F5344CB8AC3E}">
        <p14:creationId xmlns:p14="http://schemas.microsoft.com/office/powerpoint/2010/main" val="1017267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27" name="Rectangle 26">
            <a:extLst>
              <a:ext uri="{FF2B5EF4-FFF2-40B4-BE49-F238E27FC236}">
                <a16:creationId xmlns:a16="http://schemas.microsoft.com/office/drawing/2014/main" id="{1DE470DE-742C-41AA-A36D-8FB94DDC7064}"/>
              </a:ext>
            </a:extLst>
          </p:cNvPr>
          <p:cNvSpPr/>
          <p:nvPr/>
        </p:nvSpPr>
        <p:spPr>
          <a:xfrm>
            <a:off x="636608" y="1258947"/>
            <a:ext cx="10945859" cy="5222876"/>
          </a:xfrm>
          <a:prstGeom prst="rect">
            <a:avLst/>
          </a:prstGeom>
          <a:solidFill>
            <a:srgbClr val="FFD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4105DC6E-8DD6-4230-AA33-CAE0229B6F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70" r="76564" b="11048"/>
          <a:stretch/>
        </p:blipFill>
        <p:spPr>
          <a:xfrm>
            <a:off x="8857851" y="1428878"/>
            <a:ext cx="1835740" cy="681856"/>
          </a:xfrm>
          <a:prstGeom prst="rect">
            <a:avLst/>
          </a:prstGeom>
        </p:spPr>
      </p:pic>
      <p:pic>
        <p:nvPicPr>
          <p:cNvPr id="9" name="Picture 8">
            <a:extLst>
              <a:ext uri="{FF2B5EF4-FFF2-40B4-BE49-F238E27FC236}">
                <a16:creationId xmlns:a16="http://schemas.microsoft.com/office/drawing/2014/main" id="{EBD5A7BF-ACD5-4256-BB64-9FA9D9261B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4807497" y="641091"/>
            <a:ext cx="911075" cy="7339214"/>
          </a:xfrm>
          <a:prstGeom prst="rect">
            <a:avLst/>
          </a:prstGeom>
        </p:spPr>
      </p:pic>
      <p:pic>
        <p:nvPicPr>
          <p:cNvPr id="11" name="Picture 10">
            <a:extLst>
              <a:ext uri="{FF2B5EF4-FFF2-40B4-BE49-F238E27FC236}">
                <a16:creationId xmlns:a16="http://schemas.microsoft.com/office/drawing/2014/main" id="{E2009184-F066-445C-9FDE-0EFA78A0AE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9560" t="8664" b="31631"/>
          <a:stretch/>
        </p:blipFill>
        <p:spPr>
          <a:xfrm rot="10800000">
            <a:off x="1547150" y="5550881"/>
            <a:ext cx="9144001" cy="911075"/>
          </a:xfrm>
          <a:prstGeom prst="rect">
            <a:avLst/>
          </a:prstGeom>
        </p:spPr>
      </p:pic>
      <p:pic>
        <p:nvPicPr>
          <p:cNvPr id="13" name="Picture 12">
            <a:extLst>
              <a:ext uri="{FF2B5EF4-FFF2-40B4-BE49-F238E27FC236}">
                <a16:creationId xmlns:a16="http://schemas.microsoft.com/office/drawing/2014/main" id="{26CCCF48-3776-4BCF-A514-20563BBCB2F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58157" y="1380754"/>
            <a:ext cx="7486113" cy="781894"/>
          </a:xfrm>
          <a:prstGeom prst="rect">
            <a:avLst/>
          </a:prstGeom>
        </p:spPr>
      </p:pic>
      <p:pic>
        <p:nvPicPr>
          <p:cNvPr id="15" name="Picture 14">
            <a:extLst>
              <a:ext uri="{FF2B5EF4-FFF2-40B4-BE49-F238E27FC236}">
                <a16:creationId xmlns:a16="http://schemas.microsoft.com/office/drawing/2014/main" id="{78F18837-3BD6-486F-B6FA-611B2CD792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52785" y="2148082"/>
            <a:ext cx="6407893" cy="766551"/>
          </a:xfrm>
          <a:prstGeom prst="rect">
            <a:avLst/>
          </a:prstGeom>
        </p:spPr>
      </p:pic>
      <p:pic>
        <p:nvPicPr>
          <p:cNvPr id="17" name="Picture 16">
            <a:extLst>
              <a:ext uri="{FF2B5EF4-FFF2-40B4-BE49-F238E27FC236}">
                <a16:creationId xmlns:a16="http://schemas.microsoft.com/office/drawing/2014/main" id="{7228D292-B3CC-4C2D-84AC-DA8644C2F66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298"/>
          <a:stretch/>
        </p:blipFill>
        <p:spPr>
          <a:xfrm>
            <a:off x="1616420" y="3028116"/>
            <a:ext cx="6715370" cy="766551"/>
          </a:xfrm>
          <a:prstGeom prst="rect">
            <a:avLst/>
          </a:prstGeom>
        </p:spPr>
      </p:pic>
      <p:pic>
        <p:nvPicPr>
          <p:cNvPr id="19" name="Picture 18">
            <a:extLst>
              <a:ext uri="{FF2B5EF4-FFF2-40B4-BE49-F238E27FC236}">
                <a16:creationId xmlns:a16="http://schemas.microsoft.com/office/drawing/2014/main" id="{1E17010A-51CD-487B-BF57-C9F5BA190B9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705" r="13865"/>
          <a:stretch/>
        </p:blipFill>
        <p:spPr>
          <a:xfrm>
            <a:off x="8266423" y="3005371"/>
            <a:ext cx="708708" cy="766551"/>
          </a:xfrm>
          <a:prstGeom prst="rect">
            <a:avLst/>
          </a:prstGeom>
        </p:spPr>
      </p:pic>
      <p:pic>
        <p:nvPicPr>
          <p:cNvPr id="21" name="Picture 20">
            <a:extLst>
              <a:ext uri="{FF2B5EF4-FFF2-40B4-BE49-F238E27FC236}">
                <a16:creationId xmlns:a16="http://schemas.microsoft.com/office/drawing/2014/main" id="{CDB58FAC-DFA6-4DA0-901A-6375E2C92F1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73368" b="-1"/>
          <a:stretch/>
        </p:blipFill>
        <p:spPr>
          <a:xfrm rot="5400000">
            <a:off x="2903038" y="3327718"/>
            <a:ext cx="911076" cy="3600839"/>
          </a:xfrm>
          <a:prstGeom prst="rect">
            <a:avLst/>
          </a:prstGeom>
        </p:spPr>
      </p:pic>
      <p:pic>
        <p:nvPicPr>
          <p:cNvPr id="2" name="Picture 1">
            <a:extLst>
              <a:ext uri="{FF2B5EF4-FFF2-40B4-BE49-F238E27FC236}">
                <a16:creationId xmlns:a16="http://schemas.microsoft.com/office/drawing/2014/main" id="{061B91F1-B842-4B5D-B258-2B4B2803B0E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0560" r="11900" b="74504"/>
          <a:stretch/>
        </p:blipFill>
        <p:spPr>
          <a:xfrm rot="5400000">
            <a:off x="10657292" y="3010769"/>
            <a:ext cx="802650" cy="667307"/>
          </a:xfrm>
          <a:prstGeom prst="rect">
            <a:avLst/>
          </a:prstGeom>
        </p:spPr>
      </p:pic>
      <p:pic>
        <p:nvPicPr>
          <p:cNvPr id="3" name="Picture 2">
            <a:extLst>
              <a:ext uri="{FF2B5EF4-FFF2-40B4-BE49-F238E27FC236}">
                <a16:creationId xmlns:a16="http://schemas.microsoft.com/office/drawing/2014/main" id="{AC00F8D6-D7BC-4D1B-ABA9-7F7A52323A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3026" t="22771" r="61696" b="31631"/>
          <a:stretch/>
        </p:blipFill>
        <p:spPr>
          <a:xfrm rot="10800000">
            <a:off x="764240" y="1384578"/>
            <a:ext cx="798503" cy="695800"/>
          </a:xfrm>
          <a:prstGeom prst="rect">
            <a:avLst/>
          </a:prstGeom>
        </p:spPr>
      </p:pic>
      <p:pic>
        <p:nvPicPr>
          <p:cNvPr id="5" name="Picture 4">
            <a:extLst>
              <a:ext uri="{FF2B5EF4-FFF2-40B4-BE49-F238E27FC236}">
                <a16:creationId xmlns:a16="http://schemas.microsoft.com/office/drawing/2014/main" id="{2FF4CF2F-337D-42F0-93C9-FDB800789D6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7849" b="64140"/>
          <a:stretch/>
        </p:blipFill>
        <p:spPr>
          <a:xfrm rot="5400000">
            <a:off x="9694030" y="3660790"/>
            <a:ext cx="911075" cy="1083167"/>
          </a:xfrm>
          <a:prstGeom prst="rect">
            <a:avLst/>
          </a:prstGeom>
        </p:spPr>
      </p:pic>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5E0807A-A7FA-4529-A2C4-BA785973BD4E}"/>
                  </a:ext>
                </a:extLst>
              </p14:cNvPr>
              <p14:cNvContentPartPr/>
              <p14:nvPr/>
            </p14:nvContentPartPr>
            <p14:xfrm>
              <a:off x="-3135432" y="2203625"/>
              <a:ext cx="360" cy="5040"/>
            </p14:xfrm>
          </p:contentPart>
        </mc:Choice>
        <mc:Fallback xmlns="">
          <p:pic>
            <p:nvPicPr>
              <p:cNvPr id="8" name="Ink 7">
                <a:extLst>
                  <a:ext uri="{FF2B5EF4-FFF2-40B4-BE49-F238E27FC236}">
                    <a16:creationId xmlns:a16="http://schemas.microsoft.com/office/drawing/2014/main" id="{F5E0807A-A7FA-4529-A2C4-BA785973BD4E}"/>
                  </a:ext>
                </a:extLst>
              </p:cNvPr>
              <p:cNvPicPr/>
              <p:nvPr/>
            </p:nvPicPr>
            <p:blipFill>
              <a:blip r:embed="rId14"/>
              <a:stretch>
                <a:fillRect/>
              </a:stretch>
            </p:blipFill>
            <p:spPr>
              <a:xfrm>
                <a:off x="-3144432" y="2195225"/>
                <a:ext cx="18000" cy="21504"/>
              </a:xfrm>
              <a:prstGeom prst="rect">
                <a:avLst/>
              </a:prstGeom>
            </p:spPr>
          </p:pic>
        </mc:Fallback>
      </mc:AlternateContent>
      <p:pic>
        <p:nvPicPr>
          <p:cNvPr id="6" name="Picture 5">
            <a:extLst>
              <a:ext uri="{FF2B5EF4-FFF2-40B4-BE49-F238E27FC236}">
                <a16:creationId xmlns:a16="http://schemas.microsoft.com/office/drawing/2014/main" id="{1B65EEEF-047E-4105-BF13-903BA5681A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5520" t="-25859" r="39217" b="4346"/>
          <a:stretch/>
        </p:blipFill>
        <p:spPr>
          <a:xfrm>
            <a:off x="8107520" y="1970985"/>
            <a:ext cx="2641600" cy="931461"/>
          </a:xfrm>
          <a:prstGeom prst="rect">
            <a:avLst/>
          </a:prstGeom>
        </p:spPr>
      </p:pic>
      <p:pic>
        <p:nvPicPr>
          <p:cNvPr id="10" name="Picture 9">
            <a:extLst>
              <a:ext uri="{FF2B5EF4-FFF2-40B4-BE49-F238E27FC236}">
                <a16:creationId xmlns:a16="http://schemas.microsoft.com/office/drawing/2014/main" id="{8DC0F550-D139-4C2D-92E0-42FF32D76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4098" t="7426" r="14691" b="1084"/>
          <a:stretch/>
        </p:blipFill>
        <p:spPr>
          <a:xfrm>
            <a:off x="8774655" y="3973676"/>
            <a:ext cx="839833" cy="701334"/>
          </a:xfrm>
          <a:prstGeom prst="rect">
            <a:avLst/>
          </a:prstGeom>
        </p:spPr>
      </p:pic>
      <p:pic>
        <p:nvPicPr>
          <p:cNvPr id="12" name="Picture 11">
            <a:extLst>
              <a:ext uri="{FF2B5EF4-FFF2-40B4-BE49-F238E27FC236}">
                <a16:creationId xmlns:a16="http://schemas.microsoft.com/office/drawing/2014/main" id="{235A81B7-0313-40AC-B822-8EFAD88513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2280" t="1708" r="29485"/>
          <a:stretch/>
        </p:blipFill>
        <p:spPr>
          <a:xfrm>
            <a:off x="5261320" y="4816576"/>
            <a:ext cx="616856" cy="753454"/>
          </a:xfrm>
          <a:prstGeom prst="rect">
            <a:avLst/>
          </a:prstGeom>
        </p:spPr>
      </p:pic>
      <p:pic>
        <p:nvPicPr>
          <p:cNvPr id="14" name="Picture 13">
            <a:extLst>
              <a:ext uri="{FF2B5EF4-FFF2-40B4-BE49-F238E27FC236}">
                <a16:creationId xmlns:a16="http://schemas.microsoft.com/office/drawing/2014/main" id="{3793A587-5DFB-42C6-9B5C-19DE9C12D9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8788" t="7425" r="1" b="10282"/>
          <a:stretch/>
        </p:blipFill>
        <p:spPr>
          <a:xfrm>
            <a:off x="8987511" y="3095618"/>
            <a:ext cx="839833" cy="630821"/>
          </a:xfrm>
          <a:prstGeom prst="rect">
            <a:avLst/>
          </a:prstGeom>
        </p:spPr>
      </p:pic>
      <p:pic>
        <p:nvPicPr>
          <p:cNvPr id="26" name="Picture 25">
            <a:extLst>
              <a:ext uri="{FF2B5EF4-FFF2-40B4-BE49-F238E27FC236}">
                <a16:creationId xmlns:a16="http://schemas.microsoft.com/office/drawing/2014/main" id="{BEB88B8C-AD17-4766-A7BD-109DC9C2B1B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275" t="36329" r="-2275" b="27350"/>
          <a:stretch/>
        </p:blipFill>
        <p:spPr>
          <a:xfrm rot="5400000">
            <a:off x="7891269" y="2858272"/>
            <a:ext cx="853009" cy="4597799"/>
          </a:xfrm>
          <a:prstGeom prst="rect">
            <a:avLst/>
          </a:prstGeom>
        </p:spPr>
      </p:pic>
      <p:sp>
        <p:nvSpPr>
          <p:cNvPr id="28" name="Title 2">
            <a:extLst>
              <a:ext uri="{FF2B5EF4-FFF2-40B4-BE49-F238E27FC236}">
                <a16:creationId xmlns:a16="http://schemas.microsoft.com/office/drawing/2014/main" id="{57CBABD9-D252-4A1E-8E24-B46DCDB4394F}"/>
              </a:ext>
            </a:extLst>
          </p:cNvPr>
          <p:cNvSpPr txBox="1">
            <a:spLocks noChangeArrowheads="1"/>
          </p:cNvSpPr>
          <p:nvPr/>
        </p:nvSpPr>
        <p:spPr>
          <a:xfrm>
            <a:off x="279721" y="191751"/>
            <a:ext cx="11632557"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Century Gothic" panose="020B0502020202020204" pitchFamily="34" charset="0"/>
                <a:ea typeface="MS PGothic" panose="020B0600070205080204" pitchFamily="34" charset="-128"/>
                <a:cs typeface="+mn-cs"/>
              </a:rPr>
              <a:t>Child protection conversations</a:t>
            </a:r>
          </a:p>
        </p:txBody>
      </p:sp>
      <p:pic>
        <p:nvPicPr>
          <p:cNvPr id="22" name="Picture 21">
            <a:extLst>
              <a:ext uri="{FF2B5EF4-FFF2-40B4-BE49-F238E27FC236}">
                <a16:creationId xmlns:a16="http://schemas.microsoft.com/office/drawing/2014/main" id="{4808391A-F8A2-DA47-91C1-C20EC3C72D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217" t="13459" r="67433" b="31630"/>
          <a:stretch/>
        </p:blipFill>
        <p:spPr>
          <a:xfrm rot="10800000">
            <a:off x="665611" y="2145920"/>
            <a:ext cx="960700" cy="837900"/>
          </a:xfrm>
          <a:prstGeom prst="rect">
            <a:avLst/>
          </a:prstGeom>
        </p:spPr>
      </p:pic>
      <p:pic>
        <p:nvPicPr>
          <p:cNvPr id="23" name="Picture 22">
            <a:extLst>
              <a:ext uri="{FF2B5EF4-FFF2-40B4-BE49-F238E27FC236}">
                <a16:creationId xmlns:a16="http://schemas.microsoft.com/office/drawing/2014/main" id="{24E026AE-9B36-9B48-A67B-93FE9746DA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561" t="13459" r="74089" b="31631"/>
          <a:stretch/>
        </p:blipFill>
        <p:spPr>
          <a:xfrm rot="10800000">
            <a:off x="654279" y="3018617"/>
            <a:ext cx="960700" cy="837899"/>
          </a:xfrm>
          <a:prstGeom prst="rect">
            <a:avLst/>
          </a:prstGeom>
        </p:spPr>
      </p:pic>
      <p:pic>
        <p:nvPicPr>
          <p:cNvPr id="24" name="Picture 23">
            <a:extLst>
              <a:ext uri="{FF2B5EF4-FFF2-40B4-BE49-F238E27FC236}">
                <a16:creationId xmlns:a16="http://schemas.microsoft.com/office/drawing/2014/main" id="{EEED7719-405D-B94B-B0FA-D943E6869F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905" t="14794" r="81739" b="30296"/>
          <a:stretch/>
        </p:blipFill>
        <p:spPr>
          <a:xfrm rot="10800000">
            <a:off x="740845" y="3880341"/>
            <a:ext cx="810229" cy="837900"/>
          </a:xfrm>
          <a:prstGeom prst="rect">
            <a:avLst/>
          </a:prstGeom>
        </p:spPr>
      </p:pic>
      <p:pic>
        <p:nvPicPr>
          <p:cNvPr id="25" name="Picture 24">
            <a:extLst>
              <a:ext uri="{FF2B5EF4-FFF2-40B4-BE49-F238E27FC236}">
                <a16:creationId xmlns:a16="http://schemas.microsoft.com/office/drawing/2014/main" id="{C4B64866-CB05-674F-A083-B3E29CAAE6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845" t="13459" r="88193" b="31631"/>
          <a:stretch/>
        </p:blipFill>
        <p:spPr>
          <a:xfrm rot="10800000">
            <a:off x="708815" y="4702922"/>
            <a:ext cx="902051" cy="837898"/>
          </a:xfrm>
          <a:prstGeom prst="rect">
            <a:avLst/>
          </a:prstGeom>
        </p:spPr>
      </p:pic>
      <p:pic>
        <p:nvPicPr>
          <p:cNvPr id="29" name="Picture 28">
            <a:extLst>
              <a:ext uri="{FF2B5EF4-FFF2-40B4-BE49-F238E27FC236}">
                <a16:creationId xmlns:a16="http://schemas.microsoft.com/office/drawing/2014/main" id="{28D4B383-4867-384A-B881-FD49E09327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2312" r="94155" b="31631"/>
          <a:stretch/>
        </p:blipFill>
        <p:spPr>
          <a:xfrm rot="10800000">
            <a:off x="681004" y="5540820"/>
            <a:ext cx="884293" cy="702811"/>
          </a:xfrm>
          <a:prstGeom prst="rect">
            <a:avLst/>
          </a:prstGeom>
        </p:spPr>
      </p:pic>
      <p:pic>
        <p:nvPicPr>
          <p:cNvPr id="30" name="Picture 29">
            <a:extLst>
              <a:ext uri="{FF2B5EF4-FFF2-40B4-BE49-F238E27FC236}">
                <a16:creationId xmlns:a16="http://schemas.microsoft.com/office/drawing/2014/main" id="{FEBEBC33-4441-DF48-8349-AB1772BB2F5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3654" r="5566" b="79640"/>
          <a:stretch/>
        </p:blipFill>
        <p:spPr>
          <a:xfrm rot="5400000">
            <a:off x="10673667" y="1235864"/>
            <a:ext cx="860361" cy="906746"/>
          </a:xfrm>
          <a:prstGeom prst="rect">
            <a:avLst/>
          </a:prstGeom>
        </p:spPr>
      </p:pic>
      <p:pic>
        <p:nvPicPr>
          <p:cNvPr id="31" name="Picture 30">
            <a:extLst>
              <a:ext uri="{FF2B5EF4-FFF2-40B4-BE49-F238E27FC236}">
                <a16:creationId xmlns:a16="http://schemas.microsoft.com/office/drawing/2014/main" id="{7D63CCD3-9CB1-3B4D-819A-41CEA35A919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776" r="5566" b="86288"/>
          <a:stretch/>
        </p:blipFill>
        <p:spPr>
          <a:xfrm rot="5400000">
            <a:off x="10572362" y="2211645"/>
            <a:ext cx="860362" cy="667308"/>
          </a:xfrm>
          <a:prstGeom prst="rect">
            <a:avLst/>
          </a:prstGeom>
        </p:spPr>
      </p:pic>
      <p:pic>
        <p:nvPicPr>
          <p:cNvPr id="32" name="Picture 31">
            <a:extLst>
              <a:ext uri="{FF2B5EF4-FFF2-40B4-BE49-F238E27FC236}">
                <a16:creationId xmlns:a16="http://schemas.microsoft.com/office/drawing/2014/main" id="{1E0C0FFE-21BC-5A4E-8EAE-1349BA645E5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342" r="1699" b="91938"/>
          <a:stretch/>
        </p:blipFill>
        <p:spPr>
          <a:xfrm rot="5400000">
            <a:off x="9714625" y="2918776"/>
            <a:ext cx="895590" cy="908506"/>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64207C1-274B-7C4E-8466-86088580C73E}"/>
              </a:ext>
            </a:extLst>
          </p:cNvPr>
          <p:cNvPicPr>
            <a:picLocks noChangeAspect="1"/>
          </p:cNvPicPr>
          <p:nvPr/>
        </p:nvPicPr>
        <p:blipFill rotWithShape="1">
          <a:blip r:embed="rId15">
            <a:extLst>
              <a:ext uri="{28A0092B-C50C-407E-A947-70E740481C1C}">
                <a14:useLocalDpi xmlns:a14="http://schemas.microsoft.com/office/drawing/2010/main" val="0"/>
              </a:ext>
            </a:extLst>
          </a:blip>
          <a:srcRect t="24186"/>
          <a:stretch/>
        </p:blipFill>
        <p:spPr>
          <a:xfrm>
            <a:off x="10650746" y="3995534"/>
            <a:ext cx="832439" cy="2358339"/>
          </a:xfrm>
          <a:prstGeom prst="rect">
            <a:avLst/>
          </a:prstGeom>
        </p:spPr>
      </p:pic>
    </p:spTree>
    <p:extLst>
      <p:ext uri="{BB962C8B-B14F-4D97-AF65-F5344CB8AC3E}">
        <p14:creationId xmlns:p14="http://schemas.microsoft.com/office/powerpoint/2010/main" val="1708537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621500" y="1191326"/>
            <a:ext cx="7457625"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Creating a vision for our children and the world we would like them to live in</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89041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a:stretch>
            <a:fillRect/>
          </a:stretch>
        </p:blipFill>
        <p:spPr>
          <a:xfrm>
            <a:off x="1239693" y="0"/>
            <a:ext cx="9712613" cy="6858000"/>
          </a:xfrm>
          <a:prstGeom prst="rect">
            <a:avLst/>
          </a:prstGeom>
        </p:spPr>
      </p:pic>
    </p:spTree>
    <p:extLst>
      <p:ext uri="{BB962C8B-B14F-4D97-AF65-F5344CB8AC3E}">
        <p14:creationId xmlns:p14="http://schemas.microsoft.com/office/powerpoint/2010/main" val="4187173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How we should answer?</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is causing these child protection challenges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2858683"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could prevent these child protection challenges in our community?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982B2C1-B622-6F46-9204-E2FF8A63705F}"/>
              </a:ext>
            </a:extLst>
          </p:cNvPr>
          <p:cNvCxnSpPr>
            <a:stCxn id="10" idx="0"/>
            <a:endCxn id="11" idx="0"/>
          </p:cNvCxnSpPr>
          <p:nvPr/>
        </p:nvCxnSpPr>
        <p:spPr>
          <a:xfrm flipH="1">
            <a:off x="6636274" y="3087635"/>
            <a:ext cx="2930" cy="16361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Graphic 24" descr="Close with solid fill">
            <a:extLst>
              <a:ext uri="{FF2B5EF4-FFF2-40B4-BE49-F238E27FC236}">
                <a16:creationId xmlns:a16="http://schemas.microsoft.com/office/drawing/2014/main" id="{B747F8A0-73A3-2C4A-9F61-E4915FA8E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262" y="3181655"/>
            <a:ext cx="297873" cy="297873"/>
          </a:xfrm>
          <a:prstGeom prst="rect">
            <a:avLst/>
          </a:prstGeom>
        </p:spPr>
      </p:pic>
      <p:pic>
        <p:nvPicPr>
          <p:cNvPr id="27" name="Graphic 26" descr="Tick with solid fill">
            <a:extLst>
              <a:ext uri="{FF2B5EF4-FFF2-40B4-BE49-F238E27FC236}">
                <a16:creationId xmlns:a16="http://schemas.microsoft.com/office/drawing/2014/main" id="{9A17E849-178B-4B4D-AC12-C34CDC8BC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3198" y="3116539"/>
            <a:ext cx="360952" cy="360952"/>
          </a:xfrm>
          <a:prstGeom prst="rect">
            <a:avLst/>
          </a:prstGeom>
        </p:spPr>
      </p:pic>
    </p:spTree>
    <p:extLst>
      <p:ext uri="{BB962C8B-B14F-4D97-AF65-F5344CB8AC3E}">
        <p14:creationId xmlns:p14="http://schemas.microsoft.com/office/powerpoint/2010/main" val="2605993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4512365" y="1209232"/>
            <a:ext cx="7156174"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Understanding the child protection and safeguarding process</a:t>
            </a:r>
          </a:p>
        </p:txBody>
      </p:sp>
      <p:sp>
        <p:nvSpPr>
          <p:cNvPr id="5" name="TextBox 4">
            <a:extLst>
              <a:ext uri="{FF2B5EF4-FFF2-40B4-BE49-F238E27FC236}">
                <a16:creationId xmlns:a16="http://schemas.microsoft.com/office/drawing/2014/main" id="{253C4625-01AC-B347-AB09-2E0623958E9C}"/>
              </a:ext>
            </a:extLst>
          </p:cNvPr>
          <p:cNvSpPr txBox="1"/>
          <p:nvPr/>
        </p:nvSpPr>
        <p:spPr>
          <a:xfrm>
            <a:off x="2687843" y="6068511"/>
            <a:ext cx="6615914" cy="553998"/>
          </a:xfrm>
          <a:prstGeom prst="rect">
            <a:avLst/>
          </a:prstGeom>
          <a:noFill/>
        </p:spPr>
        <p:txBody>
          <a:bodyPr wrap="none">
            <a:spAutoFit/>
          </a:bodyPr>
          <a:lstStyle/>
          <a:p>
            <a:pPr>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p>
        </p:txBody>
      </p:sp>
      <p:pic>
        <p:nvPicPr>
          <p:cNvPr id="9" name="Picture 8" descr="Logo&#10;&#10;Description automatically generated">
            <a:extLst>
              <a:ext uri="{FF2B5EF4-FFF2-40B4-BE49-F238E27FC236}">
                <a16:creationId xmlns:a16="http://schemas.microsoft.com/office/drawing/2014/main" id="{05C4B365-C3E8-BA44-AD17-5EDBDE274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51" y="1209232"/>
            <a:ext cx="3425184" cy="4038863"/>
          </a:xfrm>
          <a:prstGeom prst="rect">
            <a:avLst/>
          </a:prstGeom>
        </p:spPr>
      </p:pic>
    </p:spTree>
    <p:extLst>
      <p:ext uri="{BB962C8B-B14F-4D97-AF65-F5344CB8AC3E}">
        <p14:creationId xmlns:p14="http://schemas.microsoft.com/office/powerpoint/2010/main" val="2273021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24" name="Group 23">
            <a:extLst>
              <a:ext uri="{FF2B5EF4-FFF2-40B4-BE49-F238E27FC236}">
                <a16:creationId xmlns:a16="http://schemas.microsoft.com/office/drawing/2014/main" id="{F117D4AD-5996-4D04-B6A3-80A2EC67D9C8}"/>
              </a:ext>
            </a:extLst>
          </p:cNvPr>
          <p:cNvGrpSpPr/>
          <p:nvPr/>
        </p:nvGrpSpPr>
        <p:grpSpPr>
          <a:xfrm>
            <a:off x="8676362" y="2339983"/>
            <a:ext cx="772160" cy="711738"/>
            <a:chOff x="6786880" y="2061942"/>
            <a:chExt cx="772160" cy="711738"/>
          </a:xfrm>
        </p:grpSpPr>
        <p:sp>
          <p:nvSpPr>
            <p:cNvPr id="20" name="Rectangle: Rounded Corners 19">
              <a:extLst>
                <a:ext uri="{FF2B5EF4-FFF2-40B4-BE49-F238E27FC236}">
                  <a16:creationId xmlns:a16="http://schemas.microsoft.com/office/drawing/2014/main" id="{9D41D8BD-3DC5-45B7-A548-D63CA0B1BBF4}"/>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a:extLst>
                <a:ext uri="{FF2B5EF4-FFF2-40B4-BE49-F238E27FC236}">
                  <a16:creationId xmlns:a16="http://schemas.microsoft.com/office/drawing/2014/main" id="{8E2B8CED-40D0-431B-AE17-C6A07A232FDE}"/>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7" name="TextBox 26">
            <a:extLst>
              <a:ext uri="{FF2B5EF4-FFF2-40B4-BE49-F238E27FC236}">
                <a16:creationId xmlns:a16="http://schemas.microsoft.com/office/drawing/2014/main" id="{C35DE230-AE39-4FF7-8771-56E167D433CF}"/>
              </a:ext>
            </a:extLst>
          </p:cNvPr>
          <p:cNvSpPr txBox="1"/>
          <p:nvPr/>
        </p:nvSpPr>
        <p:spPr>
          <a:xfrm>
            <a:off x="1863484" y="5831847"/>
            <a:ext cx="3498614" cy="923330"/>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Courage child protection and safeguarding poster &amp; Community Map</a:t>
            </a:r>
            <a:endParaRPr lang="en-ZA" dirty="0">
              <a:solidFill>
                <a:srgbClr val="482C89"/>
              </a:solidFill>
              <a:latin typeface="Century Gothic" panose="020B0502020202020204" pitchFamily="34" charset="0"/>
            </a:endParaRPr>
          </a:p>
        </p:txBody>
      </p:sp>
      <p:sp>
        <p:nvSpPr>
          <p:cNvPr id="30" name="TextBox 29">
            <a:extLst>
              <a:ext uri="{FF2B5EF4-FFF2-40B4-BE49-F238E27FC236}">
                <a16:creationId xmlns:a16="http://schemas.microsoft.com/office/drawing/2014/main" id="{60658497-060B-4A39-BC37-E7657F046889}"/>
              </a:ext>
            </a:extLst>
          </p:cNvPr>
          <p:cNvSpPr txBox="1"/>
          <p:nvPr/>
        </p:nvSpPr>
        <p:spPr>
          <a:xfrm>
            <a:off x="5880009" y="5831847"/>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31" name="TextBox 30">
            <a:extLst>
              <a:ext uri="{FF2B5EF4-FFF2-40B4-BE49-F238E27FC236}">
                <a16:creationId xmlns:a16="http://schemas.microsoft.com/office/drawing/2014/main" id="{F3F9EED0-9F8F-48D5-8968-FBE1DBA64F8D}"/>
              </a:ext>
            </a:extLst>
          </p:cNvPr>
          <p:cNvSpPr txBox="1"/>
          <p:nvPr/>
        </p:nvSpPr>
        <p:spPr>
          <a:xfrm>
            <a:off x="7225582" y="5837325"/>
            <a:ext cx="3498614" cy="923330"/>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The Courage child protection and safeguarding video or presentation</a:t>
            </a:r>
            <a:endParaRPr lang="en-ZA" dirty="0">
              <a:solidFill>
                <a:srgbClr val="482C89"/>
              </a:solidFill>
              <a:latin typeface="Century Gothic" panose="020B0502020202020204" pitchFamily="34" charset="0"/>
            </a:endParaRPr>
          </a:p>
        </p:txBody>
      </p:sp>
      <p:pic>
        <p:nvPicPr>
          <p:cNvPr id="5" name="Picture 4">
            <a:extLst>
              <a:ext uri="{FF2B5EF4-FFF2-40B4-BE49-F238E27FC236}">
                <a16:creationId xmlns:a16="http://schemas.microsoft.com/office/drawing/2014/main" id="{0BF7EC43-C750-42D0-ABF2-84CF06D5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8386" y="2179492"/>
            <a:ext cx="4368737" cy="3084731"/>
          </a:xfrm>
          <a:prstGeom prst="rect">
            <a:avLst/>
          </a:prstGeom>
        </p:spPr>
      </p:pic>
      <p:pic>
        <p:nvPicPr>
          <p:cNvPr id="33" name="Picture 32">
            <a:extLst>
              <a:ext uri="{FF2B5EF4-FFF2-40B4-BE49-F238E27FC236}">
                <a16:creationId xmlns:a16="http://schemas.microsoft.com/office/drawing/2014/main" id="{9F3C141E-BA37-419F-BE23-55719504FD53}"/>
              </a:ext>
            </a:extLst>
          </p:cNvPr>
          <p:cNvPicPr/>
          <p:nvPr/>
        </p:nvPicPr>
        <p:blipFill>
          <a:blip r:embed="rId4"/>
          <a:stretch>
            <a:fillRect/>
          </a:stretch>
        </p:blipFill>
        <p:spPr>
          <a:xfrm>
            <a:off x="8146294" y="3844091"/>
            <a:ext cx="1822072" cy="142013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81BE6CC-A541-4682-A3F1-E5462A596B61}"/>
              </a:ext>
            </a:extLst>
          </p:cNvPr>
          <p:cNvPicPr>
            <a:picLocks noChangeAspect="1"/>
          </p:cNvPicPr>
          <p:nvPr/>
        </p:nvPicPr>
        <p:blipFill>
          <a:blip r:embed="rId5"/>
          <a:stretch>
            <a:fillRect/>
          </a:stretch>
        </p:blipFill>
        <p:spPr>
          <a:xfrm rot="20767990">
            <a:off x="623421" y="1402282"/>
            <a:ext cx="3088784" cy="435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2844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2082120" y="1997839"/>
            <a:ext cx="8027760" cy="286232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Why it important to stand up for children? </a:t>
            </a:r>
          </a:p>
        </p:txBody>
      </p:sp>
    </p:spTree>
    <p:extLst>
      <p:ext uri="{BB962C8B-B14F-4D97-AF65-F5344CB8AC3E}">
        <p14:creationId xmlns:p14="http://schemas.microsoft.com/office/powerpoint/2010/main" val="3801668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066904" y="279537"/>
            <a:ext cx="10058192"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Building self esteem &amp; self worth</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74474"/>
              <a:gd name="adj2" fmla="val 855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 descr="03">
            <a:extLst>
              <a:ext uri="{FF2B5EF4-FFF2-40B4-BE49-F238E27FC236}">
                <a16:creationId xmlns:a16="http://schemas.microsoft.com/office/drawing/2014/main" id="{B647F4B2-B5B4-480A-A8D7-0BE36E887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74" t="4996" r="22495" b="11597"/>
          <a:stretch>
            <a:fillRect/>
          </a:stretch>
        </p:blipFill>
        <p:spPr bwMode="auto">
          <a:xfrm>
            <a:off x="3949897" y="1522929"/>
            <a:ext cx="4109951" cy="448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generated with very high confidence">
            <a:extLst>
              <a:ext uri="{FF2B5EF4-FFF2-40B4-BE49-F238E27FC236}">
                <a16:creationId xmlns:a16="http://schemas.microsoft.com/office/drawing/2014/main" id="{4A8029E9-1F5D-464F-8B13-F1640D35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92" t="16326" r="60915" b="69593"/>
          <a:stretch/>
        </p:blipFill>
        <p:spPr>
          <a:xfrm>
            <a:off x="2544577" y="1711403"/>
            <a:ext cx="626869" cy="896457"/>
          </a:xfrm>
          <a:prstGeom prst="rect">
            <a:avLst/>
          </a:prstGeom>
          <a:ln>
            <a:noFill/>
          </a:ln>
        </p:spPr>
      </p:pic>
      <p:pic>
        <p:nvPicPr>
          <p:cNvPr id="26" name="Picture 25" descr="A close up of a logo&#10;&#10;Description generated with very high confidence">
            <a:extLst>
              <a:ext uri="{FF2B5EF4-FFF2-40B4-BE49-F238E27FC236}">
                <a16:creationId xmlns:a16="http://schemas.microsoft.com/office/drawing/2014/main" id="{72D21BF8-9265-4C2C-AA84-AA0ACC1F5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28" t="16327" r="16608" b="70413"/>
          <a:stretch/>
        </p:blipFill>
        <p:spPr>
          <a:xfrm>
            <a:off x="9067510" y="1689576"/>
            <a:ext cx="781304" cy="918283"/>
          </a:xfrm>
          <a:prstGeom prst="rect">
            <a:avLst/>
          </a:prstGeom>
          <a:ln>
            <a:noFill/>
          </a:ln>
        </p:spPr>
      </p:pic>
      <p:pic>
        <p:nvPicPr>
          <p:cNvPr id="31" name="Picture 30" descr="A close up of a logo&#10;&#10;Description generated with very high confidence">
            <a:extLst>
              <a:ext uri="{FF2B5EF4-FFF2-40B4-BE49-F238E27FC236}">
                <a16:creationId xmlns:a16="http://schemas.microsoft.com/office/drawing/2014/main" id="{64F93279-5C72-4123-BADE-E5C525FC1B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1" t="38202" r="64314" b="54008"/>
          <a:stretch/>
        </p:blipFill>
        <p:spPr>
          <a:xfrm>
            <a:off x="2141732" y="3617462"/>
            <a:ext cx="550669" cy="609099"/>
          </a:xfrm>
          <a:prstGeom prst="rect">
            <a:avLst/>
          </a:prstGeom>
          <a:ln>
            <a:noFill/>
          </a:ln>
        </p:spPr>
      </p:pic>
      <p:pic>
        <p:nvPicPr>
          <p:cNvPr id="4" name="Picture 3">
            <a:extLst>
              <a:ext uri="{FF2B5EF4-FFF2-40B4-BE49-F238E27FC236}">
                <a16:creationId xmlns:a16="http://schemas.microsoft.com/office/drawing/2014/main" id="{9B8990CC-4436-488E-9F66-5FF57DCB83A7}"/>
              </a:ext>
            </a:extLst>
          </p:cNvPr>
          <p:cNvPicPr>
            <a:picLocks noChangeAspect="1"/>
          </p:cNvPicPr>
          <p:nvPr/>
        </p:nvPicPr>
        <p:blipFill>
          <a:blip r:embed="rId5"/>
          <a:stretch>
            <a:fillRect/>
          </a:stretch>
        </p:blipFill>
        <p:spPr>
          <a:xfrm>
            <a:off x="2747584" y="3671236"/>
            <a:ext cx="723267" cy="562541"/>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5547C9D6-74A5-43C8-B1AC-C525C36AD4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9" t="37710" r="19307" b="48136"/>
          <a:stretch/>
        </p:blipFill>
        <p:spPr>
          <a:xfrm>
            <a:off x="8988908" y="3456220"/>
            <a:ext cx="750030" cy="958371"/>
          </a:xfrm>
          <a:prstGeom prst="rect">
            <a:avLst/>
          </a:prstGeom>
          <a:ln>
            <a:noFill/>
          </a:ln>
        </p:spPr>
      </p:pic>
      <p:pic>
        <p:nvPicPr>
          <p:cNvPr id="33" name="Picture 32" descr="A close up of a logo&#10;&#10;Description generated with very high confidence">
            <a:extLst>
              <a:ext uri="{FF2B5EF4-FFF2-40B4-BE49-F238E27FC236}">
                <a16:creationId xmlns:a16="http://schemas.microsoft.com/office/drawing/2014/main" id="{8919C16D-C353-4432-9D75-3F4C118E4D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31" t="65608" r="56746" b="21341"/>
          <a:stretch/>
        </p:blipFill>
        <p:spPr>
          <a:xfrm>
            <a:off x="2417065" y="5205181"/>
            <a:ext cx="1008384" cy="906968"/>
          </a:xfrm>
          <a:prstGeom prst="rect">
            <a:avLst/>
          </a:prstGeom>
          <a:ln>
            <a:noFill/>
          </a:ln>
        </p:spPr>
      </p:pic>
      <p:pic>
        <p:nvPicPr>
          <p:cNvPr id="34" name="Picture 33" descr="A close up of a logo&#10;&#10;Description generated with very high confidence">
            <a:extLst>
              <a:ext uri="{FF2B5EF4-FFF2-40B4-BE49-F238E27FC236}">
                <a16:creationId xmlns:a16="http://schemas.microsoft.com/office/drawing/2014/main" id="{CC87F564-AF36-4510-B1AD-54F5264003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308" t="64020" r="12333" b="21264"/>
          <a:stretch/>
        </p:blipFill>
        <p:spPr>
          <a:xfrm>
            <a:off x="8955820" y="5153779"/>
            <a:ext cx="988539" cy="958371"/>
          </a:xfrm>
          <a:prstGeom prst="rect">
            <a:avLst/>
          </a:prstGeom>
          <a:ln>
            <a:noFill/>
          </a:ln>
        </p:spPr>
      </p:pic>
    </p:spTree>
    <p:extLst>
      <p:ext uri="{BB962C8B-B14F-4D97-AF65-F5344CB8AC3E}">
        <p14:creationId xmlns:p14="http://schemas.microsoft.com/office/powerpoint/2010/main" val="1931213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270367" y="341918"/>
            <a:ext cx="9651265"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The Child Protection Process</a:t>
            </a:r>
          </a:p>
        </p:txBody>
      </p:sp>
      <p:sp>
        <p:nvSpPr>
          <p:cNvPr id="18" name="Speech Bubble: Rectangle with Corners Rounded 17">
            <a:extLst>
              <a:ext uri="{FF2B5EF4-FFF2-40B4-BE49-F238E27FC236}">
                <a16:creationId xmlns:a16="http://schemas.microsoft.com/office/drawing/2014/main" id="{5D91DD27-EBC9-49CF-9449-98EA0B44520C}"/>
              </a:ext>
            </a:extLst>
          </p:cNvPr>
          <p:cNvSpPr/>
          <p:nvPr/>
        </p:nvSpPr>
        <p:spPr>
          <a:xfrm>
            <a:off x="1170396" y="1522928"/>
            <a:ext cx="3454400" cy="1422226"/>
          </a:xfrm>
          <a:prstGeom prst="wedgeRoundRectCallout">
            <a:avLst>
              <a:gd name="adj1" fmla="val -13633"/>
              <a:gd name="adj2" fmla="val 8399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should you do if you see child protection challenges in your community, follow the Courage Child Protection &amp; Safeguarding process.</a:t>
            </a:r>
          </a:p>
        </p:txBody>
      </p:sp>
      <p:sp>
        <p:nvSpPr>
          <p:cNvPr id="20" name="Speech Bubble: Rectangle with Corners Rounded 19">
            <a:extLst>
              <a:ext uri="{FF2B5EF4-FFF2-40B4-BE49-F238E27FC236}">
                <a16:creationId xmlns:a16="http://schemas.microsoft.com/office/drawing/2014/main" id="{393665E8-F26B-4861-9177-186A3247E0A9}"/>
              </a:ext>
            </a:extLst>
          </p:cNvPr>
          <p:cNvSpPr/>
          <p:nvPr/>
        </p:nvSpPr>
        <p:spPr>
          <a:xfrm>
            <a:off x="7281218" y="1444288"/>
            <a:ext cx="3559630" cy="1422226"/>
          </a:xfrm>
          <a:prstGeom prst="wedgeRoundRectCallout">
            <a:avLst>
              <a:gd name="adj1" fmla="val 24622"/>
              <a:gd name="adj2" fmla="val 8170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Link this process to the Courage Child Protection Community Map to understand which stakeholders are involved.</a:t>
            </a:r>
          </a:p>
        </p:txBody>
      </p:sp>
      <p:pic>
        <p:nvPicPr>
          <p:cNvPr id="3" name="Picture 2">
            <a:extLst>
              <a:ext uri="{FF2B5EF4-FFF2-40B4-BE49-F238E27FC236}">
                <a16:creationId xmlns:a16="http://schemas.microsoft.com/office/drawing/2014/main" id="{7860D301-90A5-467F-A59A-E27D38C95630}"/>
              </a:ext>
            </a:extLst>
          </p:cNvPr>
          <p:cNvPicPr>
            <a:picLocks noChangeAspect="1"/>
          </p:cNvPicPr>
          <p:nvPr/>
        </p:nvPicPr>
        <p:blipFill rotWithShape="1">
          <a:blip r:embed="rId3">
            <a:extLst>
              <a:ext uri="{28A0092B-C50C-407E-A947-70E740481C1C}">
                <a14:useLocalDpi xmlns:a14="http://schemas.microsoft.com/office/drawing/2010/main"/>
              </a:ext>
            </a:extLst>
          </a:blip>
          <a:srcRect l="7589" t="55579" r="74781" b="13395"/>
          <a:stretch/>
        </p:blipFill>
        <p:spPr>
          <a:xfrm>
            <a:off x="909140" y="3779852"/>
            <a:ext cx="1761234" cy="2169790"/>
          </a:xfrm>
          <a:prstGeom prst="rect">
            <a:avLst/>
          </a:prstGeom>
        </p:spPr>
      </p:pic>
      <p:pic>
        <p:nvPicPr>
          <p:cNvPr id="4" name="Picture 3">
            <a:extLst>
              <a:ext uri="{FF2B5EF4-FFF2-40B4-BE49-F238E27FC236}">
                <a16:creationId xmlns:a16="http://schemas.microsoft.com/office/drawing/2014/main" id="{A1F0D4E7-5CC9-464D-8CBE-6FAC19B0B8C6}"/>
              </a:ext>
            </a:extLst>
          </p:cNvPr>
          <p:cNvPicPr>
            <a:picLocks noChangeAspect="1"/>
          </p:cNvPicPr>
          <p:nvPr/>
        </p:nvPicPr>
        <p:blipFill>
          <a:blip r:embed="rId4"/>
          <a:stretch>
            <a:fillRect/>
          </a:stretch>
        </p:blipFill>
        <p:spPr>
          <a:xfrm>
            <a:off x="2661740" y="3079153"/>
            <a:ext cx="2258929" cy="318443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D56AEA4-BFAF-497D-910E-696F47B8F94C}"/>
              </a:ext>
            </a:extLst>
          </p:cNvPr>
          <p:cNvPicPr>
            <a:picLocks noChangeAspect="1"/>
          </p:cNvPicPr>
          <p:nvPr/>
        </p:nvPicPr>
        <p:blipFill rotWithShape="1">
          <a:blip r:embed="rId3">
            <a:extLst>
              <a:ext uri="{28A0092B-C50C-407E-A947-70E740481C1C}">
                <a14:useLocalDpi xmlns:a14="http://schemas.microsoft.com/office/drawing/2010/main"/>
              </a:ext>
            </a:extLst>
          </a:blip>
          <a:srcRect l="79809" t="55305" r="8096" b="13395"/>
          <a:stretch/>
        </p:blipFill>
        <p:spPr>
          <a:xfrm>
            <a:off x="9893790" y="3966279"/>
            <a:ext cx="1208314" cy="2188964"/>
          </a:xfrm>
          <a:prstGeom prst="rect">
            <a:avLst/>
          </a:prstGeom>
        </p:spPr>
      </p:pic>
      <p:pic>
        <p:nvPicPr>
          <p:cNvPr id="5" name="Picture 4">
            <a:extLst>
              <a:ext uri="{FF2B5EF4-FFF2-40B4-BE49-F238E27FC236}">
                <a16:creationId xmlns:a16="http://schemas.microsoft.com/office/drawing/2014/main" id="{751973C5-4236-44C4-9C16-80C8667D6B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15588">
            <a:off x="6292276" y="3804840"/>
            <a:ext cx="3319804" cy="2344087"/>
          </a:xfrm>
          <a:prstGeom prst="rect">
            <a:avLst/>
          </a:prstGeom>
        </p:spPr>
      </p:pic>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526A179F-1DE1-4F6C-8D60-7F92C49062A7}"/>
                  </a:ext>
                </a:extLst>
              </p14:cNvPr>
              <p14:cNvContentPartPr/>
              <p14:nvPr/>
            </p14:nvContentPartPr>
            <p14:xfrm>
              <a:off x="9341114" y="5054056"/>
              <a:ext cx="560880" cy="182160"/>
            </p14:xfrm>
          </p:contentPart>
        </mc:Choice>
        <mc:Fallback xmlns="">
          <p:pic>
            <p:nvPicPr>
              <p:cNvPr id="21" name="Ink 20">
                <a:extLst>
                  <a:ext uri="{FF2B5EF4-FFF2-40B4-BE49-F238E27FC236}">
                    <a16:creationId xmlns:a16="http://schemas.microsoft.com/office/drawing/2014/main" id="{526A179F-1DE1-4F6C-8D60-7F92C49062A7}"/>
                  </a:ext>
                </a:extLst>
              </p:cNvPr>
              <p:cNvPicPr/>
              <p:nvPr/>
            </p:nvPicPr>
            <p:blipFill>
              <a:blip r:embed="rId9"/>
              <a:stretch>
                <a:fillRect/>
              </a:stretch>
            </p:blipFill>
            <p:spPr>
              <a:xfrm>
                <a:off x="9323114" y="5036056"/>
                <a:ext cx="596520" cy="217800"/>
              </a:xfrm>
              <a:prstGeom prst="rect">
                <a:avLst/>
              </a:prstGeom>
            </p:spPr>
          </p:pic>
        </mc:Fallback>
      </mc:AlternateContent>
    </p:spTree>
    <p:extLst>
      <p:ext uri="{BB962C8B-B14F-4D97-AF65-F5344CB8AC3E}">
        <p14:creationId xmlns:p14="http://schemas.microsoft.com/office/powerpoint/2010/main" val="2119087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2" name="Picture 51">
            <a:extLst>
              <a:ext uri="{FF2B5EF4-FFF2-40B4-BE49-F238E27FC236}">
                <a16:creationId xmlns:a16="http://schemas.microsoft.com/office/drawing/2014/main" id="{557347DA-8083-40AD-8D06-C64E60842336}"/>
              </a:ext>
            </a:extLst>
          </p:cNvPr>
          <p:cNvPicPr>
            <a:picLocks noChangeAspect="1"/>
          </p:cNvPicPr>
          <p:nvPr/>
        </p:nvPicPr>
        <p:blipFill rotWithShape="1">
          <a:blip r:embed="rId3"/>
          <a:srcRect b="16813"/>
          <a:stretch/>
        </p:blipFill>
        <p:spPr>
          <a:xfrm>
            <a:off x="1904909" y="505847"/>
            <a:ext cx="8382183" cy="4863364"/>
          </a:xfrm>
          <a:prstGeom prst="rect">
            <a:avLst/>
          </a:prstGeom>
        </p:spPr>
      </p:pic>
      <p:pic>
        <p:nvPicPr>
          <p:cNvPr id="6" name="Picture 5">
            <a:extLst>
              <a:ext uri="{FF2B5EF4-FFF2-40B4-BE49-F238E27FC236}">
                <a16:creationId xmlns:a16="http://schemas.microsoft.com/office/drawing/2014/main" id="{924711D0-C143-45F9-853D-B338B1D0CF42}"/>
              </a:ext>
            </a:extLst>
          </p:cNvPr>
          <p:cNvPicPr>
            <a:picLocks noChangeAspect="1"/>
          </p:cNvPicPr>
          <p:nvPr/>
        </p:nvPicPr>
        <p:blipFill rotWithShape="1">
          <a:blip r:embed="rId3"/>
          <a:srcRect l="12988" t="82026" r="30131"/>
          <a:stretch/>
        </p:blipFill>
        <p:spPr>
          <a:xfrm>
            <a:off x="3886200" y="5293011"/>
            <a:ext cx="4767944" cy="1050810"/>
          </a:xfrm>
          <a:prstGeom prst="rect">
            <a:avLst/>
          </a:prstGeom>
        </p:spPr>
      </p:pic>
      <p:sp>
        <p:nvSpPr>
          <p:cNvPr id="5" name="Arrow: Down 4">
            <a:extLst>
              <a:ext uri="{FF2B5EF4-FFF2-40B4-BE49-F238E27FC236}">
                <a16:creationId xmlns:a16="http://schemas.microsoft.com/office/drawing/2014/main" id="{FE44D208-C57A-4502-B768-E1024B773AC7}"/>
              </a:ext>
            </a:extLst>
          </p:cNvPr>
          <p:cNvSpPr/>
          <p:nvPr/>
        </p:nvSpPr>
        <p:spPr>
          <a:xfrm>
            <a:off x="5829768" y="6183088"/>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59775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a:extLst>
              <a:ext uri="{FF2B5EF4-FFF2-40B4-BE49-F238E27FC236}">
                <a16:creationId xmlns:a16="http://schemas.microsoft.com/office/drawing/2014/main" id="{995ABF8C-756A-4E63-B994-F0B9164772D0}"/>
              </a:ext>
            </a:extLst>
          </p:cNvPr>
          <p:cNvPicPr>
            <a:picLocks noChangeAspect="1"/>
          </p:cNvPicPr>
          <p:nvPr/>
        </p:nvPicPr>
        <p:blipFill>
          <a:blip r:embed="rId3"/>
          <a:stretch>
            <a:fillRect/>
          </a:stretch>
        </p:blipFill>
        <p:spPr>
          <a:xfrm>
            <a:off x="2186261" y="774927"/>
            <a:ext cx="7819477" cy="5745616"/>
          </a:xfrm>
          <a:prstGeom prst="rect">
            <a:avLst/>
          </a:prstGeom>
        </p:spPr>
      </p:pic>
      <p:sp>
        <p:nvSpPr>
          <p:cNvPr id="5" name="Arrow: Down 4">
            <a:extLst>
              <a:ext uri="{FF2B5EF4-FFF2-40B4-BE49-F238E27FC236}">
                <a16:creationId xmlns:a16="http://schemas.microsoft.com/office/drawing/2014/main" id="{196D05F2-BE64-4E69-B10C-DA836D20E4C9}"/>
              </a:ext>
            </a:extLst>
          </p:cNvPr>
          <p:cNvSpPr/>
          <p:nvPr/>
        </p:nvSpPr>
        <p:spPr>
          <a:xfrm>
            <a:off x="5829768" y="6183088"/>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19319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 name="Picture 6">
            <a:extLst>
              <a:ext uri="{FF2B5EF4-FFF2-40B4-BE49-F238E27FC236}">
                <a16:creationId xmlns:a16="http://schemas.microsoft.com/office/drawing/2014/main" id="{4C9EE8DA-306C-4B61-9775-3B52E833FE88}"/>
              </a:ext>
            </a:extLst>
          </p:cNvPr>
          <p:cNvPicPr>
            <a:picLocks noChangeAspect="1"/>
          </p:cNvPicPr>
          <p:nvPr/>
        </p:nvPicPr>
        <p:blipFill>
          <a:blip r:embed="rId3"/>
          <a:stretch>
            <a:fillRect/>
          </a:stretch>
        </p:blipFill>
        <p:spPr>
          <a:xfrm>
            <a:off x="2460173" y="431440"/>
            <a:ext cx="7567612" cy="5995121"/>
          </a:xfrm>
          <a:prstGeom prst="rect">
            <a:avLst/>
          </a:prstGeom>
        </p:spPr>
      </p:pic>
      <p:sp>
        <p:nvSpPr>
          <p:cNvPr id="5" name="Arrow: Down 4">
            <a:extLst>
              <a:ext uri="{FF2B5EF4-FFF2-40B4-BE49-F238E27FC236}">
                <a16:creationId xmlns:a16="http://schemas.microsoft.com/office/drawing/2014/main" id="{28C35F9B-A5C0-4C5D-8976-6FA498BA7B95}"/>
              </a:ext>
            </a:extLst>
          </p:cNvPr>
          <p:cNvSpPr/>
          <p:nvPr/>
        </p:nvSpPr>
        <p:spPr>
          <a:xfrm>
            <a:off x="5829768" y="6183088"/>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3536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What is a vision?</a:t>
            </a:r>
          </a:p>
        </p:txBody>
      </p:sp>
      <p:pic>
        <p:nvPicPr>
          <p:cNvPr id="10" name="Picture 2" descr="05">
            <a:extLst>
              <a:ext uri="{FF2B5EF4-FFF2-40B4-BE49-F238E27FC236}">
                <a16:creationId xmlns:a16="http://schemas.microsoft.com/office/drawing/2014/main" id="{F472D1B9-CB53-4B9C-8F0A-CE9D11A86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71" t="8858" r="21474" b="2377"/>
          <a:stretch>
            <a:fillRect/>
          </a:stretch>
        </p:blipFill>
        <p:spPr bwMode="auto">
          <a:xfrm>
            <a:off x="3992598" y="1652820"/>
            <a:ext cx="4206804" cy="418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34BD6D5-5AFD-9A44-8122-685B5449D621}"/>
              </a:ext>
            </a:extLst>
          </p:cNvPr>
          <p:cNvGrpSpPr/>
          <p:nvPr/>
        </p:nvGrpSpPr>
        <p:grpSpPr>
          <a:xfrm>
            <a:off x="2141731" y="1652819"/>
            <a:ext cx="1432560" cy="967059"/>
            <a:chOff x="2141731" y="1652819"/>
            <a:chExt cx="1432560" cy="967059"/>
          </a:xfrm>
        </p:grpSpPr>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A close up of a logo&#10;&#10;Description generated with very high confidence">
              <a:extLst>
                <a:ext uri="{FF2B5EF4-FFF2-40B4-BE49-F238E27FC236}">
                  <a16:creationId xmlns:a16="http://schemas.microsoft.com/office/drawing/2014/main" id="{9ED87DD0-7B79-4915-B4D5-016AB1090F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33" t="16028" r="59136" b="71201"/>
            <a:stretch/>
          </p:blipFill>
          <p:spPr>
            <a:xfrm>
              <a:off x="2365393" y="1702051"/>
              <a:ext cx="888789" cy="917827"/>
            </a:xfrm>
            <a:prstGeom prst="rect">
              <a:avLst/>
            </a:prstGeom>
            <a:ln>
              <a:noFill/>
            </a:ln>
          </p:spPr>
        </p:pic>
      </p:grpSp>
      <p:grpSp>
        <p:nvGrpSpPr>
          <p:cNvPr id="5" name="Group 4">
            <a:extLst>
              <a:ext uri="{FF2B5EF4-FFF2-40B4-BE49-F238E27FC236}">
                <a16:creationId xmlns:a16="http://schemas.microsoft.com/office/drawing/2014/main" id="{219BB756-C75E-5A46-A374-91FF5DC39806}"/>
              </a:ext>
            </a:extLst>
          </p:cNvPr>
          <p:cNvGrpSpPr/>
          <p:nvPr/>
        </p:nvGrpSpPr>
        <p:grpSpPr>
          <a:xfrm>
            <a:off x="2141731" y="3456219"/>
            <a:ext cx="1432560" cy="955040"/>
            <a:chOff x="2141731" y="3456219"/>
            <a:chExt cx="1432560" cy="955040"/>
          </a:xfrm>
        </p:grpSpPr>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close up of a logo&#10;&#10;Description generated with very high confidence">
              <a:extLst>
                <a:ext uri="{FF2B5EF4-FFF2-40B4-BE49-F238E27FC236}">
                  <a16:creationId xmlns:a16="http://schemas.microsoft.com/office/drawing/2014/main" id="{CA13B73F-1C01-4AC8-BA02-B93B0732F1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43" t="38560" r="61564" b="50773"/>
            <a:stretch/>
          </p:blipFill>
          <p:spPr>
            <a:xfrm>
              <a:off x="2438946" y="3576582"/>
              <a:ext cx="741680" cy="803485"/>
            </a:xfrm>
            <a:prstGeom prst="rect">
              <a:avLst/>
            </a:prstGeom>
            <a:ln>
              <a:noFill/>
            </a:ln>
          </p:spPr>
        </p:pic>
      </p:grpSp>
      <p:grpSp>
        <p:nvGrpSpPr>
          <p:cNvPr id="7" name="Group 6">
            <a:extLst>
              <a:ext uri="{FF2B5EF4-FFF2-40B4-BE49-F238E27FC236}">
                <a16:creationId xmlns:a16="http://schemas.microsoft.com/office/drawing/2014/main" id="{D5755C12-689B-1A40-90F3-E15937B9F440}"/>
              </a:ext>
            </a:extLst>
          </p:cNvPr>
          <p:cNvGrpSpPr/>
          <p:nvPr/>
        </p:nvGrpSpPr>
        <p:grpSpPr>
          <a:xfrm>
            <a:off x="2141731" y="5157109"/>
            <a:ext cx="1432560" cy="955040"/>
            <a:chOff x="2141731" y="5157109"/>
            <a:chExt cx="1432560" cy="955040"/>
          </a:xfrm>
        </p:grpSpPr>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descr="A close up of a logo&#10;&#10;Description generated with very high confidence">
              <a:extLst>
                <a:ext uri="{FF2B5EF4-FFF2-40B4-BE49-F238E27FC236}">
                  <a16:creationId xmlns:a16="http://schemas.microsoft.com/office/drawing/2014/main" id="{07604352-B045-4663-BBE9-968A5C4BF5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42" t="65432" r="55809" b="21524"/>
            <a:stretch/>
          </p:blipFill>
          <p:spPr>
            <a:xfrm>
              <a:off x="2332509" y="5181145"/>
              <a:ext cx="1041189" cy="906968"/>
            </a:xfrm>
            <a:prstGeom prst="rect">
              <a:avLst/>
            </a:prstGeom>
            <a:ln>
              <a:noFill/>
            </a:ln>
          </p:spPr>
        </p:pic>
      </p:grpSp>
      <p:grpSp>
        <p:nvGrpSpPr>
          <p:cNvPr id="8" name="Group 7">
            <a:extLst>
              <a:ext uri="{FF2B5EF4-FFF2-40B4-BE49-F238E27FC236}">
                <a16:creationId xmlns:a16="http://schemas.microsoft.com/office/drawing/2014/main" id="{A28C5390-33E9-5740-A20E-50CA8A8DE539}"/>
              </a:ext>
            </a:extLst>
          </p:cNvPr>
          <p:cNvGrpSpPr/>
          <p:nvPr/>
        </p:nvGrpSpPr>
        <p:grpSpPr>
          <a:xfrm>
            <a:off x="8647643" y="1652819"/>
            <a:ext cx="1432560" cy="977571"/>
            <a:chOff x="8647643" y="1652819"/>
            <a:chExt cx="1432560" cy="977571"/>
          </a:xfrm>
        </p:grpSpPr>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descr="A close up of a logo&#10;&#10;Description generated with very high confidence">
              <a:extLst>
                <a:ext uri="{FF2B5EF4-FFF2-40B4-BE49-F238E27FC236}">
                  <a16:creationId xmlns:a16="http://schemas.microsoft.com/office/drawing/2014/main" id="{F31D5552-1C39-49C1-BA9E-DA96DB5CD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675" t="15570" r="15436" b="71271"/>
            <a:stretch/>
          </p:blipFill>
          <p:spPr>
            <a:xfrm>
              <a:off x="8829865" y="1673326"/>
              <a:ext cx="1014225" cy="957064"/>
            </a:xfrm>
            <a:prstGeom prst="rect">
              <a:avLst/>
            </a:prstGeom>
            <a:ln>
              <a:noFill/>
            </a:ln>
          </p:spPr>
        </p:pic>
      </p:grpSp>
      <p:grpSp>
        <p:nvGrpSpPr>
          <p:cNvPr id="11" name="Group 10">
            <a:extLst>
              <a:ext uri="{FF2B5EF4-FFF2-40B4-BE49-F238E27FC236}">
                <a16:creationId xmlns:a16="http://schemas.microsoft.com/office/drawing/2014/main" id="{CD73E50B-C346-9D47-9C8C-12B535DAC037}"/>
              </a:ext>
            </a:extLst>
          </p:cNvPr>
          <p:cNvGrpSpPr/>
          <p:nvPr/>
        </p:nvGrpSpPr>
        <p:grpSpPr>
          <a:xfrm>
            <a:off x="8647643" y="3456219"/>
            <a:ext cx="1432560" cy="955040"/>
            <a:chOff x="8647643" y="3456219"/>
            <a:chExt cx="1432560" cy="955040"/>
          </a:xfrm>
        </p:grpSpPr>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7" descr="A close up of a logo&#10;&#10;Description generated with very high confidence">
              <a:extLst>
                <a:ext uri="{FF2B5EF4-FFF2-40B4-BE49-F238E27FC236}">
                  <a16:creationId xmlns:a16="http://schemas.microsoft.com/office/drawing/2014/main" id="{74C7E1E5-F4D6-498E-8F39-71D9F6ADD6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826" t="38780" r="14277" b="49938"/>
            <a:stretch/>
          </p:blipFill>
          <p:spPr>
            <a:xfrm>
              <a:off x="8863961" y="3517110"/>
              <a:ext cx="1066927" cy="862956"/>
            </a:xfrm>
            <a:prstGeom prst="rect">
              <a:avLst/>
            </a:prstGeom>
            <a:ln>
              <a:noFill/>
            </a:ln>
          </p:spPr>
        </p:pic>
      </p:grpSp>
      <p:grpSp>
        <p:nvGrpSpPr>
          <p:cNvPr id="13" name="Group 12">
            <a:extLst>
              <a:ext uri="{FF2B5EF4-FFF2-40B4-BE49-F238E27FC236}">
                <a16:creationId xmlns:a16="http://schemas.microsoft.com/office/drawing/2014/main" id="{2E5F6B32-5FC1-7E44-841E-EB1D8B29DB6B}"/>
              </a:ext>
            </a:extLst>
          </p:cNvPr>
          <p:cNvGrpSpPr/>
          <p:nvPr/>
        </p:nvGrpSpPr>
        <p:grpSpPr>
          <a:xfrm>
            <a:off x="8647643" y="5157109"/>
            <a:ext cx="1432560" cy="955040"/>
            <a:chOff x="8647643" y="5157109"/>
            <a:chExt cx="1432560" cy="955040"/>
          </a:xfrm>
        </p:grpSpPr>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Picture 28" descr="A close up of a logo&#10;&#10;Description generated with very high confidence">
              <a:extLst>
                <a:ext uri="{FF2B5EF4-FFF2-40B4-BE49-F238E27FC236}">
                  <a16:creationId xmlns:a16="http://schemas.microsoft.com/office/drawing/2014/main" id="{F5B03C90-1D00-4819-9551-8198740F85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05" t="66248" r="12434" b="21563"/>
            <a:stretch/>
          </p:blipFill>
          <p:spPr>
            <a:xfrm>
              <a:off x="8843639" y="5201466"/>
              <a:ext cx="1137064" cy="906968"/>
            </a:xfrm>
            <a:prstGeom prst="rect">
              <a:avLst/>
            </a:prstGeom>
            <a:ln>
              <a:noFill/>
            </a:ln>
          </p:spPr>
        </p:pic>
      </p:grpSp>
    </p:spTree>
    <p:custDataLst>
      <p:tags r:id="rId1"/>
    </p:custDataLst>
    <p:extLst>
      <p:ext uri="{BB962C8B-B14F-4D97-AF65-F5344CB8AC3E}">
        <p14:creationId xmlns:p14="http://schemas.microsoft.com/office/powerpoint/2010/main" val="21592583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15CBF88F-607C-4364-A731-BF79A7C5A947}"/>
              </a:ext>
            </a:extLst>
          </p:cNvPr>
          <p:cNvPicPr>
            <a:picLocks noChangeAspect="1"/>
          </p:cNvPicPr>
          <p:nvPr/>
        </p:nvPicPr>
        <p:blipFill>
          <a:blip r:embed="rId3"/>
          <a:stretch>
            <a:fillRect/>
          </a:stretch>
        </p:blipFill>
        <p:spPr>
          <a:xfrm>
            <a:off x="2835593" y="1060706"/>
            <a:ext cx="6520814" cy="5296552"/>
          </a:xfrm>
          <a:prstGeom prst="rect">
            <a:avLst/>
          </a:prstGeom>
        </p:spPr>
      </p:pic>
      <p:sp>
        <p:nvSpPr>
          <p:cNvPr id="5" name="Arrow: Down 4">
            <a:extLst>
              <a:ext uri="{FF2B5EF4-FFF2-40B4-BE49-F238E27FC236}">
                <a16:creationId xmlns:a16="http://schemas.microsoft.com/office/drawing/2014/main" id="{F21AA581-15A9-479D-8F5E-D7511ABF4467}"/>
              </a:ext>
            </a:extLst>
          </p:cNvPr>
          <p:cNvSpPr/>
          <p:nvPr/>
        </p:nvSpPr>
        <p:spPr>
          <a:xfrm>
            <a:off x="2764832" y="1"/>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Down 6">
            <a:extLst>
              <a:ext uri="{FF2B5EF4-FFF2-40B4-BE49-F238E27FC236}">
                <a16:creationId xmlns:a16="http://schemas.microsoft.com/office/drawing/2014/main" id="{0791E8EC-A3C3-4459-81F6-DA3B9CFE6208}"/>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Down 7">
            <a:extLst>
              <a:ext uri="{FF2B5EF4-FFF2-40B4-BE49-F238E27FC236}">
                <a16:creationId xmlns:a16="http://schemas.microsoft.com/office/drawing/2014/main" id="{3FBF6C57-3F5B-49AF-AFC8-9A3162C10D2D}"/>
              </a:ext>
            </a:extLst>
          </p:cNvPr>
          <p:cNvSpPr/>
          <p:nvPr/>
        </p:nvSpPr>
        <p:spPr>
          <a:xfrm>
            <a:off x="8628475" y="-1"/>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39867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F4037BB4-AB42-436E-9F76-7331621E7DA3}"/>
              </a:ext>
            </a:extLst>
          </p:cNvPr>
          <p:cNvPicPr>
            <a:picLocks noChangeAspect="1"/>
          </p:cNvPicPr>
          <p:nvPr/>
        </p:nvPicPr>
        <p:blipFill>
          <a:blip r:embed="rId3"/>
          <a:stretch>
            <a:fillRect/>
          </a:stretch>
        </p:blipFill>
        <p:spPr>
          <a:xfrm>
            <a:off x="2558143" y="707571"/>
            <a:ext cx="6615491" cy="5791201"/>
          </a:xfrm>
          <a:prstGeom prst="rect">
            <a:avLst/>
          </a:prstGeom>
        </p:spPr>
      </p:pic>
      <p:sp>
        <p:nvSpPr>
          <p:cNvPr id="5" name="Arrow: Down 4">
            <a:extLst>
              <a:ext uri="{FF2B5EF4-FFF2-40B4-BE49-F238E27FC236}">
                <a16:creationId xmlns:a16="http://schemas.microsoft.com/office/drawing/2014/main" id="{F443CD7C-8869-42BE-BAEB-D6E67B0F237A}"/>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1B897621-CBB9-4982-B733-20CFFF067A5E}"/>
              </a:ext>
            </a:extLst>
          </p:cNvPr>
          <p:cNvSpPr/>
          <p:nvPr/>
        </p:nvSpPr>
        <p:spPr>
          <a:xfrm>
            <a:off x="7924800" y="5656882"/>
            <a:ext cx="774267" cy="747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2800" dirty="0">
                <a:solidFill>
                  <a:schemeClr val="bg1"/>
                </a:solidFill>
              </a:rPr>
              <a:t>&amp;</a:t>
            </a:r>
          </a:p>
        </p:txBody>
      </p:sp>
    </p:spTree>
    <p:extLst>
      <p:ext uri="{BB962C8B-B14F-4D97-AF65-F5344CB8AC3E}">
        <p14:creationId xmlns:p14="http://schemas.microsoft.com/office/powerpoint/2010/main" val="209661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BE7FCC1E-7C97-4189-85B6-B9CB9220AF94}"/>
              </a:ext>
            </a:extLst>
          </p:cNvPr>
          <p:cNvPicPr>
            <a:picLocks noChangeAspect="1"/>
          </p:cNvPicPr>
          <p:nvPr/>
        </p:nvPicPr>
        <p:blipFill rotWithShape="1">
          <a:blip r:embed="rId3">
            <a:extLst>
              <a:ext uri="{28A0092B-C50C-407E-A947-70E740481C1C}">
                <a14:useLocalDpi xmlns:a14="http://schemas.microsoft.com/office/drawing/2010/main"/>
              </a:ext>
            </a:extLst>
          </a:blip>
          <a:srcRect t="82586" r="-551"/>
          <a:stretch/>
        </p:blipFill>
        <p:spPr>
          <a:xfrm>
            <a:off x="2150115" y="5822512"/>
            <a:ext cx="7310593" cy="1035489"/>
          </a:xfrm>
          <a:prstGeom prst="rect">
            <a:avLst/>
          </a:prstGeom>
        </p:spPr>
      </p:pic>
      <p:pic>
        <p:nvPicPr>
          <p:cNvPr id="8" name="Picture 7">
            <a:extLst>
              <a:ext uri="{FF2B5EF4-FFF2-40B4-BE49-F238E27FC236}">
                <a16:creationId xmlns:a16="http://schemas.microsoft.com/office/drawing/2014/main" id="{8D6DB233-FF2C-41B8-B57F-1DD782DE8908}"/>
              </a:ext>
            </a:extLst>
          </p:cNvPr>
          <p:cNvPicPr>
            <a:picLocks noChangeAspect="1"/>
          </p:cNvPicPr>
          <p:nvPr/>
        </p:nvPicPr>
        <p:blipFill>
          <a:blip r:embed="rId4"/>
          <a:stretch>
            <a:fillRect/>
          </a:stretch>
        </p:blipFill>
        <p:spPr>
          <a:xfrm>
            <a:off x="2372064" y="144145"/>
            <a:ext cx="6010956" cy="5678366"/>
          </a:xfrm>
          <a:prstGeom prst="rect">
            <a:avLst/>
          </a:prstGeom>
        </p:spPr>
      </p:pic>
      <p:sp>
        <p:nvSpPr>
          <p:cNvPr id="5" name="Arrow: Down 4">
            <a:extLst>
              <a:ext uri="{FF2B5EF4-FFF2-40B4-BE49-F238E27FC236}">
                <a16:creationId xmlns:a16="http://schemas.microsoft.com/office/drawing/2014/main" id="{618EBB33-1EF0-4513-B62A-48A1C32BE5C7}"/>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3895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0B4D33F7-9321-40B5-949F-3BB8E67B501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05962" y="5071250"/>
            <a:ext cx="6555922" cy="928192"/>
          </a:xfrm>
          <a:prstGeom prst="rect">
            <a:avLst/>
          </a:prstGeom>
        </p:spPr>
      </p:pic>
      <p:pic>
        <p:nvPicPr>
          <p:cNvPr id="6" name="Picture 5">
            <a:extLst>
              <a:ext uri="{FF2B5EF4-FFF2-40B4-BE49-F238E27FC236}">
                <a16:creationId xmlns:a16="http://schemas.microsoft.com/office/drawing/2014/main" id="{21829A2E-0469-4B1D-9D97-F831AB33B53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598590" y="1357925"/>
            <a:ext cx="4696323" cy="3214076"/>
          </a:xfrm>
          <a:prstGeom prst="rect">
            <a:avLst/>
          </a:prstGeom>
        </p:spPr>
      </p:pic>
      <p:sp>
        <p:nvSpPr>
          <p:cNvPr id="5" name="Arrow: Down 4">
            <a:extLst>
              <a:ext uri="{FF2B5EF4-FFF2-40B4-BE49-F238E27FC236}">
                <a16:creationId xmlns:a16="http://schemas.microsoft.com/office/drawing/2014/main" id="{C76A869B-6490-4E38-826C-652A4B343A30}"/>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Down 6">
            <a:extLst>
              <a:ext uri="{FF2B5EF4-FFF2-40B4-BE49-F238E27FC236}">
                <a16:creationId xmlns:a16="http://schemas.microsoft.com/office/drawing/2014/main" id="{326D63B8-0F29-4F8D-AA1F-B7997A3F0D87}"/>
              </a:ext>
            </a:extLst>
          </p:cNvPr>
          <p:cNvSpPr/>
          <p:nvPr/>
        </p:nvSpPr>
        <p:spPr>
          <a:xfrm rot="5400000">
            <a:off x="2091422" y="4962885"/>
            <a:ext cx="532462" cy="1144925"/>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Down 7">
            <a:extLst>
              <a:ext uri="{FF2B5EF4-FFF2-40B4-BE49-F238E27FC236}">
                <a16:creationId xmlns:a16="http://schemas.microsoft.com/office/drawing/2014/main" id="{7D573052-9BDB-4BAC-B783-54AC165AC3EF}"/>
              </a:ext>
            </a:extLst>
          </p:cNvPr>
          <p:cNvSpPr/>
          <p:nvPr/>
        </p:nvSpPr>
        <p:spPr>
          <a:xfrm rot="16200000">
            <a:off x="9439280" y="4962885"/>
            <a:ext cx="532462" cy="1144925"/>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72681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5B9E2555-24D2-4AB4-9435-002C0EEF3938}"/>
              </a:ext>
            </a:extLst>
          </p:cNvPr>
          <p:cNvPicPr>
            <a:picLocks noChangeAspect="1"/>
          </p:cNvPicPr>
          <p:nvPr/>
        </p:nvPicPr>
        <p:blipFill>
          <a:blip r:embed="rId3"/>
          <a:stretch>
            <a:fillRect/>
          </a:stretch>
        </p:blipFill>
        <p:spPr>
          <a:xfrm>
            <a:off x="2351595" y="464428"/>
            <a:ext cx="6879491" cy="5929145"/>
          </a:xfrm>
          <a:prstGeom prst="rect">
            <a:avLst/>
          </a:prstGeom>
        </p:spPr>
      </p:pic>
      <p:sp>
        <p:nvSpPr>
          <p:cNvPr id="3" name="Oval 2">
            <a:extLst>
              <a:ext uri="{FF2B5EF4-FFF2-40B4-BE49-F238E27FC236}">
                <a16:creationId xmlns:a16="http://schemas.microsoft.com/office/drawing/2014/main" id="{A5E93835-A8A6-4ADB-AADF-617AAF8B69AB}"/>
              </a:ext>
            </a:extLst>
          </p:cNvPr>
          <p:cNvSpPr/>
          <p:nvPr/>
        </p:nvSpPr>
        <p:spPr>
          <a:xfrm>
            <a:off x="9231086" y="5221453"/>
            <a:ext cx="774267" cy="747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2800" dirty="0">
                <a:solidFill>
                  <a:schemeClr val="bg1"/>
                </a:solidFill>
              </a:rPr>
              <a:t>OR</a:t>
            </a:r>
          </a:p>
        </p:txBody>
      </p:sp>
      <p:sp>
        <p:nvSpPr>
          <p:cNvPr id="5" name="Arrow: Down 4">
            <a:extLst>
              <a:ext uri="{FF2B5EF4-FFF2-40B4-BE49-F238E27FC236}">
                <a16:creationId xmlns:a16="http://schemas.microsoft.com/office/drawing/2014/main" id="{7E3559C6-3A03-4A1A-AE88-E5953A253374}"/>
              </a:ext>
            </a:extLst>
          </p:cNvPr>
          <p:cNvSpPr/>
          <p:nvPr/>
        </p:nvSpPr>
        <p:spPr>
          <a:xfrm rot="5400000">
            <a:off x="10591307" y="-367431"/>
            <a:ext cx="532462" cy="2668927"/>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Arrow: Down 5">
            <a:extLst>
              <a:ext uri="{FF2B5EF4-FFF2-40B4-BE49-F238E27FC236}">
                <a16:creationId xmlns:a16="http://schemas.microsoft.com/office/drawing/2014/main" id="{22002F59-6D3D-49A1-8632-992173C26627}"/>
              </a:ext>
            </a:extLst>
          </p:cNvPr>
          <p:cNvSpPr/>
          <p:nvPr/>
        </p:nvSpPr>
        <p:spPr>
          <a:xfrm rot="16200000">
            <a:off x="10832445" y="4501753"/>
            <a:ext cx="532462" cy="2186648"/>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46248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5" name="Oval 4">
            <a:extLst>
              <a:ext uri="{FF2B5EF4-FFF2-40B4-BE49-F238E27FC236}">
                <a16:creationId xmlns:a16="http://schemas.microsoft.com/office/drawing/2014/main" id="{3E437813-EEAF-4165-A9CA-FF49B0006361}"/>
              </a:ext>
            </a:extLst>
          </p:cNvPr>
          <p:cNvSpPr/>
          <p:nvPr/>
        </p:nvSpPr>
        <p:spPr>
          <a:xfrm>
            <a:off x="4452258" y="5638801"/>
            <a:ext cx="783771" cy="816429"/>
          </a:xfrm>
          <a:prstGeom prst="ellipse">
            <a:avLst/>
          </a:prstGeom>
          <a:solidFill>
            <a:srgbClr val="7FC4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 name="Picture 1">
            <a:extLst>
              <a:ext uri="{FF2B5EF4-FFF2-40B4-BE49-F238E27FC236}">
                <a16:creationId xmlns:a16="http://schemas.microsoft.com/office/drawing/2014/main" id="{01B33F40-1DA3-4355-9EB1-320DF60C2377}"/>
              </a:ext>
            </a:extLst>
          </p:cNvPr>
          <p:cNvPicPr>
            <a:picLocks noChangeAspect="1"/>
          </p:cNvPicPr>
          <p:nvPr/>
        </p:nvPicPr>
        <p:blipFill rotWithShape="1">
          <a:blip r:embed="rId3"/>
          <a:srcRect b="16860"/>
          <a:stretch/>
        </p:blipFill>
        <p:spPr>
          <a:xfrm>
            <a:off x="3156858" y="226390"/>
            <a:ext cx="5502728" cy="5325325"/>
          </a:xfrm>
          <a:prstGeom prst="rect">
            <a:avLst/>
          </a:prstGeom>
        </p:spPr>
      </p:pic>
      <p:sp>
        <p:nvSpPr>
          <p:cNvPr id="11" name="Arrow: Down 10">
            <a:extLst>
              <a:ext uri="{FF2B5EF4-FFF2-40B4-BE49-F238E27FC236}">
                <a16:creationId xmlns:a16="http://schemas.microsoft.com/office/drawing/2014/main" id="{9535724E-B99A-4652-BBA6-F5D8E27FB564}"/>
              </a:ext>
            </a:extLst>
          </p:cNvPr>
          <p:cNvSpPr/>
          <p:nvPr/>
        </p:nvSpPr>
        <p:spPr>
          <a:xfrm rot="16200000">
            <a:off x="1068233" y="4712554"/>
            <a:ext cx="532462" cy="266892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AD2D20D1-F6E3-48A4-93CA-282BFFED92BF}"/>
              </a:ext>
            </a:extLst>
          </p:cNvPr>
          <p:cNvPicPr>
            <a:picLocks noChangeAspect="1"/>
          </p:cNvPicPr>
          <p:nvPr/>
        </p:nvPicPr>
        <p:blipFill rotWithShape="1">
          <a:blip r:embed="rId3"/>
          <a:srcRect l="25716" t="83140" r="20674"/>
          <a:stretch/>
        </p:blipFill>
        <p:spPr>
          <a:xfrm>
            <a:off x="4561114" y="5551715"/>
            <a:ext cx="2950030" cy="1079897"/>
          </a:xfrm>
          <a:prstGeom prst="rect">
            <a:avLst/>
          </a:prstGeom>
        </p:spPr>
      </p:pic>
    </p:spTree>
    <p:extLst>
      <p:ext uri="{BB962C8B-B14F-4D97-AF65-F5344CB8AC3E}">
        <p14:creationId xmlns:p14="http://schemas.microsoft.com/office/powerpoint/2010/main" val="3925128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9D074706-104A-4C41-BF2B-C5778D0FA79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88401" y="2295689"/>
            <a:ext cx="2345027" cy="3708704"/>
          </a:xfrm>
          <a:prstGeom prst="rect">
            <a:avLst/>
          </a:prstGeom>
        </p:spPr>
      </p:pic>
      <p:sp>
        <p:nvSpPr>
          <p:cNvPr id="8" name="Arrow: Right 7">
            <a:extLst>
              <a:ext uri="{FF2B5EF4-FFF2-40B4-BE49-F238E27FC236}">
                <a16:creationId xmlns:a16="http://schemas.microsoft.com/office/drawing/2014/main" id="{224EB549-AC9C-408A-A469-6A5D98AFDE59}"/>
              </a:ext>
            </a:extLst>
          </p:cNvPr>
          <p:cNvSpPr/>
          <p:nvPr/>
        </p:nvSpPr>
        <p:spPr>
          <a:xfrm flipH="1">
            <a:off x="3909141" y="5174589"/>
            <a:ext cx="1700792" cy="580299"/>
          </a:xfrm>
          <a:prstGeom prst="rightArrow">
            <a:avLst/>
          </a:prstGeom>
          <a:solidFill>
            <a:srgbClr val="CA932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 name="Picture 1">
            <a:extLst>
              <a:ext uri="{FF2B5EF4-FFF2-40B4-BE49-F238E27FC236}">
                <a16:creationId xmlns:a16="http://schemas.microsoft.com/office/drawing/2014/main" id="{01B33F40-1DA3-4355-9EB1-320DF60C2377}"/>
              </a:ext>
            </a:extLst>
          </p:cNvPr>
          <p:cNvPicPr>
            <a:picLocks noChangeAspect="1"/>
          </p:cNvPicPr>
          <p:nvPr/>
        </p:nvPicPr>
        <p:blipFill>
          <a:blip r:embed="rId4"/>
          <a:stretch>
            <a:fillRect/>
          </a:stretch>
        </p:blipFill>
        <p:spPr>
          <a:xfrm>
            <a:off x="4435890" y="422745"/>
            <a:ext cx="4795196" cy="5581648"/>
          </a:xfrm>
          <a:prstGeom prst="rect">
            <a:avLst/>
          </a:prstGeom>
        </p:spPr>
      </p:pic>
      <p:sp>
        <p:nvSpPr>
          <p:cNvPr id="10" name="Arrow: Right 9">
            <a:extLst>
              <a:ext uri="{FF2B5EF4-FFF2-40B4-BE49-F238E27FC236}">
                <a16:creationId xmlns:a16="http://schemas.microsoft.com/office/drawing/2014/main" id="{8B15CF9D-B982-49F3-90D4-6922B9EE87C6}"/>
              </a:ext>
            </a:extLst>
          </p:cNvPr>
          <p:cNvSpPr/>
          <p:nvPr/>
        </p:nvSpPr>
        <p:spPr>
          <a:xfrm>
            <a:off x="8224141" y="5174588"/>
            <a:ext cx="1309408" cy="580299"/>
          </a:xfrm>
          <a:prstGeom prst="rightArrow">
            <a:avLst/>
          </a:prstGeom>
          <a:solidFill>
            <a:srgbClr val="CA932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Oval 15">
            <a:extLst>
              <a:ext uri="{FF2B5EF4-FFF2-40B4-BE49-F238E27FC236}">
                <a16:creationId xmlns:a16="http://schemas.microsoft.com/office/drawing/2014/main" id="{EBE42D43-7280-4FE6-A25F-75ED958F90E1}"/>
              </a:ext>
            </a:extLst>
          </p:cNvPr>
          <p:cNvSpPr/>
          <p:nvPr/>
        </p:nvSpPr>
        <p:spPr>
          <a:xfrm>
            <a:off x="9668500" y="5074201"/>
            <a:ext cx="864548" cy="78107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2800" dirty="0">
                <a:solidFill>
                  <a:schemeClr val="bg1"/>
                </a:solidFill>
              </a:rPr>
              <a:t>OR</a:t>
            </a:r>
          </a:p>
        </p:txBody>
      </p:sp>
    </p:spTree>
    <p:extLst>
      <p:ext uri="{BB962C8B-B14F-4D97-AF65-F5344CB8AC3E}">
        <p14:creationId xmlns:p14="http://schemas.microsoft.com/office/powerpoint/2010/main" val="27011927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9" name="Rectangle: Rounded Corners 8">
            <a:extLst>
              <a:ext uri="{FF2B5EF4-FFF2-40B4-BE49-F238E27FC236}">
                <a16:creationId xmlns:a16="http://schemas.microsoft.com/office/drawing/2014/main" id="{AC2FF7F4-BDFF-4A4B-B0AC-4E57F0751AE4}"/>
              </a:ext>
            </a:extLst>
          </p:cNvPr>
          <p:cNvSpPr/>
          <p:nvPr/>
        </p:nvSpPr>
        <p:spPr>
          <a:xfrm>
            <a:off x="1774378" y="758857"/>
            <a:ext cx="8577936" cy="5398948"/>
          </a:xfrm>
          <a:prstGeom prst="roundRect">
            <a:avLst>
              <a:gd name="adj" fmla="val 10276"/>
            </a:avLst>
          </a:prstGeom>
          <a:solidFill>
            <a:srgbClr val="FFD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 name="Picture 1">
            <a:extLst>
              <a:ext uri="{FF2B5EF4-FFF2-40B4-BE49-F238E27FC236}">
                <a16:creationId xmlns:a16="http://schemas.microsoft.com/office/drawing/2014/main" id="{F480FE40-056A-4F23-8441-FAEC4CB783CF}"/>
              </a:ext>
            </a:extLst>
          </p:cNvPr>
          <p:cNvPicPr>
            <a:picLocks noChangeAspect="1"/>
          </p:cNvPicPr>
          <p:nvPr/>
        </p:nvPicPr>
        <p:blipFill rotWithShape="1">
          <a:blip r:embed="rId3">
            <a:extLst>
              <a:ext uri="{28A0092B-C50C-407E-A947-70E740481C1C}">
                <a14:useLocalDpi xmlns:a14="http://schemas.microsoft.com/office/drawing/2010/main"/>
              </a:ext>
            </a:extLst>
          </a:blip>
          <a:srcRect l="2822"/>
          <a:stretch/>
        </p:blipFill>
        <p:spPr>
          <a:xfrm>
            <a:off x="2264230" y="390775"/>
            <a:ext cx="3668489" cy="4269516"/>
          </a:xfrm>
          <a:prstGeom prst="rect">
            <a:avLst/>
          </a:prstGeom>
        </p:spPr>
      </p:pic>
      <p:pic>
        <p:nvPicPr>
          <p:cNvPr id="6" name="Picture 5">
            <a:extLst>
              <a:ext uri="{FF2B5EF4-FFF2-40B4-BE49-F238E27FC236}">
                <a16:creationId xmlns:a16="http://schemas.microsoft.com/office/drawing/2014/main" id="{A78A0B81-41CF-4F6A-9699-FEF3455EF88A}"/>
              </a:ext>
            </a:extLst>
          </p:cNvPr>
          <p:cNvPicPr>
            <a:picLocks noChangeAspect="1"/>
          </p:cNvPicPr>
          <p:nvPr/>
        </p:nvPicPr>
        <p:blipFill>
          <a:blip r:embed="rId4"/>
          <a:stretch>
            <a:fillRect/>
          </a:stretch>
        </p:blipFill>
        <p:spPr>
          <a:xfrm>
            <a:off x="5704586" y="773257"/>
            <a:ext cx="4647729" cy="5398948"/>
          </a:xfrm>
          <a:prstGeom prst="roundRect">
            <a:avLst/>
          </a:prstGeom>
        </p:spPr>
      </p:pic>
      <p:sp>
        <p:nvSpPr>
          <p:cNvPr id="27" name="Oval 26">
            <a:extLst>
              <a:ext uri="{FF2B5EF4-FFF2-40B4-BE49-F238E27FC236}">
                <a16:creationId xmlns:a16="http://schemas.microsoft.com/office/drawing/2014/main" id="{83072A7F-8854-459B-83DB-81E4F503560D}"/>
              </a:ext>
            </a:extLst>
          </p:cNvPr>
          <p:cNvSpPr/>
          <p:nvPr/>
        </p:nvSpPr>
        <p:spPr>
          <a:xfrm>
            <a:off x="5158452" y="4654748"/>
            <a:ext cx="774267" cy="747251"/>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2800" dirty="0">
                <a:solidFill>
                  <a:schemeClr val="bg1"/>
                </a:solidFill>
              </a:rPr>
              <a:t>OR</a:t>
            </a:r>
          </a:p>
        </p:txBody>
      </p:sp>
      <p:pic>
        <p:nvPicPr>
          <p:cNvPr id="11" name="Picture 10">
            <a:extLst>
              <a:ext uri="{FF2B5EF4-FFF2-40B4-BE49-F238E27FC236}">
                <a16:creationId xmlns:a16="http://schemas.microsoft.com/office/drawing/2014/main" id="{4BD40327-293F-45C8-B40D-AE2343FAF1C4}"/>
              </a:ext>
            </a:extLst>
          </p:cNvPr>
          <p:cNvPicPr>
            <a:picLocks noChangeAspect="1"/>
          </p:cNvPicPr>
          <p:nvPr/>
        </p:nvPicPr>
        <p:blipFill>
          <a:blip r:embed="rId5"/>
          <a:stretch>
            <a:fillRect/>
          </a:stretch>
        </p:blipFill>
        <p:spPr>
          <a:xfrm>
            <a:off x="2917371" y="38991"/>
            <a:ext cx="2787214" cy="734266"/>
          </a:xfrm>
          <a:prstGeom prst="rect">
            <a:avLst/>
          </a:prstGeom>
        </p:spPr>
      </p:pic>
      <p:sp>
        <p:nvSpPr>
          <p:cNvPr id="8" name="Arrow: Down 7">
            <a:extLst>
              <a:ext uri="{FF2B5EF4-FFF2-40B4-BE49-F238E27FC236}">
                <a16:creationId xmlns:a16="http://schemas.microsoft.com/office/drawing/2014/main" id="{FC053C04-9D73-4238-ACCE-4758407AADC2}"/>
              </a:ext>
            </a:extLst>
          </p:cNvPr>
          <p:cNvSpPr/>
          <p:nvPr/>
        </p:nvSpPr>
        <p:spPr>
          <a:xfrm rot="16200000">
            <a:off x="1068233" y="3801307"/>
            <a:ext cx="532462" cy="2668922"/>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36188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561" y="5688982"/>
            <a:ext cx="1074174" cy="88013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6257" y="5669865"/>
            <a:ext cx="1046521" cy="89729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6338" y="5669865"/>
            <a:ext cx="894462" cy="86715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8930" y="5669865"/>
            <a:ext cx="1103044" cy="885078"/>
          </a:xfrm>
          <a:prstGeom prst="rect">
            <a:avLst/>
          </a:prstGeom>
        </p:spPr>
      </p:pic>
      <p:sp>
        <p:nvSpPr>
          <p:cNvPr id="35" name="Rounded Rectangle 34"/>
          <p:cNvSpPr/>
          <p:nvPr/>
        </p:nvSpPr>
        <p:spPr>
          <a:xfrm>
            <a:off x="4565254" y="3730527"/>
            <a:ext cx="2311647"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ALTERNATIVE CARE PLAN</a:t>
            </a:r>
          </a:p>
        </p:txBody>
      </p:sp>
      <p:sp>
        <p:nvSpPr>
          <p:cNvPr id="47" name="Rectangle 46"/>
          <p:cNvSpPr/>
          <p:nvPr/>
        </p:nvSpPr>
        <p:spPr>
          <a:xfrm>
            <a:off x="5543735" y="4296419"/>
            <a:ext cx="245298" cy="867059"/>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3" name="Right Arrow 52"/>
          <p:cNvSpPr/>
          <p:nvPr/>
        </p:nvSpPr>
        <p:spPr>
          <a:xfrm rot="5400000">
            <a:off x="3095680" y="514725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747900" y="5155003"/>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6506581" y="5155003"/>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8242688" y="516389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7" name="Rectangle 36"/>
          <p:cNvSpPr/>
          <p:nvPr/>
        </p:nvSpPr>
        <p:spPr>
          <a:xfrm>
            <a:off x="3184362" y="5055118"/>
            <a:ext cx="5435805" cy="224135"/>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1" name="Picture 30">
            <a:extLst>
              <a:ext uri="{FF2B5EF4-FFF2-40B4-BE49-F238E27FC236}">
                <a16:creationId xmlns:a16="http://schemas.microsoft.com/office/drawing/2014/main" id="{E3E291E0-58CC-5044-BB19-9CC96FCF8A32}"/>
              </a:ext>
            </a:extLst>
          </p:cNvPr>
          <p:cNvPicPr>
            <a:picLocks noChangeAspect="1"/>
          </p:cNvPicPr>
          <p:nvPr/>
        </p:nvPicPr>
        <p:blipFill rotWithShape="1">
          <a:blip r:embed="rId7"/>
          <a:srcRect b="20331"/>
          <a:stretch/>
        </p:blipFill>
        <p:spPr>
          <a:xfrm>
            <a:off x="3733555" y="71694"/>
            <a:ext cx="3865657" cy="3584868"/>
          </a:xfrm>
          <a:prstGeom prst="rect">
            <a:avLst/>
          </a:prstGeom>
        </p:spPr>
      </p:pic>
    </p:spTree>
    <p:extLst>
      <p:ext uri="{BB962C8B-B14F-4D97-AF65-F5344CB8AC3E}">
        <p14:creationId xmlns:p14="http://schemas.microsoft.com/office/powerpoint/2010/main" val="32230045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DC36DBAF-13A6-42AE-8A7A-335B11097EA7}"/>
              </a:ext>
            </a:extLst>
          </p:cNvPr>
          <p:cNvPicPr>
            <a:picLocks noChangeAspect="1"/>
          </p:cNvPicPr>
          <p:nvPr/>
        </p:nvPicPr>
        <p:blipFill>
          <a:blip r:embed="rId3"/>
          <a:stretch>
            <a:fillRect/>
          </a:stretch>
        </p:blipFill>
        <p:spPr>
          <a:xfrm>
            <a:off x="3391382" y="2712829"/>
            <a:ext cx="5625295" cy="4038242"/>
          </a:xfrm>
          <a:prstGeom prst="rect">
            <a:avLst/>
          </a:prstGeom>
        </p:spPr>
      </p:pic>
      <p:pic>
        <p:nvPicPr>
          <p:cNvPr id="8" name="Picture 7">
            <a:extLst>
              <a:ext uri="{FF2B5EF4-FFF2-40B4-BE49-F238E27FC236}">
                <a16:creationId xmlns:a16="http://schemas.microsoft.com/office/drawing/2014/main" id="{359895A2-7BD1-413C-BDE1-E057687296AC}"/>
              </a:ext>
            </a:extLst>
          </p:cNvPr>
          <p:cNvPicPr>
            <a:picLocks noChangeAspect="1"/>
          </p:cNvPicPr>
          <p:nvPr/>
        </p:nvPicPr>
        <p:blipFill>
          <a:blip r:embed="rId4"/>
          <a:stretch>
            <a:fillRect/>
          </a:stretch>
        </p:blipFill>
        <p:spPr>
          <a:xfrm>
            <a:off x="4684102" y="689289"/>
            <a:ext cx="2823797" cy="1045028"/>
          </a:xfrm>
          <a:prstGeom prst="rect">
            <a:avLst/>
          </a:prstGeom>
        </p:spPr>
      </p:pic>
      <p:sp>
        <p:nvSpPr>
          <p:cNvPr id="5" name="Arrow: Down 4">
            <a:extLst>
              <a:ext uri="{FF2B5EF4-FFF2-40B4-BE49-F238E27FC236}">
                <a16:creationId xmlns:a16="http://schemas.microsoft.com/office/drawing/2014/main" id="{BC86B877-8AC8-42A1-8ACC-F411A55B747A}"/>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0522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Great visions?</a:t>
            </a:r>
          </a:p>
        </p:txBody>
      </p:sp>
      <p:pic>
        <p:nvPicPr>
          <p:cNvPr id="10" name="Picture 2" descr="05">
            <a:extLst>
              <a:ext uri="{FF2B5EF4-FFF2-40B4-BE49-F238E27FC236}">
                <a16:creationId xmlns:a16="http://schemas.microsoft.com/office/drawing/2014/main" id="{F472D1B9-CB53-4B9C-8F0A-CE9D11A86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71" t="8858" r="21474" b="2377"/>
          <a:stretch>
            <a:fillRect/>
          </a:stretch>
        </p:blipFill>
        <p:spPr bwMode="auto">
          <a:xfrm>
            <a:off x="3992598" y="1652820"/>
            <a:ext cx="4206804" cy="418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8FBB4E7-4F68-4F03-ACC5-6FA558F8CC66}"/>
              </a:ext>
            </a:extLst>
          </p:cNvPr>
          <p:cNvSpPr txBox="1"/>
          <p:nvPr/>
        </p:nvSpPr>
        <p:spPr>
          <a:xfrm>
            <a:off x="1568754" y="1652820"/>
            <a:ext cx="2423844" cy="1015663"/>
          </a:xfrm>
          <a:prstGeom prst="rect">
            <a:avLst/>
          </a:prstGeom>
          <a:noFill/>
        </p:spPr>
        <p:txBody>
          <a:bodyPr wrap="square">
            <a:spAutoFit/>
          </a:bodyPr>
          <a:lstStyle/>
          <a:p>
            <a:pPr algn="ctr">
              <a:defRPr/>
            </a:pPr>
            <a:r>
              <a:rPr lang="en-ZA" sz="3000" b="1" dirty="0">
                <a:solidFill>
                  <a:srgbClr val="482C89"/>
                </a:solidFill>
                <a:latin typeface="Century Gothic" panose="020B0502020202020204" pitchFamily="34" charset="0"/>
                <a:ea typeface="MS PGothic" panose="020B0600070205080204" pitchFamily="34" charset="-128"/>
              </a:rPr>
              <a:t>leader initiated</a:t>
            </a:r>
            <a:endParaRPr lang="en-ZA" sz="3000" dirty="0">
              <a:solidFill>
                <a:srgbClr val="482C89"/>
              </a:solidFill>
              <a:latin typeface="Century Gothic" panose="020B0502020202020204" pitchFamily="34" charset="0"/>
            </a:endParaRPr>
          </a:p>
        </p:txBody>
      </p:sp>
      <p:sp>
        <p:nvSpPr>
          <p:cNvPr id="25" name="TextBox 24">
            <a:extLst>
              <a:ext uri="{FF2B5EF4-FFF2-40B4-BE49-F238E27FC236}">
                <a16:creationId xmlns:a16="http://schemas.microsoft.com/office/drawing/2014/main" id="{81B50DA2-3A33-493A-ACC6-A46146DCBE00}"/>
              </a:ext>
            </a:extLst>
          </p:cNvPr>
          <p:cNvSpPr txBox="1"/>
          <p:nvPr/>
        </p:nvSpPr>
        <p:spPr>
          <a:xfrm>
            <a:off x="1785385" y="4497220"/>
            <a:ext cx="2423844" cy="1015663"/>
          </a:xfrm>
          <a:prstGeom prst="rect">
            <a:avLst/>
          </a:prstGeom>
          <a:noFill/>
        </p:spPr>
        <p:txBody>
          <a:bodyPr wrap="square">
            <a:spAutoFit/>
          </a:bodyPr>
          <a:lstStyle/>
          <a:p>
            <a:pPr algn="ctr">
              <a:defRPr/>
            </a:pPr>
            <a:r>
              <a:rPr lang="en-ZA" sz="3000" b="1" dirty="0">
                <a:solidFill>
                  <a:srgbClr val="482C89"/>
                </a:solidFill>
                <a:latin typeface="Century Gothic" panose="020B0502020202020204" pitchFamily="34" charset="0"/>
                <a:ea typeface="MS PGothic" panose="020B0600070205080204" pitchFamily="34" charset="-128"/>
              </a:rPr>
              <a:t>shared &amp; supported</a:t>
            </a:r>
            <a:endParaRPr lang="en-ZA" sz="3000" dirty="0">
              <a:solidFill>
                <a:srgbClr val="482C89"/>
              </a:solidFill>
              <a:latin typeface="Century Gothic" panose="020B0502020202020204" pitchFamily="34" charset="0"/>
            </a:endParaRPr>
          </a:p>
        </p:txBody>
      </p:sp>
      <p:sp>
        <p:nvSpPr>
          <p:cNvPr id="26" name="TextBox 25">
            <a:extLst>
              <a:ext uri="{FF2B5EF4-FFF2-40B4-BE49-F238E27FC236}">
                <a16:creationId xmlns:a16="http://schemas.microsoft.com/office/drawing/2014/main" id="{22211282-9083-4443-976E-53B912E608F6}"/>
              </a:ext>
            </a:extLst>
          </p:cNvPr>
          <p:cNvSpPr txBox="1"/>
          <p:nvPr/>
        </p:nvSpPr>
        <p:spPr>
          <a:xfrm>
            <a:off x="8199402" y="1665290"/>
            <a:ext cx="2423844" cy="1015663"/>
          </a:xfrm>
          <a:prstGeom prst="rect">
            <a:avLst/>
          </a:prstGeom>
          <a:noFill/>
        </p:spPr>
        <p:txBody>
          <a:bodyPr wrap="square">
            <a:spAutoFit/>
          </a:bodyPr>
          <a:lstStyle/>
          <a:p>
            <a:pPr algn="ctr">
              <a:defRPr/>
            </a:pPr>
            <a:r>
              <a:rPr lang="en-ZA" sz="3000" b="1" dirty="0">
                <a:solidFill>
                  <a:srgbClr val="482C89"/>
                </a:solidFill>
                <a:latin typeface="Century Gothic" panose="020B0502020202020204" pitchFamily="34" charset="0"/>
                <a:ea typeface="MS PGothic" panose="020B0600070205080204" pitchFamily="34" charset="-128"/>
              </a:rPr>
              <a:t>positive &amp; inspiring</a:t>
            </a:r>
            <a:endParaRPr lang="en-ZA" sz="3000" dirty="0">
              <a:solidFill>
                <a:srgbClr val="482C89"/>
              </a:solidFill>
              <a:latin typeface="Century Gothic" panose="020B0502020202020204" pitchFamily="34" charset="0"/>
            </a:endParaRPr>
          </a:p>
        </p:txBody>
      </p:sp>
      <p:sp>
        <p:nvSpPr>
          <p:cNvPr id="30" name="TextBox 29">
            <a:extLst>
              <a:ext uri="{FF2B5EF4-FFF2-40B4-BE49-F238E27FC236}">
                <a16:creationId xmlns:a16="http://schemas.microsoft.com/office/drawing/2014/main" id="{3481C0CB-246B-4F71-90B1-F247900B7513}"/>
              </a:ext>
            </a:extLst>
          </p:cNvPr>
          <p:cNvSpPr txBox="1"/>
          <p:nvPr/>
        </p:nvSpPr>
        <p:spPr>
          <a:xfrm>
            <a:off x="7982773" y="4497219"/>
            <a:ext cx="3288045" cy="1015663"/>
          </a:xfrm>
          <a:prstGeom prst="rect">
            <a:avLst/>
          </a:prstGeom>
          <a:noFill/>
        </p:spPr>
        <p:txBody>
          <a:bodyPr wrap="square">
            <a:spAutoFit/>
          </a:bodyPr>
          <a:lstStyle/>
          <a:p>
            <a:pPr algn="ctr">
              <a:defRPr/>
            </a:pPr>
            <a:r>
              <a:rPr lang="en-ZA" sz="3000" b="1" dirty="0">
                <a:solidFill>
                  <a:srgbClr val="482C89"/>
                </a:solidFill>
                <a:latin typeface="Century Gothic" panose="020B0502020202020204" pitchFamily="34" charset="0"/>
                <a:ea typeface="MS PGothic" panose="020B0600070205080204" pitchFamily="34" charset="-128"/>
              </a:rPr>
              <a:t>comprehensive &amp; detailed</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1841045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F02AD638-9B02-4BD4-9CB6-235F716DDBFC}"/>
              </a:ext>
            </a:extLst>
          </p:cNvPr>
          <p:cNvPicPr>
            <a:picLocks noChangeAspect="1"/>
          </p:cNvPicPr>
          <p:nvPr/>
        </p:nvPicPr>
        <p:blipFill>
          <a:blip r:embed="rId3"/>
          <a:stretch>
            <a:fillRect/>
          </a:stretch>
        </p:blipFill>
        <p:spPr>
          <a:xfrm>
            <a:off x="3183038" y="2120754"/>
            <a:ext cx="5822066" cy="4613318"/>
          </a:xfrm>
          <a:prstGeom prst="rect">
            <a:avLst/>
          </a:prstGeom>
        </p:spPr>
      </p:pic>
      <p:pic>
        <p:nvPicPr>
          <p:cNvPr id="5" name="Picture 4">
            <a:extLst>
              <a:ext uri="{FF2B5EF4-FFF2-40B4-BE49-F238E27FC236}">
                <a16:creationId xmlns:a16="http://schemas.microsoft.com/office/drawing/2014/main" id="{B0B5C903-0366-48A8-8B89-DC8EBF75A7B5}"/>
              </a:ext>
            </a:extLst>
          </p:cNvPr>
          <p:cNvPicPr>
            <a:picLocks noChangeAspect="1"/>
          </p:cNvPicPr>
          <p:nvPr/>
        </p:nvPicPr>
        <p:blipFill>
          <a:blip r:embed="rId4"/>
          <a:stretch>
            <a:fillRect/>
          </a:stretch>
        </p:blipFill>
        <p:spPr>
          <a:xfrm>
            <a:off x="4684102" y="689289"/>
            <a:ext cx="2823797" cy="1045028"/>
          </a:xfrm>
          <a:prstGeom prst="rect">
            <a:avLst/>
          </a:prstGeom>
        </p:spPr>
      </p:pic>
      <p:sp>
        <p:nvSpPr>
          <p:cNvPr id="6" name="Arrow: Down 5">
            <a:extLst>
              <a:ext uri="{FF2B5EF4-FFF2-40B4-BE49-F238E27FC236}">
                <a16:creationId xmlns:a16="http://schemas.microsoft.com/office/drawing/2014/main" id="{4C68DA0B-ECD8-42A7-B749-3064283E13BD}"/>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2064360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188"/>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27497E9D-2DB1-4182-9ACD-EC27AA118713}"/>
              </a:ext>
            </a:extLst>
          </p:cNvPr>
          <p:cNvPicPr>
            <a:picLocks noChangeAspect="1"/>
          </p:cNvPicPr>
          <p:nvPr/>
        </p:nvPicPr>
        <p:blipFill rotWithShape="1">
          <a:blip r:embed="rId3">
            <a:extLst>
              <a:ext uri="{28A0092B-C50C-407E-A947-70E740481C1C}">
                <a14:useLocalDpi xmlns:a14="http://schemas.microsoft.com/office/drawing/2010/main"/>
              </a:ext>
            </a:extLst>
          </a:blip>
          <a:srcRect b="4277"/>
          <a:stretch/>
        </p:blipFill>
        <p:spPr>
          <a:xfrm>
            <a:off x="3370162" y="1677112"/>
            <a:ext cx="5634942" cy="4961913"/>
          </a:xfrm>
          <a:prstGeom prst="rect">
            <a:avLst/>
          </a:prstGeom>
        </p:spPr>
      </p:pic>
      <p:pic>
        <p:nvPicPr>
          <p:cNvPr id="5" name="Picture 4">
            <a:extLst>
              <a:ext uri="{FF2B5EF4-FFF2-40B4-BE49-F238E27FC236}">
                <a16:creationId xmlns:a16="http://schemas.microsoft.com/office/drawing/2014/main" id="{4D20F2ED-A39B-42E5-BD39-D6F8C0A93863}"/>
              </a:ext>
            </a:extLst>
          </p:cNvPr>
          <p:cNvPicPr>
            <a:picLocks noChangeAspect="1"/>
          </p:cNvPicPr>
          <p:nvPr/>
        </p:nvPicPr>
        <p:blipFill>
          <a:blip r:embed="rId4"/>
          <a:stretch>
            <a:fillRect/>
          </a:stretch>
        </p:blipFill>
        <p:spPr>
          <a:xfrm>
            <a:off x="4684102" y="689289"/>
            <a:ext cx="2823797" cy="1045028"/>
          </a:xfrm>
          <a:prstGeom prst="rect">
            <a:avLst/>
          </a:prstGeom>
        </p:spPr>
      </p:pic>
      <p:sp>
        <p:nvSpPr>
          <p:cNvPr id="6" name="Arrow: Down 5">
            <a:extLst>
              <a:ext uri="{FF2B5EF4-FFF2-40B4-BE49-F238E27FC236}">
                <a16:creationId xmlns:a16="http://schemas.microsoft.com/office/drawing/2014/main" id="{175EC93A-0A81-470D-8BE3-C949AD4F2C42}"/>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635577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1DBE6501-02D9-437C-A764-05BC77416C44}"/>
              </a:ext>
            </a:extLst>
          </p:cNvPr>
          <p:cNvPicPr>
            <a:picLocks noChangeAspect="1"/>
          </p:cNvPicPr>
          <p:nvPr/>
        </p:nvPicPr>
        <p:blipFill rotWithShape="1">
          <a:blip r:embed="rId3"/>
          <a:srcRect b="3503"/>
          <a:stretch/>
        </p:blipFill>
        <p:spPr>
          <a:xfrm>
            <a:off x="3365485" y="1800905"/>
            <a:ext cx="5626018" cy="5017041"/>
          </a:xfrm>
          <a:prstGeom prst="rect">
            <a:avLst/>
          </a:prstGeom>
        </p:spPr>
      </p:pic>
      <p:pic>
        <p:nvPicPr>
          <p:cNvPr id="5" name="Picture 4">
            <a:extLst>
              <a:ext uri="{FF2B5EF4-FFF2-40B4-BE49-F238E27FC236}">
                <a16:creationId xmlns:a16="http://schemas.microsoft.com/office/drawing/2014/main" id="{730B41E3-A491-4CB5-9A3D-BE6F88F42A2A}"/>
              </a:ext>
            </a:extLst>
          </p:cNvPr>
          <p:cNvPicPr>
            <a:picLocks noChangeAspect="1"/>
          </p:cNvPicPr>
          <p:nvPr/>
        </p:nvPicPr>
        <p:blipFill>
          <a:blip r:embed="rId4"/>
          <a:stretch>
            <a:fillRect/>
          </a:stretch>
        </p:blipFill>
        <p:spPr>
          <a:xfrm>
            <a:off x="4684102" y="689289"/>
            <a:ext cx="2823797" cy="1045028"/>
          </a:xfrm>
          <a:prstGeom prst="rect">
            <a:avLst/>
          </a:prstGeom>
        </p:spPr>
      </p:pic>
      <p:sp>
        <p:nvSpPr>
          <p:cNvPr id="7" name="Arrow: Down 6">
            <a:extLst>
              <a:ext uri="{FF2B5EF4-FFF2-40B4-BE49-F238E27FC236}">
                <a16:creationId xmlns:a16="http://schemas.microsoft.com/office/drawing/2014/main" id="{BFCD0C8B-64C2-41D8-B041-8D57DAD31882}"/>
              </a:ext>
            </a:extLst>
          </p:cNvPr>
          <p:cNvSpPr/>
          <p:nvPr/>
        </p:nvSpPr>
        <p:spPr>
          <a:xfrm>
            <a:off x="5829769" y="7189"/>
            <a:ext cx="532462" cy="674913"/>
          </a:xfrm>
          <a:prstGeom prst="downArrow">
            <a:avLst/>
          </a:prstGeom>
          <a:solidFill>
            <a:srgbClr val="CA932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0080066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Take action</a:t>
            </a:r>
          </a:p>
        </p:txBody>
      </p:sp>
      <p:sp>
        <p:nvSpPr>
          <p:cNvPr id="18" name="Speech Bubble: Rectangle with Corners Rounded 17">
            <a:extLst>
              <a:ext uri="{FF2B5EF4-FFF2-40B4-BE49-F238E27FC236}">
                <a16:creationId xmlns:a16="http://schemas.microsoft.com/office/drawing/2014/main" id="{5D91DD27-EBC9-49CF-9449-98EA0B44520C}"/>
              </a:ext>
            </a:extLst>
          </p:cNvPr>
          <p:cNvSpPr/>
          <p:nvPr/>
        </p:nvSpPr>
        <p:spPr>
          <a:xfrm>
            <a:off x="1785256" y="1500431"/>
            <a:ext cx="3454400" cy="1422226"/>
          </a:xfrm>
          <a:prstGeom prst="wedgeRoundRectCallout">
            <a:avLst>
              <a:gd name="adj1" fmla="val 18510"/>
              <a:gd name="adj2" fmla="val 8476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The most important thing you can do to prevent or stop child neglect, abuse or exploitation is to take action by speaking up!</a:t>
            </a:r>
          </a:p>
        </p:txBody>
      </p:sp>
      <p:pic>
        <p:nvPicPr>
          <p:cNvPr id="3" name="Picture 2">
            <a:extLst>
              <a:ext uri="{FF2B5EF4-FFF2-40B4-BE49-F238E27FC236}">
                <a16:creationId xmlns:a16="http://schemas.microsoft.com/office/drawing/2014/main" id="{7860D301-90A5-467F-A59A-E27D38C95630}"/>
              </a:ext>
            </a:extLst>
          </p:cNvPr>
          <p:cNvPicPr>
            <a:picLocks noChangeAspect="1"/>
          </p:cNvPicPr>
          <p:nvPr/>
        </p:nvPicPr>
        <p:blipFill rotWithShape="1">
          <a:blip r:embed="rId3">
            <a:extLst>
              <a:ext uri="{28A0092B-C50C-407E-A947-70E740481C1C}">
                <a14:useLocalDpi xmlns:a14="http://schemas.microsoft.com/office/drawing/2010/main"/>
              </a:ext>
            </a:extLst>
          </a:blip>
          <a:srcRect l="7589" t="55579" r="74781" b="13395"/>
          <a:stretch/>
        </p:blipFill>
        <p:spPr>
          <a:xfrm>
            <a:off x="3167742" y="3757355"/>
            <a:ext cx="1761234" cy="2169790"/>
          </a:xfrm>
          <a:prstGeom prst="rect">
            <a:avLst/>
          </a:prstGeom>
        </p:spPr>
      </p:pic>
      <p:pic>
        <p:nvPicPr>
          <p:cNvPr id="4" name="Picture 3">
            <a:extLst>
              <a:ext uri="{FF2B5EF4-FFF2-40B4-BE49-F238E27FC236}">
                <a16:creationId xmlns:a16="http://schemas.microsoft.com/office/drawing/2014/main" id="{A1F0D4E7-5CC9-464D-8CBE-6FAC19B0B8C6}"/>
              </a:ext>
            </a:extLst>
          </p:cNvPr>
          <p:cNvPicPr>
            <a:picLocks noChangeAspect="1"/>
          </p:cNvPicPr>
          <p:nvPr/>
        </p:nvPicPr>
        <p:blipFill>
          <a:blip r:embed="rId4"/>
          <a:stretch>
            <a:fillRect/>
          </a:stretch>
        </p:blipFill>
        <p:spPr>
          <a:xfrm>
            <a:off x="5709120" y="1209562"/>
            <a:ext cx="3614637" cy="5095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78008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608053" y="1323381"/>
            <a:ext cx="7457625" cy="286232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Understanding the role of parents and caregivers</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2233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4242"/>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Parent’s role?</a:t>
            </a:r>
          </a:p>
        </p:txBody>
      </p:sp>
      <p:grpSp>
        <p:nvGrpSpPr>
          <p:cNvPr id="3" name="Group 2">
            <a:extLst>
              <a:ext uri="{FF2B5EF4-FFF2-40B4-BE49-F238E27FC236}">
                <a16:creationId xmlns:a16="http://schemas.microsoft.com/office/drawing/2014/main" id="{5AF48C6B-892E-7644-BE5B-1D8A2C6BDAAC}"/>
              </a:ext>
            </a:extLst>
          </p:cNvPr>
          <p:cNvGrpSpPr/>
          <p:nvPr/>
        </p:nvGrpSpPr>
        <p:grpSpPr>
          <a:xfrm>
            <a:off x="1110234" y="2378853"/>
            <a:ext cx="2622261" cy="3296310"/>
            <a:chOff x="1110234" y="2378853"/>
            <a:chExt cx="2622261" cy="3296310"/>
          </a:xfrm>
        </p:grpSpPr>
        <p:sp>
          <p:nvSpPr>
            <p:cNvPr id="5" name="Rectangle 4">
              <a:extLst>
                <a:ext uri="{FF2B5EF4-FFF2-40B4-BE49-F238E27FC236}">
                  <a16:creationId xmlns:a16="http://schemas.microsoft.com/office/drawing/2014/main" id="{66B3E72A-ACB0-4435-A830-966265783CF5}"/>
                </a:ext>
              </a:extLst>
            </p:cNvPr>
            <p:cNvSpPr/>
            <p:nvPr/>
          </p:nvSpPr>
          <p:spPr>
            <a:xfrm>
              <a:off x="1110234" y="4351724"/>
              <a:ext cx="2622261" cy="1323439"/>
            </a:xfrm>
            <a:prstGeom prst="rect">
              <a:avLst/>
            </a:prstGeom>
          </p:spPr>
          <p:txBody>
            <a:bodyPr wrap="square">
              <a:spAutoFit/>
            </a:bodyPr>
            <a:lstStyle/>
            <a:p>
              <a:pPr lvl="0"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ensure the health, wellbeing and development of your child.</a:t>
              </a:r>
            </a:p>
          </p:txBody>
        </p:sp>
        <p:pic>
          <p:nvPicPr>
            <p:cNvPr id="21" name="Picture 20">
              <a:extLst>
                <a:ext uri="{FF2B5EF4-FFF2-40B4-BE49-F238E27FC236}">
                  <a16:creationId xmlns:a16="http://schemas.microsoft.com/office/drawing/2014/main" id="{57CF4477-09BE-46F4-9279-BA0E53DB60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8" t="27077" r="21457" b="44960"/>
            <a:stretch/>
          </p:blipFill>
          <p:spPr>
            <a:xfrm>
              <a:off x="1495915" y="2378853"/>
              <a:ext cx="1850898" cy="1815882"/>
            </a:xfrm>
            <a:prstGeom prst="roundRect">
              <a:avLst/>
            </a:prstGeom>
            <a:ln>
              <a:noFill/>
            </a:ln>
          </p:spPr>
        </p:pic>
      </p:grpSp>
      <p:grpSp>
        <p:nvGrpSpPr>
          <p:cNvPr id="4" name="Group 3">
            <a:extLst>
              <a:ext uri="{FF2B5EF4-FFF2-40B4-BE49-F238E27FC236}">
                <a16:creationId xmlns:a16="http://schemas.microsoft.com/office/drawing/2014/main" id="{44F21A96-97ED-4441-B372-2508356B5400}"/>
              </a:ext>
            </a:extLst>
          </p:cNvPr>
          <p:cNvGrpSpPr/>
          <p:nvPr/>
        </p:nvGrpSpPr>
        <p:grpSpPr>
          <a:xfrm>
            <a:off x="4842729" y="2265728"/>
            <a:ext cx="2506542" cy="3142175"/>
            <a:chOff x="4842729" y="2265728"/>
            <a:chExt cx="2506542" cy="3142175"/>
          </a:xfrm>
        </p:grpSpPr>
        <p:sp>
          <p:nvSpPr>
            <p:cNvPr id="7" name="Rectangle 6">
              <a:extLst>
                <a:ext uri="{FF2B5EF4-FFF2-40B4-BE49-F238E27FC236}">
                  <a16:creationId xmlns:a16="http://schemas.microsoft.com/office/drawing/2014/main" id="{AF3F9DC5-3A57-4BAD-8C7A-19DEC5447C2C}"/>
                </a:ext>
              </a:extLst>
            </p:cNvPr>
            <p:cNvSpPr/>
            <p:nvPr/>
          </p:nvSpPr>
          <p:spPr>
            <a:xfrm>
              <a:off x="4842729" y="2265728"/>
              <a:ext cx="2506542" cy="1015663"/>
            </a:xfrm>
            <a:prstGeom prst="rect">
              <a:avLst/>
            </a:prstGeom>
          </p:spPr>
          <p:txBody>
            <a:bodyPr wrap="square">
              <a:spAutoFit/>
            </a:bodyPr>
            <a:lstStyle/>
            <a:p>
              <a:pPr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provide financial support to your child.</a:t>
              </a:r>
            </a:p>
          </p:txBody>
        </p:sp>
        <p:grpSp>
          <p:nvGrpSpPr>
            <p:cNvPr id="12" name="Group 11">
              <a:extLst>
                <a:ext uri="{FF2B5EF4-FFF2-40B4-BE49-F238E27FC236}">
                  <a16:creationId xmlns:a16="http://schemas.microsoft.com/office/drawing/2014/main" id="{2657D28C-4957-481C-9AFF-283606D7AEB1}"/>
                </a:ext>
              </a:extLst>
            </p:cNvPr>
            <p:cNvGrpSpPr/>
            <p:nvPr/>
          </p:nvGrpSpPr>
          <p:grpSpPr>
            <a:xfrm>
              <a:off x="5269350" y="3592022"/>
              <a:ext cx="1850898" cy="1815881"/>
              <a:chOff x="3723853" y="3415453"/>
              <a:chExt cx="1850898" cy="1815881"/>
            </a:xfrm>
          </p:grpSpPr>
          <p:pic>
            <p:nvPicPr>
              <p:cNvPr id="27" name="Picture 26">
                <a:extLst>
                  <a:ext uri="{FF2B5EF4-FFF2-40B4-BE49-F238E27FC236}">
                    <a16:creationId xmlns:a16="http://schemas.microsoft.com/office/drawing/2014/main" id="{01BEC5B9-0947-468F-A1A5-39C75A9841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51" t="19224" r="11590" b="42337"/>
              <a:stretch/>
            </p:blipFill>
            <p:spPr>
              <a:xfrm>
                <a:off x="3723853" y="3415453"/>
                <a:ext cx="1850898" cy="1815881"/>
              </a:xfrm>
              <a:prstGeom prst="roundRect">
                <a:avLst/>
              </a:prstGeom>
              <a:ln>
                <a:noFill/>
              </a:ln>
            </p:spPr>
          </p:pic>
          <p:sp>
            <p:nvSpPr>
              <p:cNvPr id="10" name="Oval 9">
                <a:extLst>
                  <a:ext uri="{FF2B5EF4-FFF2-40B4-BE49-F238E27FC236}">
                    <a16:creationId xmlns:a16="http://schemas.microsoft.com/office/drawing/2014/main" id="{F69C6375-EA4B-49BC-B3A4-7F3DAA44128D}"/>
                  </a:ext>
                </a:extLst>
              </p:cNvPr>
              <p:cNvSpPr/>
              <p:nvPr/>
            </p:nvSpPr>
            <p:spPr>
              <a:xfrm>
                <a:off x="4244171" y="3744701"/>
                <a:ext cx="847665" cy="876921"/>
              </a:xfrm>
              <a:prstGeom prst="ellipse">
                <a:avLst/>
              </a:prstGeom>
              <a:solidFill>
                <a:schemeClr val="bg1"/>
              </a:solidFill>
              <a:ln w="762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5000" b="1" dirty="0">
                    <a:solidFill>
                      <a:srgbClr val="3E0099"/>
                    </a:solidFill>
                    <a:latin typeface="Century Gothic" panose="020B0502020202020204" pitchFamily="34" charset="0"/>
                  </a:rPr>
                  <a:t>$</a:t>
                </a:r>
              </a:p>
            </p:txBody>
          </p:sp>
        </p:grpSp>
      </p:grpSp>
      <p:grpSp>
        <p:nvGrpSpPr>
          <p:cNvPr id="9" name="Group 8">
            <a:extLst>
              <a:ext uri="{FF2B5EF4-FFF2-40B4-BE49-F238E27FC236}">
                <a16:creationId xmlns:a16="http://schemas.microsoft.com/office/drawing/2014/main" id="{A0B3DB12-A54A-7A47-A06A-5F4259463FA4}"/>
              </a:ext>
            </a:extLst>
          </p:cNvPr>
          <p:cNvGrpSpPr/>
          <p:nvPr/>
        </p:nvGrpSpPr>
        <p:grpSpPr>
          <a:xfrm>
            <a:off x="8657103" y="2371604"/>
            <a:ext cx="2186836" cy="3296310"/>
            <a:chOff x="8657103" y="2371604"/>
            <a:chExt cx="2186836" cy="3296310"/>
          </a:xfrm>
        </p:grpSpPr>
        <p:sp>
          <p:nvSpPr>
            <p:cNvPr id="8" name="Rectangle 7">
              <a:extLst>
                <a:ext uri="{FF2B5EF4-FFF2-40B4-BE49-F238E27FC236}">
                  <a16:creationId xmlns:a16="http://schemas.microsoft.com/office/drawing/2014/main" id="{BE06ECE0-E6F9-4152-AC1F-A8D620220B3B}"/>
                </a:ext>
              </a:extLst>
            </p:cNvPr>
            <p:cNvSpPr/>
            <p:nvPr/>
          </p:nvSpPr>
          <p:spPr>
            <a:xfrm>
              <a:off x="8657103" y="4344475"/>
              <a:ext cx="2186836" cy="1323439"/>
            </a:xfrm>
            <a:prstGeom prst="rect">
              <a:avLst/>
            </a:prstGeom>
          </p:spPr>
          <p:txBody>
            <a:bodyPr wrap="square">
              <a:spAutoFit/>
            </a:bodyPr>
            <a:lstStyle/>
            <a:p>
              <a:pPr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safeguard &amp; promote the wellbeing of your child.</a:t>
              </a:r>
            </a:p>
          </p:txBody>
        </p:sp>
        <p:pic>
          <p:nvPicPr>
            <p:cNvPr id="22" name="Picture 21">
              <a:extLst>
                <a:ext uri="{FF2B5EF4-FFF2-40B4-BE49-F238E27FC236}">
                  <a16:creationId xmlns:a16="http://schemas.microsoft.com/office/drawing/2014/main" id="{DE197CAB-2A70-4CE3-899C-D1BC6770D6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18" t="27107" r="20616" b="44308"/>
            <a:stretch/>
          </p:blipFill>
          <p:spPr>
            <a:xfrm>
              <a:off x="8828953" y="2371604"/>
              <a:ext cx="1867130" cy="1819574"/>
            </a:xfrm>
            <a:prstGeom prst="roundRect">
              <a:avLst/>
            </a:prstGeom>
            <a:ln>
              <a:noFill/>
            </a:ln>
          </p:spPr>
        </p:pic>
      </p:grpSp>
    </p:spTree>
    <p:custDataLst>
      <p:tags r:id="rId1"/>
    </p:custDataLst>
    <p:extLst>
      <p:ext uri="{BB962C8B-B14F-4D97-AF65-F5344CB8AC3E}">
        <p14:creationId xmlns:p14="http://schemas.microsoft.com/office/powerpoint/2010/main" val="238822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Parent’s role?</a:t>
            </a:r>
          </a:p>
        </p:txBody>
      </p:sp>
      <p:grpSp>
        <p:nvGrpSpPr>
          <p:cNvPr id="10" name="Group 9">
            <a:extLst>
              <a:ext uri="{FF2B5EF4-FFF2-40B4-BE49-F238E27FC236}">
                <a16:creationId xmlns:a16="http://schemas.microsoft.com/office/drawing/2014/main" id="{78B357BD-EFD1-654B-A220-13214BA1DFC3}"/>
              </a:ext>
            </a:extLst>
          </p:cNvPr>
          <p:cNvGrpSpPr/>
          <p:nvPr/>
        </p:nvGrpSpPr>
        <p:grpSpPr>
          <a:xfrm>
            <a:off x="4122271" y="1676504"/>
            <a:ext cx="3923850" cy="3777372"/>
            <a:chOff x="4122271" y="1676504"/>
            <a:chExt cx="3923850" cy="3777372"/>
          </a:xfrm>
        </p:grpSpPr>
        <p:sp>
          <p:nvSpPr>
            <p:cNvPr id="8" name="Rectangle 7">
              <a:extLst>
                <a:ext uri="{FF2B5EF4-FFF2-40B4-BE49-F238E27FC236}">
                  <a16:creationId xmlns:a16="http://schemas.microsoft.com/office/drawing/2014/main" id="{BE06ECE0-E6F9-4152-AC1F-A8D620220B3B}"/>
                </a:ext>
              </a:extLst>
            </p:cNvPr>
            <p:cNvSpPr/>
            <p:nvPr/>
          </p:nvSpPr>
          <p:spPr>
            <a:xfrm>
              <a:off x="4122271" y="1676504"/>
              <a:ext cx="3923850" cy="1631216"/>
            </a:xfrm>
            <a:prstGeom prst="rect">
              <a:avLst/>
            </a:prstGeom>
          </p:spPr>
          <p:txBody>
            <a:bodyPr wrap="square">
              <a:spAutoFit/>
            </a:bodyPr>
            <a:lstStyle/>
            <a:p>
              <a:pPr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protect your child from maltreatment, abuse, neglect, degradation, discrimination, exploitation and any physical, emotional or moral harm. </a:t>
              </a:r>
            </a:p>
          </p:txBody>
        </p:sp>
        <p:pic>
          <p:nvPicPr>
            <p:cNvPr id="27" name="Picture 26">
              <a:extLst>
                <a:ext uri="{FF2B5EF4-FFF2-40B4-BE49-F238E27FC236}">
                  <a16:creationId xmlns:a16="http://schemas.microsoft.com/office/drawing/2014/main" id="{01BEC5B9-0947-468F-A1A5-39C75A9841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1" t="19224" r="11590" b="42337"/>
            <a:stretch/>
          </p:blipFill>
          <p:spPr>
            <a:xfrm>
              <a:off x="5170551" y="3637995"/>
              <a:ext cx="1850898" cy="1815881"/>
            </a:xfrm>
            <a:prstGeom prst="roundRect">
              <a:avLst/>
            </a:prstGeom>
            <a:ln>
              <a:noFill/>
            </a:ln>
          </p:spPr>
        </p:pic>
      </p:grpSp>
      <p:grpSp>
        <p:nvGrpSpPr>
          <p:cNvPr id="9" name="Group 8">
            <a:extLst>
              <a:ext uri="{FF2B5EF4-FFF2-40B4-BE49-F238E27FC236}">
                <a16:creationId xmlns:a16="http://schemas.microsoft.com/office/drawing/2014/main" id="{7DED1862-544D-B047-A1EB-9827F05BB836}"/>
              </a:ext>
            </a:extLst>
          </p:cNvPr>
          <p:cNvGrpSpPr/>
          <p:nvPr/>
        </p:nvGrpSpPr>
        <p:grpSpPr>
          <a:xfrm>
            <a:off x="1067980" y="2140997"/>
            <a:ext cx="2598504" cy="3422050"/>
            <a:chOff x="1067980" y="2140997"/>
            <a:chExt cx="2598504" cy="3422050"/>
          </a:xfrm>
        </p:grpSpPr>
        <p:sp>
          <p:nvSpPr>
            <p:cNvPr id="5" name="Rectangle 4">
              <a:extLst>
                <a:ext uri="{FF2B5EF4-FFF2-40B4-BE49-F238E27FC236}">
                  <a16:creationId xmlns:a16="http://schemas.microsoft.com/office/drawing/2014/main" id="{66B3E72A-ACB0-4435-A830-966265783CF5}"/>
                </a:ext>
              </a:extLst>
            </p:cNvPr>
            <p:cNvSpPr/>
            <p:nvPr/>
          </p:nvSpPr>
          <p:spPr>
            <a:xfrm>
              <a:off x="1067980" y="4239608"/>
              <a:ext cx="2598504" cy="1323439"/>
            </a:xfrm>
            <a:prstGeom prst="rect">
              <a:avLst/>
            </a:prstGeom>
          </p:spPr>
          <p:txBody>
            <a:bodyPr wrap="square">
              <a:spAutoFit/>
            </a:bodyPr>
            <a:lstStyle/>
            <a:p>
              <a:pPr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respect, protect and promote the rights and dignity of your child.</a:t>
              </a:r>
            </a:p>
          </p:txBody>
        </p:sp>
        <p:grpSp>
          <p:nvGrpSpPr>
            <p:cNvPr id="3" name="Group 2">
              <a:extLst>
                <a:ext uri="{FF2B5EF4-FFF2-40B4-BE49-F238E27FC236}">
                  <a16:creationId xmlns:a16="http://schemas.microsoft.com/office/drawing/2014/main" id="{9ADC16E7-128F-41AD-A9B4-F5793C213A24}"/>
                </a:ext>
              </a:extLst>
            </p:cNvPr>
            <p:cNvGrpSpPr/>
            <p:nvPr/>
          </p:nvGrpSpPr>
          <p:grpSpPr>
            <a:xfrm>
              <a:off x="1341500" y="2140997"/>
              <a:ext cx="1850898" cy="1815882"/>
              <a:chOff x="875082" y="2296160"/>
              <a:chExt cx="1850898" cy="1815882"/>
            </a:xfrm>
          </p:grpSpPr>
          <p:sp>
            <p:nvSpPr>
              <p:cNvPr id="14" name="Rectangle: Rounded Corners 13">
                <a:extLst>
                  <a:ext uri="{FF2B5EF4-FFF2-40B4-BE49-F238E27FC236}">
                    <a16:creationId xmlns:a16="http://schemas.microsoft.com/office/drawing/2014/main" id="{8460E135-3129-448A-809C-EE6F0E15796B}"/>
                  </a:ext>
                </a:extLst>
              </p:cNvPr>
              <p:cNvSpPr/>
              <p:nvPr/>
            </p:nvSpPr>
            <p:spPr>
              <a:xfrm>
                <a:off x="875082" y="2296160"/>
                <a:ext cx="1850898" cy="18158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a:extLst>
                  <a:ext uri="{FF2B5EF4-FFF2-40B4-BE49-F238E27FC236}">
                    <a16:creationId xmlns:a16="http://schemas.microsoft.com/office/drawing/2014/main" id="{812735D2-0CBA-4A21-973D-23293ACF5B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56" t="47311" r="12552" b="13541"/>
              <a:stretch/>
            </p:blipFill>
            <p:spPr>
              <a:xfrm>
                <a:off x="1177765" y="2508450"/>
                <a:ext cx="1316168" cy="1366825"/>
              </a:xfrm>
              <a:prstGeom prst="ellipse">
                <a:avLst/>
              </a:prstGeom>
              <a:ln w="76200">
                <a:solidFill>
                  <a:srgbClr val="3E0099"/>
                </a:solidFill>
              </a:ln>
            </p:spPr>
          </p:pic>
        </p:grpSp>
      </p:grpSp>
      <p:grpSp>
        <p:nvGrpSpPr>
          <p:cNvPr id="11" name="Group 10">
            <a:extLst>
              <a:ext uri="{FF2B5EF4-FFF2-40B4-BE49-F238E27FC236}">
                <a16:creationId xmlns:a16="http://schemas.microsoft.com/office/drawing/2014/main" id="{80D05AE2-E14B-5340-85C9-9A58B3D1EBF2}"/>
              </a:ext>
            </a:extLst>
          </p:cNvPr>
          <p:cNvGrpSpPr/>
          <p:nvPr/>
        </p:nvGrpSpPr>
        <p:grpSpPr>
          <a:xfrm>
            <a:off x="8235102" y="2312422"/>
            <a:ext cx="3174462" cy="3394132"/>
            <a:chOff x="8235102" y="2312422"/>
            <a:chExt cx="3174462" cy="3394132"/>
          </a:xfrm>
        </p:grpSpPr>
        <p:sp>
          <p:nvSpPr>
            <p:cNvPr id="7" name="Rectangle 6">
              <a:extLst>
                <a:ext uri="{FF2B5EF4-FFF2-40B4-BE49-F238E27FC236}">
                  <a16:creationId xmlns:a16="http://schemas.microsoft.com/office/drawing/2014/main" id="{AF3F9DC5-3A57-4BAD-8C7A-19DEC5447C2C}"/>
                </a:ext>
              </a:extLst>
            </p:cNvPr>
            <p:cNvSpPr/>
            <p:nvPr/>
          </p:nvSpPr>
          <p:spPr>
            <a:xfrm>
              <a:off x="8235102" y="4383115"/>
              <a:ext cx="3174462" cy="1323439"/>
            </a:xfrm>
            <a:prstGeom prst="rect">
              <a:avLst/>
            </a:prstGeom>
          </p:spPr>
          <p:txBody>
            <a:bodyPr wrap="square">
              <a:spAutoFit/>
            </a:bodyPr>
            <a:lstStyle/>
            <a:p>
              <a:pPr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guide, advise and assist your child in making decisions for themselves.</a:t>
              </a:r>
            </a:p>
          </p:txBody>
        </p:sp>
        <p:grpSp>
          <p:nvGrpSpPr>
            <p:cNvPr id="4" name="Group 3">
              <a:extLst>
                <a:ext uri="{FF2B5EF4-FFF2-40B4-BE49-F238E27FC236}">
                  <a16:creationId xmlns:a16="http://schemas.microsoft.com/office/drawing/2014/main" id="{CCB838C6-A7EE-4016-BFC5-569F68C09D6D}"/>
                </a:ext>
              </a:extLst>
            </p:cNvPr>
            <p:cNvGrpSpPr/>
            <p:nvPr/>
          </p:nvGrpSpPr>
          <p:grpSpPr>
            <a:xfrm>
              <a:off x="8896884" y="2312422"/>
              <a:ext cx="1850898" cy="1815882"/>
              <a:chOff x="6464450" y="2367520"/>
              <a:chExt cx="1850898" cy="1815882"/>
            </a:xfrm>
          </p:grpSpPr>
          <p:sp>
            <p:nvSpPr>
              <p:cNvPr id="16" name="Rectangle: Rounded Corners 15">
                <a:extLst>
                  <a:ext uri="{FF2B5EF4-FFF2-40B4-BE49-F238E27FC236}">
                    <a16:creationId xmlns:a16="http://schemas.microsoft.com/office/drawing/2014/main" id="{DF8C8328-8EF8-42AA-99B4-05AE4E31229C}"/>
                  </a:ext>
                </a:extLst>
              </p:cNvPr>
              <p:cNvSpPr/>
              <p:nvPr/>
            </p:nvSpPr>
            <p:spPr>
              <a:xfrm>
                <a:off x="6464450" y="2367520"/>
                <a:ext cx="1850898" cy="18158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descr="A screenshot of a cell phone&#10;&#10;Description generated with very high confidence">
                <a:extLst>
                  <a:ext uri="{FF2B5EF4-FFF2-40B4-BE49-F238E27FC236}">
                    <a16:creationId xmlns:a16="http://schemas.microsoft.com/office/drawing/2014/main" id="{CF3D7DF2-878A-45BB-BDE0-3B712F017E0E}"/>
                  </a:ext>
                </a:extLst>
              </p:cNvPr>
              <p:cNvPicPr>
                <a:picLocks noChangeAspect="1"/>
              </p:cNvPicPr>
              <p:nvPr/>
            </p:nvPicPr>
            <p:blipFill rotWithShape="1">
              <a:blip r:embed="rId6">
                <a:extLst>
                  <a:ext uri="{28A0092B-C50C-407E-A947-70E740481C1C}">
                    <a14:useLocalDpi xmlns:a14="http://schemas.microsoft.com/office/drawing/2010/main" val="0"/>
                  </a:ext>
                </a:extLst>
              </a:blip>
              <a:srcRect l="18398" t="64103" r="61909" b="27487"/>
              <a:stretch/>
            </p:blipFill>
            <p:spPr>
              <a:xfrm>
                <a:off x="6610341" y="2652866"/>
                <a:ext cx="1575472" cy="1345716"/>
              </a:xfrm>
              <a:prstGeom prst="roundRect">
                <a:avLst/>
              </a:prstGeom>
              <a:ln>
                <a:solidFill>
                  <a:schemeClr val="bg1"/>
                </a:solidFill>
              </a:ln>
            </p:spPr>
          </p:pic>
        </p:grpSp>
      </p:grpSp>
    </p:spTree>
    <p:custDataLst>
      <p:tags r:id="rId1"/>
    </p:custDataLst>
    <p:extLst>
      <p:ext uri="{BB962C8B-B14F-4D97-AF65-F5344CB8AC3E}">
        <p14:creationId xmlns:p14="http://schemas.microsoft.com/office/powerpoint/2010/main" val="10468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354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Parent’s role?</a:t>
            </a:r>
          </a:p>
        </p:txBody>
      </p:sp>
      <p:grpSp>
        <p:nvGrpSpPr>
          <p:cNvPr id="4" name="Group 3">
            <a:extLst>
              <a:ext uri="{FF2B5EF4-FFF2-40B4-BE49-F238E27FC236}">
                <a16:creationId xmlns:a16="http://schemas.microsoft.com/office/drawing/2014/main" id="{352CBCD5-440E-854B-9A8E-BFF94875887B}"/>
              </a:ext>
            </a:extLst>
          </p:cNvPr>
          <p:cNvGrpSpPr/>
          <p:nvPr/>
        </p:nvGrpSpPr>
        <p:grpSpPr>
          <a:xfrm>
            <a:off x="4083654" y="1487540"/>
            <a:ext cx="3989727" cy="3966336"/>
            <a:chOff x="4083654" y="1487540"/>
            <a:chExt cx="3989727" cy="3966336"/>
          </a:xfrm>
        </p:grpSpPr>
        <p:sp>
          <p:nvSpPr>
            <p:cNvPr id="8" name="Rectangle 7">
              <a:extLst>
                <a:ext uri="{FF2B5EF4-FFF2-40B4-BE49-F238E27FC236}">
                  <a16:creationId xmlns:a16="http://schemas.microsoft.com/office/drawing/2014/main" id="{BE06ECE0-E6F9-4152-AC1F-A8D620220B3B}"/>
                </a:ext>
              </a:extLst>
            </p:cNvPr>
            <p:cNvSpPr/>
            <p:nvPr/>
          </p:nvSpPr>
          <p:spPr>
            <a:xfrm>
              <a:off x="4083654" y="1487540"/>
              <a:ext cx="3989727" cy="1938992"/>
            </a:xfrm>
            <a:prstGeom prst="rect">
              <a:avLst/>
            </a:prstGeom>
          </p:spPr>
          <p:txBody>
            <a:bodyPr wrap="square">
              <a:spAutoFit/>
            </a:bodyPr>
            <a:lstStyle/>
            <a:p>
              <a:pPr algn="ctr" fontAlgn="base">
                <a:spcBef>
                  <a:spcPct val="0"/>
                </a:spcBef>
                <a:spcAft>
                  <a:spcPct val="0"/>
                </a:spcAft>
              </a:pPr>
              <a:r>
                <a:rPr lang="en-ZA" altLang="en-US" sz="2000" b="1" dirty="0">
                  <a:solidFill>
                    <a:srgbClr val="482C89"/>
                  </a:solidFill>
                  <a:latin typeface="Century Gothic" panose="020B0502020202020204" pitchFamily="34" charset="0"/>
                  <a:ea typeface="ヒラギノ角ゴ Pro W3" pitchFamily="80" charset="-128"/>
                </a:rPr>
                <a:t>To guide, direct and secure your child’s education and upliftment through intellectual, emotional, physical, moral and cultural development that is appropriate to their age.</a:t>
              </a:r>
            </a:p>
          </p:txBody>
        </p:sp>
        <p:pic>
          <p:nvPicPr>
            <p:cNvPr id="27" name="Picture 26">
              <a:extLst>
                <a:ext uri="{FF2B5EF4-FFF2-40B4-BE49-F238E27FC236}">
                  <a16:creationId xmlns:a16="http://schemas.microsoft.com/office/drawing/2014/main" id="{01BEC5B9-0947-468F-A1A5-39C75A9841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1" t="19224" r="11590" b="42337"/>
            <a:stretch/>
          </p:blipFill>
          <p:spPr>
            <a:xfrm>
              <a:off x="5220438" y="3637995"/>
              <a:ext cx="1850898" cy="1815881"/>
            </a:xfrm>
            <a:prstGeom prst="roundRect">
              <a:avLst/>
            </a:prstGeom>
            <a:ln>
              <a:noFill/>
            </a:ln>
          </p:spPr>
        </p:pic>
        <p:pic>
          <p:nvPicPr>
            <p:cNvPr id="18" name="Picture 17">
              <a:extLst>
                <a:ext uri="{FF2B5EF4-FFF2-40B4-BE49-F238E27FC236}">
                  <a16:creationId xmlns:a16="http://schemas.microsoft.com/office/drawing/2014/main" id="{22C70C34-A8C2-4C4A-8C28-44A87F6B1C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974" t="25764" r="16103" b="42769"/>
            <a:stretch/>
          </p:blipFill>
          <p:spPr>
            <a:xfrm>
              <a:off x="5259234" y="3785852"/>
              <a:ext cx="1789185" cy="1633715"/>
            </a:xfrm>
            <a:prstGeom prst="roundRect">
              <a:avLst/>
            </a:prstGeom>
            <a:ln>
              <a:solidFill>
                <a:schemeClr val="bg1"/>
              </a:solidFill>
            </a:ln>
          </p:spPr>
        </p:pic>
      </p:grpSp>
      <p:grpSp>
        <p:nvGrpSpPr>
          <p:cNvPr id="3" name="Group 2">
            <a:extLst>
              <a:ext uri="{FF2B5EF4-FFF2-40B4-BE49-F238E27FC236}">
                <a16:creationId xmlns:a16="http://schemas.microsoft.com/office/drawing/2014/main" id="{23124FCA-515F-5644-83B8-70B5475EB11E}"/>
              </a:ext>
            </a:extLst>
          </p:cNvPr>
          <p:cNvGrpSpPr/>
          <p:nvPr/>
        </p:nvGrpSpPr>
        <p:grpSpPr>
          <a:xfrm>
            <a:off x="1012344" y="2298012"/>
            <a:ext cx="2598504" cy="3114274"/>
            <a:chOff x="1012344" y="2298012"/>
            <a:chExt cx="2598504" cy="3114274"/>
          </a:xfrm>
        </p:grpSpPr>
        <p:sp>
          <p:nvSpPr>
            <p:cNvPr id="5" name="Rectangle 4">
              <a:extLst>
                <a:ext uri="{FF2B5EF4-FFF2-40B4-BE49-F238E27FC236}">
                  <a16:creationId xmlns:a16="http://schemas.microsoft.com/office/drawing/2014/main" id="{66B3E72A-ACB0-4435-A830-966265783CF5}"/>
                </a:ext>
              </a:extLst>
            </p:cNvPr>
            <p:cNvSpPr/>
            <p:nvPr/>
          </p:nvSpPr>
          <p:spPr>
            <a:xfrm>
              <a:off x="1012344" y="4396623"/>
              <a:ext cx="2598504" cy="1015663"/>
            </a:xfrm>
            <a:prstGeom prst="rect">
              <a:avLst/>
            </a:prstGeom>
          </p:spPr>
          <p:txBody>
            <a:bodyPr wrap="square">
              <a:spAutoFit/>
            </a:bodyPr>
            <a:lstStyle/>
            <a:p>
              <a:pPr algn="ctr" fontAlgn="base">
                <a:spcBef>
                  <a:spcPct val="0"/>
                </a:spcBef>
                <a:spcAft>
                  <a:spcPct val="0"/>
                </a:spcAft>
              </a:pPr>
              <a:r>
                <a:rPr lang="en-ZA" altLang="en-US" sz="2000" b="1" dirty="0">
                  <a:solidFill>
                    <a:srgbClr val="482C89"/>
                  </a:solidFill>
                  <a:latin typeface="Century Gothic" panose="020B0502020202020204" pitchFamily="34" charset="0"/>
                  <a:ea typeface="ヒラギノ角ゴ Pro W3" pitchFamily="80" charset="-128"/>
                </a:rPr>
                <a:t>To apply consistent and fair discipline to your child.</a:t>
              </a:r>
            </a:p>
          </p:txBody>
        </p:sp>
        <p:sp>
          <p:nvSpPr>
            <p:cNvPr id="14" name="Rectangle: Rounded Corners 13">
              <a:extLst>
                <a:ext uri="{FF2B5EF4-FFF2-40B4-BE49-F238E27FC236}">
                  <a16:creationId xmlns:a16="http://schemas.microsoft.com/office/drawing/2014/main" id="{8460E135-3129-448A-809C-EE6F0E15796B}"/>
                </a:ext>
              </a:extLst>
            </p:cNvPr>
            <p:cNvSpPr/>
            <p:nvPr/>
          </p:nvSpPr>
          <p:spPr>
            <a:xfrm>
              <a:off x="1285864" y="2298012"/>
              <a:ext cx="1850898" cy="18158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close up of a logo&#10;&#10;Description generated with high confidence">
              <a:extLst>
                <a:ext uri="{FF2B5EF4-FFF2-40B4-BE49-F238E27FC236}">
                  <a16:creationId xmlns:a16="http://schemas.microsoft.com/office/drawing/2014/main" id="{8AE3717B-89C7-4D4F-A52A-4F9ACA328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254" t="28777" r="13756" b="45256"/>
            <a:stretch/>
          </p:blipFill>
          <p:spPr>
            <a:xfrm>
              <a:off x="1471383" y="2672081"/>
              <a:ext cx="1554501" cy="1153461"/>
            </a:xfrm>
            <a:prstGeom prst="roundRect">
              <a:avLst/>
            </a:prstGeom>
            <a:ln>
              <a:solidFill>
                <a:schemeClr val="bg1"/>
              </a:solidFill>
            </a:ln>
          </p:spPr>
        </p:pic>
      </p:grpSp>
      <p:grpSp>
        <p:nvGrpSpPr>
          <p:cNvPr id="9" name="Group 8">
            <a:extLst>
              <a:ext uri="{FF2B5EF4-FFF2-40B4-BE49-F238E27FC236}">
                <a16:creationId xmlns:a16="http://schemas.microsoft.com/office/drawing/2014/main" id="{33660220-A71A-3349-9E5F-833363722261}"/>
              </a:ext>
            </a:extLst>
          </p:cNvPr>
          <p:cNvGrpSpPr/>
          <p:nvPr/>
        </p:nvGrpSpPr>
        <p:grpSpPr>
          <a:xfrm>
            <a:off x="8044437" y="2381149"/>
            <a:ext cx="3174462" cy="3086356"/>
            <a:chOff x="8044437" y="2381149"/>
            <a:chExt cx="3174462" cy="3086356"/>
          </a:xfrm>
        </p:grpSpPr>
        <p:sp>
          <p:nvSpPr>
            <p:cNvPr id="7" name="Rectangle 6">
              <a:extLst>
                <a:ext uri="{FF2B5EF4-FFF2-40B4-BE49-F238E27FC236}">
                  <a16:creationId xmlns:a16="http://schemas.microsoft.com/office/drawing/2014/main" id="{AF3F9DC5-3A57-4BAD-8C7A-19DEC5447C2C}"/>
                </a:ext>
              </a:extLst>
            </p:cNvPr>
            <p:cNvSpPr/>
            <p:nvPr/>
          </p:nvSpPr>
          <p:spPr>
            <a:xfrm>
              <a:off x="8044437" y="4451842"/>
              <a:ext cx="3174462" cy="1015663"/>
            </a:xfrm>
            <a:prstGeom prst="rect">
              <a:avLst/>
            </a:prstGeom>
          </p:spPr>
          <p:txBody>
            <a:bodyPr wrap="square">
              <a:spAutoFit/>
            </a:bodyPr>
            <a:lstStyle/>
            <a:p>
              <a:pPr algn="ctr" fontAlgn="base">
                <a:spcBef>
                  <a:spcPct val="0"/>
                </a:spcBef>
                <a:spcAft>
                  <a:spcPct val="0"/>
                </a:spcAft>
              </a:pPr>
              <a:r>
                <a:rPr lang="en-ZA" altLang="en-US" sz="2000" b="1" dirty="0">
                  <a:solidFill>
                    <a:srgbClr val="482C89"/>
                  </a:solidFill>
                  <a:latin typeface="Century Gothic" panose="020B0502020202020204" pitchFamily="34" charset="0"/>
                  <a:ea typeface="ヒラギノ角ゴ Pro W3" pitchFamily="80" charset="-128"/>
                </a:rPr>
                <a:t>To build sound  and loving relationships with your child.</a:t>
              </a:r>
            </a:p>
          </p:txBody>
        </p:sp>
        <p:sp>
          <p:nvSpPr>
            <p:cNvPr id="16" name="Rectangle: Rounded Corners 15">
              <a:extLst>
                <a:ext uri="{FF2B5EF4-FFF2-40B4-BE49-F238E27FC236}">
                  <a16:creationId xmlns:a16="http://schemas.microsoft.com/office/drawing/2014/main" id="{DF8C8328-8EF8-42AA-99B4-05AE4E31229C}"/>
                </a:ext>
              </a:extLst>
            </p:cNvPr>
            <p:cNvSpPr/>
            <p:nvPr/>
          </p:nvSpPr>
          <p:spPr>
            <a:xfrm>
              <a:off x="8706219" y="2381149"/>
              <a:ext cx="1850898" cy="18158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a:extLst>
                <a:ext uri="{FF2B5EF4-FFF2-40B4-BE49-F238E27FC236}">
                  <a16:creationId xmlns:a16="http://schemas.microsoft.com/office/drawing/2014/main" id="{E8D14ECE-6B83-4E8C-8CC5-00E5F6937C54}"/>
                </a:ext>
              </a:extLst>
            </p:cNvPr>
            <p:cNvPicPr>
              <a:picLocks noChangeAspect="1"/>
            </p:cNvPicPr>
            <p:nvPr/>
          </p:nvPicPr>
          <p:blipFill>
            <a:blip r:embed="rId7"/>
            <a:stretch>
              <a:fillRect/>
            </a:stretch>
          </p:blipFill>
          <p:spPr>
            <a:xfrm>
              <a:off x="9161398" y="3089550"/>
              <a:ext cx="952500" cy="781050"/>
            </a:xfrm>
            <a:prstGeom prst="rect">
              <a:avLst/>
            </a:prstGeom>
          </p:spPr>
        </p:pic>
        <p:sp>
          <p:nvSpPr>
            <p:cNvPr id="10" name="Heart 9">
              <a:extLst>
                <a:ext uri="{FF2B5EF4-FFF2-40B4-BE49-F238E27FC236}">
                  <a16:creationId xmlns:a16="http://schemas.microsoft.com/office/drawing/2014/main" id="{315493F0-BD1A-40AB-98FA-C11DB470001E}"/>
                </a:ext>
              </a:extLst>
            </p:cNvPr>
            <p:cNvSpPr/>
            <p:nvPr/>
          </p:nvSpPr>
          <p:spPr>
            <a:xfrm>
              <a:off x="8930877" y="2685710"/>
              <a:ext cx="1401583" cy="1311092"/>
            </a:xfrm>
            <a:prstGeom prst="heart">
              <a:avLst/>
            </a:prstGeom>
            <a:noFill/>
            <a:ln w="762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custDataLst>
      <p:tags r:id="rId1"/>
    </p:custDataLst>
    <p:extLst>
      <p:ext uri="{BB962C8B-B14F-4D97-AF65-F5344CB8AC3E}">
        <p14:creationId xmlns:p14="http://schemas.microsoft.com/office/powerpoint/2010/main" val="28618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Parent’s role?</a:t>
            </a:r>
          </a:p>
        </p:txBody>
      </p:sp>
      <p:grpSp>
        <p:nvGrpSpPr>
          <p:cNvPr id="3" name="Group 2">
            <a:extLst>
              <a:ext uri="{FF2B5EF4-FFF2-40B4-BE49-F238E27FC236}">
                <a16:creationId xmlns:a16="http://schemas.microsoft.com/office/drawing/2014/main" id="{8939B5E6-B662-8B47-9CCF-52BD228366EA}"/>
              </a:ext>
            </a:extLst>
          </p:cNvPr>
          <p:cNvGrpSpPr/>
          <p:nvPr/>
        </p:nvGrpSpPr>
        <p:grpSpPr>
          <a:xfrm>
            <a:off x="1372945" y="2292495"/>
            <a:ext cx="2424663" cy="3465361"/>
            <a:chOff x="1372945" y="2292495"/>
            <a:chExt cx="2424663" cy="3465361"/>
          </a:xfrm>
        </p:grpSpPr>
        <p:sp>
          <p:nvSpPr>
            <p:cNvPr id="5" name="Rectangle 4">
              <a:extLst>
                <a:ext uri="{FF2B5EF4-FFF2-40B4-BE49-F238E27FC236}">
                  <a16:creationId xmlns:a16="http://schemas.microsoft.com/office/drawing/2014/main" id="{66B3E72A-ACB0-4435-A830-966265783CF5}"/>
                </a:ext>
              </a:extLst>
            </p:cNvPr>
            <p:cNvSpPr/>
            <p:nvPr/>
          </p:nvSpPr>
          <p:spPr>
            <a:xfrm>
              <a:off x="1372945" y="4434417"/>
              <a:ext cx="2424663" cy="1323439"/>
            </a:xfrm>
            <a:prstGeom prst="rect">
              <a:avLst/>
            </a:prstGeom>
          </p:spPr>
          <p:txBody>
            <a:bodyPr wrap="square">
              <a:spAutoFit/>
            </a:bodyPr>
            <a:lstStyle/>
            <a:p>
              <a:pPr algn="ctr" fontAlgn="base">
                <a:spcBef>
                  <a:spcPct val="0"/>
                </a:spcBef>
                <a:spcAft>
                  <a:spcPct val="0"/>
                </a:spcAft>
              </a:pPr>
              <a:r>
                <a:rPr lang="en-ZA" altLang="en-US" sz="2000" b="1" dirty="0">
                  <a:solidFill>
                    <a:srgbClr val="482C89"/>
                  </a:solidFill>
                  <a:latin typeface="Century Gothic" panose="020B0502020202020204" pitchFamily="34" charset="0"/>
                  <a:ea typeface="ヒラギノ角ゴ Pro W3" pitchFamily="80" charset="-128"/>
                </a:rPr>
                <a:t>To accommodate any special needs your child may have.</a:t>
              </a:r>
            </a:p>
          </p:txBody>
        </p:sp>
        <p:pic>
          <p:nvPicPr>
            <p:cNvPr id="13" name="Picture 12" descr="A close up of a logo&#10;&#10;Description generated with high confidence">
              <a:extLst>
                <a:ext uri="{FF2B5EF4-FFF2-40B4-BE49-F238E27FC236}">
                  <a16:creationId xmlns:a16="http://schemas.microsoft.com/office/drawing/2014/main" id="{80BEBF96-C8E9-4A4B-9EBF-777568C7B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23" t="24373" r="17425" b="43658"/>
            <a:stretch/>
          </p:blipFill>
          <p:spPr>
            <a:xfrm>
              <a:off x="1659828" y="2292495"/>
              <a:ext cx="1910015" cy="1815881"/>
            </a:xfrm>
            <a:prstGeom prst="roundRect">
              <a:avLst/>
            </a:prstGeom>
            <a:noFill/>
            <a:ln>
              <a:noFill/>
            </a:ln>
          </p:spPr>
        </p:pic>
      </p:grpSp>
      <p:grpSp>
        <p:nvGrpSpPr>
          <p:cNvPr id="9" name="Group 8">
            <a:extLst>
              <a:ext uri="{FF2B5EF4-FFF2-40B4-BE49-F238E27FC236}">
                <a16:creationId xmlns:a16="http://schemas.microsoft.com/office/drawing/2014/main" id="{B62C910F-B50E-844C-A6C9-07479607D151}"/>
              </a:ext>
            </a:extLst>
          </p:cNvPr>
          <p:cNvGrpSpPr/>
          <p:nvPr/>
        </p:nvGrpSpPr>
        <p:grpSpPr>
          <a:xfrm>
            <a:off x="8394394" y="2379212"/>
            <a:ext cx="2506542" cy="3148105"/>
            <a:chOff x="7803578" y="2367520"/>
            <a:chExt cx="2506542" cy="3148105"/>
          </a:xfrm>
        </p:grpSpPr>
        <p:sp>
          <p:nvSpPr>
            <p:cNvPr id="7" name="Rectangle 6">
              <a:extLst>
                <a:ext uri="{FF2B5EF4-FFF2-40B4-BE49-F238E27FC236}">
                  <a16:creationId xmlns:a16="http://schemas.microsoft.com/office/drawing/2014/main" id="{AF3F9DC5-3A57-4BAD-8C7A-19DEC5447C2C}"/>
                </a:ext>
              </a:extLst>
            </p:cNvPr>
            <p:cNvSpPr/>
            <p:nvPr/>
          </p:nvSpPr>
          <p:spPr>
            <a:xfrm>
              <a:off x="7803578" y="4499962"/>
              <a:ext cx="2506542" cy="1015663"/>
            </a:xfrm>
            <a:prstGeom prst="rect">
              <a:avLst/>
            </a:prstGeom>
          </p:spPr>
          <p:txBody>
            <a:bodyPr wrap="square">
              <a:spAutoFit/>
            </a:bodyPr>
            <a:lstStyle/>
            <a:p>
              <a:pPr algn="ctr" fontAlgn="base">
                <a:spcBef>
                  <a:spcPct val="0"/>
                </a:spcBef>
                <a:spcAft>
                  <a:spcPct val="0"/>
                </a:spcAft>
              </a:pPr>
              <a:r>
                <a:rPr lang="en-ZA" altLang="en-US" sz="2000" b="1" dirty="0">
                  <a:solidFill>
                    <a:srgbClr val="482C89"/>
                  </a:solidFill>
                  <a:latin typeface="Century Gothic" panose="020B0502020202020204" pitchFamily="34" charset="0"/>
                  <a:ea typeface="ヒラギノ角ゴ Pro W3" pitchFamily="80" charset="-128"/>
                </a:rPr>
                <a:t>To find a suitable place for your child to live.</a:t>
              </a:r>
            </a:p>
          </p:txBody>
        </p:sp>
        <p:sp>
          <p:nvSpPr>
            <p:cNvPr id="14" name="Rectangle: Rounded Corners 13">
              <a:extLst>
                <a:ext uri="{FF2B5EF4-FFF2-40B4-BE49-F238E27FC236}">
                  <a16:creationId xmlns:a16="http://schemas.microsoft.com/office/drawing/2014/main" id="{680924C2-C02F-4F5B-92D2-23806A90DDB2}"/>
                </a:ext>
              </a:extLst>
            </p:cNvPr>
            <p:cNvSpPr/>
            <p:nvPr/>
          </p:nvSpPr>
          <p:spPr>
            <a:xfrm>
              <a:off x="8069730" y="2367520"/>
              <a:ext cx="1850898" cy="18158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descr="A screenshot of a cell phone&#10;&#10;Description generated with very high confidence">
              <a:extLst>
                <a:ext uri="{FF2B5EF4-FFF2-40B4-BE49-F238E27FC236}">
                  <a16:creationId xmlns:a16="http://schemas.microsoft.com/office/drawing/2014/main" id="{529CF33A-B8FC-4E3A-99A2-883DEB2887B7}"/>
                </a:ext>
              </a:extLst>
            </p:cNvPr>
            <p:cNvPicPr>
              <a:picLocks noChangeAspect="1"/>
            </p:cNvPicPr>
            <p:nvPr/>
          </p:nvPicPr>
          <p:blipFill rotWithShape="1">
            <a:blip r:embed="rId5">
              <a:extLst>
                <a:ext uri="{28A0092B-C50C-407E-A947-70E740481C1C}">
                  <a14:useLocalDpi xmlns:a14="http://schemas.microsoft.com/office/drawing/2010/main" val="0"/>
                </a:ext>
              </a:extLst>
            </a:blip>
            <a:srcRect l="28261" t="15781" r="59118" b="78284"/>
            <a:stretch/>
          </p:blipFill>
          <p:spPr>
            <a:xfrm>
              <a:off x="8287733" y="2564055"/>
              <a:ext cx="1443381" cy="1357215"/>
            </a:xfrm>
            <a:prstGeom prst="roundRect">
              <a:avLst/>
            </a:prstGeom>
            <a:ln>
              <a:noFill/>
            </a:ln>
          </p:spPr>
        </p:pic>
      </p:grpSp>
      <p:grpSp>
        <p:nvGrpSpPr>
          <p:cNvPr id="4" name="Group 3">
            <a:extLst>
              <a:ext uri="{FF2B5EF4-FFF2-40B4-BE49-F238E27FC236}">
                <a16:creationId xmlns:a16="http://schemas.microsoft.com/office/drawing/2014/main" id="{ACBF1417-69C1-5E49-917C-4781186903ED}"/>
              </a:ext>
            </a:extLst>
          </p:cNvPr>
          <p:cNvGrpSpPr/>
          <p:nvPr/>
        </p:nvGrpSpPr>
        <p:grpSpPr>
          <a:xfrm>
            <a:off x="4785194" y="1680341"/>
            <a:ext cx="2621612" cy="3846976"/>
            <a:chOff x="4785194" y="1680341"/>
            <a:chExt cx="2621612" cy="3846976"/>
          </a:xfrm>
        </p:grpSpPr>
        <p:sp>
          <p:nvSpPr>
            <p:cNvPr id="8" name="Rectangle 7">
              <a:extLst>
                <a:ext uri="{FF2B5EF4-FFF2-40B4-BE49-F238E27FC236}">
                  <a16:creationId xmlns:a16="http://schemas.microsoft.com/office/drawing/2014/main" id="{BE06ECE0-E6F9-4152-AC1F-A8D620220B3B}"/>
                </a:ext>
              </a:extLst>
            </p:cNvPr>
            <p:cNvSpPr/>
            <p:nvPr/>
          </p:nvSpPr>
          <p:spPr>
            <a:xfrm>
              <a:off x="4785194" y="1680341"/>
              <a:ext cx="2621612" cy="1631216"/>
            </a:xfrm>
            <a:prstGeom prst="rect">
              <a:avLst/>
            </a:prstGeom>
          </p:spPr>
          <p:txBody>
            <a:bodyPr wrap="square">
              <a:spAutoFit/>
            </a:bodyPr>
            <a:lstStyle/>
            <a:p>
              <a:pPr algn="ctr" fontAlgn="base">
                <a:spcBef>
                  <a:spcPct val="0"/>
                </a:spcBef>
                <a:spcAft>
                  <a:spcPct val="0"/>
                </a:spcAft>
              </a:pPr>
              <a:r>
                <a:rPr lang="en-ZA" sz="2000" b="1" dirty="0">
                  <a:solidFill>
                    <a:srgbClr val="482C89"/>
                  </a:solidFill>
                  <a:latin typeface="Century Gothic" panose="020B0502020202020204" pitchFamily="34" charset="0"/>
                  <a:ea typeface="ヒラギノ角ゴ Pro W3" pitchFamily="80" charset="-128"/>
                </a:rPr>
                <a:t>To inform, involve &amp; encourage your child’s participation in their care &amp; protection</a:t>
              </a:r>
            </a:p>
          </p:txBody>
        </p:sp>
        <p:sp>
          <p:nvSpPr>
            <p:cNvPr id="17" name="Rectangle: Rounded Corners 16">
              <a:extLst>
                <a:ext uri="{FF2B5EF4-FFF2-40B4-BE49-F238E27FC236}">
                  <a16:creationId xmlns:a16="http://schemas.microsoft.com/office/drawing/2014/main" id="{55B10D43-EDD8-408D-BB6F-0887CB5C9BF6}"/>
                </a:ext>
              </a:extLst>
            </p:cNvPr>
            <p:cNvSpPr/>
            <p:nvPr/>
          </p:nvSpPr>
          <p:spPr>
            <a:xfrm>
              <a:off x="5170552" y="3711435"/>
              <a:ext cx="1850898" cy="18158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Picture 15" descr="A screenshot of a cell phone&#10;&#10;Description generated with very high confidence">
              <a:extLst>
                <a:ext uri="{FF2B5EF4-FFF2-40B4-BE49-F238E27FC236}">
                  <a16:creationId xmlns:a16="http://schemas.microsoft.com/office/drawing/2014/main" id="{BAD6A317-7D9A-4844-9FA7-E109C78AA485}"/>
                </a:ext>
              </a:extLst>
            </p:cNvPr>
            <p:cNvPicPr>
              <a:picLocks noChangeAspect="1"/>
            </p:cNvPicPr>
            <p:nvPr/>
          </p:nvPicPr>
          <p:blipFill rotWithShape="1">
            <a:blip r:embed="rId6">
              <a:extLst>
                <a:ext uri="{28A0092B-C50C-407E-A947-70E740481C1C}">
                  <a14:useLocalDpi xmlns:a14="http://schemas.microsoft.com/office/drawing/2010/main" val="0"/>
                </a:ext>
              </a:extLst>
            </a:blip>
            <a:srcRect l="59939" t="14924" r="17001" b="77630"/>
            <a:stretch/>
          </p:blipFill>
          <p:spPr>
            <a:xfrm>
              <a:off x="5263432" y="4102415"/>
              <a:ext cx="1665136" cy="1075244"/>
            </a:xfrm>
            <a:prstGeom prst="roundRect">
              <a:avLst/>
            </a:prstGeom>
            <a:ln>
              <a:noFill/>
            </a:ln>
          </p:spPr>
        </p:pic>
      </p:grpSp>
    </p:spTree>
    <p:custDataLst>
      <p:tags r:id="rId1"/>
    </p:custDataLst>
    <p:extLst>
      <p:ext uri="{BB962C8B-B14F-4D97-AF65-F5344CB8AC3E}">
        <p14:creationId xmlns:p14="http://schemas.microsoft.com/office/powerpoint/2010/main" val="155869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1003935" y="1997839"/>
            <a:ext cx="10184130" cy="286232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We must always focus on what is in the </a:t>
            </a:r>
            <a:r>
              <a:rPr lang="en-ZA" sz="6000" b="1" dirty="0">
                <a:solidFill>
                  <a:srgbClr val="482C89"/>
                </a:solidFill>
                <a:latin typeface="Century Gothic" panose="020B0502020202020204" pitchFamily="34" charset="0"/>
                <a:ea typeface="MS PGothic" panose="020B0600070205080204" pitchFamily="34" charset="-128"/>
              </a:rPr>
              <a:t>best interests </a:t>
            </a:r>
            <a:r>
              <a:rPr lang="en-ZA" sz="6000" b="1" dirty="0">
                <a:solidFill>
                  <a:schemeClr val="bg1"/>
                </a:solidFill>
                <a:latin typeface="Century Gothic" panose="020B0502020202020204" pitchFamily="34" charset="0"/>
                <a:ea typeface="MS PGothic" panose="020B0600070205080204" pitchFamily="34" charset="-128"/>
              </a:rPr>
              <a:t>of the children in our care</a:t>
            </a:r>
          </a:p>
        </p:txBody>
      </p:sp>
    </p:spTree>
    <p:extLst>
      <p:ext uri="{BB962C8B-B14F-4D97-AF65-F5344CB8AC3E}">
        <p14:creationId xmlns:p14="http://schemas.microsoft.com/office/powerpoint/2010/main" val="39594094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TIMING" val="|2.5|1.4|1.4|5.7|2.9|3.9|3.4|3.9"/>
</p:tagLst>
</file>

<file path=ppt/tags/tag11.xml><?xml version="1.0" encoding="utf-8"?>
<p:tagLst xmlns:a="http://schemas.openxmlformats.org/drawingml/2006/main" xmlns:r="http://schemas.openxmlformats.org/officeDocument/2006/relationships" xmlns:p="http://schemas.openxmlformats.org/presentationml/2006/main">
  <p:tag name="TIMING" val="|7.7|3.2|3.3|3.4|3|3.4|6.3|3"/>
</p:tagLst>
</file>

<file path=ppt/tags/tag12.xml><?xml version="1.0" encoding="utf-8"?>
<p:tagLst xmlns:a="http://schemas.openxmlformats.org/drawingml/2006/main" xmlns:r="http://schemas.openxmlformats.org/officeDocument/2006/relationships" xmlns:p="http://schemas.openxmlformats.org/presentationml/2006/main">
  <p:tag name="TIMING" val="|7.3|3.8|6.4"/>
</p:tagLst>
</file>

<file path=ppt/tags/tag2.xml><?xml version="1.0" encoding="utf-8"?>
<p:tagLst xmlns:a="http://schemas.openxmlformats.org/drawingml/2006/main" xmlns:r="http://schemas.openxmlformats.org/officeDocument/2006/relationships" xmlns:p="http://schemas.openxmlformats.org/presentationml/2006/main">
  <p:tag name="TIMING" val="|4|1.3|1.9|3.5|1.5|2.1|5.6|2.8|1.1|1|2.3|2.1|2.2"/>
</p:tagLst>
</file>

<file path=ppt/tags/tag3.xml><?xml version="1.0" encoding="utf-8"?>
<p:tagLst xmlns:a="http://schemas.openxmlformats.org/drawingml/2006/main" xmlns:r="http://schemas.openxmlformats.org/officeDocument/2006/relationships" xmlns:p="http://schemas.openxmlformats.org/presentationml/2006/main">
  <p:tag name="TIMING" val="|1.9|1.6|1.6|1.6|3.3|1.6|1.3|2.5|1.6"/>
</p:tagLst>
</file>

<file path=ppt/tags/tag4.xml><?xml version="1.0" encoding="utf-8"?>
<p:tagLst xmlns:a="http://schemas.openxmlformats.org/drawingml/2006/main" xmlns:r="http://schemas.openxmlformats.org/officeDocument/2006/relationships" xmlns:p="http://schemas.openxmlformats.org/presentationml/2006/main">
  <p:tag name="TIMING" val="|1.9|1.8|1.5|2|3.6|3.9|0.7|1.1|1.8"/>
</p:tagLst>
</file>

<file path=ppt/tags/tag5.xml><?xml version="1.0" encoding="utf-8"?>
<p:tagLst xmlns:a="http://schemas.openxmlformats.org/drawingml/2006/main" xmlns:r="http://schemas.openxmlformats.org/officeDocument/2006/relationships" xmlns:p="http://schemas.openxmlformats.org/presentationml/2006/main">
  <p:tag name="TIMING" val="|2.9|1.8|2.6|1.7|1.4|2.8|2|2|2|2.4"/>
</p:tagLst>
</file>

<file path=ppt/tags/tag6.xml><?xml version="1.0" encoding="utf-8"?>
<p:tagLst xmlns:a="http://schemas.openxmlformats.org/drawingml/2006/main" xmlns:r="http://schemas.openxmlformats.org/officeDocument/2006/relationships" xmlns:p="http://schemas.openxmlformats.org/presentationml/2006/main">
  <p:tag name="TIMING" val="|0.9|3.6|2.6"/>
</p:tagLst>
</file>

<file path=ppt/tags/tag7.xml><?xml version="1.0" encoding="utf-8"?>
<p:tagLst xmlns:a="http://schemas.openxmlformats.org/drawingml/2006/main" xmlns:r="http://schemas.openxmlformats.org/officeDocument/2006/relationships" xmlns:p="http://schemas.openxmlformats.org/presentationml/2006/main">
  <p:tag name="TIMING" val="|1.4|3.5|6.8"/>
</p:tagLst>
</file>

<file path=ppt/tags/tag8.xml><?xml version="1.0" encoding="utf-8"?>
<p:tagLst xmlns:a="http://schemas.openxmlformats.org/drawingml/2006/main" xmlns:r="http://schemas.openxmlformats.org/officeDocument/2006/relationships" xmlns:p="http://schemas.openxmlformats.org/presentationml/2006/main">
  <p:tag name="TIMING" val="|1|3.2|9"/>
</p:tagLst>
</file>

<file path=ppt/tags/tag9.xml><?xml version="1.0" encoding="utf-8"?>
<p:tagLst xmlns:a="http://schemas.openxmlformats.org/drawingml/2006/main" xmlns:r="http://schemas.openxmlformats.org/officeDocument/2006/relationships" xmlns:p="http://schemas.openxmlformats.org/presentationml/2006/main">
  <p:tag name="TIMING" val="|0.5|4|4.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25161</TotalTime>
  <Words>10613</Words>
  <Application>Microsoft Macintosh PowerPoint</Application>
  <PresentationFormat>Widescreen</PresentationFormat>
  <Paragraphs>718</Paragraphs>
  <Slides>125</Slides>
  <Notes>125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125</vt:i4>
      </vt:variant>
    </vt:vector>
  </HeadingPairs>
  <TitlesOfParts>
    <vt:vector size="134" baseType="lpstr">
      <vt:lpstr>Arial</vt:lpstr>
      <vt:lpstr>Arial Rounded MT Bold</vt:lpstr>
      <vt:lpstr>Bradley Hand ITC</vt:lpstr>
      <vt:lpstr>Calibri</vt:lpstr>
      <vt:lpstr>Calibri Light</vt:lpstr>
      <vt:lpstr>Century Gothic</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816</cp:revision>
  <cp:lastPrinted>2021-03-23T09:44:24Z</cp:lastPrinted>
  <dcterms:created xsi:type="dcterms:W3CDTF">2015-05-17T14:23:03Z</dcterms:created>
  <dcterms:modified xsi:type="dcterms:W3CDTF">2022-03-11T13:23:41Z</dcterms:modified>
</cp:coreProperties>
</file>