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6.xml" ContentType="application/vnd.openxmlformats-officedocument.presentationml.tags+xml"/>
  <Override PartName="/ppt/notesSlides/notesSlide26.xml" ContentType="application/vnd.openxmlformats-officedocument.presentationml.notesSlide+xml"/>
  <Override PartName="/ppt/tags/tag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98" r:id="rId2"/>
    <p:sldMasterId id="2147483710" r:id="rId3"/>
  </p:sldMasterIdLst>
  <p:notesMasterIdLst>
    <p:notesMasterId r:id="rId32"/>
  </p:notesMasterIdLst>
  <p:sldIdLst>
    <p:sldId id="2224" r:id="rId4"/>
    <p:sldId id="2225" r:id="rId5"/>
    <p:sldId id="1758" r:id="rId6"/>
    <p:sldId id="1714" r:id="rId7"/>
    <p:sldId id="1715" r:id="rId8"/>
    <p:sldId id="1716" r:id="rId9"/>
    <p:sldId id="1717" r:id="rId10"/>
    <p:sldId id="1718" r:id="rId11"/>
    <p:sldId id="1729" r:id="rId12"/>
    <p:sldId id="1731" r:id="rId13"/>
    <p:sldId id="1732" r:id="rId14"/>
    <p:sldId id="1734" r:id="rId15"/>
    <p:sldId id="1735" r:id="rId16"/>
    <p:sldId id="1736" r:id="rId17"/>
    <p:sldId id="1737" r:id="rId18"/>
    <p:sldId id="1738" r:id="rId19"/>
    <p:sldId id="1739" r:id="rId20"/>
    <p:sldId id="1740" r:id="rId21"/>
    <p:sldId id="2175" r:id="rId22"/>
    <p:sldId id="2144" r:id="rId23"/>
    <p:sldId id="2228" r:id="rId24"/>
    <p:sldId id="2165" r:id="rId25"/>
    <p:sldId id="2166" r:id="rId26"/>
    <p:sldId id="2176" r:id="rId27"/>
    <p:sldId id="2226" r:id="rId28"/>
    <p:sldId id="579" r:id="rId29"/>
    <p:sldId id="2227" r:id="rId30"/>
    <p:sldId id="2174" r:id="rId31"/>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EC52C"/>
    <a:srgbClr val="482C89"/>
    <a:srgbClr val="5D2E90"/>
    <a:srgbClr val="3E0099"/>
    <a:srgbClr val="FCC618"/>
    <a:srgbClr val="462A88"/>
    <a:srgbClr val="FFD888"/>
    <a:srgbClr val="956D6A"/>
    <a:srgbClr val="7589C4"/>
    <a:srgbClr val="946C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64" autoAdjust="0"/>
    <p:restoredTop sz="83946" autoAdjust="0"/>
  </p:normalViewPr>
  <p:slideViewPr>
    <p:cSldViewPr snapToGrid="0">
      <p:cViewPr varScale="1">
        <p:scale>
          <a:sx n="106" d="100"/>
          <a:sy n="106" d="100"/>
        </p:scale>
        <p:origin x="1016" y="184"/>
      </p:cViewPr>
      <p:guideLst/>
    </p:cSldViewPr>
  </p:slideViewPr>
  <p:outlineViewPr>
    <p:cViewPr>
      <p:scale>
        <a:sx n="33" d="100"/>
        <a:sy n="33" d="100"/>
      </p:scale>
      <p:origin x="0" y="-17412"/>
    </p:cViewPr>
  </p:outlineViewPr>
  <p:notesTextViewPr>
    <p:cViewPr>
      <p:scale>
        <a:sx n="3" d="2"/>
        <a:sy n="3" d="2"/>
      </p:scale>
      <p:origin x="0" y="0"/>
    </p:cViewPr>
  </p:notesTextViewPr>
  <p:sorterViewPr>
    <p:cViewPr varScale="1">
      <p:scale>
        <a:sx n="1" d="1"/>
        <a:sy n="1" d="1"/>
      </p:scale>
      <p:origin x="0" y="-1168"/>
    </p:cViewPr>
  </p:sorterViewPr>
  <p:notesViewPr>
    <p:cSldViewPr snapToGrid="0">
      <p:cViewPr varScale="1">
        <p:scale>
          <a:sx n="89" d="100"/>
          <a:sy n="89" d="100"/>
        </p:scale>
        <p:origin x="448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2536E048-A352-4BB6-BBCC-BD44E551F68E}" type="datetimeFigureOut">
              <a:rPr lang="en-ZA" smtClean="0"/>
              <a:t>2021/12/13</a:t>
            </a:fld>
            <a:endParaRPr lang="en-ZA"/>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DF9EFC38-92A7-4091-BBA3-9AC4DF771430}" type="slidenum">
              <a:rPr lang="en-ZA" smtClean="0"/>
              <a:t>‹#›</a:t>
            </a:fld>
            <a:endParaRPr lang="en-ZA"/>
          </a:p>
        </p:txBody>
      </p:sp>
    </p:spTree>
    <p:extLst>
      <p:ext uri="{BB962C8B-B14F-4D97-AF65-F5344CB8AC3E}">
        <p14:creationId xmlns:p14="http://schemas.microsoft.com/office/powerpoint/2010/main" val="195319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sz="1200" dirty="0"/>
              <a:t>This Courage presentation will help you to understand the roles and responsibilities of being a parent.</a:t>
            </a:r>
          </a:p>
        </p:txBody>
      </p:sp>
      <p:sp>
        <p:nvSpPr>
          <p:cNvPr id="4" name="Slide Number Placeholder 3"/>
          <p:cNvSpPr>
            <a:spLocks noGrp="1"/>
          </p:cNvSpPr>
          <p:nvPr>
            <p:ph type="sldNum" sz="quarter" idx="5"/>
          </p:nvPr>
        </p:nvSpPr>
        <p:spPr/>
        <p:txBody>
          <a:bodyPr/>
          <a:lstStyle/>
          <a:p>
            <a:fld id="{DF9EFC38-92A7-4091-BBA3-9AC4DF771430}" type="slidenum">
              <a:rPr lang="en-ZA" smtClean="0"/>
              <a:t>1</a:t>
            </a:fld>
            <a:endParaRPr lang="en-ZA"/>
          </a:p>
        </p:txBody>
      </p:sp>
    </p:spTree>
    <p:extLst>
      <p:ext uri="{BB962C8B-B14F-4D97-AF65-F5344CB8AC3E}">
        <p14:creationId xmlns:p14="http://schemas.microsoft.com/office/powerpoint/2010/main" val="3384005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As parents, we must choose positive approaches to this guidance that empowers your child, rather than negative punishment that demeans</a:t>
            </a:r>
            <a:r>
              <a:rPr lang="en-ZA" baseline="0" dirty="0"/>
              <a:t> and disempowers them.</a:t>
            </a:r>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10</a:t>
            </a:fld>
            <a:endParaRPr lang="en-ZA"/>
          </a:p>
        </p:txBody>
      </p:sp>
    </p:spTree>
    <p:extLst>
      <p:ext uri="{BB962C8B-B14F-4D97-AF65-F5344CB8AC3E}">
        <p14:creationId xmlns:p14="http://schemas.microsoft.com/office/powerpoint/2010/main" val="1395723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Positive parenting is about reassuring your child that they will always be loved, even when they make mistakes</a:t>
            </a:r>
            <a:r>
              <a:rPr lang="en-ZA" baseline="0" dirty="0"/>
              <a:t> or poor choices.</a:t>
            </a:r>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11</a:t>
            </a:fld>
            <a:endParaRPr lang="en-ZA"/>
          </a:p>
        </p:txBody>
      </p:sp>
    </p:spTree>
    <p:extLst>
      <p:ext uri="{BB962C8B-B14F-4D97-AF65-F5344CB8AC3E}">
        <p14:creationId xmlns:p14="http://schemas.microsoft.com/office/powerpoint/2010/main" val="896616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Negative punishment focusses on</a:t>
            </a:r>
            <a:r>
              <a:rPr lang="en-ZA" baseline="0" dirty="0"/>
              <a:t> your child’s ‘bad’ behaviour, and makes them feel like your love is conditional.  This will not help them understand their mistakes or prevent them in the future.</a:t>
            </a:r>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12</a:t>
            </a:fld>
            <a:endParaRPr lang="en-ZA"/>
          </a:p>
        </p:txBody>
      </p:sp>
    </p:spTree>
    <p:extLst>
      <p:ext uri="{BB962C8B-B14F-4D97-AF65-F5344CB8AC3E}">
        <p14:creationId xmlns:p14="http://schemas.microsoft.com/office/powerpoint/2010/main" val="2228164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Positive parenting is about teaching your child</a:t>
            </a:r>
            <a:r>
              <a:rPr lang="en-ZA" baseline="0" dirty="0"/>
              <a:t> by providing them with examples of good choices and explaining the consequences of their behaviour. </a:t>
            </a:r>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13</a:t>
            </a:fld>
            <a:endParaRPr lang="en-ZA"/>
          </a:p>
        </p:txBody>
      </p:sp>
    </p:spTree>
    <p:extLst>
      <p:ext uri="{BB962C8B-B14F-4D97-AF65-F5344CB8AC3E}">
        <p14:creationId xmlns:p14="http://schemas.microsoft.com/office/powerpoint/2010/main" val="3381555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Negative punishment involves threatening your child, forcing compliance or trying</a:t>
            </a:r>
            <a:r>
              <a:rPr lang="en-ZA" baseline="0" dirty="0"/>
              <a:t> to teach them through fear, which is very ineffective in creating behaviour change.</a:t>
            </a:r>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14</a:t>
            </a:fld>
            <a:endParaRPr lang="en-ZA"/>
          </a:p>
        </p:txBody>
      </p:sp>
    </p:spTree>
    <p:extLst>
      <p:ext uri="{BB962C8B-B14F-4D97-AF65-F5344CB8AC3E}">
        <p14:creationId xmlns:p14="http://schemas.microsoft.com/office/powerpoint/2010/main" val="181074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Positive parenting is about focussing on how your</a:t>
            </a:r>
            <a:r>
              <a:rPr lang="en-ZA" baseline="0" dirty="0"/>
              <a:t> child is in control of their behaviour and as a result, the outcomes of their decisions.</a:t>
            </a:r>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15</a:t>
            </a:fld>
            <a:endParaRPr lang="en-ZA"/>
          </a:p>
        </p:txBody>
      </p:sp>
    </p:spTree>
    <p:extLst>
      <p:ext uri="{BB962C8B-B14F-4D97-AF65-F5344CB8AC3E}">
        <p14:creationId xmlns:p14="http://schemas.microsoft.com/office/powerpoint/2010/main" val="1895621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Rather than trying</a:t>
            </a:r>
            <a:r>
              <a:rPr lang="en-ZA" baseline="0" dirty="0"/>
              <a:t> to control your child’s behaviour through threatening them with punishment.</a:t>
            </a:r>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16</a:t>
            </a:fld>
            <a:endParaRPr lang="en-ZA"/>
          </a:p>
        </p:txBody>
      </p:sp>
    </p:spTree>
    <p:extLst>
      <p:ext uri="{BB962C8B-B14F-4D97-AF65-F5344CB8AC3E}">
        <p14:creationId xmlns:p14="http://schemas.microsoft.com/office/powerpoint/2010/main" val="3762799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Positive parenting is about focussing on your child’s feelings and encouraging them to solve their problems by discussing them with you. This creates a strong</a:t>
            </a:r>
            <a:r>
              <a:rPr lang="en-ZA" baseline="0" dirty="0"/>
              <a:t> parent-child connection.</a:t>
            </a:r>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17</a:t>
            </a:fld>
            <a:endParaRPr lang="en-ZA"/>
          </a:p>
        </p:txBody>
      </p:sp>
    </p:spTree>
    <p:extLst>
      <p:ext uri="{BB962C8B-B14F-4D97-AF65-F5344CB8AC3E}">
        <p14:creationId xmlns:p14="http://schemas.microsoft.com/office/powerpoint/2010/main" val="122868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Negative punishment focusses on negative behaviour and often fosters dishonesty to avoid negative consequences. This encourages more </a:t>
            </a:r>
            <a:r>
              <a:rPr lang="en-ZA" baseline="0" dirty="0"/>
              <a:t>rebellion and will create a disconnection between you and your child. </a:t>
            </a:r>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18</a:t>
            </a:fld>
            <a:endParaRPr lang="en-ZA"/>
          </a:p>
        </p:txBody>
      </p:sp>
    </p:spTree>
    <p:extLst>
      <p:ext uri="{BB962C8B-B14F-4D97-AF65-F5344CB8AC3E}">
        <p14:creationId xmlns:p14="http://schemas.microsoft.com/office/powerpoint/2010/main" val="3772525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One of the most important roles of a parent is to build your child’s self esteem.</a:t>
            </a:r>
          </a:p>
        </p:txBody>
      </p:sp>
      <p:sp>
        <p:nvSpPr>
          <p:cNvPr id="4" name="Slide Number Placeholder 3"/>
          <p:cNvSpPr>
            <a:spLocks noGrp="1"/>
          </p:cNvSpPr>
          <p:nvPr>
            <p:ph type="sldNum" sz="quarter" idx="5"/>
          </p:nvPr>
        </p:nvSpPr>
        <p:spPr/>
        <p:txBody>
          <a:bodyPr/>
          <a:lstStyle/>
          <a:p>
            <a:fld id="{DF9EFC38-92A7-4091-BBA3-9AC4DF771430}" type="slidenum">
              <a:rPr lang="en-ZA" smtClean="0"/>
              <a:t>19</a:t>
            </a:fld>
            <a:endParaRPr lang="en-ZA"/>
          </a:p>
        </p:txBody>
      </p:sp>
    </p:spTree>
    <p:extLst>
      <p:ext uri="{BB962C8B-B14F-4D97-AF65-F5344CB8AC3E}">
        <p14:creationId xmlns:p14="http://schemas.microsoft.com/office/powerpoint/2010/main" val="974327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Children are the sum total of all that has come before them in terms of their family and ancestors, but they are also shaped by their environment and how they are brought up. Every person, place and experience influences the people they become, from their parents or caregivers, to their extended family, their friends, teachers, spiritual and  cultural advisors, and the people they work with.</a:t>
            </a:r>
          </a:p>
        </p:txBody>
      </p:sp>
      <p:sp>
        <p:nvSpPr>
          <p:cNvPr id="4" name="Slide Number Placeholder 3"/>
          <p:cNvSpPr>
            <a:spLocks noGrp="1"/>
          </p:cNvSpPr>
          <p:nvPr>
            <p:ph type="sldNum" sz="quarter" idx="5"/>
          </p:nvPr>
        </p:nvSpPr>
        <p:spPr/>
        <p:txBody>
          <a:bodyPr/>
          <a:lstStyle/>
          <a:p>
            <a:fld id="{DF9EFC38-92A7-4091-BBA3-9AC4DF771430}" type="slidenum">
              <a:rPr lang="en-ZA" smtClean="0"/>
              <a:t>2</a:t>
            </a:fld>
            <a:endParaRPr lang="en-ZA"/>
          </a:p>
        </p:txBody>
      </p:sp>
    </p:spTree>
    <p:extLst>
      <p:ext uri="{BB962C8B-B14F-4D97-AF65-F5344CB8AC3E}">
        <p14:creationId xmlns:p14="http://schemas.microsoft.com/office/powerpoint/2010/main" val="3516673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Self esteem and self worth is about having confidence in your own worth and abilities.  It is about having a strong personal identity, making good personal decisions, caring for oneself and others around you, having a clear focus and direction for your life, achieving your personal goals and taking responsibility for your life.</a:t>
            </a:r>
          </a:p>
        </p:txBody>
      </p:sp>
      <p:sp>
        <p:nvSpPr>
          <p:cNvPr id="4" name="Slide Number Placeholder 3"/>
          <p:cNvSpPr>
            <a:spLocks noGrp="1"/>
          </p:cNvSpPr>
          <p:nvPr>
            <p:ph type="sldNum" sz="quarter" idx="5"/>
          </p:nvPr>
        </p:nvSpPr>
        <p:spPr/>
        <p:txBody>
          <a:bodyPr/>
          <a:lstStyle/>
          <a:p>
            <a:fld id="{DF9EFC38-92A7-4091-BBA3-9AC4DF771430}" type="slidenum">
              <a:rPr lang="en-ZA" smtClean="0"/>
              <a:t>20</a:t>
            </a:fld>
            <a:endParaRPr lang="en-ZA"/>
          </a:p>
        </p:txBody>
      </p:sp>
    </p:spTree>
    <p:extLst>
      <p:ext uri="{BB962C8B-B14F-4D97-AF65-F5344CB8AC3E}">
        <p14:creationId xmlns:p14="http://schemas.microsoft.com/office/powerpoint/2010/main" val="884430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These are some fun things you can do with your child to build their self esteem.</a:t>
            </a:r>
          </a:p>
        </p:txBody>
      </p:sp>
      <p:sp>
        <p:nvSpPr>
          <p:cNvPr id="4" name="Slide Number Placeholder 3"/>
          <p:cNvSpPr>
            <a:spLocks noGrp="1"/>
          </p:cNvSpPr>
          <p:nvPr>
            <p:ph type="sldNum" sz="quarter" idx="5"/>
          </p:nvPr>
        </p:nvSpPr>
        <p:spPr/>
        <p:txBody>
          <a:bodyPr/>
          <a:lstStyle/>
          <a:p>
            <a:fld id="{DF9EFC38-92A7-4091-BBA3-9AC4DF771430}" type="slidenum">
              <a:rPr lang="en-ZA" smtClean="0"/>
              <a:t>21</a:t>
            </a:fld>
            <a:endParaRPr lang="en-ZA"/>
          </a:p>
        </p:txBody>
      </p:sp>
    </p:spTree>
    <p:extLst>
      <p:ext uri="{BB962C8B-B14F-4D97-AF65-F5344CB8AC3E}">
        <p14:creationId xmlns:p14="http://schemas.microsoft.com/office/powerpoint/2010/main" val="2336557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The first is called the gratitude chair. Ask your child to sit in a chair in the middle of your family circle.  Each member of your family should then tell your child what they are grateful to them for.  You may want to do this on special occasions such as their birthday, if they have achieved something noteworthy, or just if they are feeling down and need to some positive reinforcement from their family or close friends.</a:t>
            </a:r>
          </a:p>
        </p:txBody>
      </p:sp>
      <p:sp>
        <p:nvSpPr>
          <p:cNvPr id="4" name="Slide Number Placeholder 3"/>
          <p:cNvSpPr>
            <a:spLocks noGrp="1"/>
          </p:cNvSpPr>
          <p:nvPr>
            <p:ph type="sldNum" sz="quarter" idx="5"/>
          </p:nvPr>
        </p:nvSpPr>
        <p:spPr/>
        <p:txBody>
          <a:bodyPr/>
          <a:lstStyle/>
          <a:p>
            <a:fld id="{DF9EFC38-92A7-4091-BBA3-9AC4DF771430}" type="slidenum">
              <a:rPr lang="en-ZA" smtClean="0"/>
              <a:t>22</a:t>
            </a:fld>
            <a:endParaRPr lang="en-ZA"/>
          </a:p>
        </p:txBody>
      </p:sp>
    </p:spTree>
    <p:extLst>
      <p:ext uri="{BB962C8B-B14F-4D97-AF65-F5344CB8AC3E}">
        <p14:creationId xmlns:p14="http://schemas.microsoft.com/office/powerpoint/2010/main" val="753409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The second exercise is called the self esteem bowl.  Show your child a bowl, and tell them to think about this bowl as representing their self esteem, or how they feel about themselves.  Ask them to think about all of the things that people say to them that makes them feel special about themselves.  Then ask them to think about all of the things that people say to them, that makes them feel sad or unhappy about themselves.  Explain to them that, if they allow other people to fill their self esteem bowl, they will also allow them to empty their bowl!  Finally, get them to think about all of the things they think make them special and unique.  The things that no-one can take out of their self esteem bowl.  Get them to write these things onto little pieces of paper and put them in their bowl to remind themselves of what makes them special.</a:t>
            </a:r>
          </a:p>
        </p:txBody>
      </p:sp>
      <p:sp>
        <p:nvSpPr>
          <p:cNvPr id="4" name="Slide Number Placeholder 3"/>
          <p:cNvSpPr>
            <a:spLocks noGrp="1"/>
          </p:cNvSpPr>
          <p:nvPr>
            <p:ph type="sldNum" sz="quarter" idx="5"/>
          </p:nvPr>
        </p:nvSpPr>
        <p:spPr/>
        <p:txBody>
          <a:bodyPr/>
          <a:lstStyle/>
          <a:p>
            <a:fld id="{DF9EFC38-92A7-4091-BBA3-9AC4DF771430}" type="slidenum">
              <a:rPr lang="en-ZA" smtClean="0"/>
              <a:t>23</a:t>
            </a:fld>
            <a:endParaRPr lang="en-ZA"/>
          </a:p>
        </p:txBody>
      </p:sp>
    </p:spTree>
    <p:extLst>
      <p:ext uri="{BB962C8B-B14F-4D97-AF65-F5344CB8AC3E}">
        <p14:creationId xmlns:p14="http://schemas.microsoft.com/office/powerpoint/2010/main" val="1064807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The final exercise is about helping your child to develop their own personal brand or crest.  They do this by drawing an animal or plant that they think represents who they are or want to be, inside a shield or crest shape that speaks to them.  They should use their favourite colours to draw their crest, and finally they should create a motto or tagline that defines what is important to them.  You can find out more about developing a personal brand through the Courage Personal Empowerment Booklet or Video.</a:t>
            </a:r>
          </a:p>
        </p:txBody>
      </p:sp>
      <p:sp>
        <p:nvSpPr>
          <p:cNvPr id="4" name="Slide Number Placeholder 3"/>
          <p:cNvSpPr>
            <a:spLocks noGrp="1"/>
          </p:cNvSpPr>
          <p:nvPr>
            <p:ph type="sldNum" sz="quarter" idx="5"/>
          </p:nvPr>
        </p:nvSpPr>
        <p:spPr/>
        <p:txBody>
          <a:bodyPr/>
          <a:lstStyle/>
          <a:p>
            <a:fld id="{DF9EFC38-92A7-4091-BBA3-9AC4DF771430}" type="slidenum">
              <a:rPr lang="en-ZA" smtClean="0"/>
              <a:t>24</a:t>
            </a:fld>
            <a:endParaRPr lang="en-ZA"/>
          </a:p>
        </p:txBody>
      </p:sp>
    </p:spTree>
    <p:extLst>
      <p:ext uri="{BB962C8B-B14F-4D97-AF65-F5344CB8AC3E}">
        <p14:creationId xmlns:p14="http://schemas.microsoft.com/office/powerpoint/2010/main" val="83418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As parents, caregivers and child protection officers we must always focus on what is in the best interests of the children in our care.</a:t>
            </a:r>
          </a:p>
        </p:txBody>
      </p:sp>
      <p:sp>
        <p:nvSpPr>
          <p:cNvPr id="4" name="Slide Number Placeholder 3"/>
          <p:cNvSpPr>
            <a:spLocks noGrp="1"/>
          </p:cNvSpPr>
          <p:nvPr>
            <p:ph type="sldNum" sz="quarter" idx="5"/>
          </p:nvPr>
        </p:nvSpPr>
        <p:spPr/>
        <p:txBody>
          <a:bodyPr/>
          <a:lstStyle/>
          <a:p>
            <a:fld id="{DF9EFC38-92A7-4091-BBA3-9AC4DF771430}" type="slidenum">
              <a:rPr lang="en-ZA" smtClean="0"/>
              <a:t>25</a:t>
            </a:fld>
            <a:endParaRPr lang="en-ZA"/>
          </a:p>
        </p:txBody>
      </p:sp>
    </p:spTree>
    <p:extLst>
      <p:ext uri="{BB962C8B-B14F-4D97-AF65-F5344CB8AC3E}">
        <p14:creationId xmlns:p14="http://schemas.microsoft.com/office/powerpoint/2010/main" val="2330796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means that we must always…</a:t>
            </a:r>
          </a:p>
        </p:txBody>
      </p:sp>
      <p:sp>
        <p:nvSpPr>
          <p:cNvPr id="4" name="Slide Number Placeholder 3"/>
          <p:cNvSpPr>
            <a:spLocks noGrp="1"/>
          </p:cNvSpPr>
          <p:nvPr>
            <p:ph type="sldNum" sz="quarter" idx="5"/>
          </p:nvPr>
        </p:nvSpPr>
        <p:spPr/>
        <p:txBody>
          <a:bodyPr/>
          <a:lstStyle/>
          <a:p>
            <a:fld id="{DF9EFC38-92A7-4091-BBA3-9AC4DF771430}" type="slidenum">
              <a:rPr lang="en-ZA" smtClean="0"/>
              <a:t>26</a:t>
            </a:fld>
            <a:endParaRPr lang="en-ZA"/>
          </a:p>
        </p:txBody>
      </p:sp>
    </p:spTree>
    <p:extLst>
      <p:ext uri="{BB962C8B-B14F-4D97-AF65-F5344CB8AC3E}">
        <p14:creationId xmlns:p14="http://schemas.microsoft.com/office/powerpoint/2010/main" val="14666965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making decisions about what is in the best interests of a child, we must consider…</a:t>
            </a:r>
          </a:p>
        </p:txBody>
      </p:sp>
      <p:sp>
        <p:nvSpPr>
          <p:cNvPr id="4" name="Slide Number Placeholder 3"/>
          <p:cNvSpPr>
            <a:spLocks noGrp="1"/>
          </p:cNvSpPr>
          <p:nvPr>
            <p:ph type="sldNum" sz="quarter" idx="5"/>
          </p:nvPr>
        </p:nvSpPr>
        <p:spPr/>
        <p:txBody>
          <a:bodyPr/>
          <a:lstStyle/>
          <a:p>
            <a:fld id="{DF9EFC38-92A7-4091-BBA3-9AC4DF771430}" type="slidenum">
              <a:rPr lang="en-ZA" smtClean="0"/>
              <a:t>27</a:t>
            </a:fld>
            <a:endParaRPr lang="en-ZA"/>
          </a:p>
        </p:txBody>
      </p:sp>
    </p:spTree>
    <p:extLst>
      <p:ext uri="{BB962C8B-B14F-4D97-AF65-F5344CB8AC3E}">
        <p14:creationId xmlns:p14="http://schemas.microsoft.com/office/powerpoint/2010/main" val="1514495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Thanks for watching.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For more information visit Courage Child Protection dot com</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Be sure to like this video and subscribe to our Courage Channel.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Stay strong and take courage.</a:t>
            </a:r>
          </a:p>
          <a:p>
            <a:endParaRPr lang="en-US" dirty="0"/>
          </a:p>
        </p:txBody>
      </p:sp>
      <p:sp>
        <p:nvSpPr>
          <p:cNvPr id="4" name="Slide Number Placeholder 3"/>
          <p:cNvSpPr>
            <a:spLocks noGrp="1"/>
          </p:cNvSpPr>
          <p:nvPr>
            <p:ph type="sldNum" sz="quarter" idx="5"/>
          </p:nvPr>
        </p:nvSpPr>
        <p:spPr/>
        <p:txBody>
          <a:bodyPr/>
          <a:lstStyle/>
          <a:p>
            <a:fld id="{DF9EFC38-92A7-4091-BBA3-9AC4DF771430}" type="slidenum">
              <a:rPr lang="en-ZA" smtClean="0"/>
              <a:t>28</a:t>
            </a:fld>
            <a:endParaRPr lang="en-ZA"/>
          </a:p>
        </p:txBody>
      </p:sp>
    </p:spTree>
    <p:extLst>
      <p:ext uri="{BB962C8B-B14F-4D97-AF65-F5344CB8AC3E}">
        <p14:creationId xmlns:p14="http://schemas.microsoft.com/office/powerpoint/2010/main" val="2627798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Before detailing the roles and responsibilities of parenting or caregiving, ask yourself, how do you define family? and what do you think makes a good parent?</a:t>
            </a:r>
          </a:p>
        </p:txBody>
      </p:sp>
      <p:sp>
        <p:nvSpPr>
          <p:cNvPr id="4" name="Slide Number Placeholder 3"/>
          <p:cNvSpPr>
            <a:spLocks noGrp="1"/>
          </p:cNvSpPr>
          <p:nvPr>
            <p:ph type="sldNum" sz="quarter" idx="5"/>
          </p:nvPr>
        </p:nvSpPr>
        <p:spPr/>
        <p:txBody>
          <a:bodyPr/>
          <a:lstStyle/>
          <a:p>
            <a:fld id="{DF9EFC38-92A7-4091-BBA3-9AC4DF771430}" type="slidenum">
              <a:rPr lang="en-ZA" smtClean="0"/>
              <a:t>3</a:t>
            </a:fld>
            <a:endParaRPr lang="en-ZA"/>
          </a:p>
        </p:txBody>
      </p:sp>
    </p:spTree>
    <p:extLst>
      <p:ext uri="{BB962C8B-B14F-4D97-AF65-F5344CB8AC3E}">
        <p14:creationId xmlns:p14="http://schemas.microsoft.com/office/powerpoint/2010/main" val="2351676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The role of parents is often defined in a country’s Children’s Act or in their declarations on the rights and needs of children.   We define the roles of parents and caregivers as follows…</a:t>
            </a:r>
          </a:p>
        </p:txBody>
      </p:sp>
      <p:sp>
        <p:nvSpPr>
          <p:cNvPr id="4" name="Slide Number Placeholder 3"/>
          <p:cNvSpPr>
            <a:spLocks noGrp="1"/>
          </p:cNvSpPr>
          <p:nvPr>
            <p:ph type="sldNum" sz="quarter" idx="5"/>
          </p:nvPr>
        </p:nvSpPr>
        <p:spPr/>
        <p:txBody>
          <a:bodyPr/>
          <a:lstStyle/>
          <a:p>
            <a:fld id="{DF9EFC38-92A7-4091-BBA3-9AC4DF771430}" type="slidenum">
              <a:rPr lang="en-ZA" smtClean="0"/>
              <a:t>4</a:t>
            </a:fld>
            <a:endParaRPr lang="en-ZA"/>
          </a:p>
        </p:txBody>
      </p:sp>
    </p:spTree>
    <p:extLst>
      <p:ext uri="{BB962C8B-B14F-4D97-AF65-F5344CB8AC3E}">
        <p14:creationId xmlns:p14="http://schemas.microsoft.com/office/powerpoint/2010/main" val="233953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As a parent, you must ensure the health, wellbeing and development of your child.  You must provide them with financial support, and safeguard them at all times.</a:t>
            </a:r>
          </a:p>
        </p:txBody>
      </p:sp>
      <p:sp>
        <p:nvSpPr>
          <p:cNvPr id="4" name="Slide Number Placeholder 3"/>
          <p:cNvSpPr>
            <a:spLocks noGrp="1"/>
          </p:cNvSpPr>
          <p:nvPr>
            <p:ph type="sldNum" sz="quarter" idx="5"/>
          </p:nvPr>
        </p:nvSpPr>
        <p:spPr/>
        <p:txBody>
          <a:bodyPr/>
          <a:lstStyle/>
          <a:p>
            <a:fld id="{DF9EFC38-92A7-4091-BBA3-9AC4DF771430}" type="slidenum">
              <a:rPr lang="en-ZA" smtClean="0"/>
              <a:t>5</a:t>
            </a:fld>
            <a:endParaRPr lang="en-ZA"/>
          </a:p>
        </p:txBody>
      </p:sp>
    </p:spTree>
    <p:extLst>
      <p:ext uri="{BB962C8B-B14F-4D97-AF65-F5344CB8AC3E}">
        <p14:creationId xmlns:p14="http://schemas.microsoft.com/office/powerpoint/2010/main" val="392438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You must respect, protect and promote the rights and dignity of your child.  You must protect them from maltreatment, abuse, neglect, degradation, discrimination and any physical, emotional or moral harm.  You must guide, advise and assist them in making good decisions for themselves.</a:t>
            </a:r>
          </a:p>
        </p:txBody>
      </p:sp>
      <p:sp>
        <p:nvSpPr>
          <p:cNvPr id="4" name="Slide Number Placeholder 3"/>
          <p:cNvSpPr>
            <a:spLocks noGrp="1"/>
          </p:cNvSpPr>
          <p:nvPr>
            <p:ph type="sldNum" sz="quarter" idx="5"/>
          </p:nvPr>
        </p:nvSpPr>
        <p:spPr/>
        <p:txBody>
          <a:bodyPr/>
          <a:lstStyle/>
          <a:p>
            <a:fld id="{DF9EFC38-92A7-4091-BBA3-9AC4DF771430}" type="slidenum">
              <a:rPr lang="en-ZA" smtClean="0"/>
              <a:t>6</a:t>
            </a:fld>
            <a:endParaRPr lang="en-ZA"/>
          </a:p>
        </p:txBody>
      </p:sp>
    </p:spTree>
    <p:extLst>
      <p:ext uri="{BB962C8B-B14F-4D97-AF65-F5344CB8AC3E}">
        <p14:creationId xmlns:p14="http://schemas.microsoft.com/office/powerpoint/2010/main" val="420031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You must always apply consistent and fair discipline to your child.  You must guide, direct and secure your child’s education and upliftment through intellectual, emotional, physical, moral and cultural development that is appropriate for their age. And most importantly, you must build a sound and loving relationship with your child.</a:t>
            </a:r>
          </a:p>
        </p:txBody>
      </p:sp>
      <p:sp>
        <p:nvSpPr>
          <p:cNvPr id="4" name="Slide Number Placeholder 3"/>
          <p:cNvSpPr>
            <a:spLocks noGrp="1"/>
          </p:cNvSpPr>
          <p:nvPr>
            <p:ph type="sldNum" sz="quarter" idx="5"/>
          </p:nvPr>
        </p:nvSpPr>
        <p:spPr/>
        <p:txBody>
          <a:bodyPr/>
          <a:lstStyle/>
          <a:p>
            <a:fld id="{DF9EFC38-92A7-4091-BBA3-9AC4DF771430}" type="slidenum">
              <a:rPr lang="en-ZA" smtClean="0"/>
              <a:t>7</a:t>
            </a:fld>
            <a:endParaRPr lang="en-ZA"/>
          </a:p>
        </p:txBody>
      </p:sp>
    </p:spTree>
    <p:extLst>
      <p:ext uri="{BB962C8B-B14F-4D97-AF65-F5344CB8AC3E}">
        <p14:creationId xmlns:p14="http://schemas.microsoft.com/office/powerpoint/2010/main" val="2806199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As a parent, you will need to accommodate any special needs your child may have.  You should inform, involve and encourage their participation in their care and protection, and you must ensure that they have a suitable place to live where they feel secure and protected.</a:t>
            </a:r>
          </a:p>
        </p:txBody>
      </p:sp>
      <p:sp>
        <p:nvSpPr>
          <p:cNvPr id="4" name="Slide Number Placeholder 3"/>
          <p:cNvSpPr>
            <a:spLocks noGrp="1"/>
          </p:cNvSpPr>
          <p:nvPr>
            <p:ph type="sldNum" sz="quarter" idx="5"/>
          </p:nvPr>
        </p:nvSpPr>
        <p:spPr/>
        <p:txBody>
          <a:bodyPr/>
          <a:lstStyle/>
          <a:p>
            <a:fld id="{DF9EFC38-92A7-4091-BBA3-9AC4DF771430}" type="slidenum">
              <a:rPr lang="en-ZA" smtClean="0"/>
              <a:t>8</a:t>
            </a:fld>
            <a:endParaRPr lang="en-ZA"/>
          </a:p>
        </p:txBody>
      </p:sp>
    </p:spTree>
    <p:extLst>
      <p:ext uri="{BB962C8B-B14F-4D97-AF65-F5344CB8AC3E}">
        <p14:creationId xmlns:p14="http://schemas.microsoft.com/office/powerpoint/2010/main" val="1285665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Throughout your child’s growing up experience, you will need to help them to become responsible young adults.  It is important that this guidance is given in the form of positive parenting rather than harsh punishment. This will ensure that you maintain a strong relationship with your child.</a:t>
            </a:r>
          </a:p>
        </p:txBody>
      </p:sp>
      <p:sp>
        <p:nvSpPr>
          <p:cNvPr id="4" name="Slide Number Placeholder 3"/>
          <p:cNvSpPr>
            <a:spLocks noGrp="1"/>
          </p:cNvSpPr>
          <p:nvPr>
            <p:ph type="sldNum" sz="quarter" idx="5"/>
          </p:nvPr>
        </p:nvSpPr>
        <p:spPr/>
        <p:txBody>
          <a:bodyPr/>
          <a:lstStyle/>
          <a:p>
            <a:fld id="{DF9EFC38-92A7-4091-BBA3-9AC4DF771430}" type="slidenum">
              <a:rPr lang="en-ZA" smtClean="0"/>
              <a:t>9</a:t>
            </a:fld>
            <a:endParaRPr lang="en-ZA"/>
          </a:p>
        </p:txBody>
      </p:sp>
    </p:spTree>
    <p:extLst>
      <p:ext uri="{BB962C8B-B14F-4D97-AF65-F5344CB8AC3E}">
        <p14:creationId xmlns:p14="http://schemas.microsoft.com/office/powerpoint/2010/main" val="323983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BBC07FE9-65EF-4C04-801F-4C3866242EA0}" type="datetimeFigureOut">
              <a:rPr lang="en-US" smtClean="0"/>
              <a:pPr/>
              <a:t>12/13/21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0FBB9CC-0DFF-49EE-9DF3-20AD78CB0924}" type="slidenum">
              <a:rPr lang="en-ZA" smtClean="0"/>
              <a:pPr/>
              <a:t>‹#›</a:t>
            </a:fld>
            <a:endParaRPr lang="en-ZA" dirty="0"/>
          </a:p>
        </p:txBody>
      </p:sp>
    </p:spTree>
    <p:extLst>
      <p:ext uri="{BB962C8B-B14F-4D97-AF65-F5344CB8AC3E}">
        <p14:creationId xmlns:p14="http://schemas.microsoft.com/office/powerpoint/2010/main" val="1280283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FE82F21-A57F-4E78-9F06-D9988EAD901A}" type="datetimeFigureOut">
              <a:rPr lang="en-ZA" smtClean="0"/>
              <a:t>2021/12/13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240518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638723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970245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249C-3E15-DE49-8C9A-A2571070FDB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7ED108F-8C51-FE45-A191-56B35CB3EA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A2C8C77-F944-1142-AFD3-062BBF28B3AE}"/>
              </a:ext>
            </a:extLst>
          </p:cNvPr>
          <p:cNvSpPr>
            <a:spLocks noGrp="1"/>
          </p:cNvSpPr>
          <p:nvPr>
            <p:ph type="dt" sz="half" idx="10"/>
          </p:nvPr>
        </p:nvSpPr>
        <p:spPr/>
        <p:txBody>
          <a:bodyPr/>
          <a:lstStyle/>
          <a:p>
            <a:fld id="{C694F338-4151-6A4A-AD7E-83FE0A5BB61D}" type="datetimeFigureOut">
              <a:rPr lang="en-US" smtClean="0"/>
              <a:t>12/13/21</a:t>
            </a:fld>
            <a:endParaRPr lang="en-US"/>
          </a:p>
        </p:txBody>
      </p:sp>
      <p:sp>
        <p:nvSpPr>
          <p:cNvPr id="5" name="Footer Placeholder 4">
            <a:extLst>
              <a:ext uri="{FF2B5EF4-FFF2-40B4-BE49-F238E27FC236}">
                <a16:creationId xmlns:a16="http://schemas.microsoft.com/office/drawing/2014/main" id="{C1AF0BEA-64FE-3F42-835A-76558F708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2F08B-7F14-B142-B294-63EDB72682E2}"/>
              </a:ext>
            </a:extLst>
          </p:cNvPr>
          <p:cNvSpPr>
            <a:spLocks noGrp="1"/>
          </p:cNvSpPr>
          <p:nvPr>
            <p:ph type="sldNum" sz="quarter" idx="12"/>
          </p:nvPr>
        </p:nvSpPr>
        <p:spPr/>
        <p:txBody>
          <a:bodyPr/>
          <a:lstStyle/>
          <a:p>
            <a:fld id="{6FE850F1-F441-434A-9729-C887538BA0AF}" type="slidenum">
              <a:rPr lang="en-US" smtClean="0"/>
              <a:t>‹#›</a:t>
            </a:fld>
            <a:endParaRPr lang="en-US"/>
          </a:p>
        </p:txBody>
      </p:sp>
    </p:spTree>
    <p:extLst>
      <p:ext uri="{BB962C8B-B14F-4D97-AF65-F5344CB8AC3E}">
        <p14:creationId xmlns:p14="http://schemas.microsoft.com/office/powerpoint/2010/main" val="1906124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D436F-D981-9C4B-B2C5-F736AC77997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63F7B15-809B-0648-924B-BF43B3B8734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08BA85D-D9EB-3A47-A984-D34CD8AD6B6D}"/>
              </a:ext>
            </a:extLst>
          </p:cNvPr>
          <p:cNvSpPr>
            <a:spLocks noGrp="1"/>
          </p:cNvSpPr>
          <p:nvPr>
            <p:ph type="dt" sz="half" idx="10"/>
          </p:nvPr>
        </p:nvSpPr>
        <p:spPr/>
        <p:txBody>
          <a:bodyPr/>
          <a:lstStyle/>
          <a:p>
            <a:fld id="{C694F338-4151-6A4A-AD7E-83FE0A5BB61D}" type="datetimeFigureOut">
              <a:rPr lang="en-US" smtClean="0"/>
              <a:t>12/13/21</a:t>
            </a:fld>
            <a:endParaRPr lang="en-US"/>
          </a:p>
        </p:txBody>
      </p:sp>
      <p:sp>
        <p:nvSpPr>
          <p:cNvPr id="5" name="Footer Placeholder 4">
            <a:extLst>
              <a:ext uri="{FF2B5EF4-FFF2-40B4-BE49-F238E27FC236}">
                <a16:creationId xmlns:a16="http://schemas.microsoft.com/office/drawing/2014/main" id="{23FDE1F8-0EE4-2848-A19B-3ED37D43D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D7D863-2396-E846-B573-4DE51CB136B5}"/>
              </a:ext>
            </a:extLst>
          </p:cNvPr>
          <p:cNvSpPr>
            <a:spLocks noGrp="1"/>
          </p:cNvSpPr>
          <p:nvPr>
            <p:ph type="sldNum" sz="quarter" idx="12"/>
          </p:nvPr>
        </p:nvSpPr>
        <p:spPr/>
        <p:txBody>
          <a:bodyPr/>
          <a:lstStyle/>
          <a:p>
            <a:fld id="{6FE850F1-F441-434A-9729-C887538BA0AF}" type="slidenum">
              <a:rPr lang="en-US" smtClean="0"/>
              <a:t>‹#›</a:t>
            </a:fld>
            <a:endParaRPr lang="en-US"/>
          </a:p>
        </p:txBody>
      </p:sp>
    </p:spTree>
    <p:extLst>
      <p:ext uri="{BB962C8B-B14F-4D97-AF65-F5344CB8AC3E}">
        <p14:creationId xmlns:p14="http://schemas.microsoft.com/office/powerpoint/2010/main" val="452451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C175-C2A4-1547-89C8-BD3D56A9B58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F50D37E-334B-A544-A067-CACD59BDD5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80D92B6-C915-9F4F-9351-0E19C190199E}"/>
              </a:ext>
            </a:extLst>
          </p:cNvPr>
          <p:cNvSpPr>
            <a:spLocks noGrp="1"/>
          </p:cNvSpPr>
          <p:nvPr>
            <p:ph type="dt" sz="half" idx="10"/>
          </p:nvPr>
        </p:nvSpPr>
        <p:spPr/>
        <p:txBody>
          <a:bodyPr/>
          <a:lstStyle/>
          <a:p>
            <a:fld id="{C694F338-4151-6A4A-AD7E-83FE0A5BB61D}" type="datetimeFigureOut">
              <a:rPr lang="en-US" smtClean="0"/>
              <a:t>12/13/21</a:t>
            </a:fld>
            <a:endParaRPr lang="en-US"/>
          </a:p>
        </p:txBody>
      </p:sp>
      <p:sp>
        <p:nvSpPr>
          <p:cNvPr id="5" name="Footer Placeholder 4">
            <a:extLst>
              <a:ext uri="{FF2B5EF4-FFF2-40B4-BE49-F238E27FC236}">
                <a16:creationId xmlns:a16="http://schemas.microsoft.com/office/drawing/2014/main" id="{85A17CA4-6510-144E-8909-7A247E8911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D06FEB-D904-ED44-800B-2F4D0917A89F}"/>
              </a:ext>
            </a:extLst>
          </p:cNvPr>
          <p:cNvSpPr>
            <a:spLocks noGrp="1"/>
          </p:cNvSpPr>
          <p:nvPr>
            <p:ph type="sldNum" sz="quarter" idx="12"/>
          </p:nvPr>
        </p:nvSpPr>
        <p:spPr/>
        <p:txBody>
          <a:bodyPr/>
          <a:lstStyle/>
          <a:p>
            <a:fld id="{6FE850F1-F441-434A-9729-C887538BA0AF}" type="slidenum">
              <a:rPr lang="en-US" smtClean="0"/>
              <a:t>‹#›</a:t>
            </a:fld>
            <a:endParaRPr lang="en-US"/>
          </a:p>
        </p:txBody>
      </p:sp>
    </p:spTree>
    <p:extLst>
      <p:ext uri="{BB962C8B-B14F-4D97-AF65-F5344CB8AC3E}">
        <p14:creationId xmlns:p14="http://schemas.microsoft.com/office/powerpoint/2010/main" val="1706709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441B2-2C32-F64E-8630-63864DCFD9B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AADEC84-A7E6-D646-B6F5-A49F2147E83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9324BC1-1778-0F43-8EB8-1FB83A72E61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6BD9103-1FE9-4944-B033-35845ACA2CE2}"/>
              </a:ext>
            </a:extLst>
          </p:cNvPr>
          <p:cNvSpPr>
            <a:spLocks noGrp="1"/>
          </p:cNvSpPr>
          <p:nvPr>
            <p:ph type="dt" sz="half" idx="10"/>
          </p:nvPr>
        </p:nvSpPr>
        <p:spPr/>
        <p:txBody>
          <a:bodyPr/>
          <a:lstStyle/>
          <a:p>
            <a:fld id="{C694F338-4151-6A4A-AD7E-83FE0A5BB61D}" type="datetimeFigureOut">
              <a:rPr lang="en-US" smtClean="0"/>
              <a:t>12/13/21</a:t>
            </a:fld>
            <a:endParaRPr lang="en-US"/>
          </a:p>
        </p:txBody>
      </p:sp>
      <p:sp>
        <p:nvSpPr>
          <p:cNvPr id="6" name="Footer Placeholder 5">
            <a:extLst>
              <a:ext uri="{FF2B5EF4-FFF2-40B4-BE49-F238E27FC236}">
                <a16:creationId xmlns:a16="http://schemas.microsoft.com/office/drawing/2014/main" id="{A6B8C8F5-0D11-1C46-B60E-F14622387D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8F67B8-BF6B-3249-AB32-0255AFFFB53A}"/>
              </a:ext>
            </a:extLst>
          </p:cNvPr>
          <p:cNvSpPr>
            <a:spLocks noGrp="1"/>
          </p:cNvSpPr>
          <p:nvPr>
            <p:ph type="sldNum" sz="quarter" idx="12"/>
          </p:nvPr>
        </p:nvSpPr>
        <p:spPr/>
        <p:txBody>
          <a:bodyPr/>
          <a:lstStyle/>
          <a:p>
            <a:fld id="{6FE850F1-F441-434A-9729-C887538BA0AF}" type="slidenum">
              <a:rPr lang="en-US" smtClean="0"/>
              <a:t>‹#›</a:t>
            </a:fld>
            <a:endParaRPr lang="en-US"/>
          </a:p>
        </p:txBody>
      </p:sp>
    </p:spTree>
    <p:extLst>
      <p:ext uri="{BB962C8B-B14F-4D97-AF65-F5344CB8AC3E}">
        <p14:creationId xmlns:p14="http://schemas.microsoft.com/office/powerpoint/2010/main" val="1364885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C846-0E66-EE4A-85D1-C476DEE846F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138F147-D2E6-D84B-9F53-AD15EA4442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AAE052E-05A8-1E4B-9428-03893224029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B427453-B38A-5A4E-9B8E-5113EC612D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46E1F38-4268-104C-A985-297F986EB95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3E4E261-69D1-E74C-B1E0-8688449CCA1A}"/>
              </a:ext>
            </a:extLst>
          </p:cNvPr>
          <p:cNvSpPr>
            <a:spLocks noGrp="1"/>
          </p:cNvSpPr>
          <p:nvPr>
            <p:ph type="dt" sz="half" idx="10"/>
          </p:nvPr>
        </p:nvSpPr>
        <p:spPr/>
        <p:txBody>
          <a:bodyPr/>
          <a:lstStyle/>
          <a:p>
            <a:fld id="{C694F338-4151-6A4A-AD7E-83FE0A5BB61D}" type="datetimeFigureOut">
              <a:rPr lang="en-US" smtClean="0"/>
              <a:t>12/13/21</a:t>
            </a:fld>
            <a:endParaRPr lang="en-US"/>
          </a:p>
        </p:txBody>
      </p:sp>
      <p:sp>
        <p:nvSpPr>
          <p:cNvPr id="8" name="Footer Placeholder 7">
            <a:extLst>
              <a:ext uri="{FF2B5EF4-FFF2-40B4-BE49-F238E27FC236}">
                <a16:creationId xmlns:a16="http://schemas.microsoft.com/office/drawing/2014/main" id="{64026F58-7DA5-9A41-B0E6-EB2839B938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902F54-B7F8-9E4E-B9AD-86341C882DEA}"/>
              </a:ext>
            </a:extLst>
          </p:cNvPr>
          <p:cNvSpPr>
            <a:spLocks noGrp="1"/>
          </p:cNvSpPr>
          <p:nvPr>
            <p:ph type="sldNum" sz="quarter" idx="12"/>
          </p:nvPr>
        </p:nvSpPr>
        <p:spPr/>
        <p:txBody>
          <a:bodyPr/>
          <a:lstStyle/>
          <a:p>
            <a:fld id="{6FE850F1-F441-434A-9729-C887538BA0AF}" type="slidenum">
              <a:rPr lang="en-US" smtClean="0"/>
              <a:t>‹#›</a:t>
            </a:fld>
            <a:endParaRPr lang="en-US"/>
          </a:p>
        </p:txBody>
      </p:sp>
    </p:spTree>
    <p:extLst>
      <p:ext uri="{BB962C8B-B14F-4D97-AF65-F5344CB8AC3E}">
        <p14:creationId xmlns:p14="http://schemas.microsoft.com/office/powerpoint/2010/main" val="2826775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79C74-67AC-404F-8D2D-D0E2262015B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F4A4B04-7580-F846-BEFE-18B40B4935C9}"/>
              </a:ext>
            </a:extLst>
          </p:cNvPr>
          <p:cNvSpPr>
            <a:spLocks noGrp="1"/>
          </p:cNvSpPr>
          <p:nvPr>
            <p:ph type="dt" sz="half" idx="10"/>
          </p:nvPr>
        </p:nvSpPr>
        <p:spPr/>
        <p:txBody>
          <a:bodyPr/>
          <a:lstStyle/>
          <a:p>
            <a:fld id="{C694F338-4151-6A4A-AD7E-83FE0A5BB61D}" type="datetimeFigureOut">
              <a:rPr lang="en-US" smtClean="0"/>
              <a:t>12/13/21</a:t>
            </a:fld>
            <a:endParaRPr lang="en-US"/>
          </a:p>
        </p:txBody>
      </p:sp>
      <p:sp>
        <p:nvSpPr>
          <p:cNvPr id="4" name="Footer Placeholder 3">
            <a:extLst>
              <a:ext uri="{FF2B5EF4-FFF2-40B4-BE49-F238E27FC236}">
                <a16:creationId xmlns:a16="http://schemas.microsoft.com/office/drawing/2014/main" id="{6A5AD30D-9090-9A41-BF0F-42E9A636BF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B25BFA-2DC0-AB46-A219-B82FEAE45788}"/>
              </a:ext>
            </a:extLst>
          </p:cNvPr>
          <p:cNvSpPr>
            <a:spLocks noGrp="1"/>
          </p:cNvSpPr>
          <p:nvPr>
            <p:ph type="sldNum" sz="quarter" idx="12"/>
          </p:nvPr>
        </p:nvSpPr>
        <p:spPr/>
        <p:txBody>
          <a:bodyPr/>
          <a:lstStyle/>
          <a:p>
            <a:fld id="{6FE850F1-F441-434A-9729-C887538BA0AF}" type="slidenum">
              <a:rPr lang="en-US" smtClean="0"/>
              <a:t>‹#›</a:t>
            </a:fld>
            <a:endParaRPr lang="en-US"/>
          </a:p>
        </p:txBody>
      </p:sp>
    </p:spTree>
    <p:extLst>
      <p:ext uri="{BB962C8B-B14F-4D97-AF65-F5344CB8AC3E}">
        <p14:creationId xmlns:p14="http://schemas.microsoft.com/office/powerpoint/2010/main" val="4156738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AAD3E-86C7-A446-B029-43D173EE5319}"/>
              </a:ext>
            </a:extLst>
          </p:cNvPr>
          <p:cNvSpPr>
            <a:spLocks noGrp="1"/>
          </p:cNvSpPr>
          <p:nvPr>
            <p:ph type="dt" sz="half" idx="10"/>
          </p:nvPr>
        </p:nvSpPr>
        <p:spPr/>
        <p:txBody>
          <a:bodyPr/>
          <a:lstStyle/>
          <a:p>
            <a:fld id="{C694F338-4151-6A4A-AD7E-83FE0A5BB61D}" type="datetimeFigureOut">
              <a:rPr lang="en-US" smtClean="0"/>
              <a:t>12/13/21</a:t>
            </a:fld>
            <a:endParaRPr lang="en-US"/>
          </a:p>
        </p:txBody>
      </p:sp>
      <p:sp>
        <p:nvSpPr>
          <p:cNvPr id="3" name="Footer Placeholder 2">
            <a:extLst>
              <a:ext uri="{FF2B5EF4-FFF2-40B4-BE49-F238E27FC236}">
                <a16:creationId xmlns:a16="http://schemas.microsoft.com/office/drawing/2014/main" id="{CA861EF7-69C6-1E4A-9C50-F8A8AFC360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00A7D1-6BF1-8346-AFB2-63A80338B5B9}"/>
              </a:ext>
            </a:extLst>
          </p:cNvPr>
          <p:cNvSpPr>
            <a:spLocks noGrp="1"/>
          </p:cNvSpPr>
          <p:nvPr>
            <p:ph type="sldNum" sz="quarter" idx="12"/>
          </p:nvPr>
        </p:nvSpPr>
        <p:spPr/>
        <p:txBody>
          <a:bodyPr/>
          <a:lstStyle/>
          <a:p>
            <a:fld id="{6FE850F1-F441-434A-9729-C887538BA0AF}" type="slidenum">
              <a:rPr lang="en-US" smtClean="0"/>
              <a:t>‹#›</a:t>
            </a:fld>
            <a:endParaRPr lang="en-US"/>
          </a:p>
        </p:txBody>
      </p:sp>
    </p:spTree>
    <p:extLst>
      <p:ext uri="{BB962C8B-B14F-4D97-AF65-F5344CB8AC3E}">
        <p14:creationId xmlns:p14="http://schemas.microsoft.com/office/powerpoint/2010/main" val="3308180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927814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DFD07-074D-CF40-B1D3-0AFAF89BD3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8F82675-C056-724B-9DEB-4AC7F765AC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B382027-A097-8944-BDE1-E7ECCB20B6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1DF8DD3-8F1F-0E41-9EF1-7DA28AC90EF6}"/>
              </a:ext>
            </a:extLst>
          </p:cNvPr>
          <p:cNvSpPr>
            <a:spLocks noGrp="1"/>
          </p:cNvSpPr>
          <p:nvPr>
            <p:ph type="dt" sz="half" idx="10"/>
          </p:nvPr>
        </p:nvSpPr>
        <p:spPr/>
        <p:txBody>
          <a:bodyPr/>
          <a:lstStyle/>
          <a:p>
            <a:fld id="{C694F338-4151-6A4A-AD7E-83FE0A5BB61D}" type="datetimeFigureOut">
              <a:rPr lang="en-US" smtClean="0"/>
              <a:t>12/13/21</a:t>
            </a:fld>
            <a:endParaRPr lang="en-US"/>
          </a:p>
        </p:txBody>
      </p:sp>
      <p:sp>
        <p:nvSpPr>
          <p:cNvPr id="6" name="Footer Placeholder 5">
            <a:extLst>
              <a:ext uri="{FF2B5EF4-FFF2-40B4-BE49-F238E27FC236}">
                <a16:creationId xmlns:a16="http://schemas.microsoft.com/office/drawing/2014/main" id="{4C141CC8-F16B-6F48-8BDE-2F02A7864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CA4EA3-B146-FD41-A94C-A9E5EB5B211B}"/>
              </a:ext>
            </a:extLst>
          </p:cNvPr>
          <p:cNvSpPr>
            <a:spLocks noGrp="1"/>
          </p:cNvSpPr>
          <p:nvPr>
            <p:ph type="sldNum" sz="quarter" idx="12"/>
          </p:nvPr>
        </p:nvSpPr>
        <p:spPr/>
        <p:txBody>
          <a:bodyPr/>
          <a:lstStyle/>
          <a:p>
            <a:fld id="{6FE850F1-F441-434A-9729-C887538BA0AF}" type="slidenum">
              <a:rPr lang="en-US" smtClean="0"/>
              <a:t>‹#›</a:t>
            </a:fld>
            <a:endParaRPr lang="en-US"/>
          </a:p>
        </p:txBody>
      </p:sp>
    </p:spTree>
    <p:extLst>
      <p:ext uri="{BB962C8B-B14F-4D97-AF65-F5344CB8AC3E}">
        <p14:creationId xmlns:p14="http://schemas.microsoft.com/office/powerpoint/2010/main" val="4010474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308DA-C549-0D49-8EFC-80960F10F3C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D2FCAA6-FA40-FC45-BFB5-091449E04F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E146A8-E372-4D48-BB26-D0908EEADC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92302AE-5F86-7141-9A5B-5DAE37E9D3C5}"/>
              </a:ext>
            </a:extLst>
          </p:cNvPr>
          <p:cNvSpPr>
            <a:spLocks noGrp="1"/>
          </p:cNvSpPr>
          <p:nvPr>
            <p:ph type="dt" sz="half" idx="10"/>
          </p:nvPr>
        </p:nvSpPr>
        <p:spPr/>
        <p:txBody>
          <a:bodyPr/>
          <a:lstStyle/>
          <a:p>
            <a:fld id="{C694F338-4151-6A4A-AD7E-83FE0A5BB61D}" type="datetimeFigureOut">
              <a:rPr lang="en-US" smtClean="0"/>
              <a:t>12/13/21</a:t>
            </a:fld>
            <a:endParaRPr lang="en-US"/>
          </a:p>
        </p:txBody>
      </p:sp>
      <p:sp>
        <p:nvSpPr>
          <p:cNvPr id="6" name="Footer Placeholder 5">
            <a:extLst>
              <a:ext uri="{FF2B5EF4-FFF2-40B4-BE49-F238E27FC236}">
                <a16:creationId xmlns:a16="http://schemas.microsoft.com/office/drawing/2014/main" id="{8D281D7F-6184-5E4E-8FBE-1CEE946FD8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7B714A-E36C-2B4B-A4CB-8E579B96D1F9}"/>
              </a:ext>
            </a:extLst>
          </p:cNvPr>
          <p:cNvSpPr>
            <a:spLocks noGrp="1"/>
          </p:cNvSpPr>
          <p:nvPr>
            <p:ph type="sldNum" sz="quarter" idx="12"/>
          </p:nvPr>
        </p:nvSpPr>
        <p:spPr/>
        <p:txBody>
          <a:bodyPr/>
          <a:lstStyle/>
          <a:p>
            <a:fld id="{6FE850F1-F441-434A-9729-C887538BA0AF}" type="slidenum">
              <a:rPr lang="en-US" smtClean="0"/>
              <a:t>‹#›</a:t>
            </a:fld>
            <a:endParaRPr lang="en-US"/>
          </a:p>
        </p:txBody>
      </p:sp>
    </p:spTree>
    <p:extLst>
      <p:ext uri="{BB962C8B-B14F-4D97-AF65-F5344CB8AC3E}">
        <p14:creationId xmlns:p14="http://schemas.microsoft.com/office/powerpoint/2010/main" val="3445042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80A02-2EC0-B348-8C3B-76C76BD3E54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C70E231-223C-9C4C-AF99-0A08741889C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D14416E-BA0F-F746-88C4-B9A0A902951C}"/>
              </a:ext>
            </a:extLst>
          </p:cNvPr>
          <p:cNvSpPr>
            <a:spLocks noGrp="1"/>
          </p:cNvSpPr>
          <p:nvPr>
            <p:ph type="dt" sz="half" idx="10"/>
          </p:nvPr>
        </p:nvSpPr>
        <p:spPr/>
        <p:txBody>
          <a:bodyPr/>
          <a:lstStyle/>
          <a:p>
            <a:fld id="{C694F338-4151-6A4A-AD7E-83FE0A5BB61D}" type="datetimeFigureOut">
              <a:rPr lang="en-US" smtClean="0"/>
              <a:t>12/13/21</a:t>
            </a:fld>
            <a:endParaRPr lang="en-US"/>
          </a:p>
        </p:txBody>
      </p:sp>
      <p:sp>
        <p:nvSpPr>
          <p:cNvPr id="5" name="Footer Placeholder 4">
            <a:extLst>
              <a:ext uri="{FF2B5EF4-FFF2-40B4-BE49-F238E27FC236}">
                <a16:creationId xmlns:a16="http://schemas.microsoft.com/office/drawing/2014/main" id="{BC06151B-953E-874E-8896-9904ECC3B3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14259-B12B-B149-96E7-AC9D84253C40}"/>
              </a:ext>
            </a:extLst>
          </p:cNvPr>
          <p:cNvSpPr>
            <a:spLocks noGrp="1"/>
          </p:cNvSpPr>
          <p:nvPr>
            <p:ph type="sldNum" sz="quarter" idx="12"/>
          </p:nvPr>
        </p:nvSpPr>
        <p:spPr/>
        <p:txBody>
          <a:bodyPr/>
          <a:lstStyle/>
          <a:p>
            <a:fld id="{6FE850F1-F441-434A-9729-C887538BA0AF}" type="slidenum">
              <a:rPr lang="en-US" smtClean="0"/>
              <a:t>‹#›</a:t>
            </a:fld>
            <a:endParaRPr lang="en-US"/>
          </a:p>
        </p:txBody>
      </p:sp>
    </p:spTree>
    <p:extLst>
      <p:ext uri="{BB962C8B-B14F-4D97-AF65-F5344CB8AC3E}">
        <p14:creationId xmlns:p14="http://schemas.microsoft.com/office/powerpoint/2010/main" val="3750062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6DF40E-7700-AB4F-B0EA-F7D96ACCAD6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FC5B37D-18E6-E544-AF26-B7BA80989E0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AEEBF1B-E229-4846-8A51-F1C18DDB1D44}"/>
              </a:ext>
            </a:extLst>
          </p:cNvPr>
          <p:cNvSpPr>
            <a:spLocks noGrp="1"/>
          </p:cNvSpPr>
          <p:nvPr>
            <p:ph type="dt" sz="half" idx="10"/>
          </p:nvPr>
        </p:nvSpPr>
        <p:spPr/>
        <p:txBody>
          <a:bodyPr/>
          <a:lstStyle/>
          <a:p>
            <a:fld id="{C694F338-4151-6A4A-AD7E-83FE0A5BB61D}" type="datetimeFigureOut">
              <a:rPr lang="en-US" smtClean="0"/>
              <a:t>12/13/21</a:t>
            </a:fld>
            <a:endParaRPr lang="en-US"/>
          </a:p>
        </p:txBody>
      </p:sp>
      <p:sp>
        <p:nvSpPr>
          <p:cNvPr id="5" name="Footer Placeholder 4">
            <a:extLst>
              <a:ext uri="{FF2B5EF4-FFF2-40B4-BE49-F238E27FC236}">
                <a16:creationId xmlns:a16="http://schemas.microsoft.com/office/drawing/2014/main" id="{1640E1B9-4C65-1545-A631-88A1C7BE2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28A382-26FE-0447-9613-03CBDD028EF4}"/>
              </a:ext>
            </a:extLst>
          </p:cNvPr>
          <p:cNvSpPr>
            <a:spLocks noGrp="1"/>
          </p:cNvSpPr>
          <p:nvPr>
            <p:ph type="sldNum" sz="quarter" idx="12"/>
          </p:nvPr>
        </p:nvSpPr>
        <p:spPr/>
        <p:txBody>
          <a:bodyPr/>
          <a:lstStyle/>
          <a:p>
            <a:fld id="{6FE850F1-F441-434A-9729-C887538BA0AF}" type="slidenum">
              <a:rPr lang="en-US" smtClean="0"/>
              <a:t>‹#›</a:t>
            </a:fld>
            <a:endParaRPr lang="en-US"/>
          </a:p>
        </p:txBody>
      </p:sp>
    </p:spTree>
    <p:extLst>
      <p:ext uri="{BB962C8B-B14F-4D97-AF65-F5344CB8AC3E}">
        <p14:creationId xmlns:p14="http://schemas.microsoft.com/office/powerpoint/2010/main" val="2817893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24550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FE82F21-A57F-4E78-9F06-D9988EAD901A}" type="datetimeFigureOut">
              <a:rPr lang="en-ZA" smtClean="0"/>
              <a:t>2021/12/13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4179749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FE82F21-A57F-4E78-9F06-D9988EAD901A}" type="datetimeFigureOut">
              <a:rPr lang="en-ZA" smtClean="0"/>
              <a:t>2021/12/13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427289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FE82F21-A57F-4E78-9F06-D9988EAD901A}" type="datetimeFigureOut">
              <a:rPr lang="en-ZA" smtClean="0"/>
              <a:t>2021/12/13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563224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FE82F21-A57F-4E78-9F06-D9988EAD901A}" type="datetimeFigureOut">
              <a:rPr lang="en-ZA" smtClean="0"/>
              <a:t>2021/12/13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550482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82F21-A57F-4E78-9F06-D9988EAD901A}" type="datetimeFigureOut">
              <a:rPr lang="en-ZA" smtClean="0"/>
              <a:t>2021/12/13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440971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FE82F21-A57F-4E78-9F06-D9988EAD901A}" type="datetimeFigureOut">
              <a:rPr lang="en-ZA" smtClean="0"/>
              <a:t>2021/12/13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75728408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850106"/>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609600" y="1196754"/>
            <a:ext cx="10972800" cy="49294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108">
                <a:solidFill>
                  <a:schemeClr val="tx1"/>
                </a:solidFill>
              </a:defRPr>
            </a:lvl1pPr>
          </a:lstStyle>
          <a:p>
            <a:fld id="{BBC07FE9-65EF-4C04-801F-4C3866242EA0}" type="datetimeFigureOut">
              <a:rPr lang="en-US" smtClean="0"/>
              <a:pPr/>
              <a:t>12/13/21</a:t>
            </a:fld>
            <a:endParaRPr lang="en-ZA"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108">
                <a:solidFill>
                  <a:schemeClr val="tx1"/>
                </a:solidFill>
              </a:defRPr>
            </a:lvl1pPr>
          </a:lstStyle>
          <a:p>
            <a:endParaRPr lang="en-ZA"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108">
                <a:solidFill>
                  <a:schemeClr val="tx1"/>
                </a:solidFill>
              </a:defRPr>
            </a:lvl1pPr>
          </a:lstStyle>
          <a:p>
            <a:fld id="{40FBB9CC-0DFF-49EE-9DF3-20AD78CB0924}" type="slidenum">
              <a:rPr lang="en-ZA" smtClean="0"/>
              <a:pPr/>
              <a:t>‹#›</a:t>
            </a:fld>
            <a:endParaRPr lang="en-ZA" dirty="0"/>
          </a:p>
        </p:txBody>
      </p:sp>
    </p:spTree>
    <p:extLst>
      <p:ext uri="{BB962C8B-B14F-4D97-AF65-F5344CB8AC3E}">
        <p14:creationId xmlns:p14="http://schemas.microsoft.com/office/powerpoint/2010/main" val="1086148226"/>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844083" rtl="0" eaLnBrk="1" latinLnBrk="0" hangingPunct="1">
        <a:spcBef>
          <a:spcPct val="0"/>
        </a:spcBef>
        <a:buNone/>
        <a:defRPr sz="2492" kern="1200">
          <a:solidFill>
            <a:schemeClr val="tx1"/>
          </a:solidFill>
          <a:latin typeface="Arial" panose="020B0604020202020204" pitchFamily="34" charset="0"/>
          <a:ea typeface="+mj-ea"/>
          <a:cs typeface="Arial" panose="020B0604020202020204" pitchFamily="34" charset="0"/>
        </a:defRPr>
      </a:lvl1pPr>
    </p:titleStyle>
    <p:bodyStyle>
      <a:lvl1pPr marL="316531" indent="-316531" algn="l" defTabSz="844083" rtl="0" eaLnBrk="1" latinLnBrk="0" hangingPunct="1">
        <a:spcBef>
          <a:spcPct val="20000"/>
        </a:spcBef>
        <a:buFont typeface="Arial" pitchFamily="34" charset="0"/>
        <a:buChar char="•"/>
        <a:defRPr sz="1662" kern="1200">
          <a:solidFill>
            <a:schemeClr val="tx1"/>
          </a:solidFill>
          <a:latin typeface="Arial" panose="020B0604020202020204" pitchFamily="34" charset="0"/>
          <a:ea typeface="+mn-ea"/>
          <a:cs typeface="Arial" panose="020B0604020202020204" pitchFamily="34" charset="0"/>
        </a:defRPr>
      </a:lvl1pPr>
      <a:lvl2pPr marL="685817" indent="-263776"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2pPr>
      <a:lvl3pPr marL="1055103" indent="-211021"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3pPr>
      <a:lvl4pPr marL="1477145" indent="-211021"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4pPr>
      <a:lvl5pPr marL="1899186" indent="-211021"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12/13/21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42416919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A282A3-17FC-BE41-BF11-B70893B4F4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78972B5-62AC-4E4B-B53C-6DFAEA4184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9CEA681-83CB-2B42-AC07-DB8564EF1E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4F338-4151-6A4A-AD7E-83FE0A5BB61D}" type="datetimeFigureOut">
              <a:rPr lang="en-US" smtClean="0"/>
              <a:t>12/13/21</a:t>
            </a:fld>
            <a:endParaRPr lang="en-US"/>
          </a:p>
        </p:txBody>
      </p:sp>
      <p:sp>
        <p:nvSpPr>
          <p:cNvPr id="5" name="Footer Placeholder 4">
            <a:extLst>
              <a:ext uri="{FF2B5EF4-FFF2-40B4-BE49-F238E27FC236}">
                <a16:creationId xmlns:a16="http://schemas.microsoft.com/office/drawing/2014/main" id="{0D65B74D-E780-7F48-9FF9-E02684315F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A1B1D3-6EBA-674E-9497-A3A850FCC7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E850F1-F441-434A-9729-C887538BA0AF}" type="slidenum">
              <a:rPr lang="en-US" smtClean="0"/>
              <a:t>‹#›</a:t>
            </a:fld>
            <a:endParaRPr lang="en-US"/>
          </a:p>
        </p:txBody>
      </p:sp>
    </p:spTree>
    <p:extLst>
      <p:ext uri="{BB962C8B-B14F-4D97-AF65-F5344CB8AC3E}">
        <p14:creationId xmlns:p14="http://schemas.microsoft.com/office/powerpoint/2010/main" val="58975635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notesSlide" Target="../notesSlides/notesSlide24.xml"/><Relationship Id="rId7" Type="http://schemas.openxmlformats.org/officeDocument/2006/relationships/image" Target="../media/image25.jpeg"/><Relationship Id="rId12" Type="http://schemas.openxmlformats.org/officeDocument/2006/relationships/image" Target="../media/image30.svg"/><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jpeg"/><Relationship Id="rId9"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32.sv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32.sv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7" name="TextBox 6">
            <a:extLst>
              <a:ext uri="{FF2B5EF4-FFF2-40B4-BE49-F238E27FC236}">
                <a16:creationId xmlns:a16="http://schemas.microsoft.com/office/drawing/2014/main" id="{04E5ABD4-2C93-0845-8DBF-2E380060D084}"/>
              </a:ext>
            </a:extLst>
          </p:cNvPr>
          <p:cNvSpPr txBox="1"/>
          <p:nvPr/>
        </p:nvSpPr>
        <p:spPr>
          <a:xfrm>
            <a:off x="4731731" y="874172"/>
            <a:ext cx="6488364" cy="4708981"/>
          </a:xfrm>
          <a:prstGeom prst="rect">
            <a:avLst/>
          </a:prstGeom>
          <a:noFill/>
        </p:spPr>
        <p:txBody>
          <a:bodyPr wrap="squar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Understanding the roles and responsibilities of being a parent or caregiver</a:t>
            </a:r>
          </a:p>
        </p:txBody>
      </p:sp>
      <p:pic>
        <p:nvPicPr>
          <p:cNvPr id="6" name="Picture 5" descr="Logo&#10;&#10;Description automatically generated">
            <a:extLst>
              <a:ext uri="{FF2B5EF4-FFF2-40B4-BE49-F238E27FC236}">
                <a16:creationId xmlns:a16="http://schemas.microsoft.com/office/drawing/2014/main" id="{8C7E905E-A317-5F4F-8B56-D6C9B61181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251" y="1209232"/>
            <a:ext cx="3425184" cy="4038863"/>
          </a:xfrm>
          <a:prstGeom prst="rect">
            <a:avLst/>
          </a:prstGeom>
        </p:spPr>
      </p:pic>
      <p:sp>
        <p:nvSpPr>
          <p:cNvPr id="5" name="TextBox 4">
            <a:extLst>
              <a:ext uri="{FF2B5EF4-FFF2-40B4-BE49-F238E27FC236}">
                <a16:creationId xmlns:a16="http://schemas.microsoft.com/office/drawing/2014/main" id="{D92EDB0E-1950-4A43-B813-75A3D98457F9}"/>
              </a:ext>
            </a:extLst>
          </p:cNvPr>
          <p:cNvSpPr txBox="1"/>
          <p:nvPr/>
        </p:nvSpPr>
        <p:spPr>
          <a:xfrm>
            <a:off x="2687843" y="6068511"/>
            <a:ext cx="6615914" cy="553998"/>
          </a:xfrm>
          <a:prstGeom prst="rect">
            <a:avLst/>
          </a:prstGeom>
          <a:noFill/>
        </p:spPr>
        <p:txBody>
          <a:bodyPr wrap="none">
            <a:spAutoFit/>
          </a:bodyPr>
          <a:lstStyle/>
          <a:p>
            <a:pPr>
              <a:defRPr/>
            </a:pPr>
            <a:r>
              <a:rPr lang="en-ZA" sz="3000" b="1" dirty="0">
                <a:solidFill>
                  <a:schemeClr val="bg1"/>
                </a:solidFill>
                <a:latin typeface="Century Gothic" panose="020B0502020202020204" pitchFamily="34" charset="0"/>
                <a:ea typeface="MS PGothic" panose="020B0600070205080204" pitchFamily="34" charset="-128"/>
              </a:rPr>
              <a:t>www.couragechildprotection.com</a:t>
            </a:r>
          </a:p>
        </p:txBody>
      </p:sp>
    </p:spTree>
    <p:extLst>
      <p:ext uri="{BB962C8B-B14F-4D97-AF65-F5344CB8AC3E}">
        <p14:creationId xmlns:p14="http://schemas.microsoft.com/office/powerpoint/2010/main" val="3876026946"/>
      </p:ext>
    </p:extLst>
  </p:cSld>
  <p:clrMapOvr>
    <a:masterClrMapping/>
  </p:clrMapOvr>
  <mc:AlternateContent xmlns:mc="http://schemas.openxmlformats.org/markup-compatibility/2006" xmlns:p14="http://schemas.microsoft.com/office/powerpoint/2010/main">
    <mc:Choice Requires="p14">
      <p:transition spd="slow" p14:dur="2000" advTm="6484"/>
    </mc:Choice>
    <mc:Fallback xmlns="">
      <p:transition spd="slow" advTm="648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13548"/>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9" y="351479"/>
            <a:ext cx="8718467" cy="861774"/>
          </a:xfrm>
          <a:prstGeom prst="rect">
            <a:avLst/>
          </a:prstGeom>
          <a:noFill/>
        </p:spPr>
        <p:txBody>
          <a:bodyPr wrap="square">
            <a:spAutoFit/>
          </a:bodyPr>
          <a:lstStyle/>
          <a:p>
            <a:pPr>
              <a:defRPr/>
            </a:pPr>
            <a:r>
              <a:rPr lang="en-ZA" sz="5000" b="1" dirty="0">
                <a:solidFill>
                  <a:prstClr val="white"/>
                </a:solidFill>
                <a:latin typeface="Century Gothic" panose="020B0502020202020204" pitchFamily="34" charset="0"/>
                <a:ea typeface="MS PGothic" panose="020B0600070205080204" pitchFamily="34" charset="-128"/>
              </a:rPr>
              <a:t>As parents we must choose</a:t>
            </a:r>
          </a:p>
        </p:txBody>
      </p:sp>
      <p:pic>
        <p:nvPicPr>
          <p:cNvPr id="3" name="Picture 2">
            <a:extLst>
              <a:ext uri="{FF2B5EF4-FFF2-40B4-BE49-F238E27FC236}">
                <a16:creationId xmlns:a16="http://schemas.microsoft.com/office/drawing/2014/main" id="{D285E2E0-DE39-44A2-B41A-C9871612B61D}"/>
              </a:ext>
            </a:extLst>
          </p:cNvPr>
          <p:cNvPicPr>
            <a:picLocks noChangeAspect="1"/>
          </p:cNvPicPr>
          <p:nvPr/>
        </p:nvPicPr>
        <p:blipFill>
          <a:blip r:embed="rId3"/>
          <a:stretch>
            <a:fillRect/>
          </a:stretch>
        </p:blipFill>
        <p:spPr>
          <a:xfrm>
            <a:off x="2219975" y="2782570"/>
            <a:ext cx="3019425" cy="2114550"/>
          </a:xfrm>
          <a:prstGeom prst="rect">
            <a:avLst/>
          </a:prstGeom>
        </p:spPr>
      </p:pic>
      <p:sp>
        <p:nvSpPr>
          <p:cNvPr id="12" name="Speech Bubble: Rectangle with Corners Rounded 11">
            <a:extLst>
              <a:ext uri="{FF2B5EF4-FFF2-40B4-BE49-F238E27FC236}">
                <a16:creationId xmlns:a16="http://schemas.microsoft.com/office/drawing/2014/main" id="{2CC3945B-CE60-4EC4-A41F-0DFC09C95E4E}"/>
              </a:ext>
            </a:extLst>
          </p:cNvPr>
          <p:cNvSpPr/>
          <p:nvPr/>
        </p:nvSpPr>
        <p:spPr>
          <a:xfrm>
            <a:off x="2520485" y="1783426"/>
            <a:ext cx="1717816" cy="999145"/>
          </a:xfrm>
          <a:prstGeom prst="wedgeRoundRectCallout">
            <a:avLst>
              <a:gd name="adj1" fmla="val 42865"/>
              <a:gd name="adj2" fmla="val 81618"/>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492D89"/>
                </a:solidFill>
                <a:latin typeface="Century Gothic" panose="020B0502020202020204" pitchFamily="34" charset="0"/>
              </a:rPr>
              <a:t>Don’t worry, we all make mistakes</a:t>
            </a:r>
          </a:p>
        </p:txBody>
      </p:sp>
      <p:sp>
        <p:nvSpPr>
          <p:cNvPr id="14" name="TextBox 13">
            <a:extLst>
              <a:ext uri="{FF2B5EF4-FFF2-40B4-BE49-F238E27FC236}">
                <a16:creationId xmlns:a16="http://schemas.microsoft.com/office/drawing/2014/main" id="{3E92AB7C-2047-4032-B859-53C629D8B469}"/>
              </a:ext>
            </a:extLst>
          </p:cNvPr>
          <p:cNvSpPr txBox="1"/>
          <p:nvPr/>
        </p:nvSpPr>
        <p:spPr>
          <a:xfrm>
            <a:off x="2326459" y="4982700"/>
            <a:ext cx="2740221" cy="1323439"/>
          </a:xfrm>
          <a:prstGeom prst="rect">
            <a:avLst/>
          </a:prstGeom>
          <a:noFill/>
        </p:spPr>
        <p:txBody>
          <a:bodyPr wrap="square">
            <a:spAutoFit/>
          </a:bodyPr>
          <a:lstStyle/>
          <a:p>
            <a:pPr algn="ctr">
              <a:defRPr/>
            </a:pPr>
            <a:r>
              <a:rPr lang="en-ZA" sz="4000" b="1" dirty="0">
                <a:solidFill>
                  <a:prstClr val="white"/>
                </a:solidFill>
                <a:latin typeface="Century Gothic" panose="020B0502020202020204" pitchFamily="34" charset="0"/>
                <a:ea typeface="MS PGothic" panose="020B0600070205080204" pitchFamily="34" charset="-128"/>
              </a:rPr>
              <a:t>positive parenting</a:t>
            </a:r>
          </a:p>
        </p:txBody>
      </p:sp>
      <p:sp>
        <p:nvSpPr>
          <p:cNvPr id="16" name="TextBox 15">
            <a:extLst>
              <a:ext uri="{FF2B5EF4-FFF2-40B4-BE49-F238E27FC236}">
                <a16:creationId xmlns:a16="http://schemas.microsoft.com/office/drawing/2014/main" id="{EBCB20E5-89CC-4932-9CC0-32AD563927B6}"/>
              </a:ext>
            </a:extLst>
          </p:cNvPr>
          <p:cNvSpPr txBox="1"/>
          <p:nvPr/>
        </p:nvSpPr>
        <p:spPr>
          <a:xfrm>
            <a:off x="6695798" y="4973825"/>
            <a:ext cx="3106695" cy="1323439"/>
          </a:xfrm>
          <a:prstGeom prst="rect">
            <a:avLst/>
          </a:prstGeom>
          <a:noFill/>
        </p:spPr>
        <p:txBody>
          <a:bodyPr wrap="square">
            <a:spAutoFit/>
          </a:bodyPr>
          <a:lstStyle/>
          <a:p>
            <a:pPr algn="ctr">
              <a:defRPr/>
            </a:pPr>
            <a:r>
              <a:rPr lang="en-ZA" sz="4000" b="1" dirty="0">
                <a:solidFill>
                  <a:srgbClr val="482C89"/>
                </a:solidFill>
                <a:latin typeface="Century Gothic" panose="020B0502020202020204" pitchFamily="34" charset="0"/>
                <a:ea typeface="MS PGothic" panose="020B0600070205080204" pitchFamily="34" charset="-128"/>
              </a:rPr>
              <a:t>negative punishment</a:t>
            </a:r>
          </a:p>
        </p:txBody>
      </p:sp>
      <p:sp>
        <p:nvSpPr>
          <p:cNvPr id="17" name="TextBox 16">
            <a:extLst>
              <a:ext uri="{FF2B5EF4-FFF2-40B4-BE49-F238E27FC236}">
                <a16:creationId xmlns:a16="http://schemas.microsoft.com/office/drawing/2014/main" id="{42793143-F0CE-4EAB-9561-1C06CE00BE42}"/>
              </a:ext>
            </a:extLst>
          </p:cNvPr>
          <p:cNvSpPr txBox="1"/>
          <p:nvPr/>
        </p:nvSpPr>
        <p:spPr>
          <a:xfrm>
            <a:off x="4629014" y="3466112"/>
            <a:ext cx="3106695" cy="707886"/>
          </a:xfrm>
          <a:prstGeom prst="rect">
            <a:avLst/>
          </a:prstGeom>
          <a:noFill/>
        </p:spPr>
        <p:txBody>
          <a:bodyPr wrap="square">
            <a:spAutoFit/>
          </a:bodyPr>
          <a:lstStyle/>
          <a:p>
            <a:pPr algn="ctr">
              <a:defRPr/>
            </a:pPr>
            <a:r>
              <a:rPr lang="en-ZA" sz="4000" b="1" dirty="0">
                <a:solidFill>
                  <a:prstClr val="white"/>
                </a:solidFill>
                <a:latin typeface="Century Gothic" panose="020B0502020202020204" pitchFamily="34" charset="0"/>
                <a:ea typeface="MS PGothic" panose="020B0600070205080204" pitchFamily="34" charset="-128"/>
              </a:rPr>
              <a:t>over</a:t>
            </a:r>
          </a:p>
        </p:txBody>
      </p:sp>
      <p:pic>
        <p:nvPicPr>
          <p:cNvPr id="19" name="Picture 18">
            <a:extLst>
              <a:ext uri="{FF2B5EF4-FFF2-40B4-BE49-F238E27FC236}">
                <a16:creationId xmlns:a16="http://schemas.microsoft.com/office/drawing/2014/main" id="{D3930189-CEFB-438A-A62F-FE3BBF014E01}"/>
              </a:ext>
            </a:extLst>
          </p:cNvPr>
          <p:cNvPicPr>
            <a:picLocks noChangeAspect="1"/>
          </p:cNvPicPr>
          <p:nvPr/>
        </p:nvPicPr>
        <p:blipFill rotWithShape="1">
          <a:blip r:embed="rId4"/>
          <a:srcRect b="2820"/>
          <a:stretch/>
        </p:blipFill>
        <p:spPr>
          <a:xfrm>
            <a:off x="7034707" y="2918914"/>
            <a:ext cx="2428875" cy="2054910"/>
          </a:xfrm>
          <a:prstGeom prst="rect">
            <a:avLst/>
          </a:prstGeom>
        </p:spPr>
      </p:pic>
      <p:sp>
        <p:nvSpPr>
          <p:cNvPr id="13" name="Speech Bubble: Rectangle with Corners Rounded 12">
            <a:extLst>
              <a:ext uri="{FF2B5EF4-FFF2-40B4-BE49-F238E27FC236}">
                <a16:creationId xmlns:a16="http://schemas.microsoft.com/office/drawing/2014/main" id="{F85A1DAA-2685-4819-80CC-751AB84CC8A2}"/>
              </a:ext>
            </a:extLst>
          </p:cNvPr>
          <p:cNvSpPr/>
          <p:nvPr/>
        </p:nvSpPr>
        <p:spPr>
          <a:xfrm>
            <a:off x="7390237" y="1862761"/>
            <a:ext cx="1717816" cy="999145"/>
          </a:xfrm>
          <a:prstGeom prst="wedgeRoundRectCallout">
            <a:avLst>
              <a:gd name="adj1" fmla="val 2055"/>
              <a:gd name="adj2" fmla="val 7856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492D89"/>
                </a:solidFill>
                <a:latin typeface="Century Gothic" panose="020B0502020202020204" pitchFamily="34" charset="0"/>
              </a:rPr>
              <a:t>How could you be so stupid!</a:t>
            </a:r>
          </a:p>
        </p:txBody>
      </p:sp>
    </p:spTree>
    <p:extLst>
      <p:ext uri="{BB962C8B-B14F-4D97-AF65-F5344CB8AC3E}">
        <p14:creationId xmlns:p14="http://schemas.microsoft.com/office/powerpoint/2010/main" val="322349701"/>
      </p:ext>
    </p:extLst>
  </p:cSld>
  <p:clrMapOvr>
    <a:masterClrMapping/>
  </p:clrMapOvr>
  <mc:AlternateContent xmlns:mc="http://schemas.openxmlformats.org/markup-compatibility/2006" xmlns:p14="http://schemas.microsoft.com/office/powerpoint/2010/main">
    <mc:Choice Requires="p14">
      <p:transition spd="slow" p14:dur="2000" advTm="8809"/>
    </mc:Choice>
    <mc:Fallback xmlns="">
      <p:transition spd="slow" advTm="880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13548"/>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9" y="351479"/>
            <a:ext cx="8718467"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Positive Parenting</a:t>
            </a:r>
          </a:p>
        </p:txBody>
      </p:sp>
      <p:pic>
        <p:nvPicPr>
          <p:cNvPr id="3" name="Picture 2">
            <a:extLst>
              <a:ext uri="{FF2B5EF4-FFF2-40B4-BE49-F238E27FC236}">
                <a16:creationId xmlns:a16="http://schemas.microsoft.com/office/drawing/2014/main" id="{D285E2E0-DE39-44A2-B41A-C9871612B61D}"/>
              </a:ext>
            </a:extLst>
          </p:cNvPr>
          <p:cNvPicPr>
            <a:picLocks noChangeAspect="1"/>
          </p:cNvPicPr>
          <p:nvPr/>
        </p:nvPicPr>
        <p:blipFill>
          <a:blip r:embed="rId3"/>
          <a:stretch>
            <a:fillRect/>
          </a:stretch>
        </p:blipFill>
        <p:spPr>
          <a:xfrm>
            <a:off x="4586288" y="2975610"/>
            <a:ext cx="3019425" cy="2114550"/>
          </a:xfrm>
          <a:prstGeom prst="rect">
            <a:avLst/>
          </a:prstGeom>
        </p:spPr>
      </p:pic>
      <p:sp>
        <p:nvSpPr>
          <p:cNvPr id="12" name="Speech Bubble: Rectangle with Corners Rounded 11">
            <a:extLst>
              <a:ext uri="{FF2B5EF4-FFF2-40B4-BE49-F238E27FC236}">
                <a16:creationId xmlns:a16="http://schemas.microsoft.com/office/drawing/2014/main" id="{2CC3945B-CE60-4EC4-A41F-0DFC09C95E4E}"/>
              </a:ext>
            </a:extLst>
          </p:cNvPr>
          <p:cNvSpPr/>
          <p:nvPr/>
        </p:nvSpPr>
        <p:spPr>
          <a:xfrm>
            <a:off x="2461267" y="2338415"/>
            <a:ext cx="2125021" cy="1451264"/>
          </a:xfrm>
          <a:prstGeom prst="wedgeRoundRectCallout">
            <a:avLst>
              <a:gd name="adj1" fmla="val 42865"/>
              <a:gd name="adj2" fmla="val 81618"/>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492D89"/>
                </a:solidFill>
                <a:latin typeface="Century Gothic" panose="020B0502020202020204" pitchFamily="34" charset="0"/>
              </a:rPr>
              <a:t>I made a very bad choice and did something wrong</a:t>
            </a:r>
          </a:p>
        </p:txBody>
      </p:sp>
      <p:sp>
        <p:nvSpPr>
          <p:cNvPr id="15" name="Speech Bubble: Rectangle with Corners Rounded 14">
            <a:extLst>
              <a:ext uri="{FF2B5EF4-FFF2-40B4-BE49-F238E27FC236}">
                <a16:creationId xmlns:a16="http://schemas.microsoft.com/office/drawing/2014/main" id="{698CE3CD-B8FF-405E-9886-7793BD276F02}"/>
              </a:ext>
            </a:extLst>
          </p:cNvPr>
          <p:cNvSpPr/>
          <p:nvPr/>
        </p:nvSpPr>
        <p:spPr>
          <a:xfrm>
            <a:off x="7975601" y="2338416"/>
            <a:ext cx="2125021" cy="1451265"/>
          </a:xfrm>
          <a:prstGeom prst="wedgeRoundRectCallout">
            <a:avLst>
              <a:gd name="adj1" fmla="val -45852"/>
              <a:gd name="adj2" fmla="val 86702"/>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492D89"/>
                </a:solidFill>
                <a:latin typeface="Century Gothic" panose="020B0502020202020204" pitchFamily="34" charset="0"/>
              </a:rPr>
              <a:t>I still love you even when you make bad choices or do the wrong thing</a:t>
            </a:r>
          </a:p>
        </p:txBody>
      </p:sp>
      <p:sp>
        <p:nvSpPr>
          <p:cNvPr id="4" name="TextBox 3">
            <a:extLst>
              <a:ext uri="{FF2B5EF4-FFF2-40B4-BE49-F238E27FC236}">
                <a16:creationId xmlns:a16="http://schemas.microsoft.com/office/drawing/2014/main" id="{7F8204FF-7737-469F-A630-78206BAF4725}"/>
              </a:ext>
            </a:extLst>
          </p:cNvPr>
          <p:cNvSpPr txBox="1"/>
          <p:nvPr/>
        </p:nvSpPr>
        <p:spPr>
          <a:xfrm>
            <a:off x="3928579" y="5727356"/>
            <a:ext cx="4334841" cy="615553"/>
          </a:xfrm>
          <a:prstGeom prst="rect">
            <a:avLst/>
          </a:prstGeom>
          <a:noFill/>
        </p:spPr>
        <p:txBody>
          <a:bodyPr wrap="none" rtlCol="0">
            <a:spAutoFit/>
          </a:bodyPr>
          <a:lstStyle/>
          <a:p>
            <a:r>
              <a:rPr lang="en-ZA" sz="3400" b="1" dirty="0">
                <a:solidFill>
                  <a:schemeClr val="bg1"/>
                </a:solidFill>
                <a:latin typeface="Century Gothic" panose="020B0502020202020204" pitchFamily="34" charset="0"/>
              </a:rPr>
              <a:t>reassurance of love</a:t>
            </a:r>
          </a:p>
        </p:txBody>
      </p:sp>
    </p:spTree>
    <p:extLst>
      <p:ext uri="{BB962C8B-B14F-4D97-AF65-F5344CB8AC3E}">
        <p14:creationId xmlns:p14="http://schemas.microsoft.com/office/powerpoint/2010/main" val="3845347513"/>
      </p:ext>
    </p:extLst>
  </p:cSld>
  <p:clrMapOvr>
    <a:masterClrMapping/>
  </p:clrMapOvr>
  <mc:AlternateContent xmlns:mc="http://schemas.openxmlformats.org/markup-compatibility/2006" xmlns:p14="http://schemas.microsoft.com/office/powerpoint/2010/main">
    <mc:Choice Requires="p14">
      <p:transition spd="slow" p14:dur="2000" advTm="7760"/>
    </mc:Choice>
    <mc:Fallback xmlns="">
      <p:transition spd="slow" advTm="776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9" y="351479"/>
            <a:ext cx="8718467" cy="861774"/>
          </a:xfrm>
          <a:prstGeom prst="rect">
            <a:avLst/>
          </a:prstGeom>
          <a:noFill/>
        </p:spPr>
        <p:txBody>
          <a:bodyPr wrap="square">
            <a:spAutoFit/>
          </a:bodyPr>
          <a:lstStyle/>
          <a:p>
            <a:pPr algn="ctr">
              <a:defRPr/>
            </a:pPr>
            <a:r>
              <a:rPr lang="en-ZA" sz="5000" b="1" dirty="0">
                <a:solidFill>
                  <a:srgbClr val="482C89"/>
                </a:solidFill>
                <a:latin typeface="Century Gothic" panose="020B0502020202020204" pitchFamily="34" charset="0"/>
                <a:ea typeface="MS PGothic" panose="020B0600070205080204" pitchFamily="34" charset="-128"/>
              </a:rPr>
              <a:t>Negative Punishment</a:t>
            </a:r>
          </a:p>
        </p:txBody>
      </p:sp>
      <p:sp>
        <p:nvSpPr>
          <p:cNvPr id="12" name="Speech Bubble: Rectangle with Corners Rounded 11">
            <a:extLst>
              <a:ext uri="{FF2B5EF4-FFF2-40B4-BE49-F238E27FC236}">
                <a16:creationId xmlns:a16="http://schemas.microsoft.com/office/drawing/2014/main" id="{2CC3945B-CE60-4EC4-A41F-0DFC09C95E4E}"/>
              </a:ext>
            </a:extLst>
          </p:cNvPr>
          <p:cNvSpPr/>
          <p:nvPr/>
        </p:nvSpPr>
        <p:spPr>
          <a:xfrm>
            <a:off x="2348748" y="2449490"/>
            <a:ext cx="2125021" cy="1421470"/>
          </a:xfrm>
          <a:prstGeom prst="wedgeRoundRectCallout">
            <a:avLst>
              <a:gd name="adj1" fmla="val 42865"/>
              <a:gd name="adj2" fmla="val 81618"/>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492D89"/>
                </a:solidFill>
                <a:latin typeface="Century Gothic" panose="020B0502020202020204" pitchFamily="34" charset="0"/>
              </a:rPr>
              <a:t>You are such a bad child</a:t>
            </a:r>
          </a:p>
          <a:p>
            <a:pPr algn="ctr"/>
            <a:r>
              <a:rPr lang="en-ZA" sz="1600" b="1" dirty="0">
                <a:solidFill>
                  <a:srgbClr val="492D89"/>
                </a:solidFill>
                <a:latin typeface="Century Gothic" panose="020B0502020202020204" pitchFamily="34" charset="0"/>
              </a:rPr>
              <a:t> I don’t trust you anymore!</a:t>
            </a:r>
          </a:p>
        </p:txBody>
      </p:sp>
      <p:sp>
        <p:nvSpPr>
          <p:cNvPr id="15" name="Speech Bubble: Rectangle with Corners Rounded 14">
            <a:extLst>
              <a:ext uri="{FF2B5EF4-FFF2-40B4-BE49-F238E27FC236}">
                <a16:creationId xmlns:a16="http://schemas.microsoft.com/office/drawing/2014/main" id="{698CE3CD-B8FF-405E-9886-7793BD276F02}"/>
              </a:ext>
            </a:extLst>
          </p:cNvPr>
          <p:cNvSpPr/>
          <p:nvPr/>
        </p:nvSpPr>
        <p:spPr>
          <a:xfrm>
            <a:off x="7718233" y="2419696"/>
            <a:ext cx="2125021" cy="1451265"/>
          </a:xfrm>
          <a:prstGeom prst="wedgeRoundRectCallout">
            <a:avLst>
              <a:gd name="adj1" fmla="val -45852"/>
              <a:gd name="adj2" fmla="val 86702"/>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492D89"/>
                </a:solidFill>
                <a:latin typeface="Century Gothic" panose="020B0502020202020204" pitchFamily="34" charset="0"/>
              </a:rPr>
              <a:t>I made a very bad choice and did something wrong</a:t>
            </a:r>
          </a:p>
        </p:txBody>
      </p:sp>
      <p:pic>
        <p:nvPicPr>
          <p:cNvPr id="8" name="Picture 7">
            <a:extLst>
              <a:ext uri="{FF2B5EF4-FFF2-40B4-BE49-F238E27FC236}">
                <a16:creationId xmlns:a16="http://schemas.microsoft.com/office/drawing/2014/main" id="{9A733BF5-827C-433C-B9C9-841F8D4B8B13}"/>
              </a:ext>
            </a:extLst>
          </p:cNvPr>
          <p:cNvPicPr>
            <a:picLocks noChangeAspect="1"/>
          </p:cNvPicPr>
          <p:nvPr/>
        </p:nvPicPr>
        <p:blipFill rotWithShape="1">
          <a:blip r:embed="rId3"/>
          <a:srcRect b="2820"/>
          <a:stretch/>
        </p:blipFill>
        <p:spPr>
          <a:xfrm>
            <a:off x="4773207" y="2976880"/>
            <a:ext cx="2645586" cy="2238255"/>
          </a:xfrm>
          <a:prstGeom prst="rect">
            <a:avLst/>
          </a:prstGeom>
        </p:spPr>
      </p:pic>
      <p:sp>
        <p:nvSpPr>
          <p:cNvPr id="9" name="TextBox 8">
            <a:extLst>
              <a:ext uri="{FF2B5EF4-FFF2-40B4-BE49-F238E27FC236}">
                <a16:creationId xmlns:a16="http://schemas.microsoft.com/office/drawing/2014/main" id="{5CCD1C9C-FB7E-4951-BF0D-E509D2A4D29C}"/>
              </a:ext>
            </a:extLst>
          </p:cNvPr>
          <p:cNvSpPr txBox="1"/>
          <p:nvPr/>
        </p:nvSpPr>
        <p:spPr>
          <a:xfrm>
            <a:off x="4090483" y="5634587"/>
            <a:ext cx="4011034" cy="615553"/>
          </a:xfrm>
          <a:prstGeom prst="rect">
            <a:avLst/>
          </a:prstGeom>
          <a:noFill/>
        </p:spPr>
        <p:txBody>
          <a:bodyPr wrap="none" rtlCol="0">
            <a:spAutoFit/>
          </a:bodyPr>
          <a:lstStyle/>
          <a:p>
            <a:r>
              <a:rPr lang="en-ZA" sz="3400" b="1" dirty="0">
                <a:solidFill>
                  <a:srgbClr val="3E0099"/>
                </a:solidFill>
                <a:latin typeface="Century Gothic" panose="020B0502020202020204" pitchFamily="34" charset="0"/>
              </a:rPr>
              <a:t>love is conditional</a:t>
            </a:r>
          </a:p>
        </p:txBody>
      </p:sp>
    </p:spTree>
    <p:extLst>
      <p:ext uri="{BB962C8B-B14F-4D97-AF65-F5344CB8AC3E}">
        <p14:creationId xmlns:p14="http://schemas.microsoft.com/office/powerpoint/2010/main" val="2069251845"/>
      </p:ext>
    </p:extLst>
  </p:cSld>
  <p:clrMapOvr>
    <a:masterClrMapping/>
  </p:clrMapOvr>
  <mc:AlternateContent xmlns:mc="http://schemas.openxmlformats.org/markup-compatibility/2006" xmlns:p14="http://schemas.microsoft.com/office/powerpoint/2010/main">
    <mc:Choice Requires="p14">
      <p:transition spd="slow" p14:dur="2000" advTm="10548"/>
    </mc:Choice>
    <mc:Fallback xmlns="">
      <p:transition spd="slow" advTm="1054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13548"/>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9" y="351479"/>
            <a:ext cx="8718467"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Positive Parenting</a:t>
            </a:r>
          </a:p>
        </p:txBody>
      </p:sp>
      <p:pic>
        <p:nvPicPr>
          <p:cNvPr id="3" name="Picture 2">
            <a:extLst>
              <a:ext uri="{FF2B5EF4-FFF2-40B4-BE49-F238E27FC236}">
                <a16:creationId xmlns:a16="http://schemas.microsoft.com/office/drawing/2014/main" id="{D285E2E0-DE39-44A2-B41A-C9871612B61D}"/>
              </a:ext>
            </a:extLst>
          </p:cNvPr>
          <p:cNvPicPr>
            <a:picLocks noChangeAspect="1"/>
          </p:cNvPicPr>
          <p:nvPr/>
        </p:nvPicPr>
        <p:blipFill>
          <a:blip r:embed="rId3"/>
          <a:stretch>
            <a:fillRect/>
          </a:stretch>
        </p:blipFill>
        <p:spPr>
          <a:xfrm>
            <a:off x="4586288" y="2975610"/>
            <a:ext cx="3019425" cy="2114550"/>
          </a:xfrm>
          <a:prstGeom prst="rect">
            <a:avLst/>
          </a:prstGeom>
        </p:spPr>
      </p:pic>
      <p:sp>
        <p:nvSpPr>
          <p:cNvPr id="15" name="Speech Bubble: Rectangle with Corners Rounded 14">
            <a:extLst>
              <a:ext uri="{FF2B5EF4-FFF2-40B4-BE49-F238E27FC236}">
                <a16:creationId xmlns:a16="http://schemas.microsoft.com/office/drawing/2014/main" id="{698CE3CD-B8FF-405E-9886-7793BD276F02}"/>
              </a:ext>
            </a:extLst>
          </p:cNvPr>
          <p:cNvSpPr/>
          <p:nvPr/>
        </p:nvSpPr>
        <p:spPr>
          <a:xfrm>
            <a:off x="7975601" y="2338416"/>
            <a:ext cx="2125021" cy="1451265"/>
          </a:xfrm>
          <a:prstGeom prst="wedgeRoundRectCallout">
            <a:avLst>
              <a:gd name="adj1" fmla="val -45852"/>
              <a:gd name="adj2" fmla="val 86702"/>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492D89"/>
                </a:solidFill>
                <a:latin typeface="Century Gothic" panose="020B0502020202020204" pitchFamily="34" charset="0"/>
              </a:rPr>
              <a:t>This is how you can make better choices</a:t>
            </a:r>
          </a:p>
        </p:txBody>
      </p:sp>
      <p:sp>
        <p:nvSpPr>
          <p:cNvPr id="4" name="TextBox 3">
            <a:extLst>
              <a:ext uri="{FF2B5EF4-FFF2-40B4-BE49-F238E27FC236}">
                <a16:creationId xmlns:a16="http://schemas.microsoft.com/office/drawing/2014/main" id="{7F8204FF-7737-469F-A630-78206BAF4725}"/>
              </a:ext>
            </a:extLst>
          </p:cNvPr>
          <p:cNvSpPr txBox="1"/>
          <p:nvPr/>
        </p:nvSpPr>
        <p:spPr>
          <a:xfrm>
            <a:off x="1892139" y="5552038"/>
            <a:ext cx="8618065" cy="615553"/>
          </a:xfrm>
          <a:prstGeom prst="rect">
            <a:avLst/>
          </a:prstGeom>
          <a:noFill/>
        </p:spPr>
        <p:txBody>
          <a:bodyPr wrap="none" rtlCol="0">
            <a:spAutoFit/>
          </a:bodyPr>
          <a:lstStyle/>
          <a:p>
            <a:r>
              <a:rPr lang="en-ZA" sz="3400" b="1" dirty="0">
                <a:solidFill>
                  <a:schemeClr val="bg1"/>
                </a:solidFill>
                <a:latin typeface="Century Gothic" panose="020B0502020202020204" pitchFamily="34" charset="0"/>
              </a:rPr>
              <a:t>understand consequences of behaviour</a:t>
            </a:r>
          </a:p>
        </p:txBody>
      </p:sp>
    </p:spTree>
    <p:extLst>
      <p:ext uri="{BB962C8B-B14F-4D97-AF65-F5344CB8AC3E}">
        <p14:creationId xmlns:p14="http://schemas.microsoft.com/office/powerpoint/2010/main" val="4198302620"/>
      </p:ext>
    </p:extLst>
  </p:cSld>
  <p:clrMapOvr>
    <a:masterClrMapping/>
  </p:clrMapOvr>
  <mc:AlternateContent xmlns:mc="http://schemas.openxmlformats.org/markup-compatibility/2006" xmlns:p14="http://schemas.microsoft.com/office/powerpoint/2010/main">
    <mc:Choice Requires="p14">
      <p:transition spd="slow" p14:dur="2000" advTm="8246"/>
    </mc:Choice>
    <mc:Fallback xmlns="">
      <p:transition spd="slow" advTm="824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13548"/>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9" y="351479"/>
            <a:ext cx="8718467" cy="861774"/>
          </a:xfrm>
          <a:prstGeom prst="rect">
            <a:avLst/>
          </a:prstGeom>
          <a:noFill/>
        </p:spPr>
        <p:txBody>
          <a:bodyPr wrap="square">
            <a:spAutoFit/>
          </a:bodyPr>
          <a:lstStyle/>
          <a:p>
            <a:pPr algn="ctr">
              <a:defRPr/>
            </a:pPr>
            <a:r>
              <a:rPr lang="en-ZA" sz="5000" b="1" dirty="0">
                <a:solidFill>
                  <a:srgbClr val="482C89"/>
                </a:solidFill>
                <a:latin typeface="Century Gothic" panose="020B0502020202020204" pitchFamily="34" charset="0"/>
                <a:ea typeface="MS PGothic" panose="020B0600070205080204" pitchFamily="34" charset="-128"/>
              </a:rPr>
              <a:t>Negative Punishment</a:t>
            </a:r>
          </a:p>
        </p:txBody>
      </p:sp>
      <p:sp>
        <p:nvSpPr>
          <p:cNvPr id="12" name="Speech Bubble: Rectangle with Corners Rounded 11">
            <a:extLst>
              <a:ext uri="{FF2B5EF4-FFF2-40B4-BE49-F238E27FC236}">
                <a16:creationId xmlns:a16="http://schemas.microsoft.com/office/drawing/2014/main" id="{2CC3945B-CE60-4EC4-A41F-0DFC09C95E4E}"/>
              </a:ext>
            </a:extLst>
          </p:cNvPr>
          <p:cNvSpPr/>
          <p:nvPr/>
        </p:nvSpPr>
        <p:spPr>
          <a:xfrm>
            <a:off x="2348748" y="2449490"/>
            <a:ext cx="2125021" cy="1421470"/>
          </a:xfrm>
          <a:prstGeom prst="wedgeRoundRectCallout">
            <a:avLst>
              <a:gd name="adj1" fmla="val 42865"/>
              <a:gd name="adj2" fmla="val 81618"/>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492D89"/>
                </a:solidFill>
                <a:latin typeface="Century Gothic" panose="020B0502020202020204" pitchFamily="34" charset="0"/>
              </a:rPr>
              <a:t>If you don’t do what I tell you to do, you will be sorry!</a:t>
            </a:r>
          </a:p>
        </p:txBody>
      </p:sp>
      <p:pic>
        <p:nvPicPr>
          <p:cNvPr id="8" name="Picture 7">
            <a:extLst>
              <a:ext uri="{FF2B5EF4-FFF2-40B4-BE49-F238E27FC236}">
                <a16:creationId xmlns:a16="http://schemas.microsoft.com/office/drawing/2014/main" id="{9A733BF5-827C-433C-B9C9-841F8D4B8B13}"/>
              </a:ext>
            </a:extLst>
          </p:cNvPr>
          <p:cNvPicPr>
            <a:picLocks noChangeAspect="1"/>
          </p:cNvPicPr>
          <p:nvPr/>
        </p:nvPicPr>
        <p:blipFill rotWithShape="1">
          <a:blip r:embed="rId3"/>
          <a:srcRect b="2820"/>
          <a:stretch/>
        </p:blipFill>
        <p:spPr>
          <a:xfrm>
            <a:off x="4773207" y="2976880"/>
            <a:ext cx="2645586" cy="2238255"/>
          </a:xfrm>
          <a:prstGeom prst="rect">
            <a:avLst/>
          </a:prstGeom>
        </p:spPr>
      </p:pic>
      <p:sp>
        <p:nvSpPr>
          <p:cNvPr id="9" name="TextBox 8">
            <a:extLst>
              <a:ext uri="{FF2B5EF4-FFF2-40B4-BE49-F238E27FC236}">
                <a16:creationId xmlns:a16="http://schemas.microsoft.com/office/drawing/2014/main" id="{5CCD1C9C-FB7E-4951-BF0D-E509D2A4D29C}"/>
              </a:ext>
            </a:extLst>
          </p:cNvPr>
          <p:cNvSpPr txBox="1"/>
          <p:nvPr/>
        </p:nvSpPr>
        <p:spPr>
          <a:xfrm>
            <a:off x="2113179" y="5726984"/>
            <a:ext cx="7965642" cy="615553"/>
          </a:xfrm>
          <a:prstGeom prst="rect">
            <a:avLst/>
          </a:prstGeom>
          <a:noFill/>
        </p:spPr>
        <p:txBody>
          <a:bodyPr wrap="none" rtlCol="0">
            <a:spAutoFit/>
          </a:bodyPr>
          <a:lstStyle/>
          <a:p>
            <a:r>
              <a:rPr lang="en-ZA" sz="3400" b="1" dirty="0">
                <a:solidFill>
                  <a:srgbClr val="3E0099"/>
                </a:solidFill>
                <a:latin typeface="Century Gothic" panose="020B0502020202020204" pitchFamily="34" charset="0"/>
              </a:rPr>
              <a:t>threats and fear to force compliance</a:t>
            </a:r>
          </a:p>
        </p:txBody>
      </p:sp>
    </p:spTree>
    <p:extLst>
      <p:ext uri="{BB962C8B-B14F-4D97-AF65-F5344CB8AC3E}">
        <p14:creationId xmlns:p14="http://schemas.microsoft.com/office/powerpoint/2010/main" val="3114885068"/>
      </p:ext>
    </p:extLst>
  </p:cSld>
  <p:clrMapOvr>
    <a:masterClrMapping/>
  </p:clrMapOvr>
  <mc:AlternateContent xmlns:mc="http://schemas.openxmlformats.org/markup-compatibility/2006" xmlns:p14="http://schemas.microsoft.com/office/powerpoint/2010/main">
    <mc:Choice Requires="p14">
      <p:transition spd="slow" p14:dur="2000" advTm="9755"/>
    </mc:Choice>
    <mc:Fallback xmlns="">
      <p:transition spd="slow" advTm="975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13548"/>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9" y="351479"/>
            <a:ext cx="8718467"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Positive Parenting</a:t>
            </a:r>
          </a:p>
        </p:txBody>
      </p:sp>
      <p:pic>
        <p:nvPicPr>
          <p:cNvPr id="3" name="Picture 2">
            <a:extLst>
              <a:ext uri="{FF2B5EF4-FFF2-40B4-BE49-F238E27FC236}">
                <a16:creationId xmlns:a16="http://schemas.microsoft.com/office/drawing/2014/main" id="{D285E2E0-DE39-44A2-B41A-C9871612B61D}"/>
              </a:ext>
            </a:extLst>
          </p:cNvPr>
          <p:cNvPicPr>
            <a:picLocks noChangeAspect="1"/>
          </p:cNvPicPr>
          <p:nvPr/>
        </p:nvPicPr>
        <p:blipFill>
          <a:blip r:embed="rId3"/>
          <a:stretch>
            <a:fillRect/>
          </a:stretch>
        </p:blipFill>
        <p:spPr>
          <a:xfrm>
            <a:off x="4586288" y="2975610"/>
            <a:ext cx="3019425" cy="2114550"/>
          </a:xfrm>
          <a:prstGeom prst="rect">
            <a:avLst/>
          </a:prstGeom>
        </p:spPr>
      </p:pic>
      <p:sp>
        <p:nvSpPr>
          <p:cNvPr id="15" name="Speech Bubble: Rectangle with Corners Rounded 14">
            <a:extLst>
              <a:ext uri="{FF2B5EF4-FFF2-40B4-BE49-F238E27FC236}">
                <a16:creationId xmlns:a16="http://schemas.microsoft.com/office/drawing/2014/main" id="{698CE3CD-B8FF-405E-9886-7793BD276F02}"/>
              </a:ext>
            </a:extLst>
          </p:cNvPr>
          <p:cNvSpPr/>
          <p:nvPr/>
        </p:nvSpPr>
        <p:spPr>
          <a:xfrm>
            <a:off x="7975601" y="2338416"/>
            <a:ext cx="2125021" cy="1451265"/>
          </a:xfrm>
          <a:prstGeom prst="wedgeRoundRectCallout">
            <a:avLst>
              <a:gd name="adj1" fmla="val -45852"/>
              <a:gd name="adj2" fmla="val 86702"/>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492D89"/>
                </a:solidFill>
                <a:latin typeface="Century Gothic" panose="020B0502020202020204" pitchFamily="34" charset="0"/>
              </a:rPr>
              <a:t>You have control over your choices and how you behave</a:t>
            </a:r>
          </a:p>
        </p:txBody>
      </p:sp>
      <p:sp>
        <p:nvSpPr>
          <p:cNvPr id="4" name="TextBox 3">
            <a:extLst>
              <a:ext uri="{FF2B5EF4-FFF2-40B4-BE49-F238E27FC236}">
                <a16:creationId xmlns:a16="http://schemas.microsoft.com/office/drawing/2014/main" id="{7F8204FF-7737-469F-A630-78206BAF4725}"/>
              </a:ext>
            </a:extLst>
          </p:cNvPr>
          <p:cNvSpPr txBox="1"/>
          <p:nvPr/>
        </p:nvSpPr>
        <p:spPr>
          <a:xfrm>
            <a:off x="4455165" y="5756409"/>
            <a:ext cx="3281668" cy="615553"/>
          </a:xfrm>
          <a:prstGeom prst="rect">
            <a:avLst/>
          </a:prstGeom>
          <a:noFill/>
        </p:spPr>
        <p:txBody>
          <a:bodyPr wrap="none" rtlCol="0">
            <a:spAutoFit/>
          </a:bodyPr>
          <a:lstStyle/>
          <a:p>
            <a:r>
              <a:rPr lang="en-ZA" sz="3400" b="1" dirty="0">
                <a:solidFill>
                  <a:schemeClr val="bg1"/>
                </a:solidFill>
                <a:latin typeface="Century Gothic" panose="020B0502020202020204" pitchFamily="34" charset="0"/>
              </a:rPr>
              <a:t>child in control</a:t>
            </a:r>
          </a:p>
        </p:txBody>
      </p:sp>
    </p:spTree>
    <p:extLst>
      <p:ext uri="{BB962C8B-B14F-4D97-AF65-F5344CB8AC3E}">
        <p14:creationId xmlns:p14="http://schemas.microsoft.com/office/powerpoint/2010/main" val="396111793"/>
      </p:ext>
    </p:extLst>
  </p:cSld>
  <p:clrMapOvr>
    <a:masterClrMapping/>
  </p:clrMapOvr>
  <mc:AlternateContent xmlns:mc="http://schemas.openxmlformats.org/markup-compatibility/2006" xmlns:p14="http://schemas.microsoft.com/office/powerpoint/2010/main">
    <mc:Choice Requires="p14">
      <p:transition spd="slow" p14:dur="2000" advTm="8335"/>
    </mc:Choice>
    <mc:Fallback xmlns="">
      <p:transition spd="slow" advTm="833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13548"/>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9" y="351479"/>
            <a:ext cx="8718467" cy="861774"/>
          </a:xfrm>
          <a:prstGeom prst="rect">
            <a:avLst/>
          </a:prstGeom>
          <a:noFill/>
        </p:spPr>
        <p:txBody>
          <a:bodyPr wrap="square">
            <a:spAutoFit/>
          </a:bodyPr>
          <a:lstStyle/>
          <a:p>
            <a:pPr algn="ctr">
              <a:defRPr/>
            </a:pPr>
            <a:r>
              <a:rPr lang="en-ZA" sz="5000" b="1" dirty="0">
                <a:solidFill>
                  <a:srgbClr val="482C89"/>
                </a:solidFill>
                <a:latin typeface="Century Gothic" panose="020B0502020202020204" pitchFamily="34" charset="0"/>
                <a:ea typeface="MS PGothic" panose="020B0600070205080204" pitchFamily="34" charset="-128"/>
              </a:rPr>
              <a:t>Negative Punishment</a:t>
            </a:r>
          </a:p>
        </p:txBody>
      </p:sp>
      <p:sp>
        <p:nvSpPr>
          <p:cNvPr id="12" name="Speech Bubble: Rectangle with Corners Rounded 11">
            <a:extLst>
              <a:ext uri="{FF2B5EF4-FFF2-40B4-BE49-F238E27FC236}">
                <a16:creationId xmlns:a16="http://schemas.microsoft.com/office/drawing/2014/main" id="{2CC3945B-CE60-4EC4-A41F-0DFC09C95E4E}"/>
              </a:ext>
            </a:extLst>
          </p:cNvPr>
          <p:cNvSpPr/>
          <p:nvPr/>
        </p:nvSpPr>
        <p:spPr>
          <a:xfrm>
            <a:off x="2348748" y="2449490"/>
            <a:ext cx="2125021" cy="1421470"/>
          </a:xfrm>
          <a:prstGeom prst="wedgeRoundRectCallout">
            <a:avLst>
              <a:gd name="adj1" fmla="val 42865"/>
              <a:gd name="adj2" fmla="val 81618"/>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492D89"/>
                </a:solidFill>
                <a:latin typeface="Century Gothic" panose="020B0502020202020204" pitchFamily="34" charset="0"/>
              </a:rPr>
              <a:t>If you don’t do what I tell you to do, I will punish you and you will be sorry!</a:t>
            </a:r>
          </a:p>
        </p:txBody>
      </p:sp>
      <p:pic>
        <p:nvPicPr>
          <p:cNvPr id="8" name="Picture 7">
            <a:extLst>
              <a:ext uri="{FF2B5EF4-FFF2-40B4-BE49-F238E27FC236}">
                <a16:creationId xmlns:a16="http://schemas.microsoft.com/office/drawing/2014/main" id="{9A733BF5-827C-433C-B9C9-841F8D4B8B13}"/>
              </a:ext>
            </a:extLst>
          </p:cNvPr>
          <p:cNvPicPr>
            <a:picLocks noChangeAspect="1"/>
          </p:cNvPicPr>
          <p:nvPr/>
        </p:nvPicPr>
        <p:blipFill rotWithShape="1">
          <a:blip r:embed="rId3"/>
          <a:srcRect b="2820"/>
          <a:stretch/>
        </p:blipFill>
        <p:spPr>
          <a:xfrm>
            <a:off x="4773207" y="2976880"/>
            <a:ext cx="2645586" cy="2238255"/>
          </a:xfrm>
          <a:prstGeom prst="rect">
            <a:avLst/>
          </a:prstGeom>
        </p:spPr>
      </p:pic>
      <p:sp>
        <p:nvSpPr>
          <p:cNvPr id="9" name="TextBox 8">
            <a:extLst>
              <a:ext uri="{FF2B5EF4-FFF2-40B4-BE49-F238E27FC236}">
                <a16:creationId xmlns:a16="http://schemas.microsoft.com/office/drawing/2014/main" id="{5CCD1C9C-FB7E-4951-BF0D-E509D2A4D29C}"/>
              </a:ext>
            </a:extLst>
          </p:cNvPr>
          <p:cNvSpPr txBox="1"/>
          <p:nvPr/>
        </p:nvSpPr>
        <p:spPr>
          <a:xfrm>
            <a:off x="4203669" y="5890969"/>
            <a:ext cx="3995004" cy="615553"/>
          </a:xfrm>
          <a:prstGeom prst="rect">
            <a:avLst/>
          </a:prstGeom>
          <a:noFill/>
        </p:spPr>
        <p:txBody>
          <a:bodyPr wrap="none" rtlCol="0">
            <a:spAutoFit/>
          </a:bodyPr>
          <a:lstStyle/>
          <a:p>
            <a:r>
              <a:rPr lang="en-ZA" sz="3400" b="1" dirty="0">
                <a:solidFill>
                  <a:srgbClr val="3E0099"/>
                </a:solidFill>
                <a:latin typeface="Century Gothic" panose="020B0502020202020204" pitchFamily="34" charset="0"/>
              </a:rPr>
              <a:t>try to control child</a:t>
            </a:r>
          </a:p>
        </p:txBody>
      </p:sp>
    </p:spTree>
    <p:extLst>
      <p:ext uri="{BB962C8B-B14F-4D97-AF65-F5344CB8AC3E}">
        <p14:creationId xmlns:p14="http://schemas.microsoft.com/office/powerpoint/2010/main" val="2224369579"/>
      </p:ext>
    </p:extLst>
  </p:cSld>
  <p:clrMapOvr>
    <a:masterClrMapping/>
  </p:clrMapOvr>
  <mc:AlternateContent xmlns:mc="http://schemas.openxmlformats.org/markup-compatibility/2006" xmlns:p14="http://schemas.microsoft.com/office/powerpoint/2010/main">
    <mc:Choice Requires="p14">
      <p:transition spd="slow" p14:dur="2000" advTm="4950"/>
    </mc:Choice>
    <mc:Fallback xmlns="">
      <p:transition spd="slow" advTm="495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13548"/>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9" y="351479"/>
            <a:ext cx="8718467"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Positive Parenting</a:t>
            </a:r>
          </a:p>
        </p:txBody>
      </p:sp>
      <p:pic>
        <p:nvPicPr>
          <p:cNvPr id="3" name="Picture 2">
            <a:extLst>
              <a:ext uri="{FF2B5EF4-FFF2-40B4-BE49-F238E27FC236}">
                <a16:creationId xmlns:a16="http://schemas.microsoft.com/office/drawing/2014/main" id="{D285E2E0-DE39-44A2-B41A-C9871612B61D}"/>
              </a:ext>
            </a:extLst>
          </p:cNvPr>
          <p:cNvPicPr>
            <a:picLocks noChangeAspect="1"/>
          </p:cNvPicPr>
          <p:nvPr/>
        </p:nvPicPr>
        <p:blipFill>
          <a:blip r:embed="rId3"/>
          <a:stretch>
            <a:fillRect/>
          </a:stretch>
        </p:blipFill>
        <p:spPr>
          <a:xfrm>
            <a:off x="4586288" y="2975610"/>
            <a:ext cx="3019425" cy="2114550"/>
          </a:xfrm>
          <a:prstGeom prst="rect">
            <a:avLst/>
          </a:prstGeom>
        </p:spPr>
      </p:pic>
      <p:sp>
        <p:nvSpPr>
          <p:cNvPr id="15" name="Speech Bubble: Rectangle with Corners Rounded 14">
            <a:extLst>
              <a:ext uri="{FF2B5EF4-FFF2-40B4-BE49-F238E27FC236}">
                <a16:creationId xmlns:a16="http://schemas.microsoft.com/office/drawing/2014/main" id="{698CE3CD-B8FF-405E-9886-7793BD276F02}"/>
              </a:ext>
            </a:extLst>
          </p:cNvPr>
          <p:cNvSpPr/>
          <p:nvPr/>
        </p:nvSpPr>
        <p:spPr>
          <a:xfrm>
            <a:off x="7975601" y="2338416"/>
            <a:ext cx="2125021" cy="1451265"/>
          </a:xfrm>
          <a:prstGeom prst="wedgeRoundRectCallout">
            <a:avLst>
              <a:gd name="adj1" fmla="val -45852"/>
              <a:gd name="adj2" fmla="val 86702"/>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492D89"/>
                </a:solidFill>
                <a:latin typeface="Century Gothic" panose="020B0502020202020204" pitchFamily="34" charset="0"/>
              </a:rPr>
              <a:t>How are you feeling?</a:t>
            </a:r>
          </a:p>
          <a:p>
            <a:pPr algn="ctr"/>
            <a:r>
              <a:rPr lang="en-ZA" sz="1600" b="1" dirty="0">
                <a:solidFill>
                  <a:srgbClr val="492D89"/>
                </a:solidFill>
                <a:latin typeface="Century Gothic" panose="020B0502020202020204" pitchFamily="34" charset="0"/>
              </a:rPr>
              <a:t>How can I help you solve this problem?</a:t>
            </a:r>
          </a:p>
        </p:txBody>
      </p:sp>
      <p:sp>
        <p:nvSpPr>
          <p:cNvPr id="4" name="TextBox 3">
            <a:extLst>
              <a:ext uri="{FF2B5EF4-FFF2-40B4-BE49-F238E27FC236}">
                <a16:creationId xmlns:a16="http://schemas.microsoft.com/office/drawing/2014/main" id="{7F8204FF-7737-469F-A630-78206BAF4725}"/>
              </a:ext>
            </a:extLst>
          </p:cNvPr>
          <p:cNvSpPr txBox="1"/>
          <p:nvPr/>
        </p:nvSpPr>
        <p:spPr>
          <a:xfrm>
            <a:off x="3528805" y="5747841"/>
            <a:ext cx="5344733" cy="615553"/>
          </a:xfrm>
          <a:prstGeom prst="rect">
            <a:avLst/>
          </a:prstGeom>
          <a:noFill/>
        </p:spPr>
        <p:txBody>
          <a:bodyPr wrap="none" rtlCol="0">
            <a:spAutoFit/>
          </a:bodyPr>
          <a:lstStyle/>
          <a:p>
            <a:r>
              <a:rPr lang="en-ZA" sz="3400" b="1" dirty="0">
                <a:solidFill>
                  <a:schemeClr val="bg1"/>
                </a:solidFill>
                <a:latin typeface="Century Gothic" panose="020B0502020202020204" pitchFamily="34" charset="0"/>
              </a:rPr>
              <a:t>parent-child connection</a:t>
            </a:r>
          </a:p>
        </p:txBody>
      </p:sp>
    </p:spTree>
    <p:extLst>
      <p:ext uri="{BB962C8B-B14F-4D97-AF65-F5344CB8AC3E}">
        <p14:creationId xmlns:p14="http://schemas.microsoft.com/office/powerpoint/2010/main" val="1114712035"/>
      </p:ext>
    </p:extLst>
  </p:cSld>
  <p:clrMapOvr>
    <a:masterClrMapping/>
  </p:clrMapOvr>
  <mc:AlternateContent xmlns:mc="http://schemas.openxmlformats.org/markup-compatibility/2006" xmlns:p14="http://schemas.microsoft.com/office/powerpoint/2010/main">
    <mc:Choice Requires="p14">
      <p:transition spd="slow" p14:dur="2000" advTm="9687"/>
    </mc:Choice>
    <mc:Fallback xmlns="">
      <p:transition spd="slow" advTm="968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13548"/>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9" y="351479"/>
            <a:ext cx="8718467" cy="861774"/>
          </a:xfrm>
          <a:prstGeom prst="rect">
            <a:avLst/>
          </a:prstGeom>
          <a:noFill/>
        </p:spPr>
        <p:txBody>
          <a:bodyPr wrap="square">
            <a:spAutoFit/>
          </a:bodyPr>
          <a:lstStyle/>
          <a:p>
            <a:pPr>
              <a:defRPr/>
            </a:pPr>
            <a:r>
              <a:rPr lang="en-ZA" sz="5000" b="1" dirty="0">
                <a:solidFill>
                  <a:srgbClr val="482C89"/>
                </a:solidFill>
                <a:latin typeface="Century Gothic" panose="020B0502020202020204" pitchFamily="34" charset="0"/>
                <a:ea typeface="MS PGothic" panose="020B0600070205080204" pitchFamily="34" charset="-128"/>
              </a:rPr>
              <a:t>Negative Punishment</a:t>
            </a:r>
          </a:p>
        </p:txBody>
      </p:sp>
      <p:sp>
        <p:nvSpPr>
          <p:cNvPr id="12" name="Speech Bubble: Rectangle with Corners Rounded 11">
            <a:extLst>
              <a:ext uri="{FF2B5EF4-FFF2-40B4-BE49-F238E27FC236}">
                <a16:creationId xmlns:a16="http://schemas.microsoft.com/office/drawing/2014/main" id="{2CC3945B-CE60-4EC4-A41F-0DFC09C95E4E}"/>
              </a:ext>
            </a:extLst>
          </p:cNvPr>
          <p:cNvSpPr/>
          <p:nvPr/>
        </p:nvSpPr>
        <p:spPr>
          <a:xfrm>
            <a:off x="2348748" y="2449490"/>
            <a:ext cx="2125021" cy="1421470"/>
          </a:xfrm>
          <a:prstGeom prst="wedgeRoundRectCallout">
            <a:avLst>
              <a:gd name="adj1" fmla="val 42865"/>
              <a:gd name="adj2" fmla="val 81618"/>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492D89"/>
                </a:solidFill>
                <a:latin typeface="Century Gothic" panose="020B0502020202020204" pitchFamily="34" charset="0"/>
              </a:rPr>
              <a:t>You always get things wrong!</a:t>
            </a:r>
          </a:p>
          <a:p>
            <a:pPr algn="ctr"/>
            <a:r>
              <a:rPr lang="en-ZA" sz="1600" b="1" dirty="0">
                <a:solidFill>
                  <a:srgbClr val="492D89"/>
                </a:solidFill>
                <a:latin typeface="Century Gothic" panose="020B0502020202020204" pitchFamily="34" charset="0"/>
              </a:rPr>
              <a:t>You are so stupid!</a:t>
            </a:r>
          </a:p>
        </p:txBody>
      </p:sp>
      <p:pic>
        <p:nvPicPr>
          <p:cNvPr id="8" name="Picture 7">
            <a:extLst>
              <a:ext uri="{FF2B5EF4-FFF2-40B4-BE49-F238E27FC236}">
                <a16:creationId xmlns:a16="http://schemas.microsoft.com/office/drawing/2014/main" id="{9A733BF5-827C-433C-B9C9-841F8D4B8B13}"/>
              </a:ext>
            </a:extLst>
          </p:cNvPr>
          <p:cNvPicPr>
            <a:picLocks noChangeAspect="1"/>
          </p:cNvPicPr>
          <p:nvPr/>
        </p:nvPicPr>
        <p:blipFill rotWithShape="1">
          <a:blip r:embed="rId3"/>
          <a:srcRect b="2820"/>
          <a:stretch/>
        </p:blipFill>
        <p:spPr>
          <a:xfrm>
            <a:off x="4773207" y="2976880"/>
            <a:ext cx="2645586" cy="2238255"/>
          </a:xfrm>
          <a:prstGeom prst="rect">
            <a:avLst/>
          </a:prstGeom>
        </p:spPr>
      </p:pic>
      <p:sp>
        <p:nvSpPr>
          <p:cNvPr id="9" name="TextBox 8">
            <a:extLst>
              <a:ext uri="{FF2B5EF4-FFF2-40B4-BE49-F238E27FC236}">
                <a16:creationId xmlns:a16="http://schemas.microsoft.com/office/drawing/2014/main" id="{5CCD1C9C-FB7E-4951-BF0D-E509D2A4D29C}"/>
              </a:ext>
            </a:extLst>
          </p:cNvPr>
          <p:cNvSpPr txBox="1"/>
          <p:nvPr/>
        </p:nvSpPr>
        <p:spPr>
          <a:xfrm>
            <a:off x="3251485" y="5722017"/>
            <a:ext cx="5899372" cy="615553"/>
          </a:xfrm>
          <a:prstGeom prst="rect">
            <a:avLst/>
          </a:prstGeom>
          <a:noFill/>
        </p:spPr>
        <p:txBody>
          <a:bodyPr wrap="none" rtlCol="0">
            <a:spAutoFit/>
          </a:bodyPr>
          <a:lstStyle/>
          <a:p>
            <a:r>
              <a:rPr lang="en-ZA" sz="3400" b="1" dirty="0">
                <a:solidFill>
                  <a:srgbClr val="3E0099"/>
                </a:solidFill>
                <a:latin typeface="Century Gothic" panose="020B0502020202020204" pitchFamily="34" charset="0"/>
              </a:rPr>
              <a:t>parent-child disconnection</a:t>
            </a:r>
          </a:p>
        </p:txBody>
      </p:sp>
      <p:sp>
        <p:nvSpPr>
          <p:cNvPr id="3" name="Thought Bubble: Cloud 2">
            <a:extLst>
              <a:ext uri="{FF2B5EF4-FFF2-40B4-BE49-F238E27FC236}">
                <a16:creationId xmlns:a16="http://schemas.microsoft.com/office/drawing/2014/main" id="{108F4AE1-441F-47E1-86BA-22A378E28B9E}"/>
              </a:ext>
            </a:extLst>
          </p:cNvPr>
          <p:cNvSpPr/>
          <p:nvPr/>
        </p:nvSpPr>
        <p:spPr>
          <a:xfrm>
            <a:off x="6979920" y="2271580"/>
            <a:ext cx="2010674" cy="1335220"/>
          </a:xfrm>
          <a:prstGeom prst="cloudCallout">
            <a:avLst>
              <a:gd name="adj1" fmla="val -31145"/>
              <a:gd name="adj2" fmla="val 8977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ZA" sz="1600" b="1" dirty="0">
                <a:solidFill>
                  <a:srgbClr val="3E0099"/>
                </a:solidFill>
                <a:latin typeface="Century Gothic" panose="020B0502020202020204" pitchFamily="34" charset="0"/>
              </a:rPr>
              <a:t>Next time, </a:t>
            </a:r>
          </a:p>
          <a:p>
            <a:pPr algn="ctr"/>
            <a:r>
              <a:rPr lang="en-ZA" sz="1600" b="1" dirty="0">
                <a:solidFill>
                  <a:srgbClr val="3E0099"/>
                </a:solidFill>
                <a:latin typeface="Century Gothic" panose="020B0502020202020204" pitchFamily="34" charset="0"/>
              </a:rPr>
              <a:t>I just won’t tell </a:t>
            </a:r>
          </a:p>
          <a:p>
            <a:pPr algn="ctr"/>
            <a:r>
              <a:rPr lang="en-ZA" sz="1600" b="1" dirty="0">
                <a:solidFill>
                  <a:srgbClr val="3E0099"/>
                </a:solidFill>
                <a:latin typeface="Century Gothic" panose="020B0502020202020204" pitchFamily="34" charset="0"/>
              </a:rPr>
              <a:t>you what I did!</a:t>
            </a:r>
          </a:p>
        </p:txBody>
      </p:sp>
    </p:spTree>
    <p:extLst>
      <p:ext uri="{BB962C8B-B14F-4D97-AF65-F5344CB8AC3E}">
        <p14:creationId xmlns:p14="http://schemas.microsoft.com/office/powerpoint/2010/main" val="1909353247"/>
      </p:ext>
    </p:extLst>
  </p:cSld>
  <p:clrMapOvr>
    <a:masterClrMapping/>
  </p:clrMapOvr>
  <mc:AlternateContent xmlns:mc="http://schemas.openxmlformats.org/markup-compatibility/2006" xmlns:p14="http://schemas.microsoft.com/office/powerpoint/2010/main">
    <mc:Choice Requires="p14">
      <p:transition spd="slow" p14:dur="2000" advTm="12304"/>
    </mc:Choice>
    <mc:Fallback xmlns="">
      <p:transition spd="slow" advTm="1230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32" name="TextBox 31">
            <a:extLst>
              <a:ext uri="{FF2B5EF4-FFF2-40B4-BE49-F238E27FC236}">
                <a16:creationId xmlns:a16="http://schemas.microsoft.com/office/drawing/2014/main" id="{C72F3F9A-2F7A-4966-B509-45CFC12B7E78}"/>
              </a:ext>
            </a:extLst>
          </p:cNvPr>
          <p:cNvSpPr txBox="1"/>
          <p:nvPr/>
        </p:nvSpPr>
        <p:spPr>
          <a:xfrm>
            <a:off x="1731143" y="2459504"/>
            <a:ext cx="8729713" cy="1938992"/>
          </a:xfrm>
          <a:prstGeom prst="rect">
            <a:avLst/>
          </a:prstGeom>
          <a:noFill/>
        </p:spPr>
        <p:txBody>
          <a:bodyPr wrap="squar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How can we build our children’s self esteem</a:t>
            </a:r>
          </a:p>
        </p:txBody>
      </p:sp>
    </p:spTree>
    <p:extLst>
      <p:ext uri="{BB962C8B-B14F-4D97-AF65-F5344CB8AC3E}">
        <p14:creationId xmlns:p14="http://schemas.microsoft.com/office/powerpoint/2010/main" val="3238861698"/>
      </p:ext>
    </p:extLst>
  </p:cSld>
  <p:clrMapOvr>
    <a:masterClrMapping/>
  </p:clrMapOvr>
  <mc:AlternateContent xmlns:mc="http://schemas.openxmlformats.org/markup-compatibility/2006" xmlns:p14="http://schemas.microsoft.com/office/powerpoint/2010/main">
    <mc:Choice Requires="p14">
      <p:transition spd="slow" p14:dur="2000" advTm="4668"/>
    </mc:Choice>
    <mc:Fallback xmlns="">
      <p:transition spd="slow" advTm="466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pic>
        <p:nvPicPr>
          <p:cNvPr id="8" name="Picture 7">
            <a:extLst>
              <a:ext uri="{FF2B5EF4-FFF2-40B4-BE49-F238E27FC236}">
                <a16:creationId xmlns:a16="http://schemas.microsoft.com/office/drawing/2014/main" id="{4421CA3B-4819-E54D-BCD4-44ACFF043102}"/>
              </a:ext>
            </a:extLst>
          </p:cNvPr>
          <p:cNvPicPr>
            <a:picLocks noChangeAspect="1"/>
          </p:cNvPicPr>
          <p:nvPr/>
        </p:nvPicPr>
        <p:blipFill>
          <a:blip r:embed="rId3"/>
          <a:stretch>
            <a:fillRect/>
          </a:stretch>
        </p:blipFill>
        <p:spPr>
          <a:xfrm>
            <a:off x="2248902" y="1134064"/>
            <a:ext cx="7694196" cy="4589871"/>
          </a:xfrm>
          <a:prstGeom prst="rect">
            <a:avLst/>
          </a:prstGeom>
        </p:spPr>
      </p:pic>
    </p:spTree>
    <p:extLst>
      <p:ext uri="{BB962C8B-B14F-4D97-AF65-F5344CB8AC3E}">
        <p14:creationId xmlns:p14="http://schemas.microsoft.com/office/powerpoint/2010/main" val="2655437073"/>
      </p:ext>
    </p:extLst>
  </p:cSld>
  <p:clrMapOvr>
    <a:masterClrMapping/>
  </p:clrMapOvr>
  <mc:AlternateContent xmlns:mc="http://schemas.openxmlformats.org/markup-compatibility/2006" xmlns:p14="http://schemas.microsoft.com/office/powerpoint/2010/main">
    <mc:Choice Requires="p14">
      <p:transition spd="slow" p14:dur="2000" advTm="21493"/>
    </mc:Choice>
    <mc:Fallback xmlns="">
      <p:transition spd="slow" advTm="2149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667667" cy="861774"/>
          </a:xfrm>
          <a:prstGeom prst="rect">
            <a:avLst/>
          </a:prstGeom>
          <a:noFill/>
        </p:spPr>
        <p:txBody>
          <a:bodyPr wrap="square">
            <a:spAutoFit/>
          </a:bodyPr>
          <a:lstStyle/>
          <a:p>
            <a:pPr>
              <a:defRPr/>
            </a:pPr>
            <a:r>
              <a:rPr lang="en-ZA" sz="5000" b="1" dirty="0">
                <a:solidFill>
                  <a:prstClr val="white"/>
                </a:solidFill>
                <a:latin typeface="Century Gothic" panose="020B0502020202020204" pitchFamily="34" charset="0"/>
                <a:ea typeface="MS PGothic" panose="020B0600070205080204" pitchFamily="34" charset="-128"/>
              </a:rPr>
              <a:t>Self esteem &amp; self worth</a:t>
            </a:r>
          </a:p>
        </p:txBody>
      </p:sp>
      <p:sp>
        <p:nvSpPr>
          <p:cNvPr id="3" name="Speech Bubble: Rectangle with Corners Rounded 2">
            <a:extLst>
              <a:ext uri="{FF2B5EF4-FFF2-40B4-BE49-F238E27FC236}">
                <a16:creationId xmlns:a16="http://schemas.microsoft.com/office/drawing/2014/main" id="{51399B52-584E-4881-8179-9C7ED1E34C0C}"/>
              </a:ext>
            </a:extLst>
          </p:cNvPr>
          <p:cNvSpPr/>
          <p:nvPr/>
        </p:nvSpPr>
        <p:spPr>
          <a:xfrm>
            <a:off x="2141731" y="1652819"/>
            <a:ext cx="1432560" cy="955040"/>
          </a:xfrm>
          <a:prstGeom prst="wedgeRoundRectCallout">
            <a:avLst>
              <a:gd name="adj1" fmla="val 43966"/>
              <a:gd name="adj2" fmla="val 8302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Speech Bubble: Rectangle with Corners Rounded 14">
            <a:extLst>
              <a:ext uri="{FF2B5EF4-FFF2-40B4-BE49-F238E27FC236}">
                <a16:creationId xmlns:a16="http://schemas.microsoft.com/office/drawing/2014/main" id="{C2332884-7158-416E-812F-9B2575C6C310}"/>
              </a:ext>
            </a:extLst>
          </p:cNvPr>
          <p:cNvSpPr/>
          <p:nvPr/>
        </p:nvSpPr>
        <p:spPr>
          <a:xfrm>
            <a:off x="2141731" y="3456219"/>
            <a:ext cx="1432560" cy="955040"/>
          </a:xfrm>
          <a:prstGeom prst="wedgeRoundRectCallout">
            <a:avLst>
              <a:gd name="adj1" fmla="val 82264"/>
              <a:gd name="adj2" fmla="val 16006"/>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Speech Bubble: Rectangle with Corners Rounded 17">
            <a:extLst>
              <a:ext uri="{FF2B5EF4-FFF2-40B4-BE49-F238E27FC236}">
                <a16:creationId xmlns:a16="http://schemas.microsoft.com/office/drawing/2014/main" id="{67712D59-71C2-4714-B600-2C5A481433A4}"/>
              </a:ext>
            </a:extLst>
          </p:cNvPr>
          <p:cNvSpPr/>
          <p:nvPr/>
        </p:nvSpPr>
        <p:spPr>
          <a:xfrm>
            <a:off x="2141731" y="5157109"/>
            <a:ext cx="1432560" cy="955040"/>
          </a:xfrm>
          <a:prstGeom prst="wedgeRoundRectCallout">
            <a:avLst>
              <a:gd name="adj1" fmla="val 47512"/>
              <a:gd name="adj2" fmla="val -87186"/>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Speech Bubble: Rectangle with Corners Rounded 20">
            <a:extLst>
              <a:ext uri="{FF2B5EF4-FFF2-40B4-BE49-F238E27FC236}">
                <a16:creationId xmlns:a16="http://schemas.microsoft.com/office/drawing/2014/main" id="{B39B49EA-8E21-4486-956E-CD8F37A3A5DB}"/>
              </a:ext>
            </a:extLst>
          </p:cNvPr>
          <p:cNvSpPr/>
          <p:nvPr/>
        </p:nvSpPr>
        <p:spPr>
          <a:xfrm>
            <a:off x="8647643" y="1652819"/>
            <a:ext cx="1432560" cy="955040"/>
          </a:xfrm>
          <a:prstGeom prst="wedgeRoundRectCallout">
            <a:avLst>
              <a:gd name="adj1" fmla="val -51779"/>
              <a:gd name="adj2" fmla="val 89410"/>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Speech Bubble: Rectangle with Corners Rounded 22">
            <a:extLst>
              <a:ext uri="{FF2B5EF4-FFF2-40B4-BE49-F238E27FC236}">
                <a16:creationId xmlns:a16="http://schemas.microsoft.com/office/drawing/2014/main" id="{2D8A9813-830A-43B3-99E6-6CC9DF2DB7B1}"/>
              </a:ext>
            </a:extLst>
          </p:cNvPr>
          <p:cNvSpPr/>
          <p:nvPr/>
        </p:nvSpPr>
        <p:spPr>
          <a:xfrm>
            <a:off x="8647643" y="5157109"/>
            <a:ext cx="1432560" cy="955040"/>
          </a:xfrm>
          <a:prstGeom prst="wedgeRoundRectCallout">
            <a:avLst>
              <a:gd name="adj1" fmla="val -51070"/>
              <a:gd name="adj2" fmla="val -9037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Speech Bubble: Rectangle with Corners Rounded 21">
            <a:extLst>
              <a:ext uri="{FF2B5EF4-FFF2-40B4-BE49-F238E27FC236}">
                <a16:creationId xmlns:a16="http://schemas.microsoft.com/office/drawing/2014/main" id="{313BC0A2-0B87-4645-AF4B-976E138587F7}"/>
              </a:ext>
            </a:extLst>
          </p:cNvPr>
          <p:cNvSpPr/>
          <p:nvPr/>
        </p:nvSpPr>
        <p:spPr>
          <a:xfrm>
            <a:off x="8647643" y="3456219"/>
            <a:ext cx="1432560" cy="955040"/>
          </a:xfrm>
          <a:prstGeom prst="wedgeRoundRectCallout">
            <a:avLst>
              <a:gd name="adj1" fmla="val -74474"/>
              <a:gd name="adj2" fmla="val 8559"/>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4" name="Picture 2" descr="03">
            <a:extLst>
              <a:ext uri="{FF2B5EF4-FFF2-40B4-BE49-F238E27FC236}">
                <a16:creationId xmlns:a16="http://schemas.microsoft.com/office/drawing/2014/main" id="{B647F4B2-B5B4-480A-A8D7-0BE36E8879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274" t="4996" r="22495" b="11597"/>
          <a:stretch>
            <a:fillRect/>
          </a:stretch>
        </p:blipFill>
        <p:spPr bwMode="auto">
          <a:xfrm>
            <a:off x="3949897" y="1522929"/>
            <a:ext cx="4109951" cy="4489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A close up of a logo&#10;&#10;Description generated with very high confidence">
            <a:extLst>
              <a:ext uri="{FF2B5EF4-FFF2-40B4-BE49-F238E27FC236}">
                <a16:creationId xmlns:a16="http://schemas.microsoft.com/office/drawing/2014/main" id="{4A8029E9-1F5D-464F-8B13-F1640D35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392" t="16326" r="60915" b="69593"/>
          <a:stretch/>
        </p:blipFill>
        <p:spPr>
          <a:xfrm>
            <a:off x="2544577" y="1711403"/>
            <a:ext cx="626869" cy="896457"/>
          </a:xfrm>
          <a:prstGeom prst="rect">
            <a:avLst/>
          </a:prstGeom>
          <a:ln>
            <a:noFill/>
          </a:ln>
        </p:spPr>
      </p:pic>
      <p:pic>
        <p:nvPicPr>
          <p:cNvPr id="26" name="Picture 25" descr="A close up of a logo&#10;&#10;Description generated with very high confidence">
            <a:extLst>
              <a:ext uri="{FF2B5EF4-FFF2-40B4-BE49-F238E27FC236}">
                <a16:creationId xmlns:a16="http://schemas.microsoft.com/office/drawing/2014/main" id="{72D21BF8-9265-4C2C-AA84-AA0ACC1F55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828" t="16327" r="16608" b="70413"/>
          <a:stretch/>
        </p:blipFill>
        <p:spPr>
          <a:xfrm>
            <a:off x="9067510" y="1689576"/>
            <a:ext cx="781304" cy="918283"/>
          </a:xfrm>
          <a:prstGeom prst="rect">
            <a:avLst/>
          </a:prstGeom>
          <a:ln>
            <a:noFill/>
          </a:ln>
        </p:spPr>
      </p:pic>
      <p:pic>
        <p:nvPicPr>
          <p:cNvPr id="31" name="Picture 30" descr="A close up of a logo&#10;&#10;Description generated with very high confidence">
            <a:extLst>
              <a:ext uri="{FF2B5EF4-FFF2-40B4-BE49-F238E27FC236}">
                <a16:creationId xmlns:a16="http://schemas.microsoft.com/office/drawing/2014/main" id="{64F93279-5C72-4123-BADE-E5C525FC1B8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601" t="38202" r="64314" b="54008"/>
          <a:stretch/>
        </p:blipFill>
        <p:spPr>
          <a:xfrm>
            <a:off x="2141732" y="3617462"/>
            <a:ext cx="550669" cy="609099"/>
          </a:xfrm>
          <a:prstGeom prst="rect">
            <a:avLst/>
          </a:prstGeom>
          <a:ln>
            <a:noFill/>
          </a:ln>
        </p:spPr>
      </p:pic>
      <p:pic>
        <p:nvPicPr>
          <p:cNvPr id="4" name="Picture 3">
            <a:extLst>
              <a:ext uri="{FF2B5EF4-FFF2-40B4-BE49-F238E27FC236}">
                <a16:creationId xmlns:a16="http://schemas.microsoft.com/office/drawing/2014/main" id="{9B8990CC-4436-488E-9F66-5FF57DCB83A7}"/>
              </a:ext>
            </a:extLst>
          </p:cNvPr>
          <p:cNvPicPr>
            <a:picLocks noChangeAspect="1"/>
          </p:cNvPicPr>
          <p:nvPr/>
        </p:nvPicPr>
        <p:blipFill>
          <a:blip r:embed="rId5"/>
          <a:stretch>
            <a:fillRect/>
          </a:stretch>
        </p:blipFill>
        <p:spPr>
          <a:xfrm>
            <a:off x="2747584" y="3671236"/>
            <a:ext cx="723267" cy="562541"/>
          </a:xfrm>
          <a:prstGeom prst="rect">
            <a:avLst/>
          </a:prstGeom>
        </p:spPr>
      </p:pic>
      <p:pic>
        <p:nvPicPr>
          <p:cNvPr id="32" name="Picture 31" descr="A close up of a logo&#10;&#10;Description generated with very high confidence">
            <a:extLst>
              <a:ext uri="{FF2B5EF4-FFF2-40B4-BE49-F238E27FC236}">
                <a16:creationId xmlns:a16="http://schemas.microsoft.com/office/drawing/2014/main" id="{5547C9D6-74A5-43C8-B1AC-C525C36AD43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8539" t="37710" r="19307" b="48136"/>
          <a:stretch/>
        </p:blipFill>
        <p:spPr>
          <a:xfrm>
            <a:off x="8988908" y="3456220"/>
            <a:ext cx="750030" cy="958371"/>
          </a:xfrm>
          <a:prstGeom prst="rect">
            <a:avLst/>
          </a:prstGeom>
          <a:ln>
            <a:noFill/>
          </a:ln>
        </p:spPr>
      </p:pic>
      <p:pic>
        <p:nvPicPr>
          <p:cNvPr id="33" name="Picture 32" descr="A close up of a logo&#10;&#10;Description generated with very high confidence">
            <a:extLst>
              <a:ext uri="{FF2B5EF4-FFF2-40B4-BE49-F238E27FC236}">
                <a16:creationId xmlns:a16="http://schemas.microsoft.com/office/drawing/2014/main" id="{8919C16D-C353-4432-9D75-3F4C118E4D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231" t="65608" r="56746" b="21341"/>
          <a:stretch/>
        </p:blipFill>
        <p:spPr>
          <a:xfrm>
            <a:off x="2417065" y="5205181"/>
            <a:ext cx="1008384" cy="906968"/>
          </a:xfrm>
          <a:prstGeom prst="rect">
            <a:avLst/>
          </a:prstGeom>
          <a:ln>
            <a:noFill/>
          </a:ln>
        </p:spPr>
      </p:pic>
      <p:pic>
        <p:nvPicPr>
          <p:cNvPr id="34" name="Picture 33" descr="A close up of a logo&#10;&#10;Description generated with very high confidence">
            <a:extLst>
              <a:ext uri="{FF2B5EF4-FFF2-40B4-BE49-F238E27FC236}">
                <a16:creationId xmlns:a16="http://schemas.microsoft.com/office/drawing/2014/main" id="{CC87F564-AF36-4510-B1AD-54F52640030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308" t="64020" r="12333" b="21264"/>
          <a:stretch/>
        </p:blipFill>
        <p:spPr>
          <a:xfrm>
            <a:off x="8955820" y="5153779"/>
            <a:ext cx="988539" cy="958371"/>
          </a:xfrm>
          <a:prstGeom prst="rect">
            <a:avLst/>
          </a:prstGeom>
          <a:ln>
            <a:noFill/>
          </a:ln>
        </p:spPr>
      </p:pic>
    </p:spTree>
    <p:extLst>
      <p:ext uri="{BB962C8B-B14F-4D97-AF65-F5344CB8AC3E}">
        <p14:creationId xmlns:p14="http://schemas.microsoft.com/office/powerpoint/2010/main" val="2555139764"/>
      </p:ext>
    </p:extLst>
  </p:cSld>
  <p:clrMapOvr>
    <a:masterClrMapping/>
  </p:clrMapOvr>
  <mc:AlternateContent xmlns:mc="http://schemas.openxmlformats.org/markup-compatibility/2006" xmlns:p14="http://schemas.microsoft.com/office/powerpoint/2010/main">
    <mc:Choice Requires="p14">
      <p:transition spd="slow" p14:dur="2000" advTm="18304"/>
    </mc:Choice>
    <mc:Fallback xmlns="">
      <p:transition spd="slow" advTm="1830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32" name="TextBox 31">
            <a:extLst>
              <a:ext uri="{FF2B5EF4-FFF2-40B4-BE49-F238E27FC236}">
                <a16:creationId xmlns:a16="http://schemas.microsoft.com/office/drawing/2014/main" id="{C72F3F9A-2F7A-4966-B509-45CFC12B7E78}"/>
              </a:ext>
            </a:extLst>
          </p:cNvPr>
          <p:cNvSpPr txBox="1"/>
          <p:nvPr/>
        </p:nvSpPr>
        <p:spPr>
          <a:xfrm>
            <a:off x="1731143" y="1997839"/>
            <a:ext cx="8729713" cy="2862322"/>
          </a:xfrm>
          <a:prstGeom prst="rect">
            <a:avLst/>
          </a:prstGeom>
          <a:noFill/>
        </p:spPr>
        <p:txBody>
          <a:bodyPr wrap="square">
            <a:spAutoFit/>
          </a:bodyPr>
          <a:lstStyle/>
          <a:p>
            <a:pPr algn="ctr">
              <a:defRPr/>
            </a:pPr>
            <a:r>
              <a:rPr lang="en-ZA" sz="6000" b="1" dirty="0">
                <a:solidFill>
                  <a:schemeClr val="bg1"/>
                </a:solidFill>
                <a:latin typeface="Century Gothic" panose="020B0502020202020204" pitchFamily="34" charset="0"/>
                <a:ea typeface="MS PGothic" panose="020B0600070205080204" pitchFamily="34" charset="-128"/>
              </a:rPr>
              <a:t>Fun things you can do to build your child’s self esteem</a:t>
            </a:r>
          </a:p>
        </p:txBody>
      </p:sp>
    </p:spTree>
    <p:extLst>
      <p:ext uri="{BB962C8B-B14F-4D97-AF65-F5344CB8AC3E}">
        <p14:creationId xmlns:p14="http://schemas.microsoft.com/office/powerpoint/2010/main" val="4150980215"/>
      </p:ext>
    </p:extLst>
  </p:cSld>
  <p:clrMapOvr>
    <a:masterClrMapping/>
  </p:clrMapOvr>
  <mc:AlternateContent xmlns:mc="http://schemas.openxmlformats.org/markup-compatibility/2006" xmlns:p14="http://schemas.microsoft.com/office/powerpoint/2010/main">
    <mc:Choice Requires="p14">
      <p:transition spd="slow" p14:dur="2000" advTm="4800"/>
    </mc:Choice>
    <mc:Fallback xmlns="">
      <p:transition spd="slow" advTm="48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9" y="351479"/>
            <a:ext cx="8718467"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The gratitude chair</a:t>
            </a:r>
          </a:p>
        </p:txBody>
      </p:sp>
      <p:pic>
        <p:nvPicPr>
          <p:cNvPr id="9" name="Picture 8">
            <a:extLst>
              <a:ext uri="{FF2B5EF4-FFF2-40B4-BE49-F238E27FC236}">
                <a16:creationId xmlns:a16="http://schemas.microsoft.com/office/drawing/2014/main" id="{0197EB58-F707-4941-83F1-25DDE36117EB}"/>
              </a:ext>
            </a:extLst>
          </p:cNvPr>
          <p:cNvPicPr>
            <a:picLocks noChangeAspect="1"/>
          </p:cNvPicPr>
          <p:nvPr/>
        </p:nvPicPr>
        <p:blipFill rotWithShape="1">
          <a:blip r:embed="rId3"/>
          <a:srcRect l="6006" t="50656" r="71662"/>
          <a:stretch/>
        </p:blipFill>
        <p:spPr>
          <a:xfrm>
            <a:off x="2888115" y="3245430"/>
            <a:ext cx="1698172" cy="2293913"/>
          </a:xfrm>
          <a:prstGeom prst="rect">
            <a:avLst/>
          </a:prstGeom>
        </p:spPr>
      </p:pic>
      <p:sp>
        <p:nvSpPr>
          <p:cNvPr id="10" name="Speech Bubble: Rectangle with Corners Rounded 9">
            <a:extLst>
              <a:ext uri="{FF2B5EF4-FFF2-40B4-BE49-F238E27FC236}">
                <a16:creationId xmlns:a16="http://schemas.microsoft.com/office/drawing/2014/main" id="{376A0E75-EE44-40C6-9AE4-39E688C1EA66}"/>
              </a:ext>
            </a:extLst>
          </p:cNvPr>
          <p:cNvSpPr/>
          <p:nvPr/>
        </p:nvSpPr>
        <p:spPr>
          <a:xfrm>
            <a:off x="2721429" y="1689979"/>
            <a:ext cx="2481943" cy="1225029"/>
          </a:xfrm>
          <a:prstGeom prst="wedgeRoundRectCallout">
            <a:avLst>
              <a:gd name="adj1" fmla="val 12213"/>
              <a:gd name="adj2" fmla="val 824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482C89"/>
                </a:solidFill>
                <a:latin typeface="Arial" panose="020B0604020202020204" pitchFamily="34" charset="0"/>
                <a:cs typeface="Arial" panose="020B0604020202020204" pitchFamily="34" charset="0"/>
              </a:rPr>
              <a:t>Ask your child to sit in a chair in the middle of the room.</a:t>
            </a:r>
          </a:p>
        </p:txBody>
      </p:sp>
      <p:pic>
        <p:nvPicPr>
          <p:cNvPr id="11" name="Picture 10">
            <a:extLst>
              <a:ext uri="{FF2B5EF4-FFF2-40B4-BE49-F238E27FC236}">
                <a16:creationId xmlns:a16="http://schemas.microsoft.com/office/drawing/2014/main" id="{3A9EA641-CBDA-490D-B71D-0BA59891454A}"/>
              </a:ext>
            </a:extLst>
          </p:cNvPr>
          <p:cNvPicPr>
            <a:picLocks noChangeAspect="1"/>
          </p:cNvPicPr>
          <p:nvPr/>
        </p:nvPicPr>
        <p:blipFill rotWithShape="1">
          <a:blip r:embed="rId4"/>
          <a:srcRect l="54823"/>
          <a:stretch/>
        </p:blipFill>
        <p:spPr>
          <a:xfrm>
            <a:off x="8168707" y="3245429"/>
            <a:ext cx="1242026" cy="1925344"/>
          </a:xfrm>
          <a:prstGeom prst="rect">
            <a:avLst/>
          </a:prstGeom>
        </p:spPr>
      </p:pic>
      <p:pic>
        <p:nvPicPr>
          <p:cNvPr id="13" name="Graphic 12" descr="Director's Chair with solid fill">
            <a:extLst>
              <a:ext uri="{FF2B5EF4-FFF2-40B4-BE49-F238E27FC236}">
                <a16:creationId xmlns:a16="http://schemas.microsoft.com/office/drawing/2014/main" id="{80FF7D17-2BE8-4F49-969D-CDA88A6F86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40854" y="3650139"/>
            <a:ext cx="1520634" cy="1520634"/>
          </a:xfrm>
          <a:prstGeom prst="rect">
            <a:avLst/>
          </a:prstGeom>
        </p:spPr>
      </p:pic>
      <p:sp>
        <p:nvSpPr>
          <p:cNvPr id="15" name="Speech Bubble: Rectangle with Corners Rounded 14">
            <a:extLst>
              <a:ext uri="{FF2B5EF4-FFF2-40B4-BE49-F238E27FC236}">
                <a16:creationId xmlns:a16="http://schemas.microsoft.com/office/drawing/2014/main" id="{698CE3CD-B8FF-405E-9886-7793BD276F02}"/>
              </a:ext>
            </a:extLst>
          </p:cNvPr>
          <p:cNvSpPr/>
          <p:nvPr/>
        </p:nvSpPr>
        <p:spPr>
          <a:xfrm>
            <a:off x="6754224" y="1463743"/>
            <a:ext cx="2966719" cy="1312115"/>
          </a:xfrm>
          <a:prstGeom prst="wedgeRoundRectCallout">
            <a:avLst>
              <a:gd name="adj1" fmla="val -3909"/>
              <a:gd name="adj2" fmla="val 75451"/>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492D89"/>
                </a:solidFill>
                <a:latin typeface="Century Gothic" panose="020B0502020202020204" pitchFamily="34" charset="0"/>
              </a:rPr>
              <a:t>Each member of your family should take turns to tell your child what they are grateful to them for.</a:t>
            </a:r>
          </a:p>
        </p:txBody>
      </p:sp>
    </p:spTree>
    <p:extLst>
      <p:ext uri="{BB962C8B-B14F-4D97-AF65-F5344CB8AC3E}">
        <p14:creationId xmlns:p14="http://schemas.microsoft.com/office/powerpoint/2010/main" val="673901056"/>
      </p:ext>
    </p:extLst>
  </p:cSld>
  <p:clrMapOvr>
    <a:masterClrMapping/>
  </p:clrMapOvr>
  <mc:AlternateContent xmlns:mc="http://schemas.openxmlformats.org/markup-compatibility/2006" xmlns:p14="http://schemas.microsoft.com/office/powerpoint/2010/main">
    <mc:Choice Requires="p14">
      <p:transition spd="slow" p14:dur="2000" advTm="21580"/>
    </mc:Choice>
    <mc:Fallback xmlns="">
      <p:transition spd="slow" advTm="2158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9" y="351479"/>
            <a:ext cx="8718467"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The self esteem bowl</a:t>
            </a:r>
          </a:p>
        </p:txBody>
      </p:sp>
      <p:pic>
        <p:nvPicPr>
          <p:cNvPr id="22" name="Picture 4" descr="https://pixabay.com/static/uploads/photo/2014/04/02/10/34/bowl-303875_960_720.png">
            <a:extLst>
              <a:ext uri="{FF2B5EF4-FFF2-40B4-BE49-F238E27FC236}">
                <a16:creationId xmlns:a16="http://schemas.microsoft.com/office/drawing/2014/main" id="{A456674A-F0E8-4EEC-B215-349BB250CD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9582" y="3602831"/>
            <a:ext cx="5904656" cy="2952328"/>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a:extLst>
              <a:ext uri="{FF2B5EF4-FFF2-40B4-BE49-F238E27FC236}">
                <a16:creationId xmlns:a16="http://schemas.microsoft.com/office/drawing/2014/main" id="{6EED78FF-17DA-4FE7-9584-4F038FBA34F5}"/>
              </a:ext>
            </a:extLst>
          </p:cNvPr>
          <p:cNvSpPr/>
          <p:nvPr/>
        </p:nvSpPr>
        <p:spPr>
          <a:xfrm>
            <a:off x="3293598" y="3386807"/>
            <a:ext cx="1656184"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ZA" sz="3000" dirty="0">
                <a:solidFill>
                  <a:srgbClr val="482C89"/>
                </a:solidFill>
              </a:rPr>
              <a:t>I am</a:t>
            </a:r>
          </a:p>
          <a:p>
            <a:pPr algn="ctr"/>
            <a:r>
              <a:rPr lang="en-ZA" sz="3000" dirty="0">
                <a:solidFill>
                  <a:srgbClr val="482C89"/>
                </a:solidFill>
              </a:rPr>
              <a:t>helpful</a:t>
            </a:r>
          </a:p>
        </p:txBody>
      </p:sp>
      <p:sp>
        <p:nvSpPr>
          <p:cNvPr id="24" name="Oval 23">
            <a:extLst>
              <a:ext uri="{FF2B5EF4-FFF2-40B4-BE49-F238E27FC236}">
                <a16:creationId xmlns:a16="http://schemas.microsoft.com/office/drawing/2014/main" id="{21360294-4396-40DD-810D-8D1E7B56DE12}"/>
              </a:ext>
            </a:extLst>
          </p:cNvPr>
          <p:cNvSpPr/>
          <p:nvPr/>
        </p:nvSpPr>
        <p:spPr>
          <a:xfrm>
            <a:off x="5333048" y="3162433"/>
            <a:ext cx="1656184"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ZA" sz="3000" dirty="0">
                <a:solidFill>
                  <a:srgbClr val="482C89"/>
                </a:solidFill>
              </a:rPr>
              <a:t>I love</a:t>
            </a:r>
          </a:p>
          <a:p>
            <a:pPr algn="ctr"/>
            <a:r>
              <a:rPr lang="en-ZA" sz="3000" dirty="0">
                <a:solidFill>
                  <a:srgbClr val="482C89"/>
                </a:solidFill>
              </a:rPr>
              <a:t>animals</a:t>
            </a:r>
          </a:p>
        </p:txBody>
      </p:sp>
      <p:sp>
        <p:nvSpPr>
          <p:cNvPr id="25" name="Oval 24">
            <a:extLst>
              <a:ext uri="{FF2B5EF4-FFF2-40B4-BE49-F238E27FC236}">
                <a16:creationId xmlns:a16="http://schemas.microsoft.com/office/drawing/2014/main" id="{5A4536A8-9979-418E-973B-884D05FE9F7A}"/>
              </a:ext>
            </a:extLst>
          </p:cNvPr>
          <p:cNvSpPr/>
          <p:nvPr/>
        </p:nvSpPr>
        <p:spPr>
          <a:xfrm>
            <a:off x="7193643" y="3386807"/>
            <a:ext cx="1656184"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ZA" sz="3000" dirty="0">
                <a:solidFill>
                  <a:srgbClr val="482C89"/>
                </a:solidFill>
              </a:rPr>
              <a:t>I am</a:t>
            </a:r>
          </a:p>
          <a:p>
            <a:pPr algn="ctr"/>
            <a:r>
              <a:rPr lang="en-ZA" sz="3000" dirty="0">
                <a:solidFill>
                  <a:srgbClr val="482C89"/>
                </a:solidFill>
              </a:rPr>
              <a:t>sporty</a:t>
            </a:r>
          </a:p>
        </p:txBody>
      </p:sp>
      <p:sp>
        <p:nvSpPr>
          <p:cNvPr id="26" name="Oval 25">
            <a:extLst>
              <a:ext uri="{FF2B5EF4-FFF2-40B4-BE49-F238E27FC236}">
                <a16:creationId xmlns:a16="http://schemas.microsoft.com/office/drawing/2014/main" id="{9239D5A7-B019-451A-8724-4973B82F9218}"/>
              </a:ext>
            </a:extLst>
          </p:cNvPr>
          <p:cNvSpPr/>
          <p:nvPr/>
        </p:nvSpPr>
        <p:spPr>
          <a:xfrm>
            <a:off x="4315656" y="1502546"/>
            <a:ext cx="1656184"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ZA" sz="3000" dirty="0">
                <a:solidFill>
                  <a:srgbClr val="482C89"/>
                </a:solidFill>
              </a:rPr>
              <a:t>I am </a:t>
            </a:r>
          </a:p>
          <a:p>
            <a:pPr algn="ctr"/>
            <a:r>
              <a:rPr lang="en-ZA" sz="3000" dirty="0">
                <a:solidFill>
                  <a:srgbClr val="482C89"/>
                </a:solidFill>
              </a:rPr>
              <a:t>loving</a:t>
            </a:r>
          </a:p>
        </p:txBody>
      </p:sp>
      <p:sp>
        <p:nvSpPr>
          <p:cNvPr id="27" name="Oval 26">
            <a:extLst>
              <a:ext uri="{FF2B5EF4-FFF2-40B4-BE49-F238E27FC236}">
                <a16:creationId xmlns:a16="http://schemas.microsoft.com/office/drawing/2014/main" id="{C2FFAC6B-78F0-4A5F-B751-09434B84F5CC}"/>
              </a:ext>
            </a:extLst>
          </p:cNvPr>
          <p:cNvSpPr/>
          <p:nvPr/>
        </p:nvSpPr>
        <p:spPr>
          <a:xfrm>
            <a:off x="6365551" y="1502546"/>
            <a:ext cx="1656184"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ZA" sz="3000" dirty="0">
                <a:solidFill>
                  <a:srgbClr val="482C89"/>
                </a:solidFill>
              </a:rPr>
              <a:t>I work</a:t>
            </a:r>
          </a:p>
          <a:p>
            <a:pPr algn="ctr"/>
            <a:r>
              <a:rPr lang="en-ZA" sz="3000" dirty="0">
                <a:solidFill>
                  <a:srgbClr val="482C89"/>
                </a:solidFill>
              </a:rPr>
              <a:t>hard</a:t>
            </a:r>
          </a:p>
        </p:txBody>
      </p:sp>
      <p:sp>
        <p:nvSpPr>
          <p:cNvPr id="28" name="Oval 27">
            <a:extLst>
              <a:ext uri="{FF2B5EF4-FFF2-40B4-BE49-F238E27FC236}">
                <a16:creationId xmlns:a16="http://schemas.microsoft.com/office/drawing/2014/main" id="{94556E2E-C3D6-482B-A698-7DDCD91D00D2}"/>
              </a:ext>
            </a:extLst>
          </p:cNvPr>
          <p:cNvSpPr/>
          <p:nvPr/>
        </p:nvSpPr>
        <p:spPr>
          <a:xfrm>
            <a:off x="2261095" y="1858395"/>
            <a:ext cx="1656184"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ZA" sz="3000" dirty="0">
                <a:solidFill>
                  <a:srgbClr val="482C89"/>
                </a:solidFill>
              </a:rPr>
              <a:t>I am </a:t>
            </a:r>
          </a:p>
          <a:p>
            <a:pPr algn="ctr"/>
            <a:r>
              <a:rPr lang="en-ZA" sz="3000" dirty="0">
                <a:solidFill>
                  <a:srgbClr val="482C89"/>
                </a:solidFill>
              </a:rPr>
              <a:t>kind</a:t>
            </a:r>
          </a:p>
        </p:txBody>
      </p:sp>
      <p:sp>
        <p:nvSpPr>
          <p:cNvPr id="29" name="Oval 28">
            <a:extLst>
              <a:ext uri="{FF2B5EF4-FFF2-40B4-BE49-F238E27FC236}">
                <a16:creationId xmlns:a16="http://schemas.microsoft.com/office/drawing/2014/main" id="{F91488F5-37D3-4735-AE82-1A7F2DE40FAF}"/>
              </a:ext>
            </a:extLst>
          </p:cNvPr>
          <p:cNvSpPr/>
          <p:nvPr/>
        </p:nvSpPr>
        <p:spPr>
          <a:xfrm>
            <a:off x="8298806" y="2018655"/>
            <a:ext cx="1656184"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ZA" sz="3000" dirty="0">
                <a:solidFill>
                  <a:srgbClr val="482C89"/>
                </a:solidFill>
              </a:rPr>
              <a:t>I am</a:t>
            </a:r>
          </a:p>
          <a:p>
            <a:pPr algn="ctr"/>
            <a:r>
              <a:rPr lang="en-ZA" sz="3000" dirty="0">
                <a:solidFill>
                  <a:srgbClr val="482C89"/>
                </a:solidFill>
              </a:rPr>
              <a:t>creative</a:t>
            </a:r>
          </a:p>
        </p:txBody>
      </p:sp>
      <p:sp>
        <p:nvSpPr>
          <p:cNvPr id="30" name="TextBox 29">
            <a:extLst>
              <a:ext uri="{FF2B5EF4-FFF2-40B4-BE49-F238E27FC236}">
                <a16:creationId xmlns:a16="http://schemas.microsoft.com/office/drawing/2014/main" id="{F41BB902-B768-4772-B34A-47261964DD68}"/>
              </a:ext>
            </a:extLst>
          </p:cNvPr>
          <p:cNvSpPr txBox="1"/>
          <p:nvPr/>
        </p:nvSpPr>
        <p:spPr>
          <a:xfrm>
            <a:off x="5113374" y="5745429"/>
            <a:ext cx="2175596" cy="369332"/>
          </a:xfrm>
          <a:prstGeom prst="rect">
            <a:avLst/>
          </a:prstGeom>
          <a:noFill/>
        </p:spPr>
        <p:txBody>
          <a:bodyPr wrap="none" rtlCol="0">
            <a:spAutoFit/>
          </a:bodyPr>
          <a:lstStyle/>
          <a:p>
            <a:r>
              <a:rPr lang="en-ZA" dirty="0">
                <a:solidFill>
                  <a:schemeClr val="bg1"/>
                </a:solidFill>
                <a:latin typeface="Arial Rounded MT Bold" panose="020F0704030504030204" pitchFamily="34" charset="0"/>
              </a:rPr>
              <a:t>MY SELF ESTEEM</a:t>
            </a:r>
          </a:p>
        </p:txBody>
      </p:sp>
    </p:spTree>
    <p:extLst>
      <p:ext uri="{BB962C8B-B14F-4D97-AF65-F5344CB8AC3E}">
        <p14:creationId xmlns:p14="http://schemas.microsoft.com/office/powerpoint/2010/main" val="1379709832"/>
      </p:ext>
    </p:extLst>
  </p:cSld>
  <p:clrMapOvr>
    <a:masterClrMapping/>
  </p:clrMapOvr>
  <mc:AlternateContent xmlns:mc="http://schemas.openxmlformats.org/markup-compatibility/2006" xmlns:p14="http://schemas.microsoft.com/office/powerpoint/2010/main">
    <mc:Choice Requires="p14">
      <p:transition spd="slow" p14:dur="2000" advTm="42386"/>
    </mc:Choice>
    <mc:Fallback xmlns="">
      <p:transition spd="slow" advTm="4238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graphicFrame>
        <p:nvGraphicFramePr>
          <p:cNvPr id="12" name="Table 11">
            <a:extLst>
              <a:ext uri="{FF2B5EF4-FFF2-40B4-BE49-F238E27FC236}">
                <a16:creationId xmlns:a16="http://schemas.microsoft.com/office/drawing/2014/main" id="{17758B62-5511-F644-AE2B-D14E0E7D45C4}"/>
              </a:ext>
            </a:extLst>
          </p:cNvPr>
          <p:cNvGraphicFramePr>
            <a:graphicFrameLocks noGrp="1"/>
          </p:cNvGraphicFramePr>
          <p:nvPr>
            <p:extLst>
              <p:ext uri="{D42A27DB-BD31-4B8C-83A1-F6EECF244321}">
                <p14:modId xmlns:p14="http://schemas.microsoft.com/office/powerpoint/2010/main" val="972371678"/>
              </p:ext>
            </p:extLst>
          </p:nvPr>
        </p:nvGraphicFramePr>
        <p:xfrm>
          <a:off x="1279012" y="477611"/>
          <a:ext cx="9893223" cy="5999013"/>
        </p:xfrm>
        <a:graphic>
          <a:graphicData uri="http://schemas.openxmlformats.org/drawingml/2006/table">
            <a:tbl>
              <a:tblPr firstRow="1" bandRow="1">
                <a:tableStyleId>{5C22544A-7EE6-4342-B048-85BDC9FD1C3A}</a:tableStyleId>
              </a:tblPr>
              <a:tblGrid>
                <a:gridCol w="1640632">
                  <a:extLst>
                    <a:ext uri="{9D8B030D-6E8A-4147-A177-3AD203B41FA5}">
                      <a16:colId xmlns:a16="http://schemas.microsoft.com/office/drawing/2014/main" val="20000"/>
                    </a:ext>
                  </a:extLst>
                </a:gridCol>
                <a:gridCol w="8252591">
                  <a:extLst>
                    <a:ext uri="{9D8B030D-6E8A-4147-A177-3AD203B41FA5}">
                      <a16:colId xmlns:a16="http://schemas.microsoft.com/office/drawing/2014/main" val="332554964"/>
                    </a:ext>
                  </a:extLst>
                </a:gridCol>
              </a:tblGrid>
              <a:tr h="424749">
                <a:tc gridSpan="2">
                  <a:txBody>
                    <a:bodyPr/>
                    <a:lstStyle/>
                    <a:p>
                      <a:pPr algn="ctr"/>
                      <a:r>
                        <a:rPr lang="en-ZA" b="0" dirty="0">
                          <a:solidFill>
                            <a:schemeClr val="tx1"/>
                          </a:solidFill>
                          <a:latin typeface="Arial" panose="020B0604020202020204" pitchFamily="34" charset="0"/>
                          <a:cs typeface="Arial" panose="020B0604020202020204" pitchFamily="34" charset="0"/>
                        </a:rPr>
                        <a:t>MY PERSONAL CREST</a:t>
                      </a:r>
                    </a:p>
                  </a:txBody>
                  <a:tcPr marL="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601795"/>
                  </a:ext>
                </a:extLst>
              </a:tr>
              <a:tr h="1399306">
                <a:tc>
                  <a:txBody>
                    <a:bodyPr/>
                    <a:lstStyle/>
                    <a:p>
                      <a:r>
                        <a:rPr lang="en-ZA" b="0" dirty="0">
                          <a:solidFill>
                            <a:schemeClr val="tx1"/>
                          </a:solidFill>
                          <a:latin typeface="Arial" panose="020B0604020202020204" pitchFamily="34" charset="0"/>
                          <a:cs typeface="Arial" panose="020B0604020202020204" pitchFamily="34" charset="0"/>
                        </a:rPr>
                        <a:t>Animal/Plant?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395664">
                <a:tc>
                  <a:txBody>
                    <a:bodyPr/>
                    <a:lstStyle/>
                    <a:p>
                      <a:r>
                        <a:rPr lang="en-ZA" dirty="0">
                          <a:latin typeface="Arial" panose="020B0604020202020204" pitchFamily="34" charset="0"/>
                          <a:cs typeface="Arial" panose="020B0604020202020204" pitchFamily="34" charset="0"/>
                        </a:rPr>
                        <a:t>Shield?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0704291"/>
                  </a:ext>
                </a:extLst>
              </a:tr>
              <a:tr h="1395663">
                <a:tc>
                  <a:txBody>
                    <a:bodyPr/>
                    <a:lstStyle/>
                    <a:p>
                      <a:r>
                        <a:rPr lang="en-ZA" dirty="0">
                          <a:latin typeface="Arial" panose="020B0604020202020204" pitchFamily="34" charset="0"/>
                          <a:cs typeface="Arial" panose="020B0604020202020204" pitchFamily="34" charset="0"/>
                        </a:rPr>
                        <a:t>Colour?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5818226"/>
                  </a:ext>
                </a:extLst>
              </a:tr>
              <a:tr h="1383631">
                <a:tc>
                  <a:txBody>
                    <a:bodyPr/>
                    <a:lstStyle/>
                    <a:p>
                      <a:r>
                        <a:rPr lang="en-ZA" dirty="0">
                          <a:latin typeface="Arial" panose="020B0604020202020204" pitchFamily="34" charset="0"/>
                          <a:cs typeface="Arial" panose="020B0604020202020204" pitchFamily="34" charset="0"/>
                        </a:rPr>
                        <a:t>Motto or Tagline?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799812"/>
                  </a:ext>
                </a:extLst>
              </a:tr>
            </a:tbl>
          </a:graphicData>
        </a:graphic>
      </p:graphicFrame>
      <p:pic>
        <p:nvPicPr>
          <p:cNvPr id="14" name="Picture 6" descr="Image result for animal silhouette">
            <a:extLst>
              <a:ext uri="{FF2B5EF4-FFF2-40B4-BE49-F238E27FC236}">
                <a16:creationId xmlns:a16="http://schemas.microsoft.com/office/drawing/2014/main" id="{5C077E34-2CE8-BA43-8561-4A172492074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732"/>
          <a:stretch/>
        </p:blipFill>
        <p:spPr bwMode="auto">
          <a:xfrm>
            <a:off x="1348657" y="1223732"/>
            <a:ext cx="1105763" cy="930869"/>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a:extLst>
              <a:ext uri="{FF2B5EF4-FFF2-40B4-BE49-F238E27FC236}">
                <a16:creationId xmlns:a16="http://schemas.microsoft.com/office/drawing/2014/main" id="{71746243-2CEC-3149-A7DC-D6FA96ACE76D}"/>
              </a:ext>
            </a:extLst>
          </p:cNvPr>
          <p:cNvSpPr/>
          <p:nvPr/>
        </p:nvSpPr>
        <p:spPr>
          <a:xfrm>
            <a:off x="1424835" y="2716740"/>
            <a:ext cx="288032" cy="2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Oval 16">
            <a:extLst>
              <a:ext uri="{FF2B5EF4-FFF2-40B4-BE49-F238E27FC236}">
                <a16:creationId xmlns:a16="http://schemas.microsoft.com/office/drawing/2014/main" id="{B2B5F20E-0E45-9E4E-AEC1-49F74FC88E6E}"/>
              </a:ext>
            </a:extLst>
          </p:cNvPr>
          <p:cNvSpPr/>
          <p:nvPr/>
        </p:nvSpPr>
        <p:spPr>
          <a:xfrm>
            <a:off x="1915766" y="2702864"/>
            <a:ext cx="204866" cy="3252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Isosceles Triangle 5">
            <a:extLst>
              <a:ext uri="{FF2B5EF4-FFF2-40B4-BE49-F238E27FC236}">
                <a16:creationId xmlns:a16="http://schemas.microsoft.com/office/drawing/2014/main" id="{DD41EB1D-F476-9046-B967-4CFF67478D01}"/>
              </a:ext>
            </a:extLst>
          </p:cNvPr>
          <p:cNvSpPr/>
          <p:nvPr/>
        </p:nvSpPr>
        <p:spPr>
          <a:xfrm>
            <a:off x="2293250" y="2686945"/>
            <a:ext cx="332389" cy="28803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Diamond 18">
            <a:extLst>
              <a:ext uri="{FF2B5EF4-FFF2-40B4-BE49-F238E27FC236}">
                <a16:creationId xmlns:a16="http://schemas.microsoft.com/office/drawing/2014/main" id="{14ABCD50-2E2D-384D-ACDE-3C74EEB0DB6C}"/>
              </a:ext>
            </a:extLst>
          </p:cNvPr>
          <p:cNvSpPr/>
          <p:nvPr/>
        </p:nvSpPr>
        <p:spPr>
          <a:xfrm>
            <a:off x="1424835" y="3189445"/>
            <a:ext cx="288032" cy="288032"/>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a:extLst>
              <a:ext uri="{FF2B5EF4-FFF2-40B4-BE49-F238E27FC236}">
                <a16:creationId xmlns:a16="http://schemas.microsoft.com/office/drawing/2014/main" id="{C8C41F4F-5984-4847-B9E9-77A0B114DBE7}"/>
              </a:ext>
            </a:extLst>
          </p:cNvPr>
          <p:cNvSpPr/>
          <p:nvPr/>
        </p:nvSpPr>
        <p:spPr>
          <a:xfrm>
            <a:off x="1901539" y="3181650"/>
            <a:ext cx="216024"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1" name="Picture 12" descr="Black Shield Clip Art">
            <a:extLst>
              <a:ext uri="{FF2B5EF4-FFF2-40B4-BE49-F238E27FC236}">
                <a16:creationId xmlns:a16="http://schemas.microsoft.com/office/drawing/2014/main" id="{778514F3-31B1-814A-83B2-04789F11EE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8121" y="3146485"/>
            <a:ext cx="265187" cy="3583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Image result for colour wheel">
            <a:extLst>
              <a:ext uri="{FF2B5EF4-FFF2-40B4-BE49-F238E27FC236}">
                <a16:creationId xmlns:a16="http://schemas.microsoft.com/office/drawing/2014/main" id="{C53EC4AF-1207-6249-B906-2C70DC44442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2122"/>
          <a:stretch/>
        </p:blipFill>
        <p:spPr bwMode="auto">
          <a:xfrm>
            <a:off x="1656615" y="3991583"/>
            <a:ext cx="1239728" cy="1001631"/>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5C481BC9-13BB-C947-BEF2-C23F58928E86}"/>
              </a:ext>
            </a:extLst>
          </p:cNvPr>
          <p:cNvSpPr/>
          <p:nvPr/>
        </p:nvSpPr>
        <p:spPr>
          <a:xfrm>
            <a:off x="1440591" y="4145576"/>
            <a:ext cx="341015"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Rectangle 23">
            <a:extLst>
              <a:ext uri="{FF2B5EF4-FFF2-40B4-BE49-F238E27FC236}">
                <a16:creationId xmlns:a16="http://schemas.microsoft.com/office/drawing/2014/main" id="{2F8B82E4-D252-AC42-9445-AA14671D6055}"/>
              </a:ext>
            </a:extLst>
          </p:cNvPr>
          <p:cNvSpPr/>
          <p:nvPr/>
        </p:nvSpPr>
        <p:spPr>
          <a:xfrm>
            <a:off x="1440591" y="4587601"/>
            <a:ext cx="341015"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5" name="Picture 16" descr="Image result for plant silhouette">
            <a:extLst>
              <a:ext uri="{FF2B5EF4-FFF2-40B4-BE49-F238E27FC236}">
                <a16:creationId xmlns:a16="http://schemas.microsoft.com/office/drawing/2014/main" id="{E1EBFBC8-7D65-7349-9F4A-0A0FC09C626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5938"/>
          <a:stretch/>
        </p:blipFill>
        <p:spPr bwMode="auto">
          <a:xfrm>
            <a:off x="2464080" y="1238004"/>
            <a:ext cx="297582" cy="91962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8" descr="Image result for nike just do it">
            <a:extLst>
              <a:ext uri="{FF2B5EF4-FFF2-40B4-BE49-F238E27FC236}">
                <a16:creationId xmlns:a16="http://schemas.microsoft.com/office/drawing/2014/main" id="{9944C6CA-C1FB-0746-9F96-A5372F083D5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51161" y="5735739"/>
            <a:ext cx="1134076" cy="508309"/>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Shield with solid fill">
            <a:extLst>
              <a:ext uri="{FF2B5EF4-FFF2-40B4-BE49-F238E27FC236}">
                <a16:creationId xmlns:a16="http://schemas.microsoft.com/office/drawing/2014/main" id="{ACA3B568-ACB7-FA4A-83F8-CAD9DCC6C6F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69399" y="882326"/>
            <a:ext cx="5107567" cy="5107567"/>
          </a:xfrm>
          <a:prstGeom prst="rect">
            <a:avLst/>
          </a:prstGeom>
        </p:spPr>
      </p:pic>
      <p:pic>
        <p:nvPicPr>
          <p:cNvPr id="4" name="Graphic 3" descr="Lion with solid fill">
            <a:extLst>
              <a:ext uri="{FF2B5EF4-FFF2-40B4-BE49-F238E27FC236}">
                <a16:creationId xmlns:a16="http://schemas.microsoft.com/office/drawing/2014/main" id="{F595D4B9-AD3A-764D-8A05-55A55CA1C09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344807" y="2015557"/>
            <a:ext cx="2716060" cy="2716060"/>
          </a:xfrm>
          <a:prstGeom prst="rect">
            <a:avLst/>
          </a:prstGeom>
        </p:spPr>
      </p:pic>
      <p:sp>
        <p:nvSpPr>
          <p:cNvPr id="9" name="TextBox 8">
            <a:extLst>
              <a:ext uri="{FF2B5EF4-FFF2-40B4-BE49-F238E27FC236}">
                <a16:creationId xmlns:a16="http://schemas.microsoft.com/office/drawing/2014/main" id="{3065ADDE-2442-034E-A828-208ED6B0E5D0}"/>
              </a:ext>
            </a:extLst>
          </p:cNvPr>
          <p:cNvSpPr txBox="1"/>
          <p:nvPr/>
        </p:nvSpPr>
        <p:spPr>
          <a:xfrm>
            <a:off x="5265153" y="5735739"/>
            <a:ext cx="3227165" cy="553998"/>
          </a:xfrm>
          <a:prstGeom prst="rect">
            <a:avLst/>
          </a:prstGeom>
          <a:noFill/>
        </p:spPr>
        <p:txBody>
          <a:bodyPr wrap="none" rtlCol="0">
            <a:spAutoFit/>
          </a:bodyPr>
          <a:lstStyle/>
          <a:p>
            <a:r>
              <a:rPr lang="en-US" sz="3000" b="1" dirty="0">
                <a:solidFill>
                  <a:srgbClr val="C00000"/>
                </a:solidFill>
                <a:latin typeface="Bradley Hand ITC" panose="03070402050302030203" pitchFamily="66" charset="77"/>
                <a:cs typeface="APPLE CHANCERY" panose="03020702040506060504" pitchFamily="66" charset="-79"/>
              </a:rPr>
              <a:t>HEAR ME ROAR!</a:t>
            </a:r>
          </a:p>
        </p:txBody>
      </p:sp>
    </p:spTree>
    <p:custDataLst>
      <p:tags r:id="rId1"/>
    </p:custDataLst>
    <p:extLst>
      <p:ext uri="{BB962C8B-B14F-4D97-AF65-F5344CB8AC3E}">
        <p14:creationId xmlns:p14="http://schemas.microsoft.com/office/powerpoint/2010/main" val="2348672956"/>
      </p:ext>
    </p:extLst>
  </p:cSld>
  <p:clrMapOvr>
    <a:masterClrMapping/>
  </p:clrMapOvr>
  <mc:AlternateContent xmlns:mc="http://schemas.openxmlformats.org/markup-compatibility/2006" xmlns:p14="http://schemas.microsoft.com/office/powerpoint/2010/main">
    <mc:Choice Requires="p14">
      <p:transition spd="slow" p14:dur="2000" advTm="27162"/>
    </mc:Choice>
    <mc:Fallback xmlns="">
      <p:transition spd="slow" advTm="271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32" name="TextBox 31">
            <a:extLst>
              <a:ext uri="{FF2B5EF4-FFF2-40B4-BE49-F238E27FC236}">
                <a16:creationId xmlns:a16="http://schemas.microsoft.com/office/drawing/2014/main" id="{C72F3F9A-2F7A-4966-B509-45CFC12B7E78}"/>
              </a:ext>
            </a:extLst>
          </p:cNvPr>
          <p:cNvSpPr txBox="1"/>
          <p:nvPr/>
        </p:nvSpPr>
        <p:spPr>
          <a:xfrm>
            <a:off x="1003935" y="1997839"/>
            <a:ext cx="10184130" cy="2862322"/>
          </a:xfrm>
          <a:prstGeom prst="rect">
            <a:avLst/>
          </a:prstGeom>
          <a:noFill/>
        </p:spPr>
        <p:txBody>
          <a:bodyPr wrap="square">
            <a:spAutoFit/>
          </a:bodyPr>
          <a:lstStyle/>
          <a:p>
            <a:pPr algn="ctr">
              <a:defRPr/>
            </a:pPr>
            <a:r>
              <a:rPr lang="en-ZA" sz="6000" b="1" dirty="0">
                <a:solidFill>
                  <a:schemeClr val="bg1"/>
                </a:solidFill>
                <a:latin typeface="Century Gothic" panose="020B0502020202020204" pitchFamily="34" charset="0"/>
                <a:ea typeface="MS PGothic" panose="020B0600070205080204" pitchFamily="34" charset="-128"/>
              </a:rPr>
              <a:t>We must always focus on what is in the </a:t>
            </a:r>
            <a:r>
              <a:rPr lang="en-ZA" sz="6000" b="1" dirty="0">
                <a:solidFill>
                  <a:srgbClr val="482C89"/>
                </a:solidFill>
                <a:latin typeface="Century Gothic" panose="020B0502020202020204" pitchFamily="34" charset="0"/>
                <a:ea typeface="MS PGothic" panose="020B0600070205080204" pitchFamily="34" charset="-128"/>
              </a:rPr>
              <a:t>best interests </a:t>
            </a:r>
            <a:r>
              <a:rPr lang="en-ZA" sz="6000" b="1" dirty="0">
                <a:solidFill>
                  <a:schemeClr val="bg1"/>
                </a:solidFill>
                <a:latin typeface="Century Gothic" panose="020B0502020202020204" pitchFamily="34" charset="0"/>
                <a:ea typeface="MS PGothic" panose="020B0600070205080204" pitchFamily="34" charset="-128"/>
              </a:rPr>
              <a:t>of the children in our care</a:t>
            </a:r>
          </a:p>
        </p:txBody>
      </p:sp>
    </p:spTree>
    <p:extLst>
      <p:ext uri="{BB962C8B-B14F-4D97-AF65-F5344CB8AC3E}">
        <p14:creationId xmlns:p14="http://schemas.microsoft.com/office/powerpoint/2010/main" val="2994675805"/>
      </p:ext>
    </p:extLst>
  </p:cSld>
  <p:clrMapOvr>
    <a:masterClrMapping/>
  </p:clrMapOvr>
  <mc:AlternateContent xmlns:mc="http://schemas.openxmlformats.org/markup-compatibility/2006" xmlns:p14="http://schemas.microsoft.com/office/powerpoint/2010/main">
    <mc:Choice Requires="p14">
      <p:transition spd="slow" p14:dur="2000" advTm="7587"/>
    </mc:Choice>
    <mc:Fallback xmlns="">
      <p:transition spd="slow" advTm="758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32A8DF-AC6B-E24C-8E99-9A856D19269D}"/>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12297" name="Rectangle 8"/>
          <p:cNvSpPr>
            <a:spLocks noChangeArrowheads="1"/>
          </p:cNvSpPr>
          <p:nvPr/>
        </p:nvSpPr>
        <p:spPr bwMode="auto">
          <a:xfrm>
            <a:off x="4117976" y="-544513"/>
            <a:ext cx="169681" cy="361807"/>
          </a:xfrm>
          <a:prstGeom prst="rect">
            <a:avLst/>
          </a:prstGeom>
          <a:noFill/>
          <a:ln w="9525">
            <a:noFill/>
            <a:miter lim="800000"/>
            <a:headEnd/>
            <a:tailEnd/>
          </a:ln>
        </p:spPr>
        <p:txBody>
          <a:bodyPr wrap="none" lIns="83988" tIns="41994" rIns="83988" bIns="41994">
            <a:spAutoFit/>
          </a:bodyPr>
          <a:lstStyle/>
          <a:p>
            <a:endParaRPr lang="en-GB" dirty="0"/>
          </a:p>
        </p:txBody>
      </p:sp>
      <p:sp>
        <p:nvSpPr>
          <p:cNvPr id="12298" name="Rectangle 9"/>
          <p:cNvSpPr>
            <a:spLocks noChangeArrowheads="1"/>
          </p:cNvSpPr>
          <p:nvPr/>
        </p:nvSpPr>
        <p:spPr bwMode="auto">
          <a:xfrm>
            <a:off x="4706939" y="-474663"/>
            <a:ext cx="169681" cy="361807"/>
          </a:xfrm>
          <a:prstGeom prst="rect">
            <a:avLst/>
          </a:prstGeom>
          <a:noFill/>
          <a:ln w="9525">
            <a:noFill/>
            <a:miter lim="800000"/>
            <a:headEnd/>
            <a:tailEnd/>
          </a:ln>
        </p:spPr>
        <p:txBody>
          <a:bodyPr wrap="none" lIns="83988" tIns="41994" rIns="83988" bIns="41994">
            <a:spAutoFit/>
          </a:bodyPr>
          <a:lstStyle/>
          <a:p>
            <a:endParaRPr lang="en-GB" dirty="0"/>
          </a:p>
        </p:txBody>
      </p:sp>
      <p:graphicFrame>
        <p:nvGraphicFramePr>
          <p:cNvPr id="16530" name="Group 146"/>
          <p:cNvGraphicFramePr>
            <a:graphicFrameLocks noGrp="1"/>
          </p:cNvGraphicFramePr>
          <p:nvPr>
            <p:extLst>
              <p:ext uri="{D42A27DB-BD31-4B8C-83A1-F6EECF244321}">
                <p14:modId xmlns:p14="http://schemas.microsoft.com/office/powerpoint/2010/main" val="2382712761"/>
              </p:ext>
            </p:extLst>
          </p:nvPr>
        </p:nvGraphicFramePr>
        <p:xfrm>
          <a:off x="922512" y="836194"/>
          <a:ext cx="10346976" cy="5269531"/>
        </p:xfrm>
        <a:graphic>
          <a:graphicData uri="http://schemas.openxmlformats.org/drawingml/2006/table">
            <a:tbl>
              <a:tblPr/>
              <a:tblGrid>
                <a:gridCol w="8750877">
                  <a:extLst>
                    <a:ext uri="{9D8B030D-6E8A-4147-A177-3AD203B41FA5}">
                      <a16:colId xmlns:a16="http://schemas.microsoft.com/office/drawing/2014/main" val="20000"/>
                    </a:ext>
                  </a:extLst>
                </a:gridCol>
                <a:gridCol w="1596099">
                  <a:extLst>
                    <a:ext uri="{9D8B030D-6E8A-4147-A177-3AD203B41FA5}">
                      <a16:colId xmlns:a16="http://schemas.microsoft.com/office/drawing/2014/main" val="20001"/>
                    </a:ext>
                  </a:extLst>
                </a:gridCol>
              </a:tblGrid>
              <a:tr h="5042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2400" b="1" i="0" u="none" strike="noStrike" cap="none" normalizeH="0" baseline="0" dirty="0">
                          <a:ln>
                            <a:noFill/>
                          </a:ln>
                          <a:solidFill>
                            <a:srgbClr val="482C89"/>
                          </a:solidFill>
                          <a:effectLst/>
                          <a:latin typeface="Century Gothic" panose="020B0502020202020204" pitchFamily="34" charset="0"/>
                          <a:ea typeface="ヒラギノ角ゴ Pro W3" pitchFamily="80" charset="-128"/>
                        </a:rPr>
                        <a:t>YOU MUST ALWAYS:</a:t>
                      </a: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2400" b="1" i="0" u="none" strike="noStrike" cap="none" normalizeH="0" baseline="0" dirty="0">
                          <a:ln>
                            <a:noFill/>
                          </a:ln>
                          <a:solidFill>
                            <a:srgbClr val="482C89"/>
                          </a:solidFill>
                          <a:effectLst/>
                          <a:latin typeface="Century Gothic" panose="020B0502020202020204" pitchFamily="34" charset="0"/>
                          <a:ea typeface="ヒラギノ角ゴ Pro W3" pitchFamily="80" charset="-128"/>
                        </a:rPr>
                        <a:t>CHECK</a:t>
                      </a: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042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2400" b="0" i="0" u="none" strike="noStrike" cap="none" normalizeH="0" baseline="0" dirty="0">
                          <a:ln>
                            <a:noFill/>
                          </a:ln>
                          <a:solidFill>
                            <a:srgbClr val="482C89"/>
                          </a:solidFill>
                          <a:effectLst/>
                          <a:latin typeface="Century Gothic" panose="020B0502020202020204" pitchFamily="34" charset="0"/>
                          <a:ea typeface="ヒラギノ角ゴ Pro W3" pitchFamily="80" charset="-128"/>
                        </a:rPr>
                        <a:t>Respect a child’s dignity.</a:t>
                      </a: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2400" b="0" i="0" u="none" strike="noStrike" cap="none" normalizeH="0" baseline="0" dirty="0">
                        <a:ln>
                          <a:noFill/>
                        </a:ln>
                        <a:solidFill>
                          <a:srgbClr val="482C89"/>
                        </a:solidFill>
                        <a:effectLst/>
                        <a:latin typeface="Century Gothic" panose="020B0502020202020204" pitchFamily="34" charset="0"/>
                        <a:ea typeface="ヒラギノ角ゴ Pro W3" pitchFamily="80" charset="-128"/>
                      </a:endParaRP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042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2400" b="0" i="0" u="none" strike="noStrike" cap="none" normalizeH="0" baseline="0" dirty="0">
                          <a:ln>
                            <a:noFill/>
                          </a:ln>
                          <a:solidFill>
                            <a:srgbClr val="482C89"/>
                          </a:solidFill>
                          <a:effectLst/>
                          <a:latin typeface="Century Gothic" panose="020B0502020202020204" pitchFamily="34" charset="0"/>
                          <a:ea typeface="ヒラギノ角ゴ Pro W3" pitchFamily="80" charset="-128"/>
                          <a:cs typeface="Arial" panose="020B0604020202020204" pitchFamily="34" charset="0"/>
                        </a:rPr>
                        <a:t>Be fair and equitable.</a:t>
                      </a: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2400" b="0" i="0" u="none" strike="noStrike" cap="none" normalizeH="0" baseline="0" dirty="0">
                        <a:ln>
                          <a:noFill/>
                        </a:ln>
                        <a:solidFill>
                          <a:srgbClr val="482C89"/>
                        </a:solidFill>
                        <a:effectLst/>
                        <a:latin typeface="Century Gothic" panose="020B0502020202020204" pitchFamily="34" charset="0"/>
                        <a:ea typeface="ヒラギノ角ゴ Pro W3" pitchFamily="80" charset="-128"/>
                      </a:endParaRP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042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2400" b="0" i="0" u="none" strike="noStrike" cap="none" normalizeH="0" baseline="0" dirty="0">
                          <a:ln>
                            <a:noFill/>
                          </a:ln>
                          <a:solidFill>
                            <a:srgbClr val="482C89"/>
                          </a:solidFill>
                          <a:effectLst/>
                          <a:latin typeface="Century Gothic" panose="020B0502020202020204" pitchFamily="34" charset="0"/>
                          <a:ea typeface="ヒラギノ角ゴ Pro W3" pitchFamily="80" charset="-128"/>
                          <a:cs typeface="Arial" panose="020B0604020202020204" pitchFamily="34" charset="0"/>
                        </a:rPr>
                        <a:t>Protect them from discrimination.</a:t>
                      </a: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2400" b="0" i="0" u="none" strike="noStrike" cap="none" normalizeH="0" baseline="0" dirty="0">
                        <a:ln>
                          <a:noFill/>
                        </a:ln>
                        <a:solidFill>
                          <a:srgbClr val="482C89"/>
                        </a:solidFill>
                        <a:effectLst/>
                        <a:latin typeface="Century Gothic" panose="020B0502020202020204" pitchFamily="34" charset="0"/>
                        <a:ea typeface="ヒラギノ角ゴ Pro W3" pitchFamily="80" charset="-128"/>
                      </a:endParaRP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699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2400" b="0" i="0" u="none" strike="noStrike" cap="none" normalizeH="0" baseline="0" dirty="0">
                          <a:ln>
                            <a:noFill/>
                          </a:ln>
                          <a:solidFill>
                            <a:srgbClr val="482C89"/>
                          </a:solidFill>
                          <a:effectLst/>
                          <a:latin typeface="Century Gothic" panose="020B0502020202020204" pitchFamily="34" charset="0"/>
                          <a:ea typeface="ヒラギノ角ゴ Pro W3" pitchFamily="80" charset="-128"/>
                          <a:cs typeface="Arial" panose="020B0604020202020204" pitchFamily="34" charset="0"/>
                        </a:rPr>
                        <a:t>Inform, involve and encourage their participation throughout any protection process.</a:t>
                      </a: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2400" b="0" i="0" u="none" strike="noStrike" cap="none" normalizeH="0" baseline="0" dirty="0">
                        <a:ln>
                          <a:noFill/>
                        </a:ln>
                        <a:solidFill>
                          <a:srgbClr val="482C89"/>
                        </a:solidFill>
                        <a:effectLst/>
                        <a:latin typeface="Century Gothic" panose="020B0502020202020204" pitchFamily="34" charset="0"/>
                        <a:ea typeface="ヒラギノ角ゴ Pro W3" pitchFamily="80" charset="-128"/>
                      </a:endParaRP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042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2400" b="0" i="0" u="none" strike="noStrike" cap="none" normalizeH="0" baseline="0" dirty="0">
                          <a:ln>
                            <a:noFill/>
                          </a:ln>
                          <a:solidFill>
                            <a:srgbClr val="482C89"/>
                          </a:solidFill>
                          <a:effectLst/>
                          <a:latin typeface="Century Gothic" panose="020B0502020202020204" pitchFamily="34" charset="0"/>
                          <a:ea typeface="ヒラギノ角ゴ Pro W3" pitchFamily="80" charset="-128"/>
                          <a:cs typeface="Arial" panose="020B0604020202020204" pitchFamily="34" charset="0"/>
                        </a:rPr>
                        <a:t>Support their disabilities, special needs or chronic illness.</a:t>
                      </a: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2400" b="0" i="0" u="none" strike="noStrike" cap="none" normalizeH="0" baseline="0" dirty="0">
                        <a:ln>
                          <a:noFill/>
                        </a:ln>
                        <a:solidFill>
                          <a:srgbClr val="482C89"/>
                        </a:solidFill>
                        <a:effectLst/>
                        <a:latin typeface="Century Gothic" panose="020B0502020202020204" pitchFamily="34" charset="0"/>
                        <a:ea typeface="ヒラギノ角ゴ Pro W3" pitchFamily="80" charset="-128"/>
                      </a:endParaRP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8699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2400" b="0" i="0" u="none" strike="noStrike" cap="none" normalizeH="0" baseline="0" dirty="0">
                          <a:ln>
                            <a:noFill/>
                          </a:ln>
                          <a:solidFill>
                            <a:srgbClr val="482C89"/>
                          </a:solidFill>
                          <a:effectLst/>
                          <a:latin typeface="Century Gothic" panose="020B0502020202020204" pitchFamily="34" charset="0"/>
                          <a:ea typeface="ヒラギノ角ゴ Pro W3" pitchFamily="80" charset="-128"/>
                          <a:cs typeface="Arial" panose="020B0604020202020204" pitchFamily="34" charset="0"/>
                        </a:rPr>
                        <a:t>Protect a child from harm which includes neglect, abuse or exploitation.</a:t>
                      </a: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2400" b="0" i="0" u="none" strike="noStrike" cap="none" normalizeH="0" baseline="0" dirty="0">
                        <a:ln>
                          <a:noFill/>
                        </a:ln>
                        <a:solidFill>
                          <a:srgbClr val="482C89"/>
                        </a:solidFill>
                        <a:effectLst/>
                        <a:latin typeface="Century Gothic" panose="020B0502020202020204" pitchFamily="34" charset="0"/>
                        <a:ea typeface="ヒラギノ角ゴ Pro W3" pitchFamily="80" charset="-128"/>
                      </a:endParaRP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04231">
                <a:tc>
                  <a:txBody>
                    <a:bodyPr/>
                    <a:lstStyle/>
                    <a:p>
                      <a:pPr algn="l">
                        <a:spcBef>
                          <a:spcPct val="0"/>
                        </a:spcBef>
                        <a:buFontTx/>
                        <a:buNone/>
                      </a:pPr>
                      <a:r>
                        <a:rPr lang="en-ZA" altLang="en-US" sz="2400" dirty="0">
                          <a:solidFill>
                            <a:srgbClr val="482C89"/>
                          </a:solidFill>
                          <a:latin typeface="Century Gothic" panose="020B0502020202020204" pitchFamily="34" charset="0"/>
                          <a:cs typeface="Arial" panose="020B0604020202020204" pitchFamily="34" charset="0"/>
                        </a:rPr>
                        <a:t>Solve a child’s problem as quickly as possible.</a:t>
                      </a: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2400" b="0" i="0" u="none" strike="noStrike" cap="none" normalizeH="0" baseline="0" dirty="0">
                        <a:ln>
                          <a:noFill/>
                        </a:ln>
                        <a:solidFill>
                          <a:srgbClr val="482C89"/>
                        </a:solidFill>
                        <a:effectLst/>
                        <a:latin typeface="Century Gothic" panose="020B0502020202020204" pitchFamily="34" charset="0"/>
                        <a:ea typeface="ヒラギノ角ゴ Pro W3" pitchFamily="80" charset="-128"/>
                      </a:endParaRP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504231">
                <a:tc>
                  <a:txBody>
                    <a:bodyPr/>
                    <a:lstStyle/>
                    <a:p>
                      <a:pPr marL="0" marR="0" indent="0" algn="l" defTabSz="839876" rtl="0" eaLnBrk="1" fontAlgn="auto" latinLnBrk="0" hangingPunct="1">
                        <a:lnSpc>
                          <a:spcPct val="100000"/>
                        </a:lnSpc>
                        <a:spcBef>
                          <a:spcPct val="0"/>
                        </a:spcBef>
                        <a:spcAft>
                          <a:spcPts val="0"/>
                        </a:spcAft>
                        <a:buClrTx/>
                        <a:buSzTx/>
                        <a:buFontTx/>
                        <a:buNone/>
                        <a:tabLst/>
                        <a:defRPr/>
                      </a:pPr>
                      <a:r>
                        <a:rPr lang="en-ZA" altLang="en-US" sz="2400" dirty="0">
                          <a:solidFill>
                            <a:srgbClr val="482C89"/>
                          </a:solidFill>
                          <a:latin typeface="Century Gothic" panose="020B0502020202020204" pitchFamily="34" charset="0"/>
                          <a:cs typeface="Arial" panose="020B0604020202020204" pitchFamily="34" charset="0"/>
                        </a:rPr>
                        <a:t>Respect,</a:t>
                      </a:r>
                      <a:r>
                        <a:rPr lang="en-ZA" altLang="en-US" sz="2400" baseline="0" dirty="0">
                          <a:solidFill>
                            <a:srgbClr val="482C89"/>
                          </a:solidFill>
                          <a:latin typeface="Century Gothic" panose="020B0502020202020204" pitchFamily="34" charset="0"/>
                          <a:cs typeface="Arial" panose="020B0604020202020204" pitchFamily="34" charset="0"/>
                        </a:rPr>
                        <a:t> promote and fulfil their rights at all times.</a:t>
                      </a:r>
                      <a:endParaRPr lang="en-ZA" altLang="en-US" sz="2400" dirty="0">
                        <a:solidFill>
                          <a:srgbClr val="482C89"/>
                        </a:solidFill>
                        <a:latin typeface="Century Gothic" panose="020B0502020202020204" pitchFamily="34" charset="0"/>
                        <a:cs typeface="Arial" panose="020B0604020202020204" pitchFamily="34" charset="0"/>
                      </a:endParaRP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2400" b="0" i="0" u="none" strike="noStrike" cap="none" normalizeH="0" baseline="0" dirty="0">
                        <a:ln>
                          <a:noFill/>
                        </a:ln>
                        <a:solidFill>
                          <a:srgbClr val="482C89"/>
                        </a:solidFill>
                        <a:effectLst/>
                        <a:latin typeface="Century Gothic" panose="020B0502020202020204" pitchFamily="34" charset="0"/>
                        <a:ea typeface="ヒラギノ角ゴ Pro W3" pitchFamily="80" charset="-128"/>
                      </a:endParaRP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pic>
        <p:nvPicPr>
          <p:cNvPr id="6" name="Graphic 5" descr="Tick with solid fill">
            <a:extLst>
              <a:ext uri="{FF2B5EF4-FFF2-40B4-BE49-F238E27FC236}">
                <a16:creationId xmlns:a16="http://schemas.microsoft.com/office/drawing/2014/main" id="{2A10C989-4532-F846-B059-40DCB4D245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8396" y="1292749"/>
            <a:ext cx="641959" cy="641959"/>
          </a:xfrm>
          <a:prstGeom prst="rect">
            <a:avLst/>
          </a:prstGeom>
        </p:spPr>
      </p:pic>
      <p:pic>
        <p:nvPicPr>
          <p:cNvPr id="15" name="Graphic 14" descr="Tick with solid fill">
            <a:extLst>
              <a:ext uri="{FF2B5EF4-FFF2-40B4-BE49-F238E27FC236}">
                <a16:creationId xmlns:a16="http://schemas.microsoft.com/office/drawing/2014/main" id="{7EFE903E-DFF1-3E48-9D2F-6BA85719DF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8395" y="1782595"/>
            <a:ext cx="641959" cy="641959"/>
          </a:xfrm>
          <a:prstGeom prst="rect">
            <a:avLst/>
          </a:prstGeom>
        </p:spPr>
      </p:pic>
      <p:pic>
        <p:nvPicPr>
          <p:cNvPr id="16" name="Graphic 15" descr="Tick with solid fill">
            <a:extLst>
              <a:ext uri="{FF2B5EF4-FFF2-40B4-BE49-F238E27FC236}">
                <a16:creationId xmlns:a16="http://schemas.microsoft.com/office/drawing/2014/main" id="{1740C952-2B78-184F-B8CC-659BA04149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73220" y="2259971"/>
            <a:ext cx="641959" cy="641959"/>
          </a:xfrm>
          <a:prstGeom prst="rect">
            <a:avLst/>
          </a:prstGeom>
        </p:spPr>
      </p:pic>
      <p:pic>
        <p:nvPicPr>
          <p:cNvPr id="17" name="Graphic 16" descr="Tick with solid fill">
            <a:extLst>
              <a:ext uri="{FF2B5EF4-FFF2-40B4-BE49-F238E27FC236}">
                <a16:creationId xmlns:a16="http://schemas.microsoft.com/office/drawing/2014/main" id="{E7D7C5D2-972B-FA47-99ED-77A3EE1061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8394" y="2977704"/>
            <a:ext cx="641959" cy="641959"/>
          </a:xfrm>
          <a:prstGeom prst="rect">
            <a:avLst/>
          </a:prstGeom>
        </p:spPr>
      </p:pic>
      <p:pic>
        <p:nvPicPr>
          <p:cNvPr id="18" name="Graphic 17" descr="Tick with solid fill">
            <a:extLst>
              <a:ext uri="{FF2B5EF4-FFF2-40B4-BE49-F238E27FC236}">
                <a16:creationId xmlns:a16="http://schemas.microsoft.com/office/drawing/2014/main" id="{13A94FB6-B5F4-6541-B4AE-1BF5AA23A7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8394" y="3645309"/>
            <a:ext cx="641959" cy="641959"/>
          </a:xfrm>
          <a:prstGeom prst="rect">
            <a:avLst/>
          </a:prstGeom>
        </p:spPr>
      </p:pic>
      <p:pic>
        <p:nvPicPr>
          <p:cNvPr id="19" name="Graphic 18" descr="Tick with solid fill">
            <a:extLst>
              <a:ext uri="{FF2B5EF4-FFF2-40B4-BE49-F238E27FC236}">
                <a16:creationId xmlns:a16="http://schemas.microsoft.com/office/drawing/2014/main" id="{0413AD90-EEA4-A84F-93B3-1B1BA1B029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8394" y="4342424"/>
            <a:ext cx="641959" cy="641959"/>
          </a:xfrm>
          <a:prstGeom prst="rect">
            <a:avLst/>
          </a:prstGeom>
        </p:spPr>
      </p:pic>
      <p:pic>
        <p:nvPicPr>
          <p:cNvPr id="20" name="Graphic 19" descr="Tick with solid fill">
            <a:extLst>
              <a:ext uri="{FF2B5EF4-FFF2-40B4-BE49-F238E27FC236}">
                <a16:creationId xmlns:a16="http://schemas.microsoft.com/office/drawing/2014/main" id="{86D1FE4B-64D5-724C-83B2-957D8812A1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8394" y="5039539"/>
            <a:ext cx="641959" cy="641959"/>
          </a:xfrm>
          <a:prstGeom prst="rect">
            <a:avLst/>
          </a:prstGeom>
        </p:spPr>
      </p:pic>
      <p:pic>
        <p:nvPicPr>
          <p:cNvPr id="21" name="Graphic 20" descr="Tick with solid fill">
            <a:extLst>
              <a:ext uri="{FF2B5EF4-FFF2-40B4-BE49-F238E27FC236}">
                <a16:creationId xmlns:a16="http://schemas.microsoft.com/office/drawing/2014/main" id="{CA93CEC4-2778-F04C-AD5F-51B734E310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8394" y="5537054"/>
            <a:ext cx="641959" cy="641959"/>
          </a:xfrm>
          <a:prstGeom prst="rect">
            <a:avLst/>
          </a:prstGeom>
        </p:spPr>
      </p:pic>
    </p:spTree>
    <p:custDataLst>
      <p:tags r:id="rId1"/>
    </p:custDataLst>
    <p:extLst>
      <p:ext uri="{BB962C8B-B14F-4D97-AF65-F5344CB8AC3E}">
        <p14:creationId xmlns:p14="http://schemas.microsoft.com/office/powerpoint/2010/main" val="2833383130"/>
      </p:ext>
    </p:extLst>
  </p:cSld>
  <p:clrMapOvr>
    <a:masterClrMapping/>
  </p:clrMapOvr>
  <mc:AlternateContent xmlns:mc="http://schemas.openxmlformats.org/markup-compatibility/2006" xmlns:p14="http://schemas.microsoft.com/office/powerpoint/2010/main">
    <mc:Choice Requires="p14">
      <p:transition spd="slow" p14:dur="2000" advTm="26931"/>
    </mc:Choice>
    <mc:Fallback xmlns="">
      <p:transition spd="slow" advTm="269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32A8DF-AC6B-E24C-8E99-9A856D19269D}"/>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12297" name="Rectangle 8"/>
          <p:cNvSpPr>
            <a:spLocks noChangeArrowheads="1"/>
          </p:cNvSpPr>
          <p:nvPr/>
        </p:nvSpPr>
        <p:spPr bwMode="auto">
          <a:xfrm>
            <a:off x="4117976" y="-544513"/>
            <a:ext cx="169681" cy="361807"/>
          </a:xfrm>
          <a:prstGeom prst="rect">
            <a:avLst/>
          </a:prstGeom>
          <a:noFill/>
          <a:ln w="9525">
            <a:noFill/>
            <a:miter lim="800000"/>
            <a:headEnd/>
            <a:tailEnd/>
          </a:ln>
        </p:spPr>
        <p:txBody>
          <a:bodyPr wrap="none" lIns="83988" tIns="41994" rIns="83988" bIns="41994">
            <a:spAutoFit/>
          </a:bodyPr>
          <a:lstStyle/>
          <a:p>
            <a:endParaRPr lang="en-GB" dirty="0"/>
          </a:p>
        </p:txBody>
      </p:sp>
      <p:sp>
        <p:nvSpPr>
          <p:cNvPr id="12298" name="Rectangle 9"/>
          <p:cNvSpPr>
            <a:spLocks noChangeArrowheads="1"/>
          </p:cNvSpPr>
          <p:nvPr/>
        </p:nvSpPr>
        <p:spPr bwMode="auto">
          <a:xfrm>
            <a:off x="4706939" y="-474663"/>
            <a:ext cx="169681" cy="361807"/>
          </a:xfrm>
          <a:prstGeom prst="rect">
            <a:avLst/>
          </a:prstGeom>
          <a:noFill/>
          <a:ln w="9525">
            <a:noFill/>
            <a:miter lim="800000"/>
            <a:headEnd/>
            <a:tailEnd/>
          </a:ln>
        </p:spPr>
        <p:txBody>
          <a:bodyPr wrap="none" lIns="83988" tIns="41994" rIns="83988" bIns="41994">
            <a:spAutoFit/>
          </a:bodyPr>
          <a:lstStyle/>
          <a:p>
            <a:endParaRPr lang="en-GB" dirty="0"/>
          </a:p>
        </p:txBody>
      </p:sp>
      <p:graphicFrame>
        <p:nvGraphicFramePr>
          <p:cNvPr id="10" name="Group 146"/>
          <p:cNvGraphicFramePr>
            <a:graphicFrameLocks noGrp="1"/>
          </p:cNvGraphicFramePr>
          <p:nvPr>
            <p:extLst>
              <p:ext uri="{D42A27DB-BD31-4B8C-83A1-F6EECF244321}">
                <p14:modId xmlns:p14="http://schemas.microsoft.com/office/powerpoint/2010/main" val="352017437"/>
              </p:ext>
            </p:extLst>
          </p:nvPr>
        </p:nvGraphicFramePr>
        <p:xfrm>
          <a:off x="922512" y="254873"/>
          <a:ext cx="10346976" cy="6323026"/>
        </p:xfrm>
        <a:graphic>
          <a:graphicData uri="http://schemas.openxmlformats.org/drawingml/2006/table">
            <a:tbl>
              <a:tblPr/>
              <a:tblGrid>
                <a:gridCol w="8786972">
                  <a:extLst>
                    <a:ext uri="{9D8B030D-6E8A-4147-A177-3AD203B41FA5}">
                      <a16:colId xmlns:a16="http://schemas.microsoft.com/office/drawing/2014/main" val="20000"/>
                    </a:ext>
                  </a:extLst>
                </a:gridCol>
                <a:gridCol w="1560004">
                  <a:extLst>
                    <a:ext uri="{9D8B030D-6E8A-4147-A177-3AD203B41FA5}">
                      <a16:colId xmlns:a16="http://schemas.microsoft.com/office/drawing/2014/main" val="20001"/>
                    </a:ext>
                  </a:extLst>
                </a:gridCol>
              </a:tblGrid>
              <a:tr h="4459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2400" b="1" i="0" u="none" strike="noStrike" cap="none" normalizeH="0" baseline="0" dirty="0">
                          <a:ln>
                            <a:noFill/>
                          </a:ln>
                          <a:solidFill>
                            <a:srgbClr val="482C89"/>
                          </a:solidFill>
                          <a:effectLst/>
                          <a:latin typeface="Century Gothic" panose="020B0502020202020204" pitchFamily="34" charset="0"/>
                          <a:ea typeface="ヒラギノ角ゴ Pro W3" pitchFamily="80" charset="-128"/>
                        </a:rPr>
                        <a:t>YOU MUST CONSIDER:</a:t>
                      </a: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2400" b="1" i="0" u="none" strike="noStrike" cap="none" normalizeH="0" baseline="0" dirty="0">
                          <a:ln>
                            <a:noFill/>
                          </a:ln>
                          <a:solidFill>
                            <a:srgbClr val="482C89"/>
                          </a:solidFill>
                          <a:effectLst/>
                          <a:latin typeface="Century Gothic" panose="020B0502020202020204" pitchFamily="34" charset="0"/>
                          <a:ea typeface="ヒラギノ角ゴ Pro W3" pitchFamily="80" charset="-128"/>
                        </a:rPr>
                        <a:t>CHECK</a:t>
                      </a: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390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2400" b="0" i="0" u="none" strike="noStrike" cap="none" normalizeH="0" baseline="0" dirty="0">
                          <a:ln>
                            <a:noFill/>
                          </a:ln>
                          <a:solidFill>
                            <a:srgbClr val="482C89"/>
                          </a:solidFill>
                          <a:effectLst/>
                          <a:latin typeface="Century Gothic" panose="020B0502020202020204" pitchFamily="34" charset="0"/>
                          <a:ea typeface="ヒラギノ角ゴ Pro W3" pitchFamily="80" charset="-128"/>
                          <a:cs typeface="Arial" panose="020B0604020202020204" pitchFamily="34" charset="0"/>
                        </a:rPr>
                        <a:t>The relationship between a child and their parent or caregiver?</a:t>
                      </a: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2400" b="0" i="0" u="none" strike="noStrike" cap="none" normalizeH="0" baseline="0" dirty="0">
                        <a:ln>
                          <a:noFill/>
                        </a:ln>
                        <a:solidFill>
                          <a:srgbClr val="482C89"/>
                        </a:solidFill>
                        <a:effectLst/>
                        <a:latin typeface="Century Gothic" panose="020B0502020202020204" pitchFamily="34" charset="0"/>
                        <a:ea typeface="ヒラギノ角ゴ Pro W3" pitchFamily="80" charset="-128"/>
                      </a:endParaRP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903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2400" b="0" i="0" u="none" strike="noStrike" cap="none" normalizeH="0" baseline="0" dirty="0">
                          <a:ln>
                            <a:noFill/>
                          </a:ln>
                          <a:solidFill>
                            <a:srgbClr val="482C89"/>
                          </a:solidFill>
                          <a:effectLst/>
                          <a:latin typeface="Century Gothic" panose="020B0502020202020204" pitchFamily="34" charset="0"/>
                          <a:ea typeface="ヒラギノ角ゴ Pro W3" pitchFamily="80" charset="-128"/>
                          <a:cs typeface="Arial" panose="020B0604020202020204" pitchFamily="34" charset="0"/>
                        </a:rPr>
                        <a:t>The child’s need to grow up in a stable family environment?</a:t>
                      </a: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2400" b="0" i="0" u="none" strike="noStrike" cap="none" normalizeH="0" baseline="0" dirty="0">
                        <a:ln>
                          <a:noFill/>
                        </a:ln>
                        <a:solidFill>
                          <a:srgbClr val="482C89"/>
                        </a:solidFill>
                        <a:effectLst/>
                        <a:latin typeface="Century Gothic" panose="020B0502020202020204" pitchFamily="34" charset="0"/>
                        <a:ea typeface="ヒラギノ角ゴ Pro W3" pitchFamily="80" charset="-128"/>
                      </a:endParaRP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903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2400" b="0" i="0" u="none" strike="noStrike" cap="none" normalizeH="0" baseline="0" dirty="0">
                          <a:ln>
                            <a:noFill/>
                          </a:ln>
                          <a:solidFill>
                            <a:srgbClr val="482C89"/>
                          </a:solidFill>
                          <a:effectLst/>
                          <a:latin typeface="Century Gothic" panose="020B0502020202020204" pitchFamily="34" charset="0"/>
                          <a:ea typeface="ヒラギノ角ゴ Pro W3" pitchFamily="80" charset="-128"/>
                          <a:cs typeface="Arial" panose="020B0604020202020204" pitchFamily="34" charset="0"/>
                        </a:rPr>
                        <a:t>The child’s physical and emotional security and development?</a:t>
                      </a: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2400" b="0" i="0" u="none" strike="noStrike" cap="none" normalizeH="0" baseline="0" dirty="0">
                        <a:ln>
                          <a:noFill/>
                        </a:ln>
                        <a:solidFill>
                          <a:srgbClr val="482C89"/>
                        </a:solidFill>
                        <a:effectLst/>
                        <a:latin typeface="Century Gothic" panose="020B0502020202020204" pitchFamily="34" charset="0"/>
                        <a:ea typeface="ヒラギノ角ゴ Pro W3" pitchFamily="80" charset="-128"/>
                      </a:endParaRP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903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2400" b="0" i="0" u="none" strike="noStrike" cap="none" normalizeH="0" baseline="0" dirty="0">
                          <a:ln>
                            <a:noFill/>
                          </a:ln>
                          <a:solidFill>
                            <a:srgbClr val="482C89"/>
                          </a:solidFill>
                          <a:effectLst/>
                          <a:latin typeface="Century Gothic" panose="020B0502020202020204" pitchFamily="34" charset="0"/>
                          <a:ea typeface="ヒラギノ角ゴ Pro W3" pitchFamily="80" charset="-128"/>
                          <a:cs typeface="Arial" panose="020B0604020202020204" pitchFamily="34" charset="0"/>
                        </a:rPr>
                        <a:t>The child’s age, maturity, gender and stage of development?</a:t>
                      </a: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2400" b="0" i="0" u="none" strike="noStrike" cap="none" normalizeH="0" baseline="0" dirty="0">
                        <a:ln>
                          <a:noFill/>
                        </a:ln>
                        <a:solidFill>
                          <a:srgbClr val="482C89"/>
                        </a:solidFill>
                        <a:effectLst/>
                        <a:latin typeface="Century Gothic" panose="020B0502020202020204" pitchFamily="34" charset="0"/>
                        <a:ea typeface="ヒラギノ角ゴ Pro W3" pitchFamily="80" charset="-128"/>
                      </a:endParaRP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903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2400" b="0" i="0" u="none" strike="noStrike" cap="none" normalizeH="0" baseline="0" dirty="0">
                          <a:ln>
                            <a:noFill/>
                          </a:ln>
                          <a:solidFill>
                            <a:srgbClr val="482C89"/>
                          </a:solidFill>
                          <a:effectLst/>
                          <a:latin typeface="Century Gothic" panose="020B0502020202020204" pitchFamily="34" charset="0"/>
                          <a:ea typeface="ヒラギノ角ゴ Pro W3" pitchFamily="80" charset="-128"/>
                          <a:cs typeface="Arial" panose="020B0604020202020204" pitchFamily="34" charset="0"/>
                        </a:rPr>
                        <a:t>The child’s background and current family and social context?</a:t>
                      </a: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2400" b="0" i="0" u="none" strike="noStrike" cap="none" normalizeH="0" baseline="0" dirty="0">
                        <a:ln>
                          <a:noFill/>
                        </a:ln>
                        <a:solidFill>
                          <a:srgbClr val="482C89"/>
                        </a:solidFill>
                        <a:effectLst/>
                        <a:latin typeface="Century Gothic" panose="020B0502020202020204" pitchFamily="34" charset="0"/>
                        <a:ea typeface="ヒラギノ角ゴ Pro W3" pitchFamily="80" charset="-128"/>
                      </a:endParaRP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39042">
                <a:tc>
                  <a:txBody>
                    <a:bodyPr/>
                    <a:lstStyle/>
                    <a:p>
                      <a:pPr algn="l">
                        <a:spcBef>
                          <a:spcPct val="0"/>
                        </a:spcBef>
                        <a:buFontTx/>
                        <a:buNone/>
                      </a:pPr>
                      <a:r>
                        <a:rPr lang="en-ZA" altLang="en-US" sz="2400" dirty="0">
                          <a:solidFill>
                            <a:srgbClr val="482C89"/>
                          </a:solidFill>
                          <a:latin typeface="Century Gothic" panose="020B0502020202020204" pitchFamily="34" charset="0"/>
                          <a:cs typeface="Arial" panose="020B0604020202020204" pitchFamily="34" charset="0"/>
                        </a:rPr>
                        <a:t>The attitude of the parents</a:t>
                      </a:r>
                      <a:r>
                        <a:rPr lang="en-ZA" altLang="en-US" sz="2400" baseline="0" dirty="0">
                          <a:solidFill>
                            <a:srgbClr val="482C89"/>
                          </a:solidFill>
                          <a:latin typeface="Century Gothic" panose="020B0502020202020204" pitchFamily="34" charset="0"/>
                          <a:cs typeface="Arial" panose="020B0604020202020204" pitchFamily="34" charset="0"/>
                        </a:rPr>
                        <a:t> or caregiver to their child?</a:t>
                      </a:r>
                      <a:endParaRPr lang="en-ZA" altLang="en-US" sz="2400" dirty="0">
                        <a:solidFill>
                          <a:srgbClr val="482C89"/>
                        </a:solidFill>
                        <a:latin typeface="Century Gothic" panose="020B0502020202020204" pitchFamily="34" charset="0"/>
                        <a:cs typeface="Arial" panose="020B0604020202020204" pitchFamily="34" charset="0"/>
                      </a:endParaRP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2400" b="0" i="0" u="none" strike="noStrike" cap="none" normalizeH="0" baseline="0" dirty="0">
                        <a:ln>
                          <a:noFill/>
                        </a:ln>
                        <a:solidFill>
                          <a:srgbClr val="482C89"/>
                        </a:solidFill>
                        <a:effectLst/>
                        <a:latin typeface="Century Gothic" panose="020B0502020202020204" pitchFamily="34" charset="0"/>
                        <a:ea typeface="ヒラギノ角ゴ Pro W3" pitchFamily="80" charset="-128"/>
                      </a:endParaRP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790351">
                <a:tc>
                  <a:txBody>
                    <a:bodyPr/>
                    <a:lstStyle/>
                    <a:p>
                      <a:pPr marL="0" marR="0" indent="0" algn="l" defTabSz="839876" rtl="0" eaLnBrk="1" fontAlgn="auto" latinLnBrk="0" hangingPunct="1">
                        <a:lnSpc>
                          <a:spcPct val="100000"/>
                        </a:lnSpc>
                        <a:spcBef>
                          <a:spcPct val="0"/>
                        </a:spcBef>
                        <a:spcAft>
                          <a:spcPts val="0"/>
                        </a:spcAft>
                        <a:buClrTx/>
                        <a:buSzTx/>
                        <a:buFontTx/>
                        <a:buNone/>
                        <a:tabLst/>
                        <a:defRPr/>
                      </a:pPr>
                      <a:r>
                        <a:rPr lang="en-ZA" altLang="en-US" sz="2400" dirty="0">
                          <a:solidFill>
                            <a:srgbClr val="482C89"/>
                          </a:solidFill>
                          <a:latin typeface="Century Gothic" panose="020B0502020202020204" pitchFamily="34" charset="0"/>
                          <a:cs typeface="Arial" panose="020B0604020202020204" pitchFamily="34" charset="0"/>
                        </a:rPr>
                        <a:t>The</a:t>
                      </a:r>
                      <a:r>
                        <a:rPr lang="en-ZA" altLang="en-US" sz="2400" baseline="0" dirty="0">
                          <a:solidFill>
                            <a:srgbClr val="482C89"/>
                          </a:solidFill>
                          <a:latin typeface="Century Gothic" panose="020B0502020202020204" pitchFamily="34" charset="0"/>
                          <a:cs typeface="Arial" panose="020B0604020202020204" pitchFamily="34" charset="0"/>
                        </a:rPr>
                        <a:t> impact any change will have on a child e.g. if separated from parents or siblings?</a:t>
                      </a:r>
                      <a:endParaRPr lang="en-ZA" altLang="en-US" sz="2400" dirty="0">
                        <a:solidFill>
                          <a:srgbClr val="482C89"/>
                        </a:solidFill>
                        <a:latin typeface="Century Gothic" panose="020B0502020202020204" pitchFamily="34" charset="0"/>
                        <a:cs typeface="Arial" panose="020B0604020202020204" pitchFamily="34" charset="0"/>
                      </a:endParaRP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2400" b="0" i="0" u="none" strike="noStrike" cap="none" normalizeH="0" baseline="0" dirty="0">
                        <a:ln>
                          <a:noFill/>
                        </a:ln>
                        <a:solidFill>
                          <a:srgbClr val="482C89"/>
                        </a:solidFill>
                        <a:effectLst/>
                        <a:latin typeface="Century Gothic" panose="020B0502020202020204" pitchFamily="34" charset="0"/>
                        <a:ea typeface="ヒラギノ角ゴ Pro W3" pitchFamily="80" charset="-128"/>
                      </a:endParaRP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45946">
                <a:tc>
                  <a:txBody>
                    <a:bodyPr/>
                    <a:lstStyle/>
                    <a:p>
                      <a:pPr algn="l">
                        <a:spcBef>
                          <a:spcPct val="0"/>
                        </a:spcBef>
                        <a:buFontTx/>
                        <a:buNone/>
                      </a:pPr>
                      <a:r>
                        <a:rPr lang="en-ZA" altLang="en-US" sz="2400" dirty="0">
                          <a:solidFill>
                            <a:srgbClr val="482C89"/>
                          </a:solidFill>
                          <a:latin typeface="Century Gothic" panose="020B0502020202020204" pitchFamily="34" charset="0"/>
                          <a:cs typeface="Arial" panose="020B0604020202020204" pitchFamily="34" charset="0"/>
                        </a:rPr>
                        <a:t>The child’s need for education and recreation?</a:t>
                      </a: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2400" b="0" i="0" u="none" strike="noStrike" cap="none" normalizeH="0" baseline="0" dirty="0">
                        <a:ln>
                          <a:noFill/>
                        </a:ln>
                        <a:solidFill>
                          <a:srgbClr val="482C89"/>
                        </a:solidFill>
                        <a:effectLst/>
                        <a:latin typeface="Century Gothic" panose="020B0502020202020204" pitchFamily="34" charset="0"/>
                        <a:ea typeface="ヒラギノ角ゴ Pro W3" pitchFamily="80" charset="-128"/>
                      </a:endParaRPr>
                    </a:p>
                  </a:txBody>
                  <a:tcPr marL="84745" marR="84745" marT="41459" marB="41459" horzOverflow="overflow">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pic>
        <p:nvPicPr>
          <p:cNvPr id="12" name="Graphic 11" descr="Tick with solid fill">
            <a:extLst>
              <a:ext uri="{FF2B5EF4-FFF2-40B4-BE49-F238E27FC236}">
                <a16:creationId xmlns:a16="http://schemas.microsoft.com/office/drawing/2014/main" id="{AE3A31F9-0075-114C-B8DB-B3E0F846CD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57221" y="799357"/>
            <a:ext cx="641959" cy="641959"/>
          </a:xfrm>
          <a:prstGeom prst="rect">
            <a:avLst/>
          </a:prstGeom>
        </p:spPr>
      </p:pic>
      <p:pic>
        <p:nvPicPr>
          <p:cNvPr id="13" name="Graphic 12" descr="Tick with solid fill">
            <a:extLst>
              <a:ext uri="{FF2B5EF4-FFF2-40B4-BE49-F238E27FC236}">
                <a16:creationId xmlns:a16="http://schemas.microsoft.com/office/drawing/2014/main" id="{D06DE227-7CD9-904C-BF44-2A78989D85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8392" y="1582898"/>
            <a:ext cx="641959" cy="641959"/>
          </a:xfrm>
          <a:prstGeom prst="rect">
            <a:avLst/>
          </a:prstGeom>
        </p:spPr>
      </p:pic>
      <p:pic>
        <p:nvPicPr>
          <p:cNvPr id="14" name="Graphic 13" descr="Tick with solid fill">
            <a:extLst>
              <a:ext uri="{FF2B5EF4-FFF2-40B4-BE49-F238E27FC236}">
                <a16:creationId xmlns:a16="http://schemas.microsoft.com/office/drawing/2014/main" id="{CDE9C95A-A987-8D4C-9FB6-CBD491025E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57220" y="2428897"/>
            <a:ext cx="641959" cy="641959"/>
          </a:xfrm>
          <a:prstGeom prst="rect">
            <a:avLst/>
          </a:prstGeom>
        </p:spPr>
      </p:pic>
      <p:pic>
        <p:nvPicPr>
          <p:cNvPr id="15" name="Graphic 14" descr="Tick with solid fill">
            <a:extLst>
              <a:ext uri="{FF2B5EF4-FFF2-40B4-BE49-F238E27FC236}">
                <a16:creationId xmlns:a16="http://schemas.microsoft.com/office/drawing/2014/main" id="{3171F420-6CBC-4945-AC66-C0EFF0C71A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46052" y="3253562"/>
            <a:ext cx="641959" cy="641959"/>
          </a:xfrm>
          <a:prstGeom prst="rect">
            <a:avLst/>
          </a:prstGeom>
        </p:spPr>
      </p:pic>
      <p:pic>
        <p:nvPicPr>
          <p:cNvPr id="16" name="Graphic 15" descr="Tick with solid fill">
            <a:extLst>
              <a:ext uri="{FF2B5EF4-FFF2-40B4-BE49-F238E27FC236}">
                <a16:creationId xmlns:a16="http://schemas.microsoft.com/office/drawing/2014/main" id="{E0A84AB0-76AF-B04C-A039-A497D11981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57219" y="4052065"/>
            <a:ext cx="641959" cy="641959"/>
          </a:xfrm>
          <a:prstGeom prst="rect">
            <a:avLst/>
          </a:prstGeom>
        </p:spPr>
      </p:pic>
      <p:pic>
        <p:nvPicPr>
          <p:cNvPr id="17" name="Graphic 16" descr="Tick with solid fill">
            <a:extLst>
              <a:ext uri="{FF2B5EF4-FFF2-40B4-BE49-F238E27FC236}">
                <a16:creationId xmlns:a16="http://schemas.microsoft.com/office/drawing/2014/main" id="{5890E388-A386-614D-AA95-7093E3F4B8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46051" y="4725031"/>
            <a:ext cx="641959" cy="641959"/>
          </a:xfrm>
          <a:prstGeom prst="rect">
            <a:avLst/>
          </a:prstGeom>
        </p:spPr>
      </p:pic>
      <p:pic>
        <p:nvPicPr>
          <p:cNvPr id="18" name="Graphic 17" descr="Tick with solid fill">
            <a:extLst>
              <a:ext uri="{FF2B5EF4-FFF2-40B4-BE49-F238E27FC236}">
                <a16:creationId xmlns:a16="http://schemas.microsoft.com/office/drawing/2014/main" id="{8506A394-B247-374F-BFB5-D55BF2E6BA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46050" y="5437429"/>
            <a:ext cx="641959" cy="641959"/>
          </a:xfrm>
          <a:prstGeom prst="rect">
            <a:avLst/>
          </a:prstGeom>
        </p:spPr>
      </p:pic>
      <p:pic>
        <p:nvPicPr>
          <p:cNvPr id="19" name="Graphic 18" descr="Tick with solid fill">
            <a:extLst>
              <a:ext uri="{FF2B5EF4-FFF2-40B4-BE49-F238E27FC236}">
                <a16:creationId xmlns:a16="http://schemas.microsoft.com/office/drawing/2014/main" id="{D49E26E6-C547-B84D-ADB4-3B90E0F97B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57218" y="6048586"/>
            <a:ext cx="641959" cy="641959"/>
          </a:xfrm>
          <a:prstGeom prst="rect">
            <a:avLst/>
          </a:prstGeom>
        </p:spPr>
      </p:pic>
    </p:spTree>
    <p:custDataLst>
      <p:tags r:id="rId1"/>
    </p:custDataLst>
    <p:extLst>
      <p:ext uri="{BB962C8B-B14F-4D97-AF65-F5344CB8AC3E}">
        <p14:creationId xmlns:p14="http://schemas.microsoft.com/office/powerpoint/2010/main" val="607614164"/>
      </p:ext>
    </p:extLst>
  </p:cSld>
  <p:clrMapOvr>
    <a:masterClrMapping/>
  </p:clrMapOvr>
  <mc:AlternateContent xmlns:mc="http://schemas.openxmlformats.org/markup-compatibility/2006" xmlns:p14="http://schemas.microsoft.com/office/powerpoint/2010/main">
    <mc:Choice Requires="p14">
      <p:transition spd="slow" p14:dur="2000" advTm="34947"/>
    </mc:Choice>
    <mc:Fallback xmlns="">
      <p:transition spd="slow" advTm="349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31" name="Picture 6">
            <a:extLst>
              <a:ext uri="{FF2B5EF4-FFF2-40B4-BE49-F238E27FC236}">
                <a16:creationId xmlns:a16="http://schemas.microsoft.com/office/drawing/2014/main" id="{4F00AF8F-5F97-4FB0-9FD3-F684D7BFACC5}"/>
              </a:ext>
            </a:extLst>
          </p:cNvPr>
          <p:cNvPicPr>
            <a:picLocks noChangeAspect="1"/>
          </p:cNvPicPr>
          <p:nvPr/>
        </p:nvPicPr>
        <p:blipFill rotWithShape="1">
          <a:blip r:embed="rId3">
            <a:extLst>
              <a:ext uri="{28A0092B-C50C-407E-A947-70E740481C1C}">
                <a14:useLocalDpi xmlns:a14="http://schemas.microsoft.com/office/drawing/2010/main" val="0"/>
              </a:ext>
            </a:extLst>
          </a:blip>
          <a:srcRect l="36425" t="59497" r="35907" b="26786"/>
          <a:stretch/>
        </p:blipFill>
        <p:spPr bwMode="auto">
          <a:xfrm>
            <a:off x="6404387" y="2073431"/>
            <a:ext cx="3930872" cy="902658"/>
          </a:xfrm>
          <a:prstGeom prst="rect">
            <a:avLst/>
          </a:prstGeom>
          <a:solidFill>
            <a:srgbClr val="FCC916"/>
          </a:solidFill>
          <a:ln>
            <a:noFill/>
          </a:ln>
        </p:spPr>
      </p:pic>
      <p:sp>
        <p:nvSpPr>
          <p:cNvPr id="32" name="TextBox 31">
            <a:extLst>
              <a:ext uri="{FF2B5EF4-FFF2-40B4-BE49-F238E27FC236}">
                <a16:creationId xmlns:a16="http://schemas.microsoft.com/office/drawing/2014/main" id="{C72F3F9A-2F7A-4966-B509-45CFC12B7E78}"/>
              </a:ext>
            </a:extLst>
          </p:cNvPr>
          <p:cNvSpPr txBox="1"/>
          <p:nvPr/>
        </p:nvSpPr>
        <p:spPr>
          <a:xfrm>
            <a:off x="2088852" y="617474"/>
            <a:ext cx="4200189" cy="1015663"/>
          </a:xfrm>
          <a:prstGeom prst="rect">
            <a:avLst/>
          </a:prstGeom>
          <a:noFill/>
        </p:spPr>
        <p:txBody>
          <a:bodyPr wrap="non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stay </a:t>
            </a:r>
            <a:r>
              <a:rPr lang="en-ZA" sz="6000" b="1" dirty="0">
                <a:solidFill>
                  <a:srgbClr val="6B08A5"/>
                </a:solidFill>
                <a:latin typeface="Century Gothic" panose="020B0502020202020204" pitchFamily="34" charset="0"/>
                <a:ea typeface="MS PGothic" panose="020B0600070205080204" pitchFamily="34" charset="-128"/>
              </a:rPr>
              <a:t>strong</a:t>
            </a:r>
          </a:p>
        </p:txBody>
      </p:sp>
      <p:pic>
        <p:nvPicPr>
          <p:cNvPr id="33" name="Picture 6">
            <a:extLst>
              <a:ext uri="{FF2B5EF4-FFF2-40B4-BE49-F238E27FC236}">
                <a16:creationId xmlns:a16="http://schemas.microsoft.com/office/drawing/2014/main" id="{6AE385DF-8F5B-4329-9EBD-3CF4B8FC2F60}"/>
              </a:ext>
            </a:extLst>
          </p:cNvPr>
          <p:cNvPicPr>
            <a:picLocks noChangeAspect="1"/>
          </p:cNvPicPr>
          <p:nvPr/>
        </p:nvPicPr>
        <p:blipFill rotWithShape="1">
          <a:blip r:embed="rId3">
            <a:extLst>
              <a:ext uri="{28A0092B-C50C-407E-A947-70E740481C1C}">
                <a14:useLocalDpi xmlns:a14="http://schemas.microsoft.com/office/drawing/2010/main" val="0"/>
              </a:ext>
            </a:extLst>
          </a:blip>
          <a:srcRect l="36425" t="6282" r="35907" b="39623"/>
          <a:stretch/>
        </p:blipFill>
        <p:spPr bwMode="auto">
          <a:xfrm>
            <a:off x="7085330" y="2976090"/>
            <a:ext cx="2529841" cy="2290991"/>
          </a:xfrm>
          <a:prstGeom prst="rect">
            <a:avLst/>
          </a:prstGeom>
          <a:solidFill>
            <a:srgbClr val="FCC916"/>
          </a:solidFill>
          <a:ln>
            <a:noFill/>
          </a:ln>
        </p:spPr>
      </p:pic>
      <p:sp>
        <p:nvSpPr>
          <p:cNvPr id="6" name="TextBox 5">
            <a:extLst>
              <a:ext uri="{FF2B5EF4-FFF2-40B4-BE49-F238E27FC236}">
                <a16:creationId xmlns:a16="http://schemas.microsoft.com/office/drawing/2014/main" id="{472F5887-D9BB-4997-8725-D1400E98589B}"/>
              </a:ext>
            </a:extLst>
          </p:cNvPr>
          <p:cNvSpPr txBox="1"/>
          <p:nvPr/>
        </p:nvSpPr>
        <p:spPr>
          <a:xfrm>
            <a:off x="4917871" y="1874689"/>
            <a:ext cx="1861407" cy="1015663"/>
          </a:xfrm>
          <a:prstGeom prst="rect">
            <a:avLst/>
          </a:prstGeom>
          <a:noFill/>
        </p:spPr>
        <p:txBody>
          <a:bodyPr wrap="non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take</a:t>
            </a:r>
          </a:p>
        </p:txBody>
      </p:sp>
      <p:sp>
        <p:nvSpPr>
          <p:cNvPr id="7" name="TextBox 6">
            <a:extLst>
              <a:ext uri="{FF2B5EF4-FFF2-40B4-BE49-F238E27FC236}">
                <a16:creationId xmlns:a16="http://schemas.microsoft.com/office/drawing/2014/main" id="{A9532BF5-687E-4AD2-843B-ADD237225734}"/>
              </a:ext>
            </a:extLst>
          </p:cNvPr>
          <p:cNvSpPr txBox="1"/>
          <p:nvPr/>
        </p:nvSpPr>
        <p:spPr>
          <a:xfrm>
            <a:off x="1524000" y="5714143"/>
            <a:ext cx="9144000" cy="696794"/>
          </a:xfrm>
          <a:prstGeom prst="rect">
            <a:avLst/>
          </a:prstGeom>
          <a:noFill/>
        </p:spPr>
        <p:txBody>
          <a:bodyPr wrap="square">
            <a:spAutoFit/>
          </a:bodyPr>
          <a:lstStyle/>
          <a:p>
            <a:pPr algn="ctr">
              <a:lnSpc>
                <a:spcPct val="150000"/>
              </a:lnSpc>
              <a:defRPr/>
            </a:pPr>
            <a:r>
              <a:rPr lang="en-ZA" sz="3000" b="1" dirty="0">
                <a:solidFill>
                  <a:srgbClr val="482C89"/>
                </a:solidFill>
                <a:latin typeface="Century Gothic" panose="020B0502020202020204" pitchFamily="34" charset="0"/>
                <a:ea typeface="MS PGothic" panose="020B0600070205080204" pitchFamily="34" charset="-128"/>
              </a:rPr>
              <a:t>www.couragechildprotection.com</a:t>
            </a:r>
            <a:endParaRPr lang="en-ZA" sz="3000" dirty="0">
              <a:solidFill>
                <a:srgbClr val="482C89"/>
              </a:solidFill>
              <a:latin typeface="Century Gothic" panose="020B0502020202020204" pitchFamily="34" charset="0"/>
            </a:endParaRPr>
          </a:p>
        </p:txBody>
      </p:sp>
    </p:spTree>
    <p:extLst>
      <p:ext uri="{BB962C8B-B14F-4D97-AF65-F5344CB8AC3E}">
        <p14:creationId xmlns:p14="http://schemas.microsoft.com/office/powerpoint/2010/main" val="4179598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7" name="Rectangle 6">
            <a:extLst>
              <a:ext uri="{FF2B5EF4-FFF2-40B4-BE49-F238E27FC236}">
                <a16:creationId xmlns:a16="http://schemas.microsoft.com/office/drawing/2014/main" id="{C144DD28-C873-43CC-91CA-FDC7F35EF474}"/>
              </a:ext>
            </a:extLst>
          </p:cNvPr>
          <p:cNvSpPr/>
          <p:nvPr/>
        </p:nvSpPr>
        <p:spPr>
          <a:xfrm>
            <a:off x="1940560" y="1920240"/>
            <a:ext cx="4155440" cy="650240"/>
          </a:xfrm>
          <a:prstGeom prst="rect">
            <a:avLst/>
          </a:prstGeom>
          <a:solidFill>
            <a:schemeClr val="bg1"/>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rgbClr val="482C89"/>
                </a:solidFill>
                <a:latin typeface="Century Gothic" panose="020B0502020202020204" pitchFamily="34" charset="0"/>
              </a:rPr>
              <a:t>How do I define a family?</a:t>
            </a:r>
          </a:p>
        </p:txBody>
      </p:sp>
      <p:sp>
        <p:nvSpPr>
          <p:cNvPr id="12" name="Rectangle 11">
            <a:extLst>
              <a:ext uri="{FF2B5EF4-FFF2-40B4-BE49-F238E27FC236}">
                <a16:creationId xmlns:a16="http://schemas.microsoft.com/office/drawing/2014/main" id="{CD86D625-5436-417C-8EA3-BCB3060C16B3}"/>
              </a:ext>
            </a:extLst>
          </p:cNvPr>
          <p:cNvSpPr/>
          <p:nvPr/>
        </p:nvSpPr>
        <p:spPr>
          <a:xfrm>
            <a:off x="6096000" y="1920240"/>
            <a:ext cx="4155440" cy="650240"/>
          </a:xfrm>
          <a:prstGeom prst="rect">
            <a:avLst/>
          </a:prstGeom>
          <a:solidFill>
            <a:schemeClr val="bg1"/>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rgbClr val="482C89"/>
                </a:solidFill>
                <a:latin typeface="Century Gothic" panose="020B0502020202020204" pitchFamily="34" charset="0"/>
              </a:rPr>
              <a:t>What makes a good parent?</a:t>
            </a:r>
          </a:p>
        </p:txBody>
      </p:sp>
      <p:sp>
        <p:nvSpPr>
          <p:cNvPr id="13" name="Rectangle 12">
            <a:extLst>
              <a:ext uri="{FF2B5EF4-FFF2-40B4-BE49-F238E27FC236}">
                <a16:creationId xmlns:a16="http://schemas.microsoft.com/office/drawing/2014/main" id="{87C00661-3585-45C5-ACE4-F21FA3AF59C4}"/>
              </a:ext>
            </a:extLst>
          </p:cNvPr>
          <p:cNvSpPr/>
          <p:nvPr/>
        </p:nvSpPr>
        <p:spPr>
          <a:xfrm>
            <a:off x="1940560" y="2577009"/>
            <a:ext cx="4155440" cy="3143071"/>
          </a:xfrm>
          <a:prstGeom prst="rect">
            <a:avLst/>
          </a:prstGeom>
          <a:solidFill>
            <a:schemeClr val="bg1"/>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2000" b="1" dirty="0">
                <a:solidFill>
                  <a:srgbClr val="482C89"/>
                </a:solidFill>
                <a:latin typeface="Century Gothic" panose="020B0502020202020204" pitchFamily="34" charset="0"/>
              </a:rPr>
              <a:t>1.</a:t>
            </a:r>
          </a:p>
          <a:p>
            <a:endParaRPr lang="en-ZA" sz="2000" b="1" dirty="0">
              <a:solidFill>
                <a:srgbClr val="482C89"/>
              </a:solidFill>
              <a:latin typeface="Century Gothic" panose="020B0502020202020204" pitchFamily="34" charset="0"/>
            </a:endParaRPr>
          </a:p>
          <a:p>
            <a:r>
              <a:rPr lang="en-ZA" sz="2000" b="1" dirty="0">
                <a:solidFill>
                  <a:srgbClr val="482C89"/>
                </a:solidFill>
                <a:latin typeface="Century Gothic" panose="020B0502020202020204" pitchFamily="34" charset="0"/>
              </a:rPr>
              <a:t>2.</a:t>
            </a:r>
          </a:p>
          <a:p>
            <a:endParaRPr lang="en-ZA" sz="2000" b="1" dirty="0">
              <a:solidFill>
                <a:srgbClr val="482C89"/>
              </a:solidFill>
              <a:latin typeface="Century Gothic" panose="020B0502020202020204" pitchFamily="34" charset="0"/>
            </a:endParaRPr>
          </a:p>
          <a:p>
            <a:r>
              <a:rPr lang="en-ZA" sz="2000" b="1" dirty="0">
                <a:solidFill>
                  <a:srgbClr val="482C89"/>
                </a:solidFill>
                <a:latin typeface="Century Gothic" panose="020B0502020202020204" pitchFamily="34" charset="0"/>
              </a:rPr>
              <a:t>3.</a:t>
            </a:r>
          </a:p>
          <a:p>
            <a:endParaRPr lang="en-ZA" sz="2000" b="1" dirty="0">
              <a:solidFill>
                <a:srgbClr val="482C89"/>
              </a:solidFill>
              <a:latin typeface="Century Gothic" panose="020B0502020202020204" pitchFamily="34" charset="0"/>
            </a:endParaRPr>
          </a:p>
          <a:p>
            <a:r>
              <a:rPr lang="en-ZA" sz="2000" b="1" dirty="0">
                <a:solidFill>
                  <a:srgbClr val="482C89"/>
                </a:solidFill>
                <a:latin typeface="Century Gothic" panose="020B0502020202020204" pitchFamily="34" charset="0"/>
              </a:rPr>
              <a:t>4.</a:t>
            </a:r>
          </a:p>
          <a:p>
            <a:endParaRPr lang="en-ZA" sz="2000" b="1" dirty="0">
              <a:solidFill>
                <a:srgbClr val="482C89"/>
              </a:solidFill>
              <a:latin typeface="Century Gothic" panose="020B0502020202020204" pitchFamily="34" charset="0"/>
            </a:endParaRPr>
          </a:p>
          <a:p>
            <a:r>
              <a:rPr lang="en-ZA" sz="2000" b="1" dirty="0">
                <a:solidFill>
                  <a:srgbClr val="482C89"/>
                </a:solidFill>
                <a:latin typeface="Century Gothic" panose="020B0502020202020204" pitchFamily="34" charset="0"/>
              </a:rPr>
              <a:t>5.</a:t>
            </a:r>
          </a:p>
        </p:txBody>
      </p:sp>
      <p:sp>
        <p:nvSpPr>
          <p:cNvPr id="15" name="Rectangle 14">
            <a:extLst>
              <a:ext uri="{FF2B5EF4-FFF2-40B4-BE49-F238E27FC236}">
                <a16:creationId xmlns:a16="http://schemas.microsoft.com/office/drawing/2014/main" id="{DC94913E-6245-49E0-9B8D-F42092D0F278}"/>
              </a:ext>
            </a:extLst>
          </p:cNvPr>
          <p:cNvSpPr/>
          <p:nvPr/>
        </p:nvSpPr>
        <p:spPr>
          <a:xfrm>
            <a:off x="6096000" y="2577009"/>
            <a:ext cx="4155440" cy="3143071"/>
          </a:xfrm>
          <a:prstGeom prst="rect">
            <a:avLst/>
          </a:prstGeom>
          <a:solidFill>
            <a:schemeClr val="bg1"/>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2000" b="1" dirty="0">
                <a:solidFill>
                  <a:srgbClr val="482C89"/>
                </a:solidFill>
                <a:latin typeface="Century Gothic" panose="020B0502020202020204" pitchFamily="34" charset="0"/>
              </a:rPr>
              <a:t>1. </a:t>
            </a:r>
          </a:p>
          <a:p>
            <a:endParaRPr lang="en-ZA" sz="2000" b="1" dirty="0">
              <a:solidFill>
                <a:srgbClr val="482C89"/>
              </a:solidFill>
              <a:latin typeface="Century Gothic" panose="020B0502020202020204" pitchFamily="34" charset="0"/>
            </a:endParaRPr>
          </a:p>
          <a:p>
            <a:r>
              <a:rPr lang="en-ZA" sz="2000" b="1" dirty="0">
                <a:solidFill>
                  <a:srgbClr val="482C89"/>
                </a:solidFill>
                <a:latin typeface="Century Gothic" panose="020B0502020202020204" pitchFamily="34" charset="0"/>
              </a:rPr>
              <a:t>2. </a:t>
            </a:r>
          </a:p>
          <a:p>
            <a:endParaRPr lang="en-ZA" sz="2000" b="1" dirty="0">
              <a:solidFill>
                <a:srgbClr val="482C89"/>
              </a:solidFill>
              <a:latin typeface="Century Gothic" panose="020B0502020202020204" pitchFamily="34" charset="0"/>
            </a:endParaRPr>
          </a:p>
          <a:p>
            <a:r>
              <a:rPr lang="en-ZA" sz="2000" b="1" dirty="0">
                <a:solidFill>
                  <a:srgbClr val="482C89"/>
                </a:solidFill>
                <a:latin typeface="Century Gothic" panose="020B0502020202020204" pitchFamily="34" charset="0"/>
              </a:rPr>
              <a:t>3. </a:t>
            </a:r>
          </a:p>
          <a:p>
            <a:endParaRPr lang="en-ZA" sz="2000" b="1" dirty="0">
              <a:solidFill>
                <a:srgbClr val="482C89"/>
              </a:solidFill>
              <a:latin typeface="Century Gothic" panose="020B0502020202020204" pitchFamily="34" charset="0"/>
            </a:endParaRPr>
          </a:p>
          <a:p>
            <a:r>
              <a:rPr lang="en-ZA" sz="2000" b="1" dirty="0">
                <a:solidFill>
                  <a:srgbClr val="482C89"/>
                </a:solidFill>
                <a:latin typeface="Century Gothic" panose="020B0502020202020204" pitchFamily="34" charset="0"/>
              </a:rPr>
              <a:t>4. </a:t>
            </a:r>
          </a:p>
          <a:p>
            <a:endParaRPr lang="en-ZA" sz="2000" b="1" dirty="0">
              <a:solidFill>
                <a:srgbClr val="482C89"/>
              </a:solidFill>
              <a:latin typeface="Century Gothic" panose="020B0502020202020204" pitchFamily="34" charset="0"/>
            </a:endParaRPr>
          </a:p>
          <a:p>
            <a:r>
              <a:rPr lang="en-ZA" sz="2000" b="1" dirty="0">
                <a:solidFill>
                  <a:srgbClr val="482C89"/>
                </a:solidFill>
                <a:latin typeface="Century Gothic" panose="020B0502020202020204" pitchFamily="34" charset="0"/>
              </a:rPr>
              <a:t>5. </a:t>
            </a:r>
          </a:p>
        </p:txBody>
      </p:sp>
      <p:sp>
        <p:nvSpPr>
          <p:cNvPr id="9" name="TextBox 8">
            <a:extLst>
              <a:ext uri="{FF2B5EF4-FFF2-40B4-BE49-F238E27FC236}">
                <a16:creationId xmlns:a16="http://schemas.microsoft.com/office/drawing/2014/main" id="{4890780F-9998-D44A-AFC6-D96CEDA1D905}"/>
              </a:ext>
            </a:extLst>
          </p:cNvPr>
          <p:cNvSpPr txBox="1"/>
          <p:nvPr/>
        </p:nvSpPr>
        <p:spPr>
          <a:xfrm>
            <a:off x="-100208" y="437304"/>
            <a:ext cx="12192000" cy="1015663"/>
          </a:xfrm>
          <a:prstGeom prst="rect">
            <a:avLst/>
          </a:prstGeom>
          <a:noFill/>
        </p:spPr>
        <p:txBody>
          <a:bodyPr wrap="square">
            <a:spAutoFit/>
          </a:bodyPr>
          <a:lstStyle/>
          <a:p>
            <a:pPr algn="ctr">
              <a:defRPr/>
            </a:pPr>
            <a:r>
              <a:rPr lang="en-ZA" sz="6000" b="1" dirty="0">
                <a:solidFill>
                  <a:schemeClr val="bg1"/>
                </a:solidFill>
                <a:latin typeface="Century Gothic" panose="020B0502020202020204" pitchFamily="34" charset="0"/>
                <a:ea typeface="MS PGothic" panose="020B0600070205080204" pitchFamily="34" charset="-128"/>
              </a:rPr>
              <a:t>Ask yourself</a:t>
            </a:r>
          </a:p>
        </p:txBody>
      </p:sp>
    </p:spTree>
    <p:extLst>
      <p:ext uri="{BB962C8B-B14F-4D97-AF65-F5344CB8AC3E}">
        <p14:creationId xmlns:p14="http://schemas.microsoft.com/office/powerpoint/2010/main" val="1303247051"/>
      </p:ext>
    </p:extLst>
  </p:cSld>
  <p:clrMapOvr>
    <a:masterClrMapping/>
  </p:clrMapOvr>
  <mc:AlternateContent xmlns:mc="http://schemas.openxmlformats.org/markup-compatibility/2006" xmlns:p14="http://schemas.microsoft.com/office/powerpoint/2010/main">
    <mc:Choice Requires="p14">
      <p:transition spd="slow" p14:dur="2000" advTm="9719"/>
    </mc:Choice>
    <mc:Fallback xmlns="">
      <p:transition spd="slow" advTm="971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32" name="TextBox 31">
            <a:extLst>
              <a:ext uri="{FF2B5EF4-FFF2-40B4-BE49-F238E27FC236}">
                <a16:creationId xmlns:a16="http://schemas.microsoft.com/office/drawing/2014/main" id="{C72F3F9A-2F7A-4966-B509-45CFC12B7E78}"/>
              </a:ext>
            </a:extLst>
          </p:cNvPr>
          <p:cNvSpPr txBox="1"/>
          <p:nvPr/>
        </p:nvSpPr>
        <p:spPr>
          <a:xfrm>
            <a:off x="0" y="2459504"/>
            <a:ext cx="12192000" cy="1938992"/>
          </a:xfrm>
          <a:prstGeom prst="rect">
            <a:avLst/>
          </a:prstGeom>
          <a:noFill/>
        </p:spPr>
        <p:txBody>
          <a:bodyPr wrap="square">
            <a:spAutoFit/>
          </a:bodyPr>
          <a:lstStyle/>
          <a:p>
            <a:pPr algn="ctr">
              <a:defRPr/>
            </a:pPr>
            <a:r>
              <a:rPr lang="en-ZA" sz="6000" b="1" dirty="0">
                <a:solidFill>
                  <a:schemeClr val="bg1"/>
                </a:solidFill>
                <a:latin typeface="Century Gothic" panose="020B0502020202020204" pitchFamily="34" charset="0"/>
                <a:ea typeface="MS PGothic" panose="020B0600070205080204" pitchFamily="34" charset="-128"/>
              </a:rPr>
              <a:t>What is the role </a:t>
            </a:r>
          </a:p>
          <a:p>
            <a:pPr algn="ctr">
              <a:defRPr/>
            </a:pPr>
            <a:r>
              <a:rPr lang="en-ZA" sz="6000" b="1" dirty="0">
                <a:solidFill>
                  <a:schemeClr val="bg1"/>
                </a:solidFill>
                <a:latin typeface="Century Gothic" panose="020B0502020202020204" pitchFamily="34" charset="0"/>
                <a:ea typeface="MS PGothic" panose="020B0600070205080204" pitchFamily="34" charset="-128"/>
              </a:rPr>
              <a:t>of a parent? </a:t>
            </a:r>
          </a:p>
        </p:txBody>
      </p:sp>
    </p:spTree>
    <p:extLst>
      <p:ext uri="{BB962C8B-B14F-4D97-AF65-F5344CB8AC3E}">
        <p14:creationId xmlns:p14="http://schemas.microsoft.com/office/powerpoint/2010/main" val="1864649137"/>
      </p:ext>
    </p:extLst>
  </p:cSld>
  <p:clrMapOvr>
    <a:masterClrMapping/>
  </p:clrMapOvr>
  <mc:AlternateContent xmlns:mc="http://schemas.openxmlformats.org/markup-compatibility/2006" xmlns:p14="http://schemas.microsoft.com/office/powerpoint/2010/main">
    <mc:Choice Requires="p14">
      <p:transition spd="slow" p14:dur="2000" advTm="9932"/>
    </mc:Choice>
    <mc:Fallback xmlns="">
      <p:transition spd="slow" advTm="993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4242"/>
            <a:ext cx="8508124"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Parent’s role?</a:t>
            </a:r>
          </a:p>
        </p:txBody>
      </p:sp>
      <p:grpSp>
        <p:nvGrpSpPr>
          <p:cNvPr id="3" name="Group 2">
            <a:extLst>
              <a:ext uri="{FF2B5EF4-FFF2-40B4-BE49-F238E27FC236}">
                <a16:creationId xmlns:a16="http://schemas.microsoft.com/office/drawing/2014/main" id="{5AF48C6B-892E-7644-BE5B-1D8A2C6BDAAC}"/>
              </a:ext>
            </a:extLst>
          </p:cNvPr>
          <p:cNvGrpSpPr/>
          <p:nvPr/>
        </p:nvGrpSpPr>
        <p:grpSpPr>
          <a:xfrm>
            <a:off x="1110234" y="2378853"/>
            <a:ext cx="2622261" cy="3296310"/>
            <a:chOff x="1110234" y="2378853"/>
            <a:chExt cx="2622261" cy="3296310"/>
          </a:xfrm>
        </p:grpSpPr>
        <p:sp>
          <p:nvSpPr>
            <p:cNvPr id="5" name="Rectangle 4">
              <a:extLst>
                <a:ext uri="{FF2B5EF4-FFF2-40B4-BE49-F238E27FC236}">
                  <a16:creationId xmlns:a16="http://schemas.microsoft.com/office/drawing/2014/main" id="{66B3E72A-ACB0-4435-A830-966265783CF5}"/>
                </a:ext>
              </a:extLst>
            </p:cNvPr>
            <p:cNvSpPr/>
            <p:nvPr/>
          </p:nvSpPr>
          <p:spPr>
            <a:xfrm>
              <a:off x="1110234" y="4351724"/>
              <a:ext cx="2622261" cy="1323439"/>
            </a:xfrm>
            <a:prstGeom prst="rect">
              <a:avLst/>
            </a:prstGeom>
          </p:spPr>
          <p:txBody>
            <a:bodyPr wrap="square">
              <a:spAutoFit/>
            </a:bodyPr>
            <a:lstStyle/>
            <a:p>
              <a:pPr lvl="0" algn="ctr" fontAlgn="base">
                <a:spcBef>
                  <a:spcPct val="0"/>
                </a:spcBef>
                <a:spcAft>
                  <a:spcPct val="0"/>
                </a:spcAft>
              </a:pPr>
              <a:r>
                <a:rPr lang="en-ZA" sz="2000" b="1" dirty="0">
                  <a:solidFill>
                    <a:srgbClr val="482C89"/>
                  </a:solidFill>
                  <a:latin typeface="Century Gothic" panose="020B0502020202020204" pitchFamily="34" charset="0"/>
                  <a:ea typeface="ヒラギノ角ゴ Pro W3" pitchFamily="80" charset="-128"/>
                </a:rPr>
                <a:t>To ensure the health, wellbeing and development of your child.</a:t>
              </a:r>
            </a:p>
          </p:txBody>
        </p:sp>
        <p:pic>
          <p:nvPicPr>
            <p:cNvPr id="21" name="Picture 20">
              <a:extLst>
                <a:ext uri="{FF2B5EF4-FFF2-40B4-BE49-F238E27FC236}">
                  <a16:creationId xmlns:a16="http://schemas.microsoft.com/office/drawing/2014/main" id="{57CF4477-09BE-46F4-9279-BA0E53DB60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38" t="27077" r="21457" b="44960"/>
            <a:stretch/>
          </p:blipFill>
          <p:spPr>
            <a:xfrm>
              <a:off x="1495915" y="2378853"/>
              <a:ext cx="1850898" cy="1815882"/>
            </a:xfrm>
            <a:prstGeom prst="roundRect">
              <a:avLst/>
            </a:prstGeom>
            <a:ln>
              <a:noFill/>
            </a:ln>
          </p:spPr>
        </p:pic>
      </p:grpSp>
      <p:grpSp>
        <p:nvGrpSpPr>
          <p:cNvPr id="4" name="Group 3">
            <a:extLst>
              <a:ext uri="{FF2B5EF4-FFF2-40B4-BE49-F238E27FC236}">
                <a16:creationId xmlns:a16="http://schemas.microsoft.com/office/drawing/2014/main" id="{44F21A96-97ED-4441-B372-2508356B5400}"/>
              </a:ext>
            </a:extLst>
          </p:cNvPr>
          <p:cNvGrpSpPr/>
          <p:nvPr/>
        </p:nvGrpSpPr>
        <p:grpSpPr>
          <a:xfrm>
            <a:off x="4842729" y="2265728"/>
            <a:ext cx="2506542" cy="3142175"/>
            <a:chOff x="4842729" y="2265728"/>
            <a:chExt cx="2506542" cy="3142175"/>
          </a:xfrm>
        </p:grpSpPr>
        <p:sp>
          <p:nvSpPr>
            <p:cNvPr id="7" name="Rectangle 6">
              <a:extLst>
                <a:ext uri="{FF2B5EF4-FFF2-40B4-BE49-F238E27FC236}">
                  <a16:creationId xmlns:a16="http://schemas.microsoft.com/office/drawing/2014/main" id="{AF3F9DC5-3A57-4BAD-8C7A-19DEC5447C2C}"/>
                </a:ext>
              </a:extLst>
            </p:cNvPr>
            <p:cNvSpPr/>
            <p:nvPr/>
          </p:nvSpPr>
          <p:spPr>
            <a:xfrm>
              <a:off x="4842729" y="2265728"/>
              <a:ext cx="2506542" cy="1015663"/>
            </a:xfrm>
            <a:prstGeom prst="rect">
              <a:avLst/>
            </a:prstGeom>
          </p:spPr>
          <p:txBody>
            <a:bodyPr wrap="square">
              <a:spAutoFit/>
            </a:bodyPr>
            <a:lstStyle/>
            <a:p>
              <a:pPr algn="ctr" fontAlgn="base">
                <a:spcBef>
                  <a:spcPct val="0"/>
                </a:spcBef>
                <a:spcAft>
                  <a:spcPct val="0"/>
                </a:spcAft>
              </a:pPr>
              <a:r>
                <a:rPr lang="en-ZA" sz="2000" b="1" dirty="0">
                  <a:solidFill>
                    <a:srgbClr val="482C89"/>
                  </a:solidFill>
                  <a:latin typeface="Century Gothic" panose="020B0502020202020204" pitchFamily="34" charset="0"/>
                  <a:ea typeface="ヒラギノ角ゴ Pro W3" pitchFamily="80" charset="-128"/>
                </a:rPr>
                <a:t>To provide financial support to your child.</a:t>
              </a:r>
            </a:p>
          </p:txBody>
        </p:sp>
        <p:grpSp>
          <p:nvGrpSpPr>
            <p:cNvPr id="12" name="Group 11">
              <a:extLst>
                <a:ext uri="{FF2B5EF4-FFF2-40B4-BE49-F238E27FC236}">
                  <a16:creationId xmlns:a16="http://schemas.microsoft.com/office/drawing/2014/main" id="{2657D28C-4957-481C-9AFF-283606D7AEB1}"/>
                </a:ext>
              </a:extLst>
            </p:cNvPr>
            <p:cNvGrpSpPr/>
            <p:nvPr/>
          </p:nvGrpSpPr>
          <p:grpSpPr>
            <a:xfrm>
              <a:off x="5269350" y="3592022"/>
              <a:ext cx="1850898" cy="1815881"/>
              <a:chOff x="3723853" y="3415453"/>
              <a:chExt cx="1850898" cy="1815881"/>
            </a:xfrm>
          </p:grpSpPr>
          <p:pic>
            <p:nvPicPr>
              <p:cNvPr id="27" name="Picture 26">
                <a:extLst>
                  <a:ext uri="{FF2B5EF4-FFF2-40B4-BE49-F238E27FC236}">
                    <a16:creationId xmlns:a16="http://schemas.microsoft.com/office/drawing/2014/main" id="{01BEC5B9-0947-468F-A1A5-39C75A9841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051" t="19224" r="11590" b="42337"/>
              <a:stretch/>
            </p:blipFill>
            <p:spPr>
              <a:xfrm>
                <a:off x="3723853" y="3415453"/>
                <a:ext cx="1850898" cy="1815881"/>
              </a:xfrm>
              <a:prstGeom prst="roundRect">
                <a:avLst/>
              </a:prstGeom>
              <a:ln>
                <a:noFill/>
              </a:ln>
            </p:spPr>
          </p:pic>
          <p:sp>
            <p:nvSpPr>
              <p:cNvPr id="10" name="Oval 9">
                <a:extLst>
                  <a:ext uri="{FF2B5EF4-FFF2-40B4-BE49-F238E27FC236}">
                    <a16:creationId xmlns:a16="http://schemas.microsoft.com/office/drawing/2014/main" id="{F69C6375-EA4B-49BC-B3A4-7F3DAA44128D}"/>
                  </a:ext>
                </a:extLst>
              </p:cNvPr>
              <p:cNvSpPr/>
              <p:nvPr/>
            </p:nvSpPr>
            <p:spPr>
              <a:xfrm>
                <a:off x="4244171" y="3744701"/>
                <a:ext cx="847665" cy="876921"/>
              </a:xfrm>
              <a:prstGeom prst="ellipse">
                <a:avLst/>
              </a:prstGeom>
              <a:solidFill>
                <a:schemeClr val="bg1"/>
              </a:solidFill>
              <a:ln w="76200">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5000" b="1" dirty="0">
                    <a:solidFill>
                      <a:srgbClr val="3E0099"/>
                    </a:solidFill>
                    <a:latin typeface="Century Gothic" panose="020B0502020202020204" pitchFamily="34" charset="0"/>
                  </a:rPr>
                  <a:t>$</a:t>
                </a:r>
              </a:p>
            </p:txBody>
          </p:sp>
        </p:grpSp>
      </p:grpSp>
      <p:grpSp>
        <p:nvGrpSpPr>
          <p:cNvPr id="9" name="Group 8">
            <a:extLst>
              <a:ext uri="{FF2B5EF4-FFF2-40B4-BE49-F238E27FC236}">
                <a16:creationId xmlns:a16="http://schemas.microsoft.com/office/drawing/2014/main" id="{A0B3DB12-A54A-7A47-A06A-5F4259463FA4}"/>
              </a:ext>
            </a:extLst>
          </p:cNvPr>
          <p:cNvGrpSpPr/>
          <p:nvPr/>
        </p:nvGrpSpPr>
        <p:grpSpPr>
          <a:xfrm>
            <a:off x="8657103" y="2371604"/>
            <a:ext cx="2186836" cy="3296310"/>
            <a:chOff x="8657103" y="2371604"/>
            <a:chExt cx="2186836" cy="3296310"/>
          </a:xfrm>
        </p:grpSpPr>
        <p:sp>
          <p:nvSpPr>
            <p:cNvPr id="8" name="Rectangle 7">
              <a:extLst>
                <a:ext uri="{FF2B5EF4-FFF2-40B4-BE49-F238E27FC236}">
                  <a16:creationId xmlns:a16="http://schemas.microsoft.com/office/drawing/2014/main" id="{BE06ECE0-E6F9-4152-AC1F-A8D620220B3B}"/>
                </a:ext>
              </a:extLst>
            </p:cNvPr>
            <p:cNvSpPr/>
            <p:nvPr/>
          </p:nvSpPr>
          <p:spPr>
            <a:xfrm>
              <a:off x="8657103" y="4344475"/>
              <a:ext cx="2186836" cy="1323439"/>
            </a:xfrm>
            <a:prstGeom prst="rect">
              <a:avLst/>
            </a:prstGeom>
          </p:spPr>
          <p:txBody>
            <a:bodyPr wrap="square">
              <a:spAutoFit/>
            </a:bodyPr>
            <a:lstStyle/>
            <a:p>
              <a:pPr algn="ctr" fontAlgn="base">
                <a:spcBef>
                  <a:spcPct val="0"/>
                </a:spcBef>
                <a:spcAft>
                  <a:spcPct val="0"/>
                </a:spcAft>
              </a:pPr>
              <a:r>
                <a:rPr lang="en-ZA" sz="2000" b="1" dirty="0">
                  <a:solidFill>
                    <a:srgbClr val="482C89"/>
                  </a:solidFill>
                  <a:latin typeface="Century Gothic" panose="020B0502020202020204" pitchFamily="34" charset="0"/>
                  <a:ea typeface="ヒラギノ角ゴ Pro W3" pitchFamily="80" charset="-128"/>
                </a:rPr>
                <a:t>To safeguard &amp; promote the wellbeing of your child.</a:t>
              </a:r>
            </a:p>
          </p:txBody>
        </p:sp>
        <p:pic>
          <p:nvPicPr>
            <p:cNvPr id="22" name="Picture 21">
              <a:extLst>
                <a:ext uri="{FF2B5EF4-FFF2-40B4-BE49-F238E27FC236}">
                  <a16:creationId xmlns:a16="http://schemas.microsoft.com/office/drawing/2014/main" id="{DE197CAB-2A70-4CE3-899C-D1BC6770D65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718" t="27107" r="20616" b="44308"/>
            <a:stretch/>
          </p:blipFill>
          <p:spPr>
            <a:xfrm>
              <a:off x="8828953" y="2371604"/>
              <a:ext cx="1867130" cy="1819574"/>
            </a:xfrm>
            <a:prstGeom prst="roundRect">
              <a:avLst/>
            </a:prstGeom>
            <a:ln>
              <a:noFill/>
            </a:ln>
          </p:spPr>
        </p:pic>
      </p:grpSp>
    </p:spTree>
    <p:custDataLst>
      <p:tags r:id="rId1"/>
    </p:custDataLst>
    <p:extLst>
      <p:ext uri="{BB962C8B-B14F-4D97-AF65-F5344CB8AC3E}">
        <p14:creationId xmlns:p14="http://schemas.microsoft.com/office/powerpoint/2010/main" val="2388224082"/>
      </p:ext>
    </p:extLst>
  </p:cSld>
  <p:clrMapOvr>
    <a:masterClrMapping/>
  </p:clrMapOvr>
  <mc:AlternateContent xmlns:mc="http://schemas.openxmlformats.org/markup-compatibility/2006" xmlns:p14="http://schemas.microsoft.com/office/powerpoint/2010/main">
    <mc:Choice Requires="p14">
      <p:transition spd="slow" p14:dur="2000" advTm="10040"/>
    </mc:Choice>
    <mc:Fallback xmlns="">
      <p:transition spd="slow" advTm="100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13548"/>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508124"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Parent’s role?</a:t>
            </a:r>
          </a:p>
        </p:txBody>
      </p:sp>
      <p:grpSp>
        <p:nvGrpSpPr>
          <p:cNvPr id="10" name="Group 9">
            <a:extLst>
              <a:ext uri="{FF2B5EF4-FFF2-40B4-BE49-F238E27FC236}">
                <a16:creationId xmlns:a16="http://schemas.microsoft.com/office/drawing/2014/main" id="{78B357BD-EFD1-654B-A220-13214BA1DFC3}"/>
              </a:ext>
            </a:extLst>
          </p:cNvPr>
          <p:cNvGrpSpPr/>
          <p:nvPr/>
        </p:nvGrpSpPr>
        <p:grpSpPr>
          <a:xfrm>
            <a:off x="4122271" y="1676504"/>
            <a:ext cx="3923850" cy="3777372"/>
            <a:chOff x="4122271" y="1676504"/>
            <a:chExt cx="3923850" cy="3777372"/>
          </a:xfrm>
        </p:grpSpPr>
        <p:sp>
          <p:nvSpPr>
            <p:cNvPr id="8" name="Rectangle 7">
              <a:extLst>
                <a:ext uri="{FF2B5EF4-FFF2-40B4-BE49-F238E27FC236}">
                  <a16:creationId xmlns:a16="http://schemas.microsoft.com/office/drawing/2014/main" id="{BE06ECE0-E6F9-4152-AC1F-A8D620220B3B}"/>
                </a:ext>
              </a:extLst>
            </p:cNvPr>
            <p:cNvSpPr/>
            <p:nvPr/>
          </p:nvSpPr>
          <p:spPr>
            <a:xfrm>
              <a:off x="4122271" y="1676504"/>
              <a:ext cx="3923850" cy="1631216"/>
            </a:xfrm>
            <a:prstGeom prst="rect">
              <a:avLst/>
            </a:prstGeom>
          </p:spPr>
          <p:txBody>
            <a:bodyPr wrap="square">
              <a:spAutoFit/>
            </a:bodyPr>
            <a:lstStyle/>
            <a:p>
              <a:pPr algn="ctr" fontAlgn="base">
                <a:spcBef>
                  <a:spcPct val="0"/>
                </a:spcBef>
                <a:spcAft>
                  <a:spcPct val="0"/>
                </a:spcAft>
              </a:pPr>
              <a:r>
                <a:rPr lang="en-ZA" sz="2000" b="1" dirty="0">
                  <a:solidFill>
                    <a:srgbClr val="482C89"/>
                  </a:solidFill>
                  <a:latin typeface="Century Gothic" panose="020B0502020202020204" pitchFamily="34" charset="0"/>
                  <a:ea typeface="ヒラギノ角ゴ Pro W3" pitchFamily="80" charset="-128"/>
                </a:rPr>
                <a:t>To protect your child from maltreatment, abuse, neglect, degradation, discrimination, exploitation and any physical, emotional or moral harm. </a:t>
              </a:r>
            </a:p>
          </p:txBody>
        </p:sp>
        <p:pic>
          <p:nvPicPr>
            <p:cNvPr id="27" name="Picture 26">
              <a:extLst>
                <a:ext uri="{FF2B5EF4-FFF2-40B4-BE49-F238E27FC236}">
                  <a16:creationId xmlns:a16="http://schemas.microsoft.com/office/drawing/2014/main" id="{01BEC5B9-0947-468F-A1A5-39C75A9841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051" t="19224" r="11590" b="42337"/>
            <a:stretch/>
          </p:blipFill>
          <p:spPr>
            <a:xfrm>
              <a:off x="5170551" y="3637995"/>
              <a:ext cx="1850898" cy="1815881"/>
            </a:xfrm>
            <a:prstGeom prst="roundRect">
              <a:avLst/>
            </a:prstGeom>
            <a:ln>
              <a:noFill/>
            </a:ln>
          </p:spPr>
        </p:pic>
      </p:grpSp>
      <p:grpSp>
        <p:nvGrpSpPr>
          <p:cNvPr id="9" name="Group 8">
            <a:extLst>
              <a:ext uri="{FF2B5EF4-FFF2-40B4-BE49-F238E27FC236}">
                <a16:creationId xmlns:a16="http://schemas.microsoft.com/office/drawing/2014/main" id="{7DED1862-544D-B047-A1EB-9827F05BB836}"/>
              </a:ext>
            </a:extLst>
          </p:cNvPr>
          <p:cNvGrpSpPr/>
          <p:nvPr/>
        </p:nvGrpSpPr>
        <p:grpSpPr>
          <a:xfrm>
            <a:off x="1067980" y="2140997"/>
            <a:ext cx="2598504" cy="3422050"/>
            <a:chOff x="1067980" y="2140997"/>
            <a:chExt cx="2598504" cy="3422050"/>
          </a:xfrm>
        </p:grpSpPr>
        <p:sp>
          <p:nvSpPr>
            <p:cNvPr id="5" name="Rectangle 4">
              <a:extLst>
                <a:ext uri="{FF2B5EF4-FFF2-40B4-BE49-F238E27FC236}">
                  <a16:creationId xmlns:a16="http://schemas.microsoft.com/office/drawing/2014/main" id="{66B3E72A-ACB0-4435-A830-966265783CF5}"/>
                </a:ext>
              </a:extLst>
            </p:cNvPr>
            <p:cNvSpPr/>
            <p:nvPr/>
          </p:nvSpPr>
          <p:spPr>
            <a:xfrm>
              <a:off x="1067980" y="4239608"/>
              <a:ext cx="2598504" cy="1323439"/>
            </a:xfrm>
            <a:prstGeom prst="rect">
              <a:avLst/>
            </a:prstGeom>
          </p:spPr>
          <p:txBody>
            <a:bodyPr wrap="square">
              <a:spAutoFit/>
            </a:bodyPr>
            <a:lstStyle/>
            <a:p>
              <a:pPr algn="ctr" fontAlgn="base">
                <a:spcBef>
                  <a:spcPct val="0"/>
                </a:spcBef>
                <a:spcAft>
                  <a:spcPct val="0"/>
                </a:spcAft>
              </a:pPr>
              <a:r>
                <a:rPr lang="en-ZA" sz="2000" b="1" dirty="0">
                  <a:solidFill>
                    <a:srgbClr val="482C89"/>
                  </a:solidFill>
                  <a:latin typeface="Century Gothic" panose="020B0502020202020204" pitchFamily="34" charset="0"/>
                  <a:ea typeface="ヒラギノ角ゴ Pro W3" pitchFamily="80" charset="-128"/>
                </a:rPr>
                <a:t>To respect, protect and promote the rights and dignity of your child.</a:t>
              </a:r>
            </a:p>
          </p:txBody>
        </p:sp>
        <p:grpSp>
          <p:nvGrpSpPr>
            <p:cNvPr id="3" name="Group 2">
              <a:extLst>
                <a:ext uri="{FF2B5EF4-FFF2-40B4-BE49-F238E27FC236}">
                  <a16:creationId xmlns:a16="http://schemas.microsoft.com/office/drawing/2014/main" id="{9ADC16E7-128F-41AD-A9B4-F5793C213A24}"/>
                </a:ext>
              </a:extLst>
            </p:cNvPr>
            <p:cNvGrpSpPr/>
            <p:nvPr/>
          </p:nvGrpSpPr>
          <p:grpSpPr>
            <a:xfrm>
              <a:off x="1341500" y="2140997"/>
              <a:ext cx="1850898" cy="1815882"/>
              <a:chOff x="875082" y="2296160"/>
              <a:chExt cx="1850898" cy="1815882"/>
            </a:xfrm>
          </p:grpSpPr>
          <p:sp>
            <p:nvSpPr>
              <p:cNvPr id="14" name="Rectangle: Rounded Corners 13">
                <a:extLst>
                  <a:ext uri="{FF2B5EF4-FFF2-40B4-BE49-F238E27FC236}">
                    <a16:creationId xmlns:a16="http://schemas.microsoft.com/office/drawing/2014/main" id="{8460E135-3129-448A-809C-EE6F0E15796B}"/>
                  </a:ext>
                </a:extLst>
              </p:cNvPr>
              <p:cNvSpPr/>
              <p:nvPr/>
            </p:nvSpPr>
            <p:spPr>
              <a:xfrm>
                <a:off x="875082" y="2296160"/>
                <a:ext cx="1850898" cy="181588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5" name="Picture 14">
                <a:extLst>
                  <a:ext uri="{FF2B5EF4-FFF2-40B4-BE49-F238E27FC236}">
                    <a16:creationId xmlns:a16="http://schemas.microsoft.com/office/drawing/2014/main" id="{812735D2-0CBA-4A21-973D-23293ACF5BF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056" t="47311" r="12552" b="13541"/>
              <a:stretch/>
            </p:blipFill>
            <p:spPr>
              <a:xfrm>
                <a:off x="1177765" y="2508450"/>
                <a:ext cx="1316168" cy="1366825"/>
              </a:xfrm>
              <a:prstGeom prst="ellipse">
                <a:avLst/>
              </a:prstGeom>
              <a:ln w="76200">
                <a:solidFill>
                  <a:srgbClr val="3E0099"/>
                </a:solidFill>
              </a:ln>
            </p:spPr>
          </p:pic>
        </p:grpSp>
      </p:grpSp>
      <p:grpSp>
        <p:nvGrpSpPr>
          <p:cNvPr id="11" name="Group 10">
            <a:extLst>
              <a:ext uri="{FF2B5EF4-FFF2-40B4-BE49-F238E27FC236}">
                <a16:creationId xmlns:a16="http://schemas.microsoft.com/office/drawing/2014/main" id="{80D05AE2-E14B-5340-85C9-9A58B3D1EBF2}"/>
              </a:ext>
            </a:extLst>
          </p:cNvPr>
          <p:cNvGrpSpPr/>
          <p:nvPr/>
        </p:nvGrpSpPr>
        <p:grpSpPr>
          <a:xfrm>
            <a:off x="8235102" y="2312422"/>
            <a:ext cx="3174462" cy="3394132"/>
            <a:chOff x="8235102" y="2312422"/>
            <a:chExt cx="3174462" cy="3394132"/>
          </a:xfrm>
        </p:grpSpPr>
        <p:sp>
          <p:nvSpPr>
            <p:cNvPr id="7" name="Rectangle 6">
              <a:extLst>
                <a:ext uri="{FF2B5EF4-FFF2-40B4-BE49-F238E27FC236}">
                  <a16:creationId xmlns:a16="http://schemas.microsoft.com/office/drawing/2014/main" id="{AF3F9DC5-3A57-4BAD-8C7A-19DEC5447C2C}"/>
                </a:ext>
              </a:extLst>
            </p:cNvPr>
            <p:cNvSpPr/>
            <p:nvPr/>
          </p:nvSpPr>
          <p:spPr>
            <a:xfrm>
              <a:off x="8235102" y="4383115"/>
              <a:ext cx="3174462" cy="1323439"/>
            </a:xfrm>
            <a:prstGeom prst="rect">
              <a:avLst/>
            </a:prstGeom>
          </p:spPr>
          <p:txBody>
            <a:bodyPr wrap="square">
              <a:spAutoFit/>
            </a:bodyPr>
            <a:lstStyle/>
            <a:p>
              <a:pPr algn="ctr" fontAlgn="base">
                <a:spcBef>
                  <a:spcPct val="0"/>
                </a:spcBef>
                <a:spcAft>
                  <a:spcPct val="0"/>
                </a:spcAft>
              </a:pPr>
              <a:r>
                <a:rPr lang="en-ZA" sz="2000" b="1" dirty="0">
                  <a:solidFill>
                    <a:srgbClr val="482C89"/>
                  </a:solidFill>
                  <a:latin typeface="Century Gothic" panose="020B0502020202020204" pitchFamily="34" charset="0"/>
                  <a:ea typeface="ヒラギノ角ゴ Pro W3" pitchFamily="80" charset="-128"/>
                </a:rPr>
                <a:t>To guide, advise and assist your child in making decisions for themselves.</a:t>
              </a:r>
            </a:p>
          </p:txBody>
        </p:sp>
        <p:grpSp>
          <p:nvGrpSpPr>
            <p:cNvPr id="4" name="Group 3">
              <a:extLst>
                <a:ext uri="{FF2B5EF4-FFF2-40B4-BE49-F238E27FC236}">
                  <a16:creationId xmlns:a16="http://schemas.microsoft.com/office/drawing/2014/main" id="{CCB838C6-A7EE-4016-BFC5-569F68C09D6D}"/>
                </a:ext>
              </a:extLst>
            </p:cNvPr>
            <p:cNvGrpSpPr/>
            <p:nvPr/>
          </p:nvGrpSpPr>
          <p:grpSpPr>
            <a:xfrm>
              <a:off x="8896884" y="2312422"/>
              <a:ext cx="1850898" cy="1815882"/>
              <a:chOff x="6464450" y="2367520"/>
              <a:chExt cx="1850898" cy="1815882"/>
            </a:xfrm>
          </p:grpSpPr>
          <p:sp>
            <p:nvSpPr>
              <p:cNvPr id="16" name="Rectangle: Rounded Corners 15">
                <a:extLst>
                  <a:ext uri="{FF2B5EF4-FFF2-40B4-BE49-F238E27FC236}">
                    <a16:creationId xmlns:a16="http://schemas.microsoft.com/office/drawing/2014/main" id="{DF8C8328-8EF8-42AA-99B4-05AE4E31229C}"/>
                  </a:ext>
                </a:extLst>
              </p:cNvPr>
              <p:cNvSpPr/>
              <p:nvPr/>
            </p:nvSpPr>
            <p:spPr>
              <a:xfrm>
                <a:off x="6464450" y="2367520"/>
                <a:ext cx="1850898" cy="181588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7" name="Picture 16" descr="A screenshot of a cell phone&#10;&#10;Description generated with very high confidence">
                <a:extLst>
                  <a:ext uri="{FF2B5EF4-FFF2-40B4-BE49-F238E27FC236}">
                    <a16:creationId xmlns:a16="http://schemas.microsoft.com/office/drawing/2014/main" id="{CF3D7DF2-878A-45BB-BDE0-3B712F017E0E}"/>
                  </a:ext>
                </a:extLst>
              </p:cNvPr>
              <p:cNvPicPr>
                <a:picLocks noChangeAspect="1"/>
              </p:cNvPicPr>
              <p:nvPr/>
            </p:nvPicPr>
            <p:blipFill rotWithShape="1">
              <a:blip r:embed="rId6">
                <a:extLst>
                  <a:ext uri="{28A0092B-C50C-407E-A947-70E740481C1C}">
                    <a14:useLocalDpi xmlns:a14="http://schemas.microsoft.com/office/drawing/2010/main" val="0"/>
                  </a:ext>
                </a:extLst>
              </a:blip>
              <a:srcRect l="18398" t="64103" r="61909" b="27487"/>
              <a:stretch/>
            </p:blipFill>
            <p:spPr>
              <a:xfrm>
                <a:off x="6610341" y="2652866"/>
                <a:ext cx="1575472" cy="1345716"/>
              </a:xfrm>
              <a:prstGeom prst="roundRect">
                <a:avLst/>
              </a:prstGeom>
              <a:ln>
                <a:solidFill>
                  <a:schemeClr val="bg1"/>
                </a:solidFill>
              </a:ln>
            </p:spPr>
          </p:pic>
        </p:grpSp>
      </p:grpSp>
    </p:spTree>
    <p:custDataLst>
      <p:tags r:id="rId1"/>
    </p:custDataLst>
    <p:extLst>
      <p:ext uri="{BB962C8B-B14F-4D97-AF65-F5344CB8AC3E}">
        <p14:creationId xmlns:p14="http://schemas.microsoft.com/office/powerpoint/2010/main" val="1046872595"/>
      </p:ext>
    </p:extLst>
  </p:cSld>
  <p:clrMapOvr>
    <a:masterClrMapping/>
  </p:clrMapOvr>
  <mc:AlternateContent xmlns:mc="http://schemas.openxmlformats.org/markup-compatibility/2006" xmlns:p14="http://schemas.microsoft.com/office/powerpoint/2010/main">
    <mc:Choice Requires="p14">
      <p:transition spd="slow" p14:dur="2000" advTm="16374"/>
    </mc:Choice>
    <mc:Fallback xmlns="">
      <p:transition spd="slow" advTm="163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13548"/>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508124"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Parent’s role?</a:t>
            </a:r>
          </a:p>
        </p:txBody>
      </p:sp>
      <p:grpSp>
        <p:nvGrpSpPr>
          <p:cNvPr id="4" name="Group 3">
            <a:extLst>
              <a:ext uri="{FF2B5EF4-FFF2-40B4-BE49-F238E27FC236}">
                <a16:creationId xmlns:a16="http://schemas.microsoft.com/office/drawing/2014/main" id="{352CBCD5-440E-854B-9A8E-BFF94875887B}"/>
              </a:ext>
            </a:extLst>
          </p:cNvPr>
          <p:cNvGrpSpPr/>
          <p:nvPr/>
        </p:nvGrpSpPr>
        <p:grpSpPr>
          <a:xfrm>
            <a:off x="4083654" y="1487540"/>
            <a:ext cx="3989727" cy="3966336"/>
            <a:chOff x="4083654" y="1487540"/>
            <a:chExt cx="3989727" cy="3966336"/>
          </a:xfrm>
        </p:grpSpPr>
        <p:sp>
          <p:nvSpPr>
            <p:cNvPr id="8" name="Rectangle 7">
              <a:extLst>
                <a:ext uri="{FF2B5EF4-FFF2-40B4-BE49-F238E27FC236}">
                  <a16:creationId xmlns:a16="http://schemas.microsoft.com/office/drawing/2014/main" id="{BE06ECE0-E6F9-4152-AC1F-A8D620220B3B}"/>
                </a:ext>
              </a:extLst>
            </p:cNvPr>
            <p:cNvSpPr/>
            <p:nvPr/>
          </p:nvSpPr>
          <p:spPr>
            <a:xfrm>
              <a:off x="4083654" y="1487540"/>
              <a:ext cx="3989727" cy="1938992"/>
            </a:xfrm>
            <a:prstGeom prst="rect">
              <a:avLst/>
            </a:prstGeom>
          </p:spPr>
          <p:txBody>
            <a:bodyPr wrap="square">
              <a:spAutoFit/>
            </a:bodyPr>
            <a:lstStyle/>
            <a:p>
              <a:pPr algn="ctr" fontAlgn="base">
                <a:spcBef>
                  <a:spcPct val="0"/>
                </a:spcBef>
                <a:spcAft>
                  <a:spcPct val="0"/>
                </a:spcAft>
              </a:pPr>
              <a:r>
                <a:rPr lang="en-ZA" altLang="en-US" sz="2000" b="1" dirty="0">
                  <a:solidFill>
                    <a:srgbClr val="482C89"/>
                  </a:solidFill>
                  <a:latin typeface="Century Gothic" panose="020B0502020202020204" pitchFamily="34" charset="0"/>
                  <a:ea typeface="ヒラギノ角ゴ Pro W3" pitchFamily="80" charset="-128"/>
                </a:rPr>
                <a:t>To guide, direct and secure your child’s education and upliftment through intellectual, emotional, physical, moral and cultural development that is appropriate to their age.</a:t>
              </a:r>
            </a:p>
          </p:txBody>
        </p:sp>
        <p:pic>
          <p:nvPicPr>
            <p:cNvPr id="27" name="Picture 26">
              <a:extLst>
                <a:ext uri="{FF2B5EF4-FFF2-40B4-BE49-F238E27FC236}">
                  <a16:creationId xmlns:a16="http://schemas.microsoft.com/office/drawing/2014/main" id="{01BEC5B9-0947-468F-A1A5-39C75A9841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051" t="19224" r="11590" b="42337"/>
            <a:stretch/>
          </p:blipFill>
          <p:spPr>
            <a:xfrm>
              <a:off x="5220438" y="3637995"/>
              <a:ext cx="1850898" cy="1815881"/>
            </a:xfrm>
            <a:prstGeom prst="roundRect">
              <a:avLst/>
            </a:prstGeom>
            <a:ln>
              <a:noFill/>
            </a:ln>
          </p:spPr>
        </p:pic>
        <p:pic>
          <p:nvPicPr>
            <p:cNvPr id="18" name="Picture 17">
              <a:extLst>
                <a:ext uri="{FF2B5EF4-FFF2-40B4-BE49-F238E27FC236}">
                  <a16:creationId xmlns:a16="http://schemas.microsoft.com/office/drawing/2014/main" id="{22C70C34-A8C2-4C4A-8C28-44A87F6B1CE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974" t="25764" r="16103" b="42769"/>
            <a:stretch/>
          </p:blipFill>
          <p:spPr>
            <a:xfrm>
              <a:off x="5259234" y="3785852"/>
              <a:ext cx="1789185" cy="1633715"/>
            </a:xfrm>
            <a:prstGeom prst="roundRect">
              <a:avLst/>
            </a:prstGeom>
            <a:ln>
              <a:solidFill>
                <a:schemeClr val="bg1"/>
              </a:solidFill>
            </a:ln>
          </p:spPr>
        </p:pic>
      </p:grpSp>
      <p:grpSp>
        <p:nvGrpSpPr>
          <p:cNvPr id="3" name="Group 2">
            <a:extLst>
              <a:ext uri="{FF2B5EF4-FFF2-40B4-BE49-F238E27FC236}">
                <a16:creationId xmlns:a16="http://schemas.microsoft.com/office/drawing/2014/main" id="{23124FCA-515F-5644-83B8-70B5475EB11E}"/>
              </a:ext>
            </a:extLst>
          </p:cNvPr>
          <p:cNvGrpSpPr/>
          <p:nvPr/>
        </p:nvGrpSpPr>
        <p:grpSpPr>
          <a:xfrm>
            <a:off x="1012344" y="2298012"/>
            <a:ext cx="2598504" cy="3114274"/>
            <a:chOff x="1012344" y="2298012"/>
            <a:chExt cx="2598504" cy="3114274"/>
          </a:xfrm>
        </p:grpSpPr>
        <p:sp>
          <p:nvSpPr>
            <p:cNvPr id="5" name="Rectangle 4">
              <a:extLst>
                <a:ext uri="{FF2B5EF4-FFF2-40B4-BE49-F238E27FC236}">
                  <a16:creationId xmlns:a16="http://schemas.microsoft.com/office/drawing/2014/main" id="{66B3E72A-ACB0-4435-A830-966265783CF5}"/>
                </a:ext>
              </a:extLst>
            </p:cNvPr>
            <p:cNvSpPr/>
            <p:nvPr/>
          </p:nvSpPr>
          <p:spPr>
            <a:xfrm>
              <a:off x="1012344" y="4396623"/>
              <a:ext cx="2598504" cy="1015663"/>
            </a:xfrm>
            <a:prstGeom prst="rect">
              <a:avLst/>
            </a:prstGeom>
          </p:spPr>
          <p:txBody>
            <a:bodyPr wrap="square">
              <a:spAutoFit/>
            </a:bodyPr>
            <a:lstStyle/>
            <a:p>
              <a:pPr algn="ctr" fontAlgn="base">
                <a:spcBef>
                  <a:spcPct val="0"/>
                </a:spcBef>
                <a:spcAft>
                  <a:spcPct val="0"/>
                </a:spcAft>
              </a:pPr>
              <a:r>
                <a:rPr lang="en-ZA" altLang="en-US" sz="2000" b="1" dirty="0">
                  <a:solidFill>
                    <a:srgbClr val="482C89"/>
                  </a:solidFill>
                  <a:latin typeface="Century Gothic" panose="020B0502020202020204" pitchFamily="34" charset="0"/>
                  <a:ea typeface="ヒラギノ角ゴ Pro W3" pitchFamily="80" charset="-128"/>
                </a:rPr>
                <a:t>To apply consistent and fair discipline to your child.</a:t>
              </a:r>
            </a:p>
          </p:txBody>
        </p:sp>
        <p:sp>
          <p:nvSpPr>
            <p:cNvPr id="14" name="Rectangle: Rounded Corners 13">
              <a:extLst>
                <a:ext uri="{FF2B5EF4-FFF2-40B4-BE49-F238E27FC236}">
                  <a16:creationId xmlns:a16="http://schemas.microsoft.com/office/drawing/2014/main" id="{8460E135-3129-448A-809C-EE6F0E15796B}"/>
                </a:ext>
              </a:extLst>
            </p:cNvPr>
            <p:cNvSpPr/>
            <p:nvPr/>
          </p:nvSpPr>
          <p:spPr>
            <a:xfrm>
              <a:off x="1285864" y="2298012"/>
              <a:ext cx="1850898" cy="181588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9" name="Picture 18" descr="A close up of a logo&#10;&#10;Description generated with high confidence">
              <a:extLst>
                <a:ext uri="{FF2B5EF4-FFF2-40B4-BE49-F238E27FC236}">
                  <a16:creationId xmlns:a16="http://schemas.microsoft.com/office/drawing/2014/main" id="{8AE3717B-89C7-4D4F-A52A-4F9ACA32871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254" t="28777" r="13756" b="45256"/>
            <a:stretch/>
          </p:blipFill>
          <p:spPr>
            <a:xfrm>
              <a:off x="1471383" y="2672081"/>
              <a:ext cx="1554501" cy="1153461"/>
            </a:xfrm>
            <a:prstGeom prst="roundRect">
              <a:avLst/>
            </a:prstGeom>
            <a:ln>
              <a:solidFill>
                <a:schemeClr val="bg1"/>
              </a:solidFill>
            </a:ln>
          </p:spPr>
        </p:pic>
      </p:grpSp>
      <p:grpSp>
        <p:nvGrpSpPr>
          <p:cNvPr id="9" name="Group 8">
            <a:extLst>
              <a:ext uri="{FF2B5EF4-FFF2-40B4-BE49-F238E27FC236}">
                <a16:creationId xmlns:a16="http://schemas.microsoft.com/office/drawing/2014/main" id="{33660220-A71A-3349-9E5F-833363722261}"/>
              </a:ext>
            </a:extLst>
          </p:cNvPr>
          <p:cNvGrpSpPr/>
          <p:nvPr/>
        </p:nvGrpSpPr>
        <p:grpSpPr>
          <a:xfrm>
            <a:off x="8044437" y="2381149"/>
            <a:ext cx="3174462" cy="3086356"/>
            <a:chOff x="8044437" y="2381149"/>
            <a:chExt cx="3174462" cy="3086356"/>
          </a:xfrm>
        </p:grpSpPr>
        <p:sp>
          <p:nvSpPr>
            <p:cNvPr id="7" name="Rectangle 6">
              <a:extLst>
                <a:ext uri="{FF2B5EF4-FFF2-40B4-BE49-F238E27FC236}">
                  <a16:creationId xmlns:a16="http://schemas.microsoft.com/office/drawing/2014/main" id="{AF3F9DC5-3A57-4BAD-8C7A-19DEC5447C2C}"/>
                </a:ext>
              </a:extLst>
            </p:cNvPr>
            <p:cNvSpPr/>
            <p:nvPr/>
          </p:nvSpPr>
          <p:spPr>
            <a:xfrm>
              <a:off x="8044437" y="4451842"/>
              <a:ext cx="3174462" cy="1015663"/>
            </a:xfrm>
            <a:prstGeom prst="rect">
              <a:avLst/>
            </a:prstGeom>
          </p:spPr>
          <p:txBody>
            <a:bodyPr wrap="square">
              <a:spAutoFit/>
            </a:bodyPr>
            <a:lstStyle/>
            <a:p>
              <a:pPr algn="ctr" fontAlgn="base">
                <a:spcBef>
                  <a:spcPct val="0"/>
                </a:spcBef>
                <a:spcAft>
                  <a:spcPct val="0"/>
                </a:spcAft>
              </a:pPr>
              <a:r>
                <a:rPr lang="en-ZA" altLang="en-US" sz="2000" b="1" dirty="0">
                  <a:solidFill>
                    <a:srgbClr val="482C89"/>
                  </a:solidFill>
                  <a:latin typeface="Century Gothic" panose="020B0502020202020204" pitchFamily="34" charset="0"/>
                  <a:ea typeface="ヒラギノ角ゴ Pro W3" pitchFamily="80" charset="-128"/>
                </a:rPr>
                <a:t>To build sound  and loving relationships with your child.</a:t>
              </a:r>
            </a:p>
          </p:txBody>
        </p:sp>
        <p:sp>
          <p:nvSpPr>
            <p:cNvPr id="16" name="Rectangle: Rounded Corners 15">
              <a:extLst>
                <a:ext uri="{FF2B5EF4-FFF2-40B4-BE49-F238E27FC236}">
                  <a16:creationId xmlns:a16="http://schemas.microsoft.com/office/drawing/2014/main" id="{DF8C8328-8EF8-42AA-99B4-05AE4E31229C}"/>
                </a:ext>
              </a:extLst>
            </p:cNvPr>
            <p:cNvSpPr/>
            <p:nvPr/>
          </p:nvSpPr>
          <p:spPr>
            <a:xfrm>
              <a:off x="8706219" y="2381149"/>
              <a:ext cx="1850898" cy="181588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1" name="Picture 10">
              <a:extLst>
                <a:ext uri="{FF2B5EF4-FFF2-40B4-BE49-F238E27FC236}">
                  <a16:creationId xmlns:a16="http://schemas.microsoft.com/office/drawing/2014/main" id="{E8D14ECE-6B83-4E8C-8CC5-00E5F6937C54}"/>
                </a:ext>
              </a:extLst>
            </p:cNvPr>
            <p:cNvPicPr>
              <a:picLocks noChangeAspect="1"/>
            </p:cNvPicPr>
            <p:nvPr/>
          </p:nvPicPr>
          <p:blipFill>
            <a:blip r:embed="rId7"/>
            <a:stretch>
              <a:fillRect/>
            </a:stretch>
          </p:blipFill>
          <p:spPr>
            <a:xfrm>
              <a:off x="9161398" y="3089550"/>
              <a:ext cx="952500" cy="781050"/>
            </a:xfrm>
            <a:prstGeom prst="rect">
              <a:avLst/>
            </a:prstGeom>
          </p:spPr>
        </p:pic>
        <p:sp>
          <p:nvSpPr>
            <p:cNvPr id="10" name="Heart 9">
              <a:extLst>
                <a:ext uri="{FF2B5EF4-FFF2-40B4-BE49-F238E27FC236}">
                  <a16:creationId xmlns:a16="http://schemas.microsoft.com/office/drawing/2014/main" id="{315493F0-BD1A-40AB-98FA-C11DB470001E}"/>
                </a:ext>
              </a:extLst>
            </p:cNvPr>
            <p:cNvSpPr/>
            <p:nvPr/>
          </p:nvSpPr>
          <p:spPr>
            <a:xfrm>
              <a:off x="8930877" y="2685710"/>
              <a:ext cx="1401583" cy="1311092"/>
            </a:xfrm>
            <a:prstGeom prst="heart">
              <a:avLst/>
            </a:prstGeom>
            <a:noFill/>
            <a:ln w="76200">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custDataLst>
      <p:tags r:id="rId1"/>
    </p:custDataLst>
    <p:extLst>
      <p:ext uri="{BB962C8B-B14F-4D97-AF65-F5344CB8AC3E}">
        <p14:creationId xmlns:p14="http://schemas.microsoft.com/office/powerpoint/2010/main" val="2861854648"/>
      </p:ext>
    </p:extLst>
  </p:cSld>
  <p:clrMapOvr>
    <a:masterClrMapping/>
  </p:clrMapOvr>
  <mc:AlternateContent xmlns:mc="http://schemas.openxmlformats.org/markup-compatibility/2006" xmlns:p14="http://schemas.microsoft.com/office/powerpoint/2010/main">
    <mc:Choice Requires="p14">
      <p:transition spd="slow" p14:dur="2000" advTm="18546"/>
    </mc:Choice>
    <mc:Fallback xmlns="">
      <p:transition spd="slow" advTm="185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508124"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Parent’s role?</a:t>
            </a:r>
          </a:p>
        </p:txBody>
      </p:sp>
      <p:grpSp>
        <p:nvGrpSpPr>
          <p:cNvPr id="3" name="Group 2">
            <a:extLst>
              <a:ext uri="{FF2B5EF4-FFF2-40B4-BE49-F238E27FC236}">
                <a16:creationId xmlns:a16="http://schemas.microsoft.com/office/drawing/2014/main" id="{8939B5E6-B662-8B47-9CCF-52BD228366EA}"/>
              </a:ext>
            </a:extLst>
          </p:cNvPr>
          <p:cNvGrpSpPr/>
          <p:nvPr/>
        </p:nvGrpSpPr>
        <p:grpSpPr>
          <a:xfrm>
            <a:off x="1372945" y="2292495"/>
            <a:ext cx="2424663" cy="3465361"/>
            <a:chOff x="1372945" y="2292495"/>
            <a:chExt cx="2424663" cy="3465361"/>
          </a:xfrm>
        </p:grpSpPr>
        <p:sp>
          <p:nvSpPr>
            <p:cNvPr id="5" name="Rectangle 4">
              <a:extLst>
                <a:ext uri="{FF2B5EF4-FFF2-40B4-BE49-F238E27FC236}">
                  <a16:creationId xmlns:a16="http://schemas.microsoft.com/office/drawing/2014/main" id="{66B3E72A-ACB0-4435-A830-966265783CF5}"/>
                </a:ext>
              </a:extLst>
            </p:cNvPr>
            <p:cNvSpPr/>
            <p:nvPr/>
          </p:nvSpPr>
          <p:spPr>
            <a:xfrm>
              <a:off x="1372945" y="4434417"/>
              <a:ext cx="2424663" cy="1323439"/>
            </a:xfrm>
            <a:prstGeom prst="rect">
              <a:avLst/>
            </a:prstGeom>
          </p:spPr>
          <p:txBody>
            <a:bodyPr wrap="square">
              <a:spAutoFit/>
            </a:bodyPr>
            <a:lstStyle/>
            <a:p>
              <a:pPr algn="ctr" fontAlgn="base">
                <a:spcBef>
                  <a:spcPct val="0"/>
                </a:spcBef>
                <a:spcAft>
                  <a:spcPct val="0"/>
                </a:spcAft>
              </a:pPr>
              <a:r>
                <a:rPr lang="en-ZA" altLang="en-US" sz="2000" b="1" dirty="0">
                  <a:solidFill>
                    <a:srgbClr val="482C89"/>
                  </a:solidFill>
                  <a:latin typeface="Century Gothic" panose="020B0502020202020204" pitchFamily="34" charset="0"/>
                  <a:ea typeface="ヒラギノ角ゴ Pro W3" pitchFamily="80" charset="-128"/>
                </a:rPr>
                <a:t>To accommodate any special needs your child may have.</a:t>
              </a:r>
            </a:p>
          </p:txBody>
        </p:sp>
        <p:pic>
          <p:nvPicPr>
            <p:cNvPr id="13" name="Picture 12" descr="A close up of a logo&#10;&#10;Description generated with high confidence">
              <a:extLst>
                <a:ext uri="{FF2B5EF4-FFF2-40B4-BE49-F238E27FC236}">
                  <a16:creationId xmlns:a16="http://schemas.microsoft.com/office/drawing/2014/main" id="{80BEBF96-C8E9-4A4B-9EBF-777568C7B8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323" t="24373" r="17425" b="43658"/>
            <a:stretch/>
          </p:blipFill>
          <p:spPr>
            <a:xfrm>
              <a:off x="1659828" y="2292495"/>
              <a:ext cx="1910015" cy="1815881"/>
            </a:xfrm>
            <a:prstGeom prst="roundRect">
              <a:avLst/>
            </a:prstGeom>
            <a:noFill/>
            <a:ln>
              <a:noFill/>
            </a:ln>
          </p:spPr>
        </p:pic>
      </p:grpSp>
      <p:grpSp>
        <p:nvGrpSpPr>
          <p:cNvPr id="9" name="Group 8">
            <a:extLst>
              <a:ext uri="{FF2B5EF4-FFF2-40B4-BE49-F238E27FC236}">
                <a16:creationId xmlns:a16="http://schemas.microsoft.com/office/drawing/2014/main" id="{B62C910F-B50E-844C-A6C9-07479607D151}"/>
              </a:ext>
            </a:extLst>
          </p:cNvPr>
          <p:cNvGrpSpPr/>
          <p:nvPr/>
        </p:nvGrpSpPr>
        <p:grpSpPr>
          <a:xfrm>
            <a:off x="8394394" y="2379212"/>
            <a:ext cx="2506542" cy="3148105"/>
            <a:chOff x="7803578" y="2367520"/>
            <a:chExt cx="2506542" cy="3148105"/>
          </a:xfrm>
        </p:grpSpPr>
        <p:sp>
          <p:nvSpPr>
            <p:cNvPr id="7" name="Rectangle 6">
              <a:extLst>
                <a:ext uri="{FF2B5EF4-FFF2-40B4-BE49-F238E27FC236}">
                  <a16:creationId xmlns:a16="http://schemas.microsoft.com/office/drawing/2014/main" id="{AF3F9DC5-3A57-4BAD-8C7A-19DEC5447C2C}"/>
                </a:ext>
              </a:extLst>
            </p:cNvPr>
            <p:cNvSpPr/>
            <p:nvPr/>
          </p:nvSpPr>
          <p:spPr>
            <a:xfrm>
              <a:off x="7803578" y="4499962"/>
              <a:ext cx="2506542" cy="1015663"/>
            </a:xfrm>
            <a:prstGeom prst="rect">
              <a:avLst/>
            </a:prstGeom>
          </p:spPr>
          <p:txBody>
            <a:bodyPr wrap="square">
              <a:spAutoFit/>
            </a:bodyPr>
            <a:lstStyle/>
            <a:p>
              <a:pPr algn="ctr" fontAlgn="base">
                <a:spcBef>
                  <a:spcPct val="0"/>
                </a:spcBef>
                <a:spcAft>
                  <a:spcPct val="0"/>
                </a:spcAft>
              </a:pPr>
              <a:r>
                <a:rPr lang="en-ZA" altLang="en-US" sz="2000" b="1" dirty="0">
                  <a:solidFill>
                    <a:srgbClr val="482C89"/>
                  </a:solidFill>
                  <a:latin typeface="Century Gothic" panose="020B0502020202020204" pitchFamily="34" charset="0"/>
                  <a:ea typeface="ヒラギノ角ゴ Pro W3" pitchFamily="80" charset="-128"/>
                </a:rPr>
                <a:t>To find a suitable place for your child to live.</a:t>
              </a:r>
            </a:p>
          </p:txBody>
        </p:sp>
        <p:sp>
          <p:nvSpPr>
            <p:cNvPr id="14" name="Rectangle: Rounded Corners 13">
              <a:extLst>
                <a:ext uri="{FF2B5EF4-FFF2-40B4-BE49-F238E27FC236}">
                  <a16:creationId xmlns:a16="http://schemas.microsoft.com/office/drawing/2014/main" id="{680924C2-C02F-4F5B-92D2-23806A90DDB2}"/>
                </a:ext>
              </a:extLst>
            </p:cNvPr>
            <p:cNvSpPr/>
            <p:nvPr/>
          </p:nvSpPr>
          <p:spPr>
            <a:xfrm>
              <a:off x="8069730" y="2367520"/>
              <a:ext cx="1850898" cy="181588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5" name="Picture 14" descr="A screenshot of a cell phone&#10;&#10;Description generated with very high confidence">
              <a:extLst>
                <a:ext uri="{FF2B5EF4-FFF2-40B4-BE49-F238E27FC236}">
                  <a16:creationId xmlns:a16="http://schemas.microsoft.com/office/drawing/2014/main" id="{529CF33A-B8FC-4E3A-99A2-883DEB2887B7}"/>
                </a:ext>
              </a:extLst>
            </p:cNvPr>
            <p:cNvPicPr>
              <a:picLocks noChangeAspect="1"/>
            </p:cNvPicPr>
            <p:nvPr/>
          </p:nvPicPr>
          <p:blipFill rotWithShape="1">
            <a:blip r:embed="rId5">
              <a:extLst>
                <a:ext uri="{28A0092B-C50C-407E-A947-70E740481C1C}">
                  <a14:useLocalDpi xmlns:a14="http://schemas.microsoft.com/office/drawing/2010/main" val="0"/>
                </a:ext>
              </a:extLst>
            </a:blip>
            <a:srcRect l="28261" t="15781" r="59118" b="78284"/>
            <a:stretch/>
          </p:blipFill>
          <p:spPr>
            <a:xfrm>
              <a:off x="8287733" y="2564055"/>
              <a:ext cx="1443381" cy="1357215"/>
            </a:xfrm>
            <a:prstGeom prst="roundRect">
              <a:avLst/>
            </a:prstGeom>
            <a:ln>
              <a:noFill/>
            </a:ln>
          </p:spPr>
        </p:pic>
      </p:grpSp>
      <p:grpSp>
        <p:nvGrpSpPr>
          <p:cNvPr id="4" name="Group 3">
            <a:extLst>
              <a:ext uri="{FF2B5EF4-FFF2-40B4-BE49-F238E27FC236}">
                <a16:creationId xmlns:a16="http://schemas.microsoft.com/office/drawing/2014/main" id="{ACBF1417-69C1-5E49-917C-4781186903ED}"/>
              </a:ext>
            </a:extLst>
          </p:cNvPr>
          <p:cNvGrpSpPr/>
          <p:nvPr/>
        </p:nvGrpSpPr>
        <p:grpSpPr>
          <a:xfrm>
            <a:off x="4785194" y="1680341"/>
            <a:ext cx="2621612" cy="3846976"/>
            <a:chOff x="4785194" y="1680341"/>
            <a:chExt cx="2621612" cy="3846976"/>
          </a:xfrm>
        </p:grpSpPr>
        <p:sp>
          <p:nvSpPr>
            <p:cNvPr id="8" name="Rectangle 7">
              <a:extLst>
                <a:ext uri="{FF2B5EF4-FFF2-40B4-BE49-F238E27FC236}">
                  <a16:creationId xmlns:a16="http://schemas.microsoft.com/office/drawing/2014/main" id="{BE06ECE0-E6F9-4152-AC1F-A8D620220B3B}"/>
                </a:ext>
              </a:extLst>
            </p:cNvPr>
            <p:cNvSpPr/>
            <p:nvPr/>
          </p:nvSpPr>
          <p:spPr>
            <a:xfrm>
              <a:off x="4785194" y="1680341"/>
              <a:ext cx="2621612" cy="1631216"/>
            </a:xfrm>
            <a:prstGeom prst="rect">
              <a:avLst/>
            </a:prstGeom>
          </p:spPr>
          <p:txBody>
            <a:bodyPr wrap="square">
              <a:spAutoFit/>
            </a:bodyPr>
            <a:lstStyle/>
            <a:p>
              <a:pPr algn="ctr" fontAlgn="base">
                <a:spcBef>
                  <a:spcPct val="0"/>
                </a:spcBef>
                <a:spcAft>
                  <a:spcPct val="0"/>
                </a:spcAft>
              </a:pPr>
              <a:r>
                <a:rPr lang="en-ZA" sz="2000" b="1" dirty="0">
                  <a:solidFill>
                    <a:srgbClr val="482C89"/>
                  </a:solidFill>
                  <a:latin typeface="Century Gothic" panose="020B0502020202020204" pitchFamily="34" charset="0"/>
                  <a:ea typeface="ヒラギノ角ゴ Pro W3" pitchFamily="80" charset="-128"/>
                </a:rPr>
                <a:t>To inform, involve &amp; encourage your child’s participation in their care &amp; protection</a:t>
              </a:r>
            </a:p>
          </p:txBody>
        </p:sp>
        <p:sp>
          <p:nvSpPr>
            <p:cNvPr id="17" name="Rectangle: Rounded Corners 16">
              <a:extLst>
                <a:ext uri="{FF2B5EF4-FFF2-40B4-BE49-F238E27FC236}">
                  <a16:creationId xmlns:a16="http://schemas.microsoft.com/office/drawing/2014/main" id="{55B10D43-EDD8-408D-BB6F-0887CB5C9BF6}"/>
                </a:ext>
              </a:extLst>
            </p:cNvPr>
            <p:cNvSpPr/>
            <p:nvPr/>
          </p:nvSpPr>
          <p:spPr>
            <a:xfrm>
              <a:off x="5170552" y="3711435"/>
              <a:ext cx="1850898" cy="181588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6" name="Picture 15" descr="A screenshot of a cell phone&#10;&#10;Description generated with very high confidence">
              <a:extLst>
                <a:ext uri="{FF2B5EF4-FFF2-40B4-BE49-F238E27FC236}">
                  <a16:creationId xmlns:a16="http://schemas.microsoft.com/office/drawing/2014/main" id="{BAD6A317-7D9A-4844-9FA7-E109C78AA485}"/>
                </a:ext>
              </a:extLst>
            </p:cNvPr>
            <p:cNvPicPr>
              <a:picLocks noChangeAspect="1"/>
            </p:cNvPicPr>
            <p:nvPr/>
          </p:nvPicPr>
          <p:blipFill rotWithShape="1">
            <a:blip r:embed="rId6">
              <a:extLst>
                <a:ext uri="{28A0092B-C50C-407E-A947-70E740481C1C}">
                  <a14:useLocalDpi xmlns:a14="http://schemas.microsoft.com/office/drawing/2010/main" val="0"/>
                </a:ext>
              </a:extLst>
            </a:blip>
            <a:srcRect l="59939" t="14924" r="17001" b="77630"/>
            <a:stretch/>
          </p:blipFill>
          <p:spPr>
            <a:xfrm>
              <a:off x="5263432" y="4102415"/>
              <a:ext cx="1665136" cy="1075244"/>
            </a:xfrm>
            <a:prstGeom prst="roundRect">
              <a:avLst/>
            </a:prstGeom>
            <a:ln>
              <a:noFill/>
            </a:ln>
          </p:spPr>
        </p:pic>
      </p:grpSp>
    </p:spTree>
    <p:custDataLst>
      <p:tags r:id="rId1"/>
    </p:custDataLst>
    <p:extLst>
      <p:ext uri="{BB962C8B-B14F-4D97-AF65-F5344CB8AC3E}">
        <p14:creationId xmlns:p14="http://schemas.microsoft.com/office/powerpoint/2010/main" val="1558696288"/>
      </p:ext>
    </p:extLst>
  </p:cSld>
  <p:clrMapOvr>
    <a:masterClrMapping/>
  </p:clrMapOvr>
  <mc:AlternateContent xmlns:mc="http://schemas.openxmlformats.org/markup-compatibility/2006" xmlns:p14="http://schemas.microsoft.com/office/powerpoint/2010/main">
    <mc:Choice Requires="p14">
      <p:transition spd="slow" p14:dur="2000" advTm="14876"/>
    </mc:Choice>
    <mc:Fallback xmlns="">
      <p:transition spd="slow" advTm="148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32" name="TextBox 31">
            <a:extLst>
              <a:ext uri="{FF2B5EF4-FFF2-40B4-BE49-F238E27FC236}">
                <a16:creationId xmlns:a16="http://schemas.microsoft.com/office/drawing/2014/main" id="{C72F3F9A-2F7A-4966-B509-45CFC12B7E78}"/>
              </a:ext>
            </a:extLst>
          </p:cNvPr>
          <p:cNvSpPr txBox="1"/>
          <p:nvPr/>
        </p:nvSpPr>
        <p:spPr>
          <a:xfrm>
            <a:off x="1356761" y="1997839"/>
            <a:ext cx="9478478" cy="2862322"/>
          </a:xfrm>
          <a:prstGeom prst="rect">
            <a:avLst/>
          </a:prstGeom>
          <a:noFill/>
        </p:spPr>
        <p:txBody>
          <a:bodyPr wrap="squar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The difference between positive parenting and negative punishment…</a:t>
            </a:r>
          </a:p>
        </p:txBody>
      </p:sp>
    </p:spTree>
    <p:extLst>
      <p:ext uri="{BB962C8B-B14F-4D97-AF65-F5344CB8AC3E}">
        <p14:creationId xmlns:p14="http://schemas.microsoft.com/office/powerpoint/2010/main" val="1854949334"/>
      </p:ext>
    </p:extLst>
  </p:cSld>
  <p:clrMapOvr>
    <a:masterClrMapping/>
  </p:clrMapOvr>
  <mc:AlternateContent xmlns:mc="http://schemas.openxmlformats.org/markup-compatibility/2006" xmlns:p14="http://schemas.microsoft.com/office/powerpoint/2010/main">
    <mc:Choice Requires="p14">
      <p:transition spd="slow" p14:dur="2000" advTm="14754"/>
    </mc:Choice>
    <mc:Fallback xmlns="">
      <p:transition spd="slow" advTm="14754"/>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9|3.6|2.6"/>
</p:tagLst>
</file>

<file path=ppt/tags/tag2.xml><?xml version="1.0" encoding="utf-8"?>
<p:tagLst xmlns:a="http://schemas.openxmlformats.org/drawingml/2006/main" xmlns:r="http://schemas.openxmlformats.org/officeDocument/2006/relationships" xmlns:p="http://schemas.openxmlformats.org/presentationml/2006/main">
  <p:tag name="TIMING" val="|1.4|3.5|6.8"/>
</p:tagLst>
</file>

<file path=ppt/tags/tag3.xml><?xml version="1.0" encoding="utf-8"?>
<p:tagLst xmlns:a="http://schemas.openxmlformats.org/drawingml/2006/main" xmlns:r="http://schemas.openxmlformats.org/officeDocument/2006/relationships" xmlns:p="http://schemas.openxmlformats.org/presentationml/2006/main">
  <p:tag name="TIMING" val="|1|3.2|9"/>
</p:tagLst>
</file>

<file path=ppt/tags/tag4.xml><?xml version="1.0" encoding="utf-8"?>
<p:tagLst xmlns:a="http://schemas.openxmlformats.org/drawingml/2006/main" xmlns:r="http://schemas.openxmlformats.org/officeDocument/2006/relationships" xmlns:p="http://schemas.openxmlformats.org/presentationml/2006/main">
  <p:tag name="TIMING" val="|0.5|4|4.6"/>
</p:tagLst>
</file>

<file path=ppt/tags/tag5.xml><?xml version="1.0" encoding="utf-8"?>
<p:tagLst xmlns:a="http://schemas.openxmlformats.org/drawingml/2006/main" xmlns:r="http://schemas.openxmlformats.org/officeDocument/2006/relationships" xmlns:p="http://schemas.openxmlformats.org/presentationml/2006/main">
  <p:tag name="TIMING" val="|7.3|3.8|6.4"/>
</p:tagLst>
</file>

<file path=ppt/tags/tag6.xml><?xml version="1.0" encoding="utf-8"?>
<p:tagLst xmlns:a="http://schemas.openxmlformats.org/drawingml/2006/main" xmlns:r="http://schemas.openxmlformats.org/officeDocument/2006/relationships" xmlns:p="http://schemas.openxmlformats.org/presentationml/2006/main">
  <p:tag name="TIMING" val="|2.5|1.4|1.4|5.7|2.9|3.9|3.4|3.9"/>
</p:tagLst>
</file>

<file path=ppt/tags/tag7.xml><?xml version="1.0" encoding="utf-8"?>
<p:tagLst xmlns:a="http://schemas.openxmlformats.org/drawingml/2006/main" xmlns:r="http://schemas.openxmlformats.org/officeDocument/2006/relationships" xmlns:p="http://schemas.openxmlformats.org/presentationml/2006/main">
  <p:tag name="TIMING" val="|7.7|3.2|3.3|3.4|3|3.4|6.3|3"/>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20680</TotalTime>
  <Words>1950</Words>
  <Application>Microsoft Macintosh PowerPoint</Application>
  <PresentationFormat>Widescreen</PresentationFormat>
  <Paragraphs>192</Paragraphs>
  <Slides>28</Slides>
  <Notes>28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Arial</vt:lpstr>
      <vt:lpstr>Arial Rounded MT Bold</vt:lpstr>
      <vt:lpstr>Bradley Hand ITC</vt:lpstr>
      <vt:lpstr>Calibri</vt:lpstr>
      <vt:lpstr>Calibri Light</vt:lpstr>
      <vt:lpstr>Century Gothic</vt:lpstr>
      <vt:lpstr>Custom Design</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 Blackie</dc:creator>
  <cp:lastModifiedBy>Dee Blackie</cp:lastModifiedBy>
  <cp:revision>803</cp:revision>
  <cp:lastPrinted>2021-03-23T09:44:24Z</cp:lastPrinted>
  <dcterms:created xsi:type="dcterms:W3CDTF">2015-05-17T14:23:03Z</dcterms:created>
  <dcterms:modified xsi:type="dcterms:W3CDTF">2021-12-13T14:27:45Z</dcterms:modified>
</cp:coreProperties>
</file>