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698" r:id="rId2"/>
  </p:sldMasterIdLst>
  <p:notesMasterIdLst>
    <p:notesMasterId r:id="rId9"/>
  </p:notesMasterIdLst>
  <p:sldIdLst>
    <p:sldId id="1761" r:id="rId3"/>
    <p:sldId id="322" r:id="rId4"/>
    <p:sldId id="326" r:id="rId5"/>
    <p:sldId id="327" r:id="rId6"/>
    <p:sldId id="328" r:id="rId7"/>
    <p:sldId id="1711" r:id="rId8"/>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82C89"/>
    <a:srgbClr val="5D2E90"/>
    <a:srgbClr val="3E0099"/>
    <a:srgbClr val="FCC618"/>
    <a:srgbClr val="462A88"/>
    <a:srgbClr val="FFD888"/>
    <a:srgbClr val="956D6A"/>
    <a:srgbClr val="7589C4"/>
    <a:srgbClr val="946C6D"/>
    <a:srgbClr val="CA93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02" autoAdjust="0"/>
    <p:restoredTop sz="94014" autoAdjust="0"/>
  </p:normalViewPr>
  <p:slideViewPr>
    <p:cSldViewPr snapToGrid="0">
      <p:cViewPr varScale="1">
        <p:scale>
          <a:sx n="120" d="100"/>
          <a:sy n="120" d="100"/>
        </p:scale>
        <p:origin x="992" y="184"/>
      </p:cViewPr>
      <p:guideLst/>
    </p:cSldViewPr>
  </p:slideViewPr>
  <p:outlineViewPr>
    <p:cViewPr>
      <p:scale>
        <a:sx n="33" d="100"/>
        <a:sy n="33" d="100"/>
      </p:scale>
      <p:origin x="0" y="-17412"/>
    </p:cViewPr>
  </p:outlineViewPr>
  <p:notesTextViewPr>
    <p:cViewPr>
      <p:scale>
        <a:sx n="66" d="100"/>
        <a:sy n="66" d="100"/>
      </p:scale>
      <p:origin x="0" y="0"/>
    </p:cViewPr>
  </p:notesTextViewPr>
  <p:sorterViewPr>
    <p:cViewPr varScale="1">
      <p:scale>
        <a:sx n="1" d="1"/>
        <a:sy n="1" d="1"/>
      </p:scale>
      <p:origin x="0" y="0"/>
    </p:cViewPr>
  </p:sorterViewPr>
  <p:notesViewPr>
    <p:cSldViewPr snapToGrid="0">
      <p:cViewPr varScale="1">
        <p:scale>
          <a:sx n="44" d="100"/>
          <a:sy n="44" d="100"/>
        </p:scale>
        <p:origin x="1916"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2536E048-A352-4BB6-BBCC-BD44E551F68E}" type="datetimeFigureOut">
              <a:rPr lang="en-ZA" smtClean="0"/>
              <a:t>2021/12/01</a:t>
            </a:fld>
            <a:endParaRPr lang="en-ZA"/>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DF9EFC38-92A7-4091-BBA3-9AC4DF771430}" type="slidenum">
              <a:rPr lang="en-ZA" smtClean="0"/>
              <a:t>‹#›</a:t>
            </a:fld>
            <a:endParaRPr lang="en-ZA"/>
          </a:p>
        </p:txBody>
      </p:sp>
    </p:spTree>
    <p:extLst>
      <p:ext uri="{BB962C8B-B14F-4D97-AF65-F5344CB8AC3E}">
        <p14:creationId xmlns:p14="http://schemas.microsoft.com/office/powerpoint/2010/main" val="1953198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4500" y="1243013"/>
            <a:ext cx="5969000" cy="3357562"/>
          </a:xfrm>
        </p:spPr>
      </p:sp>
      <p:sp>
        <p:nvSpPr>
          <p:cNvPr id="3" name="Notes Placeholder 2"/>
          <p:cNvSpPr>
            <a:spLocks noGrp="1"/>
          </p:cNvSpPr>
          <p:nvPr>
            <p:ph type="body" idx="1"/>
          </p:nvPr>
        </p:nvSpPr>
        <p:spPr/>
        <p:txBody>
          <a:bodyPr/>
          <a:lstStyle/>
          <a:p>
            <a:r>
              <a:rPr lang="en-ZA" sz="1200" dirty="0"/>
              <a:t>This Courage video will help you to understand the process of sex, conception and pregnancy and the choices you have.</a:t>
            </a:r>
          </a:p>
        </p:txBody>
      </p:sp>
      <p:sp>
        <p:nvSpPr>
          <p:cNvPr id="4" name="Slide Number Placeholder 3"/>
          <p:cNvSpPr>
            <a:spLocks noGrp="1"/>
          </p:cNvSpPr>
          <p:nvPr>
            <p:ph type="sldNum" sz="quarter" idx="5"/>
          </p:nvPr>
        </p:nvSpPr>
        <p:spPr/>
        <p:txBody>
          <a:bodyPr/>
          <a:lstStyle/>
          <a:p>
            <a:fld id="{DF9EFC38-92A7-4091-BBA3-9AC4DF771430}" type="slidenum">
              <a:rPr lang="en-ZA" smtClean="0"/>
              <a:t>1</a:t>
            </a:fld>
            <a:endParaRPr lang="en-ZA"/>
          </a:p>
        </p:txBody>
      </p:sp>
    </p:spTree>
    <p:extLst>
      <p:ext uri="{BB962C8B-B14F-4D97-AF65-F5344CB8AC3E}">
        <p14:creationId xmlns:p14="http://schemas.microsoft.com/office/powerpoint/2010/main" val="3384005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Between the ages of 11 and 12, young boys and girls go through puberty, this can happen before or after these ages, but this is the average.  </a:t>
            </a:r>
          </a:p>
          <a:p>
            <a:r>
              <a:rPr lang="en-US" dirty="0"/>
              <a:t>For young boys, </a:t>
            </a:r>
            <a:r>
              <a:rPr lang="en-ZA" sz="1200" b="0" i="0" u="none" strike="noStrike" kern="1200" dirty="0">
                <a:solidFill>
                  <a:schemeClr val="tx1"/>
                </a:solidFill>
                <a:effectLst/>
                <a:latin typeface="+mn-lt"/>
                <a:ea typeface="+mn-ea"/>
                <a:cs typeface="+mn-cs"/>
              </a:rPr>
              <a:t>their penis and testicles grow, and their scrotum gradually becomes darker, their pubic hair becomes thicker and curlier. underarm hair starts to grow, and they also start to sweat more.  </a:t>
            </a:r>
          </a:p>
          <a:p>
            <a:r>
              <a:rPr lang="en-ZA" sz="1200" b="0" i="0" u="none" strike="noStrike" kern="1200" dirty="0">
                <a:solidFill>
                  <a:schemeClr val="tx1"/>
                </a:solidFill>
                <a:effectLst/>
                <a:latin typeface="+mn-lt"/>
                <a:ea typeface="+mn-ea"/>
                <a:cs typeface="+mn-cs"/>
              </a:rPr>
              <a:t>Boys need to take extra care when it comes to personal hygiene when they reach puberty.  </a:t>
            </a:r>
          </a:p>
          <a:p>
            <a:r>
              <a:rPr lang="en-ZA" sz="1200" b="0" i="0" u="none" strike="noStrike" kern="1200" dirty="0">
                <a:solidFill>
                  <a:schemeClr val="tx1"/>
                </a:solidFill>
                <a:effectLst/>
                <a:latin typeface="+mn-lt"/>
                <a:ea typeface="+mn-ea"/>
                <a:cs typeface="+mn-cs"/>
              </a:rPr>
              <a:t>For girls they will get their first period, which is also referred to as menstruation or menarche, where they bleed from their vagina for  three to seven days every month.</a:t>
            </a:r>
          </a:p>
          <a:p>
            <a:r>
              <a:rPr lang="en-ZA" sz="1200" b="0" i="0" u="none" strike="noStrike" kern="1200" dirty="0">
                <a:solidFill>
                  <a:schemeClr val="tx1"/>
                </a:solidFill>
                <a:effectLst/>
                <a:latin typeface="+mn-lt"/>
                <a:ea typeface="+mn-ea"/>
                <a:cs typeface="+mn-cs"/>
              </a:rPr>
              <a:t>Personal hygiene is also important for girls at puberty, and they will need support with sanitary products to help them at this time. </a:t>
            </a:r>
          </a:p>
          <a:p>
            <a:r>
              <a:rPr lang="en-ZA" sz="1200" b="0" i="0" u="none" strike="noStrike" kern="1200" dirty="0">
                <a:solidFill>
                  <a:schemeClr val="tx1"/>
                </a:solidFill>
                <a:effectLst/>
                <a:latin typeface="+mn-lt"/>
                <a:ea typeface="+mn-ea"/>
                <a:cs typeface="+mn-cs"/>
              </a:rPr>
              <a:t>Their pubic hair will get thicker, and some may gain a bit of weight. </a:t>
            </a:r>
          </a:p>
          <a:p>
            <a:r>
              <a:rPr lang="en-ZA" sz="1200" b="0" i="0" u="none" strike="noStrike" kern="1200" dirty="0">
                <a:solidFill>
                  <a:schemeClr val="tx1"/>
                </a:solidFill>
                <a:effectLst/>
                <a:latin typeface="+mn-lt"/>
                <a:ea typeface="+mn-ea"/>
                <a:cs typeface="+mn-cs"/>
              </a:rPr>
              <a:t>Their period may be a bit erratic at first but eventually it will settle into a 28-day cycle which they should monitor.  </a:t>
            </a:r>
          </a:p>
          <a:p>
            <a:r>
              <a:rPr lang="en-ZA" sz="1200" b="0" i="0" u="none" strike="noStrike" kern="1200" dirty="0">
                <a:solidFill>
                  <a:schemeClr val="tx1"/>
                </a:solidFill>
                <a:effectLst/>
                <a:latin typeface="+mn-lt"/>
                <a:ea typeface="+mn-ea"/>
                <a:cs typeface="+mn-cs"/>
              </a:rPr>
              <a:t>At puberty, girls become fertile and are able to conceive and have a child, but this is not ideal until they become adults at the age of 18.  </a:t>
            </a:r>
          </a:p>
          <a:p>
            <a:r>
              <a:rPr lang="en-ZA" sz="1200" b="0" i="0" u="none" strike="noStrike" kern="1200" dirty="0">
                <a:solidFill>
                  <a:schemeClr val="tx1"/>
                </a:solidFill>
                <a:effectLst/>
                <a:latin typeface="+mn-lt"/>
                <a:ea typeface="+mn-ea"/>
                <a:cs typeface="+mn-cs"/>
              </a:rPr>
              <a:t>At puberty, girls and boys will both start feeling sexual attraction. </a:t>
            </a:r>
          </a:p>
          <a:p>
            <a:r>
              <a:rPr lang="en-ZA" sz="1200" b="0" i="0" u="none" strike="noStrike" kern="1200" dirty="0">
                <a:solidFill>
                  <a:schemeClr val="tx1"/>
                </a:solidFill>
                <a:effectLst/>
                <a:latin typeface="+mn-lt"/>
                <a:ea typeface="+mn-ea"/>
                <a:cs typeface="+mn-cs"/>
              </a:rPr>
              <a:t>This can be for the opposite or same sex, but to fall pregnant, a girl will need to have sex with a boy. </a:t>
            </a:r>
          </a:p>
          <a:p>
            <a:r>
              <a:rPr lang="en-ZA" sz="1200" b="0" i="0" u="none" strike="noStrike" kern="1200" dirty="0">
                <a:solidFill>
                  <a:schemeClr val="tx1"/>
                </a:solidFill>
                <a:effectLst/>
                <a:latin typeface="+mn-lt"/>
                <a:ea typeface="+mn-ea"/>
                <a:cs typeface="+mn-cs"/>
              </a:rPr>
              <a:t>One of the first choices we have when we are sexually attracted to someone is whether or not to have sex with them.  </a:t>
            </a:r>
          </a:p>
          <a:p>
            <a:r>
              <a:rPr lang="en-ZA" sz="1200" b="0" i="0" u="none" strike="noStrike" kern="1200" dirty="0">
                <a:solidFill>
                  <a:schemeClr val="tx1"/>
                </a:solidFill>
                <a:effectLst/>
                <a:latin typeface="+mn-lt"/>
                <a:ea typeface="+mn-ea"/>
                <a:cs typeface="+mn-cs"/>
              </a:rPr>
              <a:t>No one is allowed to force a girl or a boy to have sex before they are ready to do this. </a:t>
            </a:r>
          </a:p>
          <a:p>
            <a:r>
              <a:rPr lang="en-ZA" sz="1200" b="0" i="0" u="none" strike="noStrike" kern="1200" dirty="0">
                <a:solidFill>
                  <a:schemeClr val="tx1"/>
                </a:solidFill>
                <a:effectLst/>
                <a:latin typeface="+mn-lt"/>
                <a:ea typeface="+mn-ea"/>
                <a:cs typeface="+mn-cs"/>
              </a:rPr>
              <a:t>This is referred to as ‘consent’, when both parties freely and voluntarily agree to have sex, they feel safe and understand what having sex is all about, and they are present or conscious of what is happening at the time.   </a:t>
            </a:r>
          </a:p>
          <a:p>
            <a:r>
              <a:rPr lang="en-ZA" sz="1200" b="0" i="0" u="none" strike="noStrike" kern="1200" dirty="0">
                <a:solidFill>
                  <a:schemeClr val="tx1"/>
                </a:solidFill>
                <a:effectLst/>
                <a:latin typeface="+mn-lt"/>
                <a:ea typeface="+mn-ea"/>
                <a:cs typeface="+mn-cs"/>
              </a:rPr>
              <a:t>If a girl or boy says that they do not want to have sex, but are forced to, that is referred to as sexual assault and rape, and is a criminal offence. </a:t>
            </a:r>
          </a:p>
          <a:p>
            <a:r>
              <a:rPr lang="en-ZA" sz="1200" b="0" i="0" u="none" strike="noStrike" kern="1200" dirty="0">
                <a:solidFill>
                  <a:schemeClr val="tx1"/>
                </a:solidFill>
                <a:effectLst/>
                <a:latin typeface="+mn-lt"/>
                <a:ea typeface="+mn-ea"/>
                <a:cs typeface="+mn-cs"/>
              </a:rPr>
              <a:t>The age of consent to have sex is 17 years old in South Africa, this means that if someone is older than 17 and has sex with a child that is less than 17 years of age, they can be prosecuted for statutory rape, even if they believe that both parties have consented.  </a:t>
            </a:r>
          </a:p>
          <a:p>
            <a:r>
              <a:rPr lang="en-ZA" sz="1200" b="0" i="0" u="none" strike="noStrike" kern="1200" dirty="0">
                <a:solidFill>
                  <a:schemeClr val="tx1"/>
                </a:solidFill>
                <a:effectLst/>
                <a:latin typeface="+mn-lt"/>
                <a:ea typeface="+mn-ea"/>
                <a:cs typeface="+mn-cs"/>
              </a:rPr>
              <a:t>If someone is forcing you to have sex against your will, you must tell a child protection officer so that they can protect you.  This could be a trusted adult family or community member, a teacher, a social worker, your doctor or nurse or a police officer.  </a:t>
            </a:r>
          </a:p>
          <a:p>
            <a:r>
              <a:rPr lang="en-ZA" sz="1200" b="0" i="0" u="none" strike="noStrike" kern="1200" dirty="0">
                <a:solidFill>
                  <a:schemeClr val="tx1"/>
                </a:solidFill>
                <a:effectLst/>
                <a:latin typeface="+mn-lt"/>
                <a:ea typeface="+mn-ea"/>
                <a:cs typeface="+mn-cs"/>
              </a:rPr>
              <a:t>Each of these people have a responsibility to protect you from sexual abuse and rape. </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2</a:t>
            </a:fld>
            <a:endParaRPr lang="en-ZA"/>
          </a:p>
        </p:txBody>
      </p:sp>
    </p:spTree>
    <p:extLst>
      <p:ext uri="{BB962C8B-B14F-4D97-AF65-F5344CB8AC3E}">
        <p14:creationId xmlns:p14="http://schemas.microsoft.com/office/powerpoint/2010/main" val="1766039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there is consent and the boy and girl decide to have sex, they have another choice to make.  </a:t>
            </a:r>
          </a:p>
          <a:p>
            <a:r>
              <a:rPr lang="en-US" dirty="0"/>
              <a:t>This is the choice between having safe or unsafe sex.  Safe sex refers to using contraceptives whilst being sexually active, this can refer to a male condom that is placed over the boy’s penis or a female condom, diaphragm or cap, that is placed inside a girl’s vagina before and during sex.  </a:t>
            </a:r>
          </a:p>
          <a:p>
            <a:r>
              <a:rPr lang="en-US" dirty="0"/>
              <a:t>Other forms of contraceptives that can prevent pregnancy but do not prevent sexually transmitted disease include the pill, the contraceptive injection, implant or patch or an </a:t>
            </a:r>
            <a:r>
              <a:rPr lang="en-ZA" sz="1200" b="0" i="0" u="none" strike="noStrike" kern="1200" dirty="0">
                <a:solidFill>
                  <a:schemeClr val="tx1"/>
                </a:solidFill>
                <a:effectLst/>
                <a:latin typeface="+mn-lt"/>
                <a:ea typeface="+mn-ea"/>
                <a:cs typeface="+mn-cs"/>
              </a:rPr>
              <a:t>intra-uterine device, also called an IUD or coil. Girls should consult with a gynaecologist or woman’s health care practitioner to decide which option is best suited to their needs.  </a:t>
            </a:r>
          </a:p>
          <a:p>
            <a:r>
              <a:rPr lang="en-ZA" sz="1200" b="0" i="0" u="none" strike="noStrike" kern="1200" dirty="0">
                <a:solidFill>
                  <a:schemeClr val="tx1"/>
                </a:solidFill>
                <a:effectLst/>
                <a:latin typeface="+mn-lt"/>
                <a:ea typeface="+mn-ea"/>
                <a:cs typeface="+mn-cs"/>
              </a:rPr>
              <a:t>Remember that no form of contraceptive is 100% safe, contraceptives such as the pill, injection and implant take at least seven days to start working and can be impacted by illness and some medications.  </a:t>
            </a:r>
          </a:p>
          <a:p>
            <a:r>
              <a:rPr lang="en-ZA" sz="1200" b="0" i="0" u="none" strike="noStrike" kern="1200" dirty="0">
                <a:solidFill>
                  <a:schemeClr val="tx1"/>
                </a:solidFill>
                <a:effectLst/>
                <a:latin typeface="+mn-lt"/>
                <a:ea typeface="+mn-ea"/>
                <a:cs typeface="+mn-cs"/>
              </a:rPr>
              <a:t>If you do have unprotected sex by mistake, you can speak to your doctor or pharmacist about emergency contraception, which can be taken up to five days after having unprotected sex but should only be considered in an emergency.</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dirty="0">
                <a:solidFill>
                  <a:schemeClr val="tx1"/>
                </a:solidFill>
                <a:effectLst/>
                <a:latin typeface="+mn-lt"/>
                <a:ea typeface="+mn-ea"/>
                <a:cs typeface="+mn-cs"/>
              </a:rPr>
              <a:t>If the boy and girl decide to have sex without contraceptive protection, this is referred to as ‘unsafe sex’ as it can result in pregnancy or sexually transmitted diseases such as the human papilloma virus or HPV, sometimes referred to as genital warts, chlamydia, gonorrhoea and HIV which can lead to AIDS.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dirty="0">
                <a:solidFill>
                  <a:schemeClr val="tx1"/>
                </a:solidFill>
                <a:effectLst/>
                <a:latin typeface="+mn-lt"/>
                <a:ea typeface="+mn-ea"/>
                <a:cs typeface="+mn-cs"/>
              </a:rPr>
              <a:t>Pregnancy happens when the boy ejaculates his sperm into a girl’s vagina and one of his sperm fertilises one of her eggs inside her uterus. You can fall pregnant after having sex just once!</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3</a:t>
            </a:fld>
            <a:endParaRPr lang="en-ZA"/>
          </a:p>
        </p:txBody>
      </p:sp>
    </p:spTree>
    <p:extLst>
      <p:ext uri="{BB962C8B-B14F-4D97-AF65-F5344CB8AC3E}">
        <p14:creationId xmlns:p14="http://schemas.microsoft.com/office/powerpoint/2010/main" val="2232467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fertilization takes place, a baby will start to grow inside the woman’s uterus.  You will know that you are pregnant if your period or menstruation stops.  </a:t>
            </a:r>
          </a:p>
          <a:p>
            <a:r>
              <a:rPr lang="en-US" dirty="0"/>
              <a:t>If you are sexually active and you miss a period, you should conduct a pregnancy test immediately.  </a:t>
            </a:r>
          </a:p>
          <a:p>
            <a:r>
              <a:rPr lang="en-US" dirty="0"/>
              <a:t>You can either have a urine or blood test to find out if you are pregnant.  A urine pregnancy test can be purchased at a pharmacy and should only be done after you have missed your period, which could be three to four weeks after having unprotected sex.  </a:t>
            </a:r>
          </a:p>
          <a:p>
            <a:r>
              <a:rPr lang="en-US" dirty="0"/>
              <a:t>A blood test can identify a pregnancy around two weeks after having unprotected sex.  </a:t>
            </a:r>
          </a:p>
          <a:p>
            <a:r>
              <a:rPr lang="en-US" dirty="0"/>
              <a:t>The sooner you know if you are pregnant or not, the better, as this can be a stressful time if the pregnancy is unplanned, and you will also have more options available to you.  </a:t>
            </a:r>
          </a:p>
          <a:p>
            <a:r>
              <a:rPr lang="en-US" dirty="0"/>
              <a:t>If you discover that you are pregnant and this was unplanned, you should consult with a doctor, nurse, woman’s health care practitioner, social worker or counsellor about the options available to you.  </a:t>
            </a:r>
          </a:p>
          <a:p>
            <a:r>
              <a:rPr lang="en-US" dirty="0"/>
              <a:t>These include parenting your child, abortion, which is usually only available up to 14 weeks or the end of your first trimester, kindship care, where another family member takes care of your child, foster or institutional care, which are both temporary options usually for the period of around 2 years. Or adoption, where you formally place your child into the care of another parent or family.  </a:t>
            </a:r>
          </a:p>
          <a:p>
            <a:r>
              <a:rPr lang="en-US" dirty="0"/>
              <a:t>Some women choose to abandon their child, but this is an illegal option and should not be considered as it is detrimental to both the mother and child’s health and wellbeing. </a:t>
            </a:r>
          </a:p>
        </p:txBody>
      </p:sp>
      <p:sp>
        <p:nvSpPr>
          <p:cNvPr id="4" name="Slide Number Placeholder 3"/>
          <p:cNvSpPr>
            <a:spLocks noGrp="1"/>
          </p:cNvSpPr>
          <p:nvPr>
            <p:ph type="sldNum" sz="quarter" idx="5"/>
          </p:nvPr>
        </p:nvSpPr>
        <p:spPr/>
        <p:txBody>
          <a:bodyPr/>
          <a:lstStyle/>
          <a:p>
            <a:fld id="{DF9EFC38-92A7-4091-BBA3-9AC4DF771430}" type="slidenum">
              <a:rPr lang="en-ZA" smtClean="0"/>
              <a:t>4</a:t>
            </a:fld>
            <a:endParaRPr lang="en-ZA"/>
          </a:p>
        </p:txBody>
      </p:sp>
    </p:spTree>
    <p:extLst>
      <p:ext uri="{BB962C8B-B14F-4D97-AF65-F5344CB8AC3E}">
        <p14:creationId xmlns:p14="http://schemas.microsoft.com/office/powerpoint/2010/main" val="1961643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baby grows inside a woman’s uterus for around 40 weeks,  with three distinct trimesters of just over 13 weeks each. </a:t>
            </a:r>
          </a:p>
          <a:p>
            <a:r>
              <a:rPr lang="en-ZA" sz="1200" b="0" i="0" u="none" strike="noStrike" kern="1200" dirty="0">
                <a:solidFill>
                  <a:schemeClr val="tx1"/>
                </a:solidFill>
                <a:effectLst/>
                <a:latin typeface="+mn-lt"/>
                <a:ea typeface="+mn-ea"/>
                <a:cs typeface="+mn-cs"/>
              </a:rPr>
              <a:t>In the first trimester, your baby will grow from a fertilized egg into a moving </a:t>
            </a:r>
            <a:r>
              <a:rPr lang="en-ZA" sz="1200" b="0" i="0" u="none" strike="noStrike" kern="1200" dirty="0" err="1">
                <a:solidFill>
                  <a:schemeClr val="tx1"/>
                </a:solidFill>
                <a:effectLst/>
                <a:latin typeface="+mn-lt"/>
                <a:ea typeface="+mn-ea"/>
                <a:cs typeface="+mn-cs"/>
              </a:rPr>
              <a:t>fetus</a:t>
            </a:r>
            <a:r>
              <a:rPr lang="en-ZA" sz="1200" b="0" i="0" u="none" strike="noStrike" kern="1200" dirty="0">
                <a:solidFill>
                  <a:schemeClr val="tx1"/>
                </a:solidFill>
                <a:effectLst/>
                <a:latin typeface="+mn-lt"/>
                <a:ea typeface="+mn-ea"/>
                <a:cs typeface="+mn-cs"/>
              </a:rPr>
              <a:t>, with heart, eyes, ears, and working organs. </a:t>
            </a:r>
          </a:p>
          <a:p>
            <a:r>
              <a:rPr lang="en-ZA" sz="1200" b="0" i="0" u="none" strike="noStrike" kern="1200" dirty="0">
                <a:solidFill>
                  <a:schemeClr val="tx1"/>
                </a:solidFill>
                <a:effectLst/>
                <a:latin typeface="+mn-lt"/>
                <a:ea typeface="+mn-ea"/>
                <a:cs typeface="+mn-cs"/>
              </a:rPr>
              <a:t>In the second trimester, your baby's features develop, and you may be able to feel your baby move inside you. </a:t>
            </a:r>
          </a:p>
          <a:p>
            <a:r>
              <a:rPr lang="en-ZA" sz="1200" b="0" i="0" u="none" strike="noStrike" kern="1200" dirty="0">
                <a:solidFill>
                  <a:schemeClr val="tx1"/>
                </a:solidFill>
                <a:effectLst/>
                <a:latin typeface="+mn-lt"/>
                <a:ea typeface="+mn-ea"/>
                <a:cs typeface="+mn-cs"/>
              </a:rPr>
              <a:t>In the third trimester, your baby will grow rapidly to get ready for birth.  </a:t>
            </a:r>
          </a:p>
          <a:p>
            <a:r>
              <a:rPr lang="en-ZA" sz="1200" b="0" i="0" u="none" strike="noStrike" kern="1200" dirty="0">
                <a:solidFill>
                  <a:schemeClr val="tx1"/>
                </a:solidFill>
                <a:effectLst/>
                <a:latin typeface="+mn-lt"/>
                <a:ea typeface="+mn-ea"/>
                <a:cs typeface="+mn-cs"/>
              </a:rPr>
              <a:t>If you choose to have an abortion, you will need to check if these services are available and legal in your country or state, however, most countries where abortion is legal, will only conduct one up to the end of the first trimester between 12 and 14 weeks. </a:t>
            </a:r>
          </a:p>
          <a:p>
            <a:r>
              <a:rPr lang="en-ZA" sz="1200" b="0" i="0" u="none" strike="noStrike" kern="1200" dirty="0">
                <a:solidFill>
                  <a:schemeClr val="tx1"/>
                </a:solidFill>
                <a:effectLst/>
                <a:latin typeface="+mn-lt"/>
                <a:ea typeface="+mn-ea"/>
                <a:cs typeface="+mn-cs"/>
              </a:rPr>
              <a:t>Abortions can be considered after this time, if the pregnancy presents a significant health risk to the mother or child. It is important to note that if you do conduct an illegal late abortion in the second or third trimester, this is a crime, and you could be found guilty of ‘concealment of birth’, should the child die.  </a:t>
            </a:r>
          </a:p>
          <a:p>
            <a:r>
              <a:rPr lang="en-ZA" sz="1200" b="0" i="0" u="none" strike="noStrike" kern="1200" dirty="0">
                <a:solidFill>
                  <a:schemeClr val="tx1"/>
                </a:solidFill>
                <a:effectLst/>
                <a:latin typeface="+mn-lt"/>
                <a:ea typeface="+mn-ea"/>
                <a:cs typeface="+mn-cs"/>
              </a:rPr>
              <a:t>If the child lives, which can happen after 24 weeks or in the third trimester, they can be born with a number of physical and intellectual challenges due to their prematurity at birth and could struggle with these for the rest of their lives. </a:t>
            </a:r>
          </a:p>
          <a:p>
            <a:r>
              <a:rPr lang="en-ZA" sz="1200" b="0" i="0" u="none" strike="noStrike" kern="1200" dirty="0">
                <a:solidFill>
                  <a:schemeClr val="tx1"/>
                </a:solidFill>
                <a:effectLst/>
                <a:latin typeface="+mn-lt"/>
                <a:ea typeface="+mn-ea"/>
                <a:cs typeface="+mn-cs"/>
              </a:rPr>
              <a:t>If the mother takes care of herself and her baby throughout her pregnancy, goes for regular health check ups, is careful about what she eats and drinks, and has no drugs or alcohol during this time,  she should give birth to a healthy baby at 37 to 40 weeks, a baby born before this may need some post natal care and support as they are considered preterm or premature.  </a:t>
            </a:r>
          </a:p>
          <a:p>
            <a:r>
              <a:rPr lang="en-ZA" sz="1200" b="0" i="0" u="none" strike="noStrike" kern="1200" dirty="0">
                <a:solidFill>
                  <a:schemeClr val="tx1"/>
                </a:solidFill>
                <a:effectLst/>
                <a:latin typeface="+mn-lt"/>
                <a:ea typeface="+mn-ea"/>
                <a:cs typeface="+mn-cs"/>
              </a:rPr>
              <a:t>If the mother is unable to take care of her child herself at this time, there are a number of options available to her. Please watch the Courage Option Counselling for Crisis Pregnancy Video to understand what these options are or speak to your local health care provider, social worker or counsellor. </a:t>
            </a:r>
            <a:endParaRPr lang="en-US" b="0" dirty="0"/>
          </a:p>
        </p:txBody>
      </p:sp>
      <p:sp>
        <p:nvSpPr>
          <p:cNvPr id="4" name="Slide Number Placeholder 3"/>
          <p:cNvSpPr>
            <a:spLocks noGrp="1"/>
          </p:cNvSpPr>
          <p:nvPr>
            <p:ph type="sldNum" sz="quarter" idx="5"/>
          </p:nvPr>
        </p:nvSpPr>
        <p:spPr/>
        <p:txBody>
          <a:bodyPr/>
          <a:lstStyle/>
          <a:p>
            <a:fld id="{DF9EFC38-92A7-4091-BBA3-9AC4DF771430}" type="slidenum">
              <a:rPr lang="en-ZA" smtClean="0"/>
              <a:t>5</a:t>
            </a:fld>
            <a:endParaRPr lang="en-ZA"/>
          </a:p>
        </p:txBody>
      </p:sp>
    </p:spTree>
    <p:extLst>
      <p:ext uri="{BB962C8B-B14F-4D97-AF65-F5344CB8AC3E}">
        <p14:creationId xmlns:p14="http://schemas.microsoft.com/office/powerpoint/2010/main" val="349439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Thanks for watching.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For more information visit Courage Child Protection dot com</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Be sure to like this video and subscribe to our Courage Channel.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Stay strong and take courage.</a:t>
            </a:r>
          </a:p>
          <a:p>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6</a:t>
            </a:fld>
            <a:endParaRPr lang="en-ZA"/>
          </a:p>
        </p:txBody>
      </p:sp>
    </p:spTree>
    <p:extLst>
      <p:ext uri="{BB962C8B-B14F-4D97-AF65-F5344CB8AC3E}">
        <p14:creationId xmlns:p14="http://schemas.microsoft.com/office/powerpoint/2010/main" val="127536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BBC07FE9-65EF-4C04-801F-4C3866242EA0}" type="datetimeFigureOut">
              <a:rPr lang="en-US" smtClean="0"/>
              <a:pPr/>
              <a:t>12/1/21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0FBB9CC-0DFF-49EE-9DF3-20AD78CB0924}" type="slidenum">
              <a:rPr lang="en-ZA" smtClean="0"/>
              <a:pPr/>
              <a:t>‹#›</a:t>
            </a:fld>
            <a:endParaRPr lang="en-ZA" dirty="0"/>
          </a:p>
        </p:txBody>
      </p:sp>
    </p:spTree>
    <p:extLst>
      <p:ext uri="{BB962C8B-B14F-4D97-AF65-F5344CB8AC3E}">
        <p14:creationId xmlns:p14="http://schemas.microsoft.com/office/powerpoint/2010/main" val="1280283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FE82F21-A57F-4E78-9F06-D9988EAD901A}" type="datetimeFigureOut">
              <a:rPr lang="en-ZA" smtClean="0"/>
              <a:t>2021/12/01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299715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274485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3413935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4028994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98077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4236890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FE82F21-A57F-4E78-9F06-D9988EAD901A}" type="datetimeFigureOut">
              <a:rPr lang="en-ZA" smtClean="0"/>
              <a:t>2021/12/01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33676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FE82F21-A57F-4E78-9F06-D9988EAD901A}" type="datetimeFigureOut">
              <a:rPr lang="en-ZA" smtClean="0"/>
              <a:t>2021/12/01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190296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FE82F21-A57F-4E78-9F06-D9988EAD901A}" type="datetimeFigureOut">
              <a:rPr lang="en-ZA" smtClean="0"/>
              <a:t>2021/12/01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113784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82F21-A57F-4E78-9F06-D9988EAD901A}" type="datetimeFigureOut">
              <a:rPr lang="en-ZA" smtClean="0"/>
              <a:t>2021/12/01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307573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FE82F21-A57F-4E78-9F06-D9988EAD901A}" type="datetimeFigureOut">
              <a:rPr lang="en-ZA" smtClean="0"/>
              <a:t>2021/12/01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25700231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850106"/>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p:cNvSpPr>
            <a:spLocks noGrp="1"/>
          </p:cNvSpPr>
          <p:nvPr>
            <p:ph type="body" idx="1"/>
          </p:nvPr>
        </p:nvSpPr>
        <p:spPr>
          <a:xfrm>
            <a:off x="609600" y="1196754"/>
            <a:ext cx="10972800" cy="492941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108">
                <a:solidFill>
                  <a:schemeClr val="tx1"/>
                </a:solidFill>
              </a:defRPr>
            </a:lvl1pPr>
          </a:lstStyle>
          <a:p>
            <a:fld id="{BBC07FE9-65EF-4C04-801F-4C3866242EA0}" type="datetimeFigureOut">
              <a:rPr lang="en-US" smtClean="0"/>
              <a:pPr/>
              <a:t>12/1/21</a:t>
            </a:fld>
            <a:endParaRPr lang="en-ZA"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108">
                <a:solidFill>
                  <a:schemeClr val="tx1"/>
                </a:solidFill>
              </a:defRPr>
            </a:lvl1pPr>
          </a:lstStyle>
          <a:p>
            <a:endParaRPr lang="en-ZA"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108">
                <a:solidFill>
                  <a:schemeClr val="tx1"/>
                </a:solidFill>
              </a:defRPr>
            </a:lvl1pPr>
          </a:lstStyle>
          <a:p>
            <a:fld id="{40FBB9CC-0DFF-49EE-9DF3-20AD78CB0924}" type="slidenum">
              <a:rPr lang="en-ZA" smtClean="0"/>
              <a:pPr/>
              <a:t>‹#›</a:t>
            </a:fld>
            <a:endParaRPr lang="en-ZA" dirty="0"/>
          </a:p>
        </p:txBody>
      </p:sp>
    </p:spTree>
    <p:extLst>
      <p:ext uri="{BB962C8B-B14F-4D97-AF65-F5344CB8AC3E}">
        <p14:creationId xmlns:p14="http://schemas.microsoft.com/office/powerpoint/2010/main" val="1086148226"/>
      </p:ext>
    </p:extLst>
  </p:cSld>
  <p:clrMap bg1="lt1" tx1="dk1" bg2="lt2" tx2="dk2" accent1="accent1" accent2="accent2" accent3="accent3" accent4="accent4" accent5="accent5" accent6="accent6" hlink="hlink" folHlink="folHlink"/>
  <p:sldLayoutIdLst>
    <p:sldLayoutId id="2147483697" r:id="rId1"/>
  </p:sldLayoutIdLst>
  <p:txStyles>
    <p:titleStyle>
      <a:lvl1pPr algn="l" defTabSz="844083" rtl="0" eaLnBrk="1" latinLnBrk="0" hangingPunct="1">
        <a:spcBef>
          <a:spcPct val="0"/>
        </a:spcBef>
        <a:buNone/>
        <a:defRPr sz="2492" kern="1200">
          <a:solidFill>
            <a:schemeClr val="tx1"/>
          </a:solidFill>
          <a:latin typeface="Arial" panose="020B0604020202020204" pitchFamily="34" charset="0"/>
          <a:ea typeface="+mj-ea"/>
          <a:cs typeface="Arial" panose="020B0604020202020204" pitchFamily="34" charset="0"/>
        </a:defRPr>
      </a:lvl1pPr>
    </p:titleStyle>
    <p:bodyStyle>
      <a:lvl1pPr marL="316531" indent="-316531" algn="l" defTabSz="844083" rtl="0" eaLnBrk="1" latinLnBrk="0" hangingPunct="1">
        <a:spcBef>
          <a:spcPct val="20000"/>
        </a:spcBef>
        <a:buFont typeface="Arial" pitchFamily="34" charset="0"/>
        <a:buChar char="•"/>
        <a:defRPr sz="1662" kern="1200">
          <a:solidFill>
            <a:schemeClr val="tx1"/>
          </a:solidFill>
          <a:latin typeface="Arial" panose="020B0604020202020204" pitchFamily="34" charset="0"/>
          <a:ea typeface="+mn-ea"/>
          <a:cs typeface="Arial" panose="020B0604020202020204" pitchFamily="34" charset="0"/>
        </a:defRPr>
      </a:lvl1pPr>
      <a:lvl2pPr marL="685817" indent="-263776" algn="l" defTabSz="844083" rtl="0" eaLnBrk="1" latinLnBrk="0" hangingPunct="1">
        <a:spcBef>
          <a:spcPct val="20000"/>
        </a:spcBef>
        <a:buFont typeface="Arial" pitchFamily="34" charset="0"/>
        <a:buChar char="–"/>
        <a:defRPr sz="1477" kern="1200">
          <a:solidFill>
            <a:schemeClr val="tx1"/>
          </a:solidFill>
          <a:latin typeface="Arial" panose="020B0604020202020204" pitchFamily="34" charset="0"/>
          <a:ea typeface="+mn-ea"/>
          <a:cs typeface="Arial" panose="020B0604020202020204" pitchFamily="34" charset="0"/>
        </a:defRPr>
      </a:lvl2pPr>
      <a:lvl3pPr marL="1055103" indent="-211021" algn="l" defTabSz="844083" rtl="0" eaLnBrk="1" latinLnBrk="0" hangingPunct="1">
        <a:spcBef>
          <a:spcPct val="20000"/>
        </a:spcBef>
        <a:buFont typeface="Arial" pitchFamily="34" charset="0"/>
        <a:buChar char="•"/>
        <a:defRPr sz="1477" kern="1200">
          <a:solidFill>
            <a:schemeClr val="tx1"/>
          </a:solidFill>
          <a:latin typeface="Arial" panose="020B0604020202020204" pitchFamily="34" charset="0"/>
          <a:ea typeface="+mn-ea"/>
          <a:cs typeface="Arial" panose="020B0604020202020204" pitchFamily="34" charset="0"/>
        </a:defRPr>
      </a:lvl3pPr>
      <a:lvl4pPr marL="1477145" indent="-211021" algn="l" defTabSz="844083" rtl="0" eaLnBrk="1" latinLnBrk="0" hangingPunct="1">
        <a:spcBef>
          <a:spcPct val="20000"/>
        </a:spcBef>
        <a:buFont typeface="Arial" pitchFamily="34" charset="0"/>
        <a:buChar char="–"/>
        <a:defRPr sz="1477" kern="1200">
          <a:solidFill>
            <a:schemeClr val="tx1"/>
          </a:solidFill>
          <a:latin typeface="Arial" panose="020B0604020202020204" pitchFamily="34" charset="0"/>
          <a:ea typeface="+mn-ea"/>
          <a:cs typeface="Arial" panose="020B0604020202020204" pitchFamily="34" charset="0"/>
        </a:defRPr>
      </a:lvl4pPr>
      <a:lvl5pPr marL="1899186" indent="-211021" algn="l" defTabSz="844083" rtl="0" eaLnBrk="1" latinLnBrk="0" hangingPunct="1">
        <a:spcBef>
          <a:spcPct val="20000"/>
        </a:spcBef>
        <a:buFont typeface="Arial" pitchFamily="34" charset="0"/>
        <a:buChar char="»"/>
        <a:defRPr sz="1477" kern="1200">
          <a:solidFill>
            <a:schemeClr val="tx1"/>
          </a:solidFill>
          <a:latin typeface="Arial" panose="020B0604020202020204" pitchFamily="34" charset="0"/>
          <a:ea typeface="+mn-ea"/>
          <a:cs typeface="Arial" panose="020B0604020202020204" pitchFamily="34" charset="0"/>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12/1/21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03063772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png"/><Relationship Id="rId2" Type="http://schemas.openxmlformats.org/officeDocument/2006/relationships/slideLayout" Target="../slideLayouts/slideLayout8.xml"/><Relationship Id="rId1" Type="http://schemas.openxmlformats.org/officeDocument/2006/relationships/tags" Target="../tags/tag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0.png"/><Relationship Id="rId2" Type="http://schemas.openxmlformats.org/officeDocument/2006/relationships/slideLayout" Target="../slideLayouts/slideLayout8.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notesSlide" Target="../notesSlides/notesSlide4.xml"/><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slideLayout" Target="../slideLayouts/slideLayout8.xml"/><Relationship Id="rId1" Type="http://schemas.openxmlformats.org/officeDocument/2006/relationships/tags" Target="../tags/tag3.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5.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notesSlide" Target="../notesSlides/notesSlide5.xml"/><Relationship Id="rId7" Type="http://schemas.openxmlformats.org/officeDocument/2006/relationships/image" Target="../media/image24.png"/><Relationship Id="rId2" Type="http://schemas.openxmlformats.org/officeDocument/2006/relationships/slideLayout" Target="../slideLayouts/slideLayout8.xml"/><Relationship Id="rId1" Type="http://schemas.openxmlformats.org/officeDocument/2006/relationships/tags" Target="../tags/tag4.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EC52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14" name="TextBox 13">
            <a:extLst>
              <a:ext uri="{FF2B5EF4-FFF2-40B4-BE49-F238E27FC236}">
                <a16:creationId xmlns:a16="http://schemas.microsoft.com/office/drawing/2014/main" id="{887FBEF9-921B-704E-B516-835D840D6925}"/>
              </a:ext>
            </a:extLst>
          </p:cNvPr>
          <p:cNvSpPr txBox="1"/>
          <p:nvPr/>
        </p:nvSpPr>
        <p:spPr>
          <a:xfrm>
            <a:off x="3504542" y="861716"/>
            <a:ext cx="8230917" cy="3785652"/>
          </a:xfrm>
          <a:prstGeom prst="rect">
            <a:avLst/>
          </a:prstGeom>
          <a:noFill/>
        </p:spPr>
        <p:txBody>
          <a:bodyPr wrap="square">
            <a:spAutoFit/>
          </a:bodyPr>
          <a:lstStyle/>
          <a:p>
            <a:pPr>
              <a:defRPr/>
            </a:pPr>
            <a:r>
              <a:rPr lang="en-ZA" sz="6000" b="1" dirty="0">
                <a:solidFill>
                  <a:schemeClr val="bg1"/>
                </a:solidFill>
                <a:latin typeface="Century Gothic" panose="020B0502020202020204" pitchFamily="34" charset="0"/>
                <a:ea typeface="MS PGothic" panose="020B0600070205080204" pitchFamily="34" charset="-128"/>
              </a:rPr>
              <a:t>Understanding sex, conception and pregnancy and the choices you have </a:t>
            </a:r>
          </a:p>
        </p:txBody>
      </p:sp>
      <p:pic>
        <p:nvPicPr>
          <p:cNvPr id="15" name="Picture 14" descr="Logo&#10;&#10;Description automatically generated">
            <a:extLst>
              <a:ext uri="{FF2B5EF4-FFF2-40B4-BE49-F238E27FC236}">
                <a16:creationId xmlns:a16="http://schemas.microsoft.com/office/drawing/2014/main" id="{842C08F2-5847-D74E-8338-AF544C8DFF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541" y="1089485"/>
            <a:ext cx="2824125" cy="3330114"/>
          </a:xfrm>
          <a:prstGeom prst="rect">
            <a:avLst/>
          </a:prstGeom>
        </p:spPr>
      </p:pic>
      <p:grpSp>
        <p:nvGrpSpPr>
          <p:cNvPr id="27" name="Group 26">
            <a:extLst>
              <a:ext uri="{FF2B5EF4-FFF2-40B4-BE49-F238E27FC236}">
                <a16:creationId xmlns:a16="http://schemas.microsoft.com/office/drawing/2014/main" id="{AB47B446-E1FA-1847-BFD7-FCAD5CC3B341}"/>
              </a:ext>
            </a:extLst>
          </p:cNvPr>
          <p:cNvGrpSpPr/>
          <p:nvPr/>
        </p:nvGrpSpPr>
        <p:grpSpPr>
          <a:xfrm>
            <a:off x="9578954" y="3339614"/>
            <a:ext cx="2507972" cy="3364084"/>
            <a:chOff x="9451363" y="3605430"/>
            <a:chExt cx="2507972" cy="3364084"/>
          </a:xfrm>
        </p:grpSpPr>
        <p:pic>
          <p:nvPicPr>
            <p:cNvPr id="26" name="Picture 25" descr="Icon&#10;&#10;Description automatically generated">
              <a:extLst>
                <a:ext uri="{FF2B5EF4-FFF2-40B4-BE49-F238E27FC236}">
                  <a16:creationId xmlns:a16="http://schemas.microsoft.com/office/drawing/2014/main" id="{1CEB0C77-6305-4C4D-BB27-424EF1BFA307}"/>
                </a:ext>
              </a:extLst>
            </p:cNvPr>
            <p:cNvPicPr>
              <a:picLocks noChangeAspect="1"/>
            </p:cNvPicPr>
            <p:nvPr/>
          </p:nvPicPr>
          <p:blipFill>
            <a:blip r:embed="rId4"/>
            <a:stretch>
              <a:fillRect/>
            </a:stretch>
          </p:blipFill>
          <p:spPr>
            <a:xfrm>
              <a:off x="10008119" y="4303363"/>
              <a:ext cx="1951216" cy="2601622"/>
            </a:xfrm>
            <a:prstGeom prst="rect">
              <a:avLst/>
            </a:prstGeom>
          </p:spPr>
        </p:pic>
        <p:pic>
          <p:nvPicPr>
            <p:cNvPr id="25" name="Picture 24" descr="Icon&#10;&#10;Description automatically generated">
              <a:extLst>
                <a:ext uri="{FF2B5EF4-FFF2-40B4-BE49-F238E27FC236}">
                  <a16:creationId xmlns:a16="http://schemas.microsoft.com/office/drawing/2014/main" id="{2393E145-8F60-E243-955D-E068A339697F}"/>
                </a:ext>
              </a:extLst>
            </p:cNvPr>
            <p:cNvPicPr>
              <a:picLocks noChangeAspect="1"/>
            </p:cNvPicPr>
            <p:nvPr/>
          </p:nvPicPr>
          <p:blipFill>
            <a:blip r:embed="rId5"/>
            <a:stretch>
              <a:fillRect/>
            </a:stretch>
          </p:blipFill>
          <p:spPr>
            <a:xfrm flipH="1">
              <a:off x="9451363" y="4303363"/>
              <a:ext cx="1999612" cy="2666151"/>
            </a:xfrm>
            <a:prstGeom prst="rect">
              <a:avLst/>
            </a:prstGeom>
          </p:spPr>
        </p:pic>
        <p:sp>
          <p:nvSpPr>
            <p:cNvPr id="13" name="Rounded Rectangular Callout 12">
              <a:extLst>
                <a:ext uri="{FF2B5EF4-FFF2-40B4-BE49-F238E27FC236}">
                  <a16:creationId xmlns:a16="http://schemas.microsoft.com/office/drawing/2014/main" id="{EDA0560A-F16A-0343-A247-9CCE35B8FB78}"/>
                </a:ext>
              </a:extLst>
            </p:cNvPr>
            <p:cNvSpPr/>
            <p:nvPr/>
          </p:nvSpPr>
          <p:spPr>
            <a:xfrm>
              <a:off x="10753943" y="3605430"/>
              <a:ext cx="914400" cy="612648"/>
            </a:xfrm>
            <a:prstGeom prst="wedgeRoundRectCallout">
              <a:avLst>
                <a:gd name="adj1" fmla="val -47577"/>
                <a:gd name="adj2" fmla="val 98946"/>
                <a:gd name="adj3" fmla="val 1666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ular Callout 27">
              <a:extLst>
                <a:ext uri="{FF2B5EF4-FFF2-40B4-BE49-F238E27FC236}">
                  <a16:creationId xmlns:a16="http://schemas.microsoft.com/office/drawing/2014/main" id="{87785E39-D53C-AB40-8035-99CBC9551947}"/>
                </a:ext>
              </a:extLst>
            </p:cNvPr>
            <p:cNvSpPr/>
            <p:nvPr/>
          </p:nvSpPr>
          <p:spPr>
            <a:xfrm>
              <a:off x="10746173" y="3618290"/>
              <a:ext cx="914400" cy="612648"/>
            </a:xfrm>
            <a:prstGeom prst="wedgeRoundRectCallout">
              <a:avLst>
                <a:gd name="adj1" fmla="val 7074"/>
                <a:gd name="adj2" fmla="val 88533"/>
                <a:gd name="adj3" fmla="val 1666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FC58CB77-D0C3-D14C-ACA0-434EE1F3260B}"/>
                </a:ext>
              </a:extLst>
            </p:cNvPr>
            <p:cNvPicPr>
              <a:picLocks noChangeAspect="1"/>
            </p:cNvPicPr>
            <p:nvPr/>
          </p:nvPicPr>
          <p:blipFill rotWithShape="1">
            <a:blip r:embed="rId6">
              <a:extLst>
                <a:ext uri="{28A0092B-C50C-407E-A947-70E740481C1C}">
                  <a14:useLocalDpi xmlns:a14="http://schemas.microsoft.com/office/drawing/2010/main" val="0"/>
                </a:ext>
              </a:extLst>
            </a:blip>
            <a:srcRect l="31714" t="10554" r="30164" b="44508"/>
            <a:stretch/>
          </p:blipFill>
          <p:spPr>
            <a:xfrm>
              <a:off x="10907742" y="3661379"/>
              <a:ext cx="620197" cy="500749"/>
            </a:xfrm>
            <a:prstGeom prst="roundRect">
              <a:avLst/>
            </a:prstGeom>
          </p:spPr>
        </p:pic>
      </p:grpSp>
      <p:sp>
        <p:nvSpPr>
          <p:cNvPr id="11" name="TextBox 10">
            <a:extLst>
              <a:ext uri="{FF2B5EF4-FFF2-40B4-BE49-F238E27FC236}">
                <a16:creationId xmlns:a16="http://schemas.microsoft.com/office/drawing/2014/main" id="{79F600E2-D2A5-7F4D-B701-B1C190BEFDB8}"/>
              </a:ext>
            </a:extLst>
          </p:cNvPr>
          <p:cNvSpPr txBox="1"/>
          <p:nvPr/>
        </p:nvSpPr>
        <p:spPr>
          <a:xfrm>
            <a:off x="1524000" y="5768515"/>
            <a:ext cx="9144000" cy="696794"/>
          </a:xfrm>
          <a:prstGeom prst="rect">
            <a:avLst/>
          </a:prstGeom>
          <a:noFill/>
        </p:spPr>
        <p:txBody>
          <a:bodyPr wrap="square">
            <a:spAutoFit/>
          </a:bodyPr>
          <a:lstStyle/>
          <a:p>
            <a:pPr algn="ctr">
              <a:lnSpc>
                <a:spcPct val="150000"/>
              </a:lnSpc>
              <a:defRPr/>
            </a:pPr>
            <a:r>
              <a:rPr lang="en-ZA" sz="3000" b="1" dirty="0">
                <a:solidFill>
                  <a:schemeClr val="bg1"/>
                </a:solidFill>
                <a:latin typeface="Century Gothic" panose="020B0502020202020204" pitchFamily="34" charset="0"/>
                <a:ea typeface="MS PGothic" panose="020B0600070205080204" pitchFamily="34" charset="-128"/>
              </a:rPr>
              <a:t>www.couragechildprotection.com</a:t>
            </a:r>
            <a:endParaRPr lang="en-ZA" sz="3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066766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7038" y="748366"/>
            <a:ext cx="5978805" cy="3059623"/>
          </a:xfrm>
          <a:prstGeom prst="rect">
            <a:avLst/>
          </a:prstGeom>
        </p:spPr>
      </p:pic>
      <p:grpSp>
        <p:nvGrpSpPr>
          <p:cNvPr id="6" name="Group 5">
            <a:extLst>
              <a:ext uri="{FF2B5EF4-FFF2-40B4-BE49-F238E27FC236}">
                <a16:creationId xmlns:a16="http://schemas.microsoft.com/office/drawing/2014/main" id="{2A5570F1-37E1-934A-963D-A0AA9DCDD5B3}"/>
              </a:ext>
            </a:extLst>
          </p:cNvPr>
          <p:cNvGrpSpPr/>
          <p:nvPr/>
        </p:nvGrpSpPr>
        <p:grpSpPr>
          <a:xfrm>
            <a:off x="2031117" y="2951434"/>
            <a:ext cx="7924164" cy="3145141"/>
            <a:chOff x="2031117" y="2951434"/>
            <a:chExt cx="7924164" cy="3145141"/>
          </a:xfrm>
        </p:grpSpPr>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69962" y="4527652"/>
              <a:ext cx="2184759" cy="1528305"/>
            </a:xfrm>
            <a:prstGeom prst="rect">
              <a:avLst/>
            </a:prstGeom>
          </p:spPr>
        </p:pic>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2031117" y="2951434"/>
              <a:ext cx="2176575" cy="3145141"/>
            </a:xfrm>
            <a:prstGeom prst="rect">
              <a:avLst/>
            </a:prstGeom>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723955" y="4527652"/>
              <a:ext cx="2231326" cy="1528305"/>
            </a:xfrm>
            <a:prstGeom prst="rect">
              <a:avLst/>
            </a:prstGeom>
          </p:spPr>
        </p:pic>
        <p:sp>
          <p:nvSpPr>
            <p:cNvPr id="20" name="Right Arrow 19"/>
            <p:cNvSpPr/>
            <p:nvPr/>
          </p:nvSpPr>
          <p:spPr>
            <a:xfrm rot="5400000">
              <a:off x="5580701" y="3967695"/>
              <a:ext cx="566871"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25" name="Right Arrow 24"/>
            <p:cNvSpPr/>
            <p:nvPr/>
          </p:nvSpPr>
          <p:spPr>
            <a:xfrm>
              <a:off x="7055902" y="5563271"/>
              <a:ext cx="566871"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26" name="Right Arrow 25"/>
            <p:cNvSpPr/>
            <p:nvPr/>
          </p:nvSpPr>
          <p:spPr>
            <a:xfrm rot="10800000">
              <a:off x="3962745" y="5571325"/>
              <a:ext cx="566871"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p:txBody>
        </p:sp>
      </p:grpSp>
    </p:spTree>
    <p:custDataLst>
      <p:tags r:id="rId1"/>
    </p:custDataLst>
    <p:extLst>
      <p:ext uri="{BB962C8B-B14F-4D97-AF65-F5344CB8AC3E}">
        <p14:creationId xmlns:p14="http://schemas.microsoft.com/office/powerpoint/2010/main" val="1438487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46" y="0"/>
            <a:ext cx="12206746"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3830" y="2510365"/>
            <a:ext cx="3164900" cy="1586786"/>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2920" y="2505311"/>
            <a:ext cx="3199584" cy="1560772"/>
          </a:xfrm>
          <a:prstGeom prst="rect">
            <a:avLst/>
          </a:prstGeom>
        </p:spPr>
      </p:pic>
      <p:pic>
        <p:nvPicPr>
          <p:cNvPr id="33" name="Picture 3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69776" y="846112"/>
            <a:ext cx="2231326" cy="1528305"/>
          </a:xfrm>
          <a:prstGeom prst="rect">
            <a:avLst/>
          </a:prstGeom>
        </p:spPr>
      </p:pic>
      <p:sp>
        <p:nvSpPr>
          <p:cNvPr id="34" name="Right Arrow 33"/>
          <p:cNvSpPr/>
          <p:nvPr/>
        </p:nvSpPr>
        <p:spPr>
          <a:xfrm>
            <a:off x="5805338" y="2957511"/>
            <a:ext cx="799435"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35" name="Right Arrow 34"/>
          <p:cNvSpPr/>
          <p:nvPr/>
        </p:nvSpPr>
        <p:spPr>
          <a:xfrm rot="10800000">
            <a:off x="5021866" y="2957511"/>
            <a:ext cx="783472"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36" name="Rectangle 35"/>
          <p:cNvSpPr/>
          <p:nvPr/>
        </p:nvSpPr>
        <p:spPr>
          <a:xfrm>
            <a:off x="5652937" y="2481063"/>
            <a:ext cx="327835" cy="844002"/>
          </a:xfrm>
          <a:prstGeom prst="rect">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7" name="Oval 36"/>
          <p:cNvSpPr/>
          <p:nvPr/>
        </p:nvSpPr>
        <p:spPr>
          <a:xfrm>
            <a:off x="5348138" y="2734379"/>
            <a:ext cx="914400" cy="914400"/>
          </a:xfrm>
          <a:prstGeom prst="ellipse">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z="3400" b="1" dirty="0">
                <a:solidFill>
                  <a:schemeClr val="bg1"/>
                </a:solidFill>
                <a:latin typeface="Arial" panose="020B0604020202020204" pitchFamily="34" charset="0"/>
                <a:cs typeface="Arial" panose="020B0604020202020204" pitchFamily="34" charset="0"/>
              </a:rPr>
              <a:t>OR</a:t>
            </a:r>
          </a:p>
        </p:txBody>
      </p:sp>
      <p:grpSp>
        <p:nvGrpSpPr>
          <p:cNvPr id="2" name="Group 1">
            <a:extLst>
              <a:ext uri="{FF2B5EF4-FFF2-40B4-BE49-F238E27FC236}">
                <a16:creationId xmlns:a16="http://schemas.microsoft.com/office/drawing/2014/main" id="{11A4A65F-341F-6445-99C1-79893C958469}"/>
              </a:ext>
            </a:extLst>
          </p:cNvPr>
          <p:cNvGrpSpPr/>
          <p:nvPr/>
        </p:nvGrpSpPr>
        <p:grpSpPr>
          <a:xfrm>
            <a:off x="6253897" y="4126923"/>
            <a:ext cx="3644334" cy="2014018"/>
            <a:chOff x="6253897" y="4126923"/>
            <a:chExt cx="3644334" cy="2014018"/>
          </a:xfrm>
        </p:grpSpPr>
        <p:pic>
          <p:nvPicPr>
            <p:cNvPr id="29" name="Picture 2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53897" y="4679809"/>
              <a:ext cx="3644334" cy="1461132"/>
            </a:xfrm>
            <a:prstGeom prst="rect">
              <a:avLst/>
            </a:prstGeom>
          </p:spPr>
        </p:pic>
        <p:sp>
          <p:nvSpPr>
            <p:cNvPr id="38" name="Right Arrow 37"/>
            <p:cNvSpPr/>
            <p:nvPr/>
          </p:nvSpPr>
          <p:spPr>
            <a:xfrm rot="5400000">
              <a:off x="7985422" y="4118446"/>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grpSp>
    </p:spTree>
    <p:custDataLst>
      <p:tags r:id="rId1"/>
    </p:custDataLst>
    <p:extLst>
      <p:ext uri="{BB962C8B-B14F-4D97-AF65-F5344CB8AC3E}">
        <p14:creationId xmlns:p14="http://schemas.microsoft.com/office/powerpoint/2010/main" val="278210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2417" y="884306"/>
            <a:ext cx="3259474" cy="1593720"/>
          </a:xfrm>
          <a:prstGeom prst="rect">
            <a:avLst/>
          </a:prstGeom>
        </p:spPr>
      </p:pic>
      <p:grpSp>
        <p:nvGrpSpPr>
          <p:cNvPr id="6" name="Group 5">
            <a:extLst>
              <a:ext uri="{FF2B5EF4-FFF2-40B4-BE49-F238E27FC236}">
                <a16:creationId xmlns:a16="http://schemas.microsoft.com/office/drawing/2014/main" id="{0243D4B1-A8FB-3B46-BB29-670B74EC9F76}"/>
              </a:ext>
            </a:extLst>
          </p:cNvPr>
          <p:cNvGrpSpPr/>
          <p:nvPr/>
        </p:nvGrpSpPr>
        <p:grpSpPr>
          <a:xfrm>
            <a:off x="2480638" y="1742109"/>
            <a:ext cx="7664904" cy="2646902"/>
            <a:chOff x="2480638" y="1742109"/>
            <a:chExt cx="7664904" cy="2646902"/>
          </a:xfrm>
        </p:grpSpPr>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07394" y="2617844"/>
              <a:ext cx="3438148" cy="1771167"/>
            </a:xfrm>
            <a:prstGeom prst="rect">
              <a:avLst/>
            </a:prstGeom>
          </p:spPr>
        </p:pic>
        <p:sp>
          <p:nvSpPr>
            <p:cNvPr id="35" name="Rounded Rectangle 34"/>
            <p:cNvSpPr/>
            <p:nvPr/>
          </p:nvSpPr>
          <p:spPr>
            <a:xfrm>
              <a:off x="2572655" y="3672039"/>
              <a:ext cx="2040230" cy="450117"/>
            </a:xfrm>
            <a:prstGeom prst="roundRect">
              <a:avLst/>
            </a:prstGeom>
            <a:solidFill>
              <a:srgbClr val="7FC455"/>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b="1" dirty="0">
                  <a:solidFill>
                    <a:schemeClr val="bg1"/>
                  </a:solidFill>
                  <a:latin typeface="Arial" panose="020B0604020202020204" pitchFamily="34" charset="0"/>
                  <a:cs typeface="Arial" panose="020B0604020202020204" pitchFamily="34" charset="0"/>
                </a:rPr>
                <a:t>OPTION COUNSELLING</a:t>
              </a:r>
            </a:p>
          </p:txBody>
        </p:sp>
        <p:pic>
          <p:nvPicPr>
            <p:cNvPr id="14" name="Picture 13"/>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2480638" y="1742109"/>
              <a:ext cx="2311503" cy="1853347"/>
            </a:xfrm>
            <a:prstGeom prst="rect">
              <a:avLst/>
            </a:prstGeom>
          </p:spPr>
        </p:pic>
        <p:grpSp>
          <p:nvGrpSpPr>
            <p:cNvPr id="3" name="Group 2"/>
            <p:cNvGrpSpPr/>
            <p:nvPr/>
          </p:nvGrpSpPr>
          <p:grpSpPr>
            <a:xfrm>
              <a:off x="5021714" y="3667651"/>
              <a:ext cx="1582907" cy="484632"/>
              <a:chOff x="3781214" y="3490654"/>
              <a:chExt cx="1582907" cy="484632"/>
            </a:xfrm>
            <a:solidFill>
              <a:srgbClr val="63459B"/>
            </a:solidFill>
          </p:grpSpPr>
          <p:sp>
            <p:nvSpPr>
              <p:cNvPr id="43" name="Right Arrow 42"/>
              <p:cNvSpPr/>
              <p:nvPr/>
            </p:nvSpPr>
            <p:spPr>
              <a:xfrm>
                <a:off x="4564686" y="3490654"/>
                <a:ext cx="799435"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44" name="Right Arrow 43"/>
              <p:cNvSpPr/>
              <p:nvPr/>
            </p:nvSpPr>
            <p:spPr>
              <a:xfrm rot="10800000">
                <a:off x="3781214" y="3490654"/>
                <a:ext cx="783472"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grpSp>
        <p:sp>
          <p:nvSpPr>
            <p:cNvPr id="45" name="Rectangle 44"/>
            <p:cNvSpPr/>
            <p:nvPr/>
          </p:nvSpPr>
          <p:spPr>
            <a:xfrm>
              <a:off x="5659801" y="2569601"/>
              <a:ext cx="308242" cy="1451245"/>
            </a:xfrm>
            <a:prstGeom prst="rect">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50" name="Picture 49"/>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332417" y="878220"/>
            <a:ext cx="1071896" cy="1077157"/>
          </a:xfrm>
          <a:prstGeom prst="rect">
            <a:avLst/>
          </a:prstGeom>
        </p:spPr>
      </p:pic>
      <p:grpSp>
        <p:nvGrpSpPr>
          <p:cNvPr id="7" name="Group 6">
            <a:extLst>
              <a:ext uri="{FF2B5EF4-FFF2-40B4-BE49-F238E27FC236}">
                <a16:creationId xmlns:a16="http://schemas.microsoft.com/office/drawing/2014/main" id="{29972202-7F74-AE49-A488-E0917D94F14C}"/>
              </a:ext>
            </a:extLst>
          </p:cNvPr>
          <p:cNvGrpSpPr/>
          <p:nvPr/>
        </p:nvGrpSpPr>
        <p:grpSpPr>
          <a:xfrm>
            <a:off x="2252414" y="4134417"/>
            <a:ext cx="7962773" cy="2238418"/>
            <a:chOff x="2252414" y="4134417"/>
            <a:chExt cx="7962773" cy="2238418"/>
          </a:xfrm>
        </p:grpSpPr>
        <p:sp>
          <p:nvSpPr>
            <p:cNvPr id="33" name="Rounded Rectangle 32"/>
            <p:cNvSpPr/>
            <p:nvPr/>
          </p:nvSpPr>
          <p:spPr>
            <a:xfrm>
              <a:off x="8997904" y="5171310"/>
              <a:ext cx="1197840" cy="1201525"/>
            </a:xfrm>
            <a:prstGeom prst="round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p:txBody>
        </p:sp>
        <p:pic>
          <p:nvPicPr>
            <p:cNvPr id="22" name="Picture 2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52414" y="5162727"/>
              <a:ext cx="871285" cy="897294"/>
            </a:xfrm>
            <a:prstGeom prst="rect">
              <a:avLst/>
            </a:prstGeom>
          </p:spPr>
        </p:pic>
        <p:pic>
          <p:nvPicPr>
            <p:cNvPr id="23" name="Picture 2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65789" y="5162727"/>
              <a:ext cx="934372" cy="897294"/>
            </a:xfrm>
            <a:prstGeom prst="rect">
              <a:avLst/>
            </a:prstGeom>
          </p:spPr>
        </p:pic>
        <p:pic>
          <p:nvPicPr>
            <p:cNvPr id="26" name="Picture 2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530860" y="5187822"/>
              <a:ext cx="1074174" cy="880130"/>
            </a:xfrm>
            <a:prstGeom prst="rect">
              <a:avLst/>
            </a:prstGeom>
          </p:spPr>
        </p:pic>
        <p:pic>
          <p:nvPicPr>
            <p:cNvPr id="27" name="Picture 26"/>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4342250" y="5171310"/>
              <a:ext cx="1046521" cy="897294"/>
            </a:xfrm>
            <a:prstGeom prst="rect">
              <a:avLst/>
            </a:prstGeom>
          </p:spPr>
        </p:pic>
        <p:pic>
          <p:nvPicPr>
            <p:cNvPr id="28" name="Picture 27"/>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994003" y="5208691"/>
              <a:ext cx="894462" cy="867150"/>
            </a:xfrm>
            <a:prstGeom prst="rect">
              <a:avLst/>
            </a:prstGeom>
          </p:spPr>
        </p:pic>
        <p:pic>
          <p:nvPicPr>
            <p:cNvPr id="29" name="Picture 2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747519" y="5190763"/>
              <a:ext cx="1103044" cy="885078"/>
            </a:xfrm>
            <a:prstGeom prst="rect">
              <a:avLst/>
            </a:prstGeom>
          </p:spPr>
        </p:pic>
        <p:pic>
          <p:nvPicPr>
            <p:cNvPr id="30" name="Picture 29"/>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997904" y="5171310"/>
              <a:ext cx="1197840" cy="914327"/>
            </a:xfrm>
            <a:prstGeom prst="roundRect">
              <a:avLst/>
            </a:prstGeom>
          </p:spPr>
        </p:pic>
        <p:sp>
          <p:nvSpPr>
            <p:cNvPr id="34" name="TextBox 33"/>
            <p:cNvSpPr txBox="1"/>
            <p:nvPr/>
          </p:nvSpPr>
          <p:spPr>
            <a:xfrm>
              <a:off x="8998187" y="6052831"/>
              <a:ext cx="1217000" cy="307777"/>
            </a:xfrm>
            <a:prstGeom prst="rect">
              <a:avLst/>
            </a:prstGeom>
            <a:noFill/>
          </p:spPr>
          <p:txBody>
            <a:bodyPr wrap="none" rtlCol="0">
              <a:spAutoFit/>
            </a:bodyPr>
            <a:lstStyle/>
            <a:p>
              <a:pPr algn="ctr"/>
              <a:r>
                <a:rPr lang="en-ZA" sz="1400" b="1" dirty="0">
                  <a:solidFill>
                    <a:schemeClr val="bg1"/>
                  </a:solidFill>
                  <a:latin typeface="Arial" panose="020B0604020202020204" pitchFamily="34" charset="0"/>
                  <a:cs typeface="Arial" panose="020B0604020202020204" pitchFamily="34" charset="0"/>
                </a:rPr>
                <a:t>X </a:t>
              </a:r>
              <a:r>
                <a:rPr lang="en-ZA" sz="800" b="1" dirty="0">
                  <a:solidFill>
                    <a:schemeClr val="bg1"/>
                  </a:solidFill>
                  <a:latin typeface="Arial" panose="020B0604020202020204" pitchFamily="34" charset="0"/>
                  <a:cs typeface="Arial" panose="020B0604020202020204" pitchFamily="34" charset="0"/>
                </a:rPr>
                <a:t>ILLEGAL OPTION</a:t>
              </a:r>
            </a:p>
          </p:txBody>
        </p:sp>
        <p:sp>
          <p:nvSpPr>
            <p:cNvPr id="52" name="Right Arrow 51"/>
            <p:cNvSpPr/>
            <p:nvPr/>
          </p:nvSpPr>
          <p:spPr>
            <a:xfrm rot="5400000">
              <a:off x="2454217" y="4656683"/>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53" name="Right Arrow 52"/>
            <p:cNvSpPr/>
            <p:nvPr/>
          </p:nvSpPr>
          <p:spPr>
            <a:xfrm rot="5400000">
              <a:off x="3442549" y="4656629"/>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54" name="Right Arrow 53"/>
            <p:cNvSpPr/>
            <p:nvPr/>
          </p:nvSpPr>
          <p:spPr>
            <a:xfrm rot="5400000">
              <a:off x="4598017" y="4656629"/>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55" name="Right Arrow 54"/>
            <p:cNvSpPr/>
            <p:nvPr/>
          </p:nvSpPr>
          <p:spPr>
            <a:xfrm rot="5400000">
              <a:off x="5785972" y="4664377"/>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56" name="Right Arrow 55"/>
            <p:cNvSpPr/>
            <p:nvPr/>
          </p:nvSpPr>
          <p:spPr>
            <a:xfrm rot="5400000">
              <a:off x="7065202" y="4664378"/>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57" name="Right Arrow 56"/>
            <p:cNvSpPr/>
            <p:nvPr/>
          </p:nvSpPr>
          <p:spPr>
            <a:xfrm rot="5400000">
              <a:off x="8157497" y="4664377"/>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58" name="Right Arrow 57"/>
            <p:cNvSpPr/>
            <p:nvPr/>
          </p:nvSpPr>
          <p:spPr>
            <a:xfrm rot="5400000">
              <a:off x="9362985" y="4655136"/>
              <a:ext cx="467677" cy="484632"/>
            </a:xfrm>
            <a:prstGeom prst="rightArrow">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bg1"/>
                </a:solidFill>
              </a:endParaRPr>
            </a:p>
          </p:txBody>
        </p:sp>
        <p:sp>
          <p:nvSpPr>
            <p:cNvPr id="2" name="Rectangle 1"/>
            <p:cNvSpPr/>
            <p:nvPr/>
          </p:nvSpPr>
          <p:spPr>
            <a:xfrm>
              <a:off x="2572655" y="4528829"/>
              <a:ext cx="7152936" cy="267105"/>
            </a:xfrm>
            <a:prstGeom prst="rect">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7" name="Rectangle 46"/>
            <p:cNvSpPr/>
            <p:nvPr/>
          </p:nvSpPr>
          <p:spPr>
            <a:xfrm>
              <a:off x="3383707" y="4134417"/>
              <a:ext cx="282848" cy="394412"/>
            </a:xfrm>
            <a:prstGeom prst="rect">
              <a:avLst/>
            </a:prstGeom>
            <a:solidFill>
              <a:srgbClr val="63459B"/>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spTree>
    <p:custDataLst>
      <p:tags r:id="rId1"/>
    </p:custDataLst>
    <p:extLst>
      <p:ext uri="{BB962C8B-B14F-4D97-AF65-F5344CB8AC3E}">
        <p14:creationId xmlns:p14="http://schemas.microsoft.com/office/powerpoint/2010/main" val="15556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36" name="Picture 3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0702" y="684598"/>
            <a:ext cx="3438148" cy="1771167"/>
          </a:xfrm>
          <a:prstGeom prst="rect">
            <a:avLst/>
          </a:prstGeom>
        </p:spPr>
      </p:pic>
      <p:grpSp>
        <p:nvGrpSpPr>
          <p:cNvPr id="6" name="Group 5">
            <a:extLst>
              <a:ext uri="{FF2B5EF4-FFF2-40B4-BE49-F238E27FC236}">
                <a16:creationId xmlns:a16="http://schemas.microsoft.com/office/drawing/2014/main" id="{B8607CD7-DA38-C545-8A4D-E6ACA60FB456}"/>
              </a:ext>
            </a:extLst>
          </p:cNvPr>
          <p:cNvGrpSpPr/>
          <p:nvPr/>
        </p:nvGrpSpPr>
        <p:grpSpPr>
          <a:xfrm>
            <a:off x="7380253" y="1114489"/>
            <a:ext cx="2332689" cy="4783629"/>
            <a:chOff x="7380253" y="1114489"/>
            <a:chExt cx="2332689" cy="4783629"/>
          </a:xfrm>
        </p:grpSpPr>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0253" y="3278194"/>
              <a:ext cx="2332689" cy="2619924"/>
            </a:xfrm>
            <a:prstGeom prst="rect">
              <a:avLst/>
            </a:prstGeom>
          </p:spPr>
        </p:pic>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70976" y="2262572"/>
              <a:ext cx="845451" cy="868097"/>
            </a:xfrm>
            <a:prstGeom prst="rect">
              <a:avLst/>
            </a:prstGeom>
          </p:spPr>
        </p:pic>
        <p:sp>
          <p:nvSpPr>
            <p:cNvPr id="37" name="Bent Arrow 36"/>
            <p:cNvSpPr/>
            <p:nvPr/>
          </p:nvSpPr>
          <p:spPr>
            <a:xfrm rot="5400000">
              <a:off x="7857778" y="1092096"/>
              <a:ext cx="1035226" cy="1080012"/>
            </a:xfrm>
            <a:prstGeom prst="bentArrow">
              <a:avLst>
                <a:gd name="adj1" fmla="val 25000"/>
                <a:gd name="adj2" fmla="val 25000"/>
                <a:gd name="adj3" fmla="val 25000"/>
                <a:gd name="adj4" fmla="val 22855"/>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grpSp>
      <p:grpSp>
        <p:nvGrpSpPr>
          <p:cNvPr id="3" name="Group 2">
            <a:extLst>
              <a:ext uri="{FF2B5EF4-FFF2-40B4-BE49-F238E27FC236}">
                <a16:creationId xmlns:a16="http://schemas.microsoft.com/office/drawing/2014/main" id="{454742F3-CF9E-5A4A-AC85-75A21AF464DE}"/>
              </a:ext>
            </a:extLst>
          </p:cNvPr>
          <p:cNvGrpSpPr/>
          <p:nvPr/>
        </p:nvGrpSpPr>
        <p:grpSpPr>
          <a:xfrm>
            <a:off x="1966350" y="1043557"/>
            <a:ext cx="2911426" cy="4819781"/>
            <a:chOff x="1966350" y="1043557"/>
            <a:chExt cx="2911426" cy="4819781"/>
          </a:xfrm>
        </p:grpSpPr>
        <p:pic>
          <p:nvPicPr>
            <p:cNvPr id="9" name="Picture 8"/>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1966350" y="2455765"/>
              <a:ext cx="2911426" cy="3407573"/>
            </a:xfrm>
            <a:prstGeom prst="rect">
              <a:avLst/>
            </a:prstGeom>
          </p:spPr>
        </p:pic>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23412" y="2146939"/>
              <a:ext cx="987989" cy="850130"/>
            </a:xfrm>
            <a:prstGeom prst="rect">
              <a:avLst/>
            </a:prstGeom>
          </p:spPr>
        </p:pic>
        <p:sp>
          <p:nvSpPr>
            <p:cNvPr id="38" name="Bent Arrow 37"/>
            <p:cNvSpPr/>
            <p:nvPr/>
          </p:nvSpPr>
          <p:spPr>
            <a:xfrm rot="5400000" flipV="1">
              <a:off x="3167646" y="986294"/>
              <a:ext cx="1035226" cy="1149751"/>
            </a:xfrm>
            <a:prstGeom prst="bentArrow">
              <a:avLst>
                <a:gd name="adj1" fmla="val 25000"/>
                <a:gd name="adj2" fmla="val 25000"/>
                <a:gd name="adj3" fmla="val 25000"/>
                <a:gd name="adj4" fmla="val 22855"/>
              </a:avLst>
            </a:prstGeom>
            <a:solidFill>
              <a:srgbClr val="482C8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grpSp>
    </p:spTree>
    <p:custDataLst>
      <p:tags r:id="rId1"/>
    </p:custDataLst>
    <p:extLst>
      <p:ext uri="{BB962C8B-B14F-4D97-AF65-F5344CB8AC3E}">
        <p14:creationId xmlns:p14="http://schemas.microsoft.com/office/powerpoint/2010/main" val="86013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EC52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31" name="Picture 6">
            <a:extLst>
              <a:ext uri="{FF2B5EF4-FFF2-40B4-BE49-F238E27FC236}">
                <a16:creationId xmlns:a16="http://schemas.microsoft.com/office/drawing/2014/main" id="{4F00AF8F-5F97-4FB0-9FD3-F684D7BFACC5}"/>
              </a:ext>
            </a:extLst>
          </p:cNvPr>
          <p:cNvPicPr>
            <a:picLocks noChangeAspect="1"/>
          </p:cNvPicPr>
          <p:nvPr/>
        </p:nvPicPr>
        <p:blipFill rotWithShape="1">
          <a:blip r:embed="rId3">
            <a:extLst>
              <a:ext uri="{28A0092B-C50C-407E-A947-70E740481C1C}">
                <a14:useLocalDpi xmlns:a14="http://schemas.microsoft.com/office/drawing/2010/main" val="0"/>
              </a:ext>
            </a:extLst>
          </a:blip>
          <a:srcRect l="36425" t="59497" r="35907" b="26786"/>
          <a:stretch/>
        </p:blipFill>
        <p:spPr bwMode="auto">
          <a:xfrm>
            <a:off x="6404387" y="2073431"/>
            <a:ext cx="3930872" cy="902658"/>
          </a:xfrm>
          <a:prstGeom prst="rect">
            <a:avLst/>
          </a:prstGeom>
          <a:solidFill>
            <a:srgbClr val="FCC916"/>
          </a:solidFill>
          <a:ln>
            <a:noFill/>
          </a:ln>
        </p:spPr>
      </p:pic>
      <p:sp>
        <p:nvSpPr>
          <p:cNvPr id="32" name="TextBox 31">
            <a:extLst>
              <a:ext uri="{FF2B5EF4-FFF2-40B4-BE49-F238E27FC236}">
                <a16:creationId xmlns:a16="http://schemas.microsoft.com/office/drawing/2014/main" id="{C72F3F9A-2F7A-4966-B509-45CFC12B7E78}"/>
              </a:ext>
            </a:extLst>
          </p:cNvPr>
          <p:cNvSpPr txBox="1"/>
          <p:nvPr/>
        </p:nvSpPr>
        <p:spPr>
          <a:xfrm>
            <a:off x="2088852" y="617474"/>
            <a:ext cx="4200189" cy="1015663"/>
          </a:xfrm>
          <a:prstGeom prst="rect">
            <a:avLst/>
          </a:prstGeom>
          <a:noFill/>
        </p:spPr>
        <p:txBody>
          <a:bodyPr wrap="none">
            <a:spAutoFit/>
          </a:bodyPr>
          <a:lstStyle/>
          <a:p>
            <a:pPr>
              <a:defRPr/>
            </a:pPr>
            <a:r>
              <a:rPr lang="en-ZA" sz="6000" b="1" dirty="0">
                <a:solidFill>
                  <a:schemeClr val="bg1"/>
                </a:solidFill>
                <a:latin typeface="Century Gothic" panose="020B0502020202020204" pitchFamily="34" charset="0"/>
                <a:ea typeface="MS PGothic" panose="020B0600070205080204" pitchFamily="34" charset="-128"/>
              </a:rPr>
              <a:t>stay </a:t>
            </a:r>
            <a:r>
              <a:rPr lang="en-ZA" sz="6000" b="1" dirty="0">
                <a:solidFill>
                  <a:srgbClr val="6B08A5"/>
                </a:solidFill>
                <a:latin typeface="Century Gothic" panose="020B0502020202020204" pitchFamily="34" charset="0"/>
                <a:ea typeface="MS PGothic" panose="020B0600070205080204" pitchFamily="34" charset="-128"/>
              </a:rPr>
              <a:t>strong</a:t>
            </a:r>
          </a:p>
        </p:txBody>
      </p:sp>
      <p:pic>
        <p:nvPicPr>
          <p:cNvPr id="33" name="Picture 6">
            <a:extLst>
              <a:ext uri="{FF2B5EF4-FFF2-40B4-BE49-F238E27FC236}">
                <a16:creationId xmlns:a16="http://schemas.microsoft.com/office/drawing/2014/main" id="{6AE385DF-8F5B-4329-9EBD-3CF4B8FC2F60}"/>
              </a:ext>
            </a:extLst>
          </p:cNvPr>
          <p:cNvPicPr>
            <a:picLocks noChangeAspect="1"/>
          </p:cNvPicPr>
          <p:nvPr/>
        </p:nvPicPr>
        <p:blipFill rotWithShape="1">
          <a:blip r:embed="rId3">
            <a:extLst>
              <a:ext uri="{28A0092B-C50C-407E-A947-70E740481C1C}">
                <a14:useLocalDpi xmlns:a14="http://schemas.microsoft.com/office/drawing/2010/main" val="0"/>
              </a:ext>
            </a:extLst>
          </a:blip>
          <a:srcRect l="36425" t="6282" r="35907" b="39623"/>
          <a:stretch/>
        </p:blipFill>
        <p:spPr bwMode="auto">
          <a:xfrm>
            <a:off x="7085330" y="2976090"/>
            <a:ext cx="2529841" cy="2290991"/>
          </a:xfrm>
          <a:prstGeom prst="rect">
            <a:avLst/>
          </a:prstGeom>
          <a:solidFill>
            <a:srgbClr val="FCC916"/>
          </a:solidFill>
          <a:ln>
            <a:noFill/>
          </a:ln>
        </p:spPr>
      </p:pic>
      <p:sp>
        <p:nvSpPr>
          <p:cNvPr id="6" name="TextBox 5">
            <a:extLst>
              <a:ext uri="{FF2B5EF4-FFF2-40B4-BE49-F238E27FC236}">
                <a16:creationId xmlns:a16="http://schemas.microsoft.com/office/drawing/2014/main" id="{472F5887-D9BB-4997-8725-D1400E98589B}"/>
              </a:ext>
            </a:extLst>
          </p:cNvPr>
          <p:cNvSpPr txBox="1"/>
          <p:nvPr/>
        </p:nvSpPr>
        <p:spPr>
          <a:xfrm>
            <a:off x="4917871" y="1874689"/>
            <a:ext cx="1861407" cy="1015663"/>
          </a:xfrm>
          <a:prstGeom prst="rect">
            <a:avLst/>
          </a:prstGeom>
          <a:noFill/>
        </p:spPr>
        <p:txBody>
          <a:bodyPr wrap="none">
            <a:spAutoFit/>
          </a:bodyPr>
          <a:lstStyle/>
          <a:p>
            <a:pPr>
              <a:defRPr/>
            </a:pPr>
            <a:r>
              <a:rPr lang="en-ZA" sz="6000" b="1" dirty="0">
                <a:solidFill>
                  <a:schemeClr val="bg1"/>
                </a:solidFill>
                <a:latin typeface="Century Gothic" panose="020B0502020202020204" pitchFamily="34" charset="0"/>
                <a:ea typeface="MS PGothic" panose="020B0600070205080204" pitchFamily="34" charset="-128"/>
              </a:rPr>
              <a:t>take</a:t>
            </a:r>
          </a:p>
        </p:txBody>
      </p:sp>
      <p:sp>
        <p:nvSpPr>
          <p:cNvPr id="7" name="TextBox 6">
            <a:extLst>
              <a:ext uri="{FF2B5EF4-FFF2-40B4-BE49-F238E27FC236}">
                <a16:creationId xmlns:a16="http://schemas.microsoft.com/office/drawing/2014/main" id="{A9532BF5-687E-4AD2-843B-ADD237225734}"/>
              </a:ext>
            </a:extLst>
          </p:cNvPr>
          <p:cNvSpPr txBox="1"/>
          <p:nvPr/>
        </p:nvSpPr>
        <p:spPr>
          <a:xfrm>
            <a:off x="1524000" y="5714143"/>
            <a:ext cx="9144000" cy="696794"/>
          </a:xfrm>
          <a:prstGeom prst="rect">
            <a:avLst/>
          </a:prstGeom>
          <a:noFill/>
        </p:spPr>
        <p:txBody>
          <a:bodyPr wrap="square">
            <a:spAutoFit/>
          </a:bodyPr>
          <a:lstStyle/>
          <a:p>
            <a:pPr algn="ctr">
              <a:lnSpc>
                <a:spcPct val="150000"/>
              </a:lnSpc>
              <a:defRPr/>
            </a:pPr>
            <a:r>
              <a:rPr lang="en-ZA" sz="3000" b="1" dirty="0">
                <a:solidFill>
                  <a:srgbClr val="482C89"/>
                </a:solidFill>
                <a:latin typeface="Century Gothic" panose="020B0502020202020204" pitchFamily="34" charset="0"/>
                <a:ea typeface="MS PGothic" panose="020B0600070205080204" pitchFamily="34" charset="-128"/>
              </a:rPr>
              <a:t>www.couragechildprotection.com</a:t>
            </a:r>
            <a:endParaRPr lang="en-ZA" sz="3000" dirty="0">
              <a:solidFill>
                <a:srgbClr val="482C89"/>
              </a:solidFill>
              <a:latin typeface="Century Gothic" panose="020B0502020202020204" pitchFamily="34" charset="0"/>
            </a:endParaRPr>
          </a:p>
        </p:txBody>
      </p:sp>
    </p:spTree>
    <p:extLst>
      <p:ext uri="{BB962C8B-B14F-4D97-AF65-F5344CB8AC3E}">
        <p14:creationId xmlns:p14="http://schemas.microsoft.com/office/powerpoint/2010/main" val="3543945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54.6"/>
</p:tagLst>
</file>

<file path=ppt/tags/tag2.xml><?xml version="1.0" encoding="utf-8"?>
<p:tagLst xmlns:a="http://schemas.openxmlformats.org/drawingml/2006/main" xmlns:r="http://schemas.openxmlformats.org/officeDocument/2006/relationships" xmlns:p="http://schemas.openxmlformats.org/presentationml/2006/main">
  <p:tag name="TIMING" val="|87.4"/>
</p:tagLst>
</file>

<file path=ppt/tags/tag3.xml><?xml version="1.0" encoding="utf-8"?>
<p:tagLst xmlns:a="http://schemas.openxmlformats.org/drawingml/2006/main" xmlns:r="http://schemas.openxmlformats.org/officeDocument/2006/relationships" xmlns:p="http://schemas.openxmlformats.org/presentationml/2006/main">
  <p:tag name="TIMING" val="|42.8|8.8"/>
</p:tagLst>
</file>

<file path=ppt/tags/tag4.xml><?xml version="1.0" encoding="utf-8"?>
<p:tagLst xmlns:a="http://schemas.openxmlformats.org/drawingml/2006/main" xmlns:r="http://schemas.openxmlformats.org/officeDocument/2006/relationships" xmlns:p="http://schemas.openxmlformats.org/presentationml/2006/main">
  <p:tag name="TIMING" val="|23.8|40.9"/>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20746</TotalTime>
  <Words>1595</Words>
  <Application>Microsoft Macintosh PowerPoint</Application>
  <PresentationFormat>Widescreen</PresentationFormat>
  <Paragraphs>60</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Century Gothic</vt:lpstr>
      <vt:lpstr>Custom Design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Dee Blackie</dc:creator>
  <cp:lastModifiedBy>Dee Blackie</cp:lastModifiedBy>
  <cp:revision>776</cp:revision>
  <cp:lastPrinted>2020-11-10T18:22:51Z</cp:lastPrinted>
  <dcterms:created xsi:type="dcterms:W3CDTF">2015-05-17T14:23:03Z</dcterms:created>
  <dcterms:modified xsi:type="dcterms:W3CDTF">2021-12-01T17:04:38Z</dcterms:modified>
</cp:coreProperties>
</file>