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7.xml" ContentType="application/inkml+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tags/tag7.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8.xml" ContentType="application/vnd.openxmlformats-officedocument.presentationml.tags+xml"/>
  <Override PartName="/ppt/notesSlides/notesSlide36.xml" ContentType="application/vnd.openxmlformats-officedocument.presentationml.notesSlide+xml"/>
  <Override PartName="/ppt/tags/tag9.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698" r:id="rId2"/>
  </p:sldMasterIdLst>
  <p:notesMasterIdLst>
    <p:notesMasterId r:id="rId46"/>
  </p:notesMasterIdLst>
  <p:sldIdLst>
    <p:sldId id="1761" r:id="rId3"/>
    <p:sldId id="2229" r:id="rId4"/>
    <p:sldId id="2191" r:id="rId5"/>
    <p:sldId id="2227" r:id="rId6"/>
    <p:sldId id="638" r:id="rId7"/>
    <p:sldId id="2231" r:id="rId8"/>
    <p:sldId id="642" r:id="rId9"/>
    <p:sldId id="1762" r:id="rId10"/>
    <p:sldId id="2232" r:id="rId11"/>
    <p:sldId id="322" r:id="rId12"/>
    <p:sldId id="326" r:id="rId13"/>
    <p:sldId id="327" r:id="rId14"/>
    <p:sldId id="328" r:id="rId15"/>
    <p:sldId id="2233" r:id="rId16"/>
    <p:sldId id="2226" r:id="rId17"/>
    <p:sldId id="1859" r:id="rId18"/>
    <p:sldId id="2068" r:id="rId19"/>
    <p:sldId id="2072" r:id="rId20"/>
    <p:sldId id="2073" r:id="rId21"/>
    <p:sldId id="2074" r:id="rId22"/>
    <p:sldId id="2235" r:id="rId23"/>
    <p:sldId id="1771" r:id="rId24"/>
    <p:sldId id="2069" r:id="rId25"/>
    <p:sldId id="2225" r:id="rId26"/>
    <p:sldId id="1763" r:id="rId27"/>
    <p:sldId id="2234" r:id="rId28"/>
    <p:sldId id="334" r:id="rId29"/>
    <p:sldId id="342" r:id="rId30"/>
    <p:sldId id="335" r:id="rId31"/>
    <p:sldId id="336" r:id="rId32"/>
    <p:sldId id="337" r:id="rId33"/>
    <p:sldId id="338" r:id="rId34"/>
    <p:sldId id="340" r:id="rId35"/>
    <p:sldId id="339" r:id="rId36"/>
    <p:sldId id="341" r:id="rId37"/>
    <p:sldId id="1764" r:id="rId38"/>
    <p:sldId id="2230" r:id="rId39"/>
    <p:sldId id="2236" r:id="rId40"/>
    <p:sldId id="2228" r:id="rId41"/>
    <p:sldId id="493" r:id="rId42"/>
    <p:sldId id="2085" r:id="rId43"/>
    <p:sldId id="2165" r:id="rId44"/>
    <p:sldId id="1765" r:id="rId45"/>
  </p:sldIdLst>
  <p:sldSz cx="12192000" cy="6858000"/>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E0099"/>
    <a:srgbClr val="482C89"/>
    <a:srgbClr val="5D2E90"/>
    <a:srgbClr val="FCC618"/>
    <a:srgbClr val="462A88"/>
    <a:srgbClr val="FFD888"/>
    <a:srgbClr val="956D6A"/>
    <a:srgbClr val="7589C4"/>
    <a:srgbClr val="946C6D"/>
    <a:srgbClr val="CA93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02" autoAdjust="0"/>
    <p:restoredTop sz="94014" autoAdjust="0"/>
  </p:normalViewPr>
  <p:slideViewPr>
    <p:cSldViewPr snapToGrid="0">
      <p:cViewPr varScale="1">
        <p:scale>
          <a:sx n="120" d="100"/>
          <a:sy n="120" d="100"/>
        </p:scale>
        <p:origin x="992" y="184"/>
      </p:cViewPr>
      <p:guideLst/>
    </p:cSldViewPr>
  </p:slideViewPr>
  <p:outlineViewPr>
    <p:cViewPr>
      <p:scale>
        <a:sx n="33" d="100"/>
        <a:sy n="33" d="100"/>
      </p:scale>
      <p:origin x="0" y="-17412"/>
    </p:cViewPr>
  </p:outlineViewPr>
  <p:notesTextViewPr>
    <p:cViewPr>
      <p:scale>
        <a:sx n="66" d="100"/>
        <a:sy n="66" d="100"/>
      </p:scale>
      <p:origin x="0" y="0"/>
    </p:cViewPr>
  </p:notesTextViewPr>
  <p:sorterViewPr>
    <p:cViewPr varScale="1">
      <p:scale>
        <a:sx n="1" d="1"/>
        <a:sy n="1" d="1"/>
      </p:scale>
      <p:origin x="0" y="0"/>
    </p:cViewPr>
  </p:sorterViewPr>
  <p:notesViewPr>
    <p:cSldViewPr snapToGrid="0">
      <p:cViewPr varScale="1">
        <p:scale>
          <a:sx n="44" d="100"/>
          <a:sy n="44" d="100"/>
        </p:scale>
        <p:origin x="1916" y="5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18T14:02:07.986"/>
    </inkml:context>
    <inkml:brush xml:id="br0">
      <inkml:brushProperty name="width" value="0.1" units="cm"/>
      <inkml:brushProperty name="height" value="0.1" units="cm"/>
      <inkml:brushProperty name="color" value="#FFDC00"/>
    </inkml:brush>
  </inkml:definitions>
  <inkml:trace contextRef="#ctx0" brushRef="#br0">148 11 24575,'-9'0'0,"1"0"0,3 0 0,2 0 0,0 0 0,1 0 0,-2 1 0,2-1 0,-2 1 0,2-1 0,0 1 0,-1-1 0,1 1 0,-1-1 0,0 1 0,1 0 0,-1 0 0,1 1 0,-1-2 0,1 2 0,-1-1 0,1 0 0,0 1 0,0-1 0,0 1 0,-1-1 0,2 1 0,-2-1 0,1 1 0,1 0 0,-2 0 0,2 0 0,-1 0 0,0 0 0,0-1 0,0 1 0,0-1 0,0 1 0,0 0 0,0-1 0,0 1 0,0-1 0,0 1 0,-1-1 0,1 1 0,0-1 0,0 0 0,-1 1 0,0-1 0,1 1 0,0-1 0,1 2 0,-1-2 0,1 2 0,-1-1 0,1 0 0,-1 0 0,0 0 0,1 0 0,-2 0 0,8-8 0,-5 4 0,5-5 0,-5 5 0,3 1 0,-1-2 0,0 2 0,0-2 0,0 2 0,0-1 0,0 0 0,1 1 0,-1-1 0,1 2 0,0-2 0,0 2 0,1-2 0,-2 2 0,2-1 0,-2 1 0,1-1 0,0 1 0,0-1 0,0 1 0,2 0 0,-3 0 0,4 0 0,-4 0 0,2 0 0,-2 0 0,1 0 0,-1 0 0,1 0 0,0-1 0,-1 1 0,1-2 0,-1 1 0,0 0 0,1-1 0,-1 1 0,1 0 0,-1-1 0,1 2 0,-1-1 0,1 0 0,0 1 0,-1-2 0,1 2 0,0-1 0,-1 0 0,1 1 0,0-1 0,0 1 0,-1-1 0,1 1 0,0-1 0,0 1 0,-1-1 0,1 1 0,0-1 0,-1 1 0,1 0 0,0-1 0,0 1 0,-1-1 0,1 1 0,-10 2 0,5-2 0,-7 2 0,5-1 0,2 0 0,-3 1 0,3-1 0,-4 1 0,3-2 0,-3 2 0,4-2 0,-2 2 0,1-2 0,-2 2 0,3-2 0,-1 2 0,1-1 0,0 0 0,-1 1 0,1-2 0,-1 2 0,1-1 0,0 0 0,-1 1 0,1-1 0,-1 0 0,1 1 0,0-1 0,0 1 0,-1-1 0,2 1 0,-2-1 0,1 1 0,0-1 0,-1 1 0,1-1 0,0 0 0,0 2 0,0-3 0,0 3 0,0-1 0,1 0 0,-1 1 0,1-1 0,0 0 0,-1 1 0,1-1 0,0 1 0,-1-1 0,1 0 0,-1 0 0,1 0 0,-1 0 0,1 0 0,-1 0 0,2-8 0,1 6 0,1-9 0,0 7 0,-2 0 0,2-1 0,-1 1 0,0 0 0,1 0 0,-1 0 0,2 0 0,-1 0 0,0 1 0,1-1 0,-1 1 0,0 0 0,1-1 0,-1 2 0,1-2 0,0 1 0,-1 0 0,1 0 0,-1 0 0,1 1 0,-1-1 0,2 0 0,-2 1 0,1-1 0,0 0 0,-1 1 0,1-1 0,0 0 0,-1 1 0,1-1 0,0 0 0,-1 1 0,1-1 0,0 0 0,-1 1 0,1-1 0,0 0 0,-1 1 0,1-2 0,-1 1 0,0 0 0,1-1 0,0 2 0,-1-2 0,1 1 0,0 0 0,0 0 0,-1 0 0,0 1 0,1-1 0,0 0 0,0 1 0,-1-1 0,1 1 0,0-1 0,-1 1 0,1-1 0,0 0 0,-1 1 0,1-2 0,0 2 0,-2-2 0,3 2 0,-2-1 0,0 0 0,2 1 0,-3-1 0,2 0 0,0 1 0,-1-2 0,1 2 0,0-1 0,-1 0 0,2 1 0,-2-2 0,1 2 0,0-2 0,-1 2 0,1-1 0,0 0 0,-1 1 0,1-2 0,0 2 0,-1-1 0,1 0 0,0 1 0,-1-1 0,1 1 0,0 0 0,0 0 0,-1-1 0,1 1 0,0-1 0,0 1 0,-1-1 0,1 1 0,0-1 0,-1 1 0,1 0 0,0-1 0,0 1 0,1-1 0,-1 1 0,3-1 0,-4 1 0,4-1 0,-4 1 0,3 0 0,-3 0 0,2-1 0,-2 1 0,1-1 0,0 1 0,-1 0 0,1 0 0,0 0 0,-1 0 0,1 0 0,0 0 0,-1 0 0,1 0 0,0 0 0,-1 0 0,1 0 0,0 0 0,-1 0 0,1 0 0,1 0 0,-1 0 0,0 0 0,-1 0 0,1 0 0,0 0 0,-1 0 0,1 1 0,0-1 0,0 1 0,-1-1 0,1 1 0,0-1 0,-1 1 0,1-1 0,0 0 0,0 0 0,-1 1 0,1-1 0,-1 2 0,1-2 0,-1 2 0,1-2 0,-1 2 0,1-1 0,-1 0 0,1 0 0,-1 0 0,0 0 0,1 0 0,-1 1 0,1-2 0,-1 2 0,0-1 0,0 1 0,1-1 0,-2 1 0,3-1 0,-3 0 0,2 1 0,-1-1 0,0 0 0,1 1 0,-2-1 0,3 0 0,-3 1 0,2-1 0,-1 1 0,0-1 0,0 1 0,0-1 0,0 1 0,0 0 0,0-1 0,0 1 0,0-1 0,-1 2 0,1-1 0,-1 0 0,1 1 0,-1-2 0,0 2 0,1 0 0,0-1 0,-2 1 0,1-1 0,0 1 0,1-1 0,-2 1 0,1-1 0,0 1 0,0-1 0,0 1 0,0-1 0,0 1 0,0 0 0,0-1 0,0 0 0,1 0 0,0 1 0,-1 0 0,1-1 0,-2 0 0,2 0 0,-1 1 0,1-1 0,-1 0 0,1 0 0,-2 1 0,2-1 0,-2 1 0,1 0 0,0-1 0,-1 1 0,1 0 0,0-1 0,-1 1 0,1-1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18T14:02:24.522"/>
    </inkml:context>
    <inkml:brush xml:id="br0">
      <inkml:brushProperty name="width" value="0.1" units="cm"/>
      <inkml:brushProperty name="height" value="0.1" units="cm"/>
      <inkml:brushProperty name="color" value="#FFDC00"/>
    </inkml:brush>
  </inkml:definitions>
  <inkml:trace contextRef="#ctx0" brushRef="#br0">1 0 24575,'6'0'0,"0"0"0,-4 0 0,0 0 0,1 0 0,-1 0 0,1 0 0,0 1 0,-1 0 0,1-1 0,0 0 0,-1 0 0,1 0 0,0 0 0,-1 0 0,1 0 0,0 0 0,-1 0 0,1 0 0,0 0 0,0 1 0,-1 0 0,1 0 0,0-1 0,0 0 0,-1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18T14:02:12.442"/>
    </inkml:context>
    <inkml:brush xml:id="br0">
      <inkml:brushProperty name="width" value="0.1" units="cm"/>
      <inkml:brushProperty name="height" value="0.1" units="cm"/>
      <inkml:brushProperty name="color" value="#FFDC00"/>
    </inkml:brush>
  </inkml:definitions>
  <inkml:trace contextRef="#ctx0" brushRef="#br0">1 1 24575,'4'4'0,"0"0"0,-2-4 0,0 1 0,1-1 0,-1 1 0,1 0 0,0-1 0,-1 1 0,1-1 0,0 0 0,-1 1 0,1-1 0,0 1 0,-1-1 0,1 1 0,0-1 0,-1 1 0,1 0 0,0-1 0,-1 2 0,1-2 0,0 1 0,-1-1 0,1 1 0,0-1 0,-1 2 0,1-2 0,0 1 0,0 0 0,-1-1 0,0 2 0,1-2 0,0 2 0,0-1 0,-1 1 0,0-1 0,0 0 0,1-1 0,0 0 0,0 0 0,-1 0 0,1 0 0,0 0 0,-1 0 0,1 0 0,0 0 0,-1 0 0,1 0 0,0 0 0,-1 0 0,1 0 0,0 1 0,-1-1 0,1 1 0,0-1 0,-1 1 0,1-1 0,0 1 0,-1 0 0,1-1 0,-1 2 0,1-2 0,-1 1 0,1 0 0,0-1 0,-1 2 0,3-1 0,-3 0 0,2 0 0,-2 0 0,0-1 0,0 3 0,0-2 0,0 1 0,0 0 0,0-1 0,0 1 0,0 0 0,0-1 0,0 1 0,0-1 0,0 1 0,0 0 0,0 0 0,-1 0 0,1 0 0,-1 1 0,0-1 0,1 1 0,-1-1 0,0 0 0,0 1 0,0-1 0,0 1 0,0-1 0,0 1 0,0-1 0,-1 1 0,1 0 0,-1 0 0,1-1 0,-1 1 0,0 0 0,0 0 0,1-1 0,-1 1 0,1 0 0,-1-1 0,0 1 0,0 0 0,0 0 0,0-1 0,0 1 0,0 0 0,0-1 0,0 1 0,0 0 0,0-1 0,-1 1 0,1 0 0,-1-1 0,1 1 0,-1 0 0,1-1 0,-1 1 0,1-1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18T14:02:13.082"/>
    </inkml:context>
    <inkml:brush xml:id="br0">
      <inkml:brushProperty name="width" value="0.1" units="cm"/>
      <inkml:brushProperty name="height" value="0.1" units="cm"/>
      <inkml:brushProperty name="color" value="#FFDC00"/>
    </inkml:brush>
  </inkml:definitions>
  <inkml:trace contextRef="#ctx0" brushRef="#br0">1 0 24575,'0'6'0,"0"-2"0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18T14:02:31.602"/>
    </inkml:context>
    <inkml:brush xml:id="br0">
      <inkml:brushProperty name="width" value="0.1" units="cm"/>
      <inkml:brushProperty name="height" value="0.1" units="cm"/>
      <inkml:brushProperty name="color" value="#FFDC00"/>
    </inkml:brush>
  </inkml:definitions>
  <inkml:trace contextRef="#ctx0" brushRef="#br0">1 9 24575,'6'0'0,"0"0"0,-4 0 0,0 0 0,1 0 0,-1 0 0,1 0 0,0 0 0,-1 0 0,1 0 0,0 0 0,-1 0 0,1 0 0,0 0 0,-1 0 0,1 0 0,0 0 0,-1 0 0,1 0 0,0 0 0,-1 0 0,1 1 0,0-1 0,-1 1 0,1-1 0,0 0 0,-1 1 0,1-1 0,0 1 0,-1-1 0,1 0 0,0 0 0,-1 0 0,1 0 0,0 0 0,0 0 0,-1 0 0,1 0 0,0 0 0,0 0 0,-1 0 0,1 0 0,0 0 0,-1 0 0,1 0 0,0 0 0,0 0 0,-1 0 0,1 0 0,0 0 0,-1-1 0,1 1 0,0-1 0,-1 1 0,1 0 0,0 0 0,-1-1 0,1 1 0,0-1 0,-1 1 0,1 0 0,0 0 0,-1 0 0,1 0 0,0-1 0,-1 1 0,1-1 0,0 1 0,-1 0 0,1 0 0,0-1 0,-1 1 0,1-1 0,0 1 0,-1 0 0,1 0 0,0 0 0,-1 0 0,1 0 0,0 0 0,-1 0 0,1 0 0,0 0 0,0 0 0,-1 0 0,1 0 0,0 0 0,0 0 0,-1 0 0,1 0 0,0 0 0,0 0 0,-1 0 0,1 0 0,0 0 0,-1 0 0,1 0 0,0 0 0,-1 0 0,1 0 0,0 0 0,-1 0 0,1 0 0,0 0 0,-1 0 0,1 0 0,0 0 0,-1 0 0,1 0 0,0 0 0,-1 0 0,1-1 0,0 1 0,-1-1 0,1 1 0,0 0 0,-1 0 0,1 0 0,0 0 0,-1 0 0,1 0 0,0 0 0,-1-1 0,1 1 0,0-1 0,-1 1 0,1 0 0,0 0 0,0 0 0,-1 0 0,1 0 0,0 0 0,-1 0 0,1 0 0,0 0 0,0 0 0,-1 0 0,1 0 0,0 0 0,0 0 0,-1 0 0,1 0 0,0 0 0,-1 1 0,1-1 0,0 1 0,-1-1 0,1 0 0,0 1 0,-1-1 0,1 1 0,0-1 0,-1 1 0,1-1 0,0 1 0,-1-1 0,1 1 0,0-1 0,-1 1 0,1-1 0,0 1 0,-1-1 0,1 1 0,0-1 0,-1 1 0,1-1 0,-1 2 0,1-2 0,-1 1 0,1 0 0,0-1 0,-1 2 0,1-2 0,-1 2 0,1-2 0,0 2 0,-1-2 0,0 2 0,0-1 0,0 1 0,1-1 0,-1 1 0,0-1 0,0 1 0,0 0 0,0 0 0,0 0 0,1 0 0,0-1 0,-1 1 0,0-1 0,1 0 0,-1 1 0,0-1 0,1 0 0,-2 1 0,3-1 0,-2 0 0,1 0 0,-1 0 0,0 0 0,1 0 0,-1 1 0,1-2 0,-1 2 0,1-2 0,-1 2 0,1-2 0,0 2 0,-1-2 0,2 1 0,-2 0 0,2-1 0,-3 2 0,4-1 0,-4 0 0,4 1 0,-3-2 0,3 3 0,-3-3 0,4 3 0,-4-2 0,2 0 0,-3 1 0,2-1 0,-1 1 0,0-1 0,0 1 0,2 0 0,-1 1 0,1-1 0,-1 0 0,0 0 0,0-1 0,-1 1 0,-1-1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18T14:02:16.810"/>
    </inkml:context>
    <inkml:brush xml:id="br0">
      <inkml:brushProperty name="width" value="0.1" units="cm"/>
      <inkml:brushProperty name="height" value="0.1" units="cm"/>
      <inkml:brushProperty name="color" value="#FFDC00"/>
    </inkml:brush>
  </inkml:definitions>
  <inkml:trace contextRef="#ctx0" brushRef="#br0">1 25 24575,'5'3'0,"1"-1"0,-6 0 0,2-1 0,1 1 0,-2 0 0,3-1 0,-3 1 0,1-1 0,0 2 0,0-2 0,0 2 0,0-2 0,1 1 0,-1-1 0,0 1 0,1-1 0,-2 0 0,2 2 0,-1-3 0,0 3 0,0-2 0,0 1 0,-1 1 0,1-2 0,-1 2 0,2-2 0,-1 1 0,0 0 0,-1 0 0,1 0 0,0 0 0,0-1 0,0 1 0,0-1 0,1 1 0,-6-8 0,4 4 0,-7-5 0,6 5 0,-2 1 0,1-2 0,0 1 0,-1-1 0,2 1 0,-2 0 0,1-1 0,0 1 0,-1-1 0,2 1 0,-1-1 0,0 1 0,1-1 0,-1 0 0,1 1 0,0-1 0,0 0 0,0 1 0,0-1 0,0 0 0,0 1 0,0-1 0,0 0 0,0 1 0,0-1 0,0 0 0,0 0 0,0 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18T14:02:24.522"/>
    </inkml:context>
    <inkml:brush xml:id="br0">
      <inkml:brushProperty name="width" value="0.1" units="cm"/>
      <inkml:brushProperty name="height" value="0.1" units="cm"/>
      <inkml:brushProperty name="color" value="#FFDC00"/>
    </inkml:brush>
  </inkml:definitions>
  <inkml:trace contextRef="#ctx0" brushRef="#br0">1 0 24575,'6'0'0,"0"0"0,-4 0 0,0 0 0,1 0 0,-1 0 0,1 0 0,0 1 0,-1 0 0,1-1 0,0 0 0,-1 0 0,1 0 0,0 0 0,-1 0 0,1 0 0,0 0 0,-1 0 0,1 0 0,0 0 0,0 1 0,-1 0 0,1 0 0,0-1 0,0 0 0,-1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18T14:02:12.442"/>
    </inkml:context>
    <inkml:brush xml:id="br0">
      <inkml:brushProperty name="width" value="0.1" units="cm"/>
      <inkml:brushProperty name="height" value="0.1" units="cm"/>
      <inkml:brushProperty name="color" value="#FFDC00"/>
    </inkml:brush>
  </inkml:definitions>
  <inkml:trace contextRef="#ctx0" brushRef="#br0">1 1 24575,'4'4'0,"0"0"0,-2-4 0,0 1 0,1-1 0,-1 1 0,1 0 0,0-1 0,-1 1 0,1-1 0,0 0 0,-1 1 0,1-1 0,0 1 0,-1-1 0,1 1 0,0-1 0,-1 1 0,1 0 0,0-1 0,-1 2 0,1-2 0,0 1 0,-1-1 0,1 1 0,0-1 0,-1 2 0,1-2 0,0 1 0,0 0 0,-1-1 0,0 2 0,1-2 0,0 2 0,0-1 0,-1 1 0,0-1 0,0 0 0,1-1 0,0 0 0,0 0 0,-1 0 0,1 0 0,0 0 0,-1 0 0,1 0 0,0 0 0,-1 0 0,1 0 0,0 0 0,-1 0 0,1 0 0,0 1 0,-1-1 0,1 1 0,0-1 0,-1 1 0,1-1 0,0 1 0,-1 0 0,1-1 0,-1 2 0,1-2 0,-1 1 0,1 0 0,0-1 0,-1 2 0,3-1 0,-3 0 0,2 0 0,-2 0 0,0-1 0,0 3 0,0-2 0,0 1 0,0 0 0,0-1 0,0 1 0,0 0 0,0-1 0,0 1 0,0-1 0,0 1 0,0 0 0,0 0 0,-1 0 0,1 0 0,-1 1 0,0-1 0,1 1 0,-1-1 0,0 0 0,0 1 0,0-1 0,0 1 0,0-1 0,0 1 0,0-1 0,-1 1 0,1 0 0,-1 0 0,1-1 0,-1 1 0,0 0 0,0 0 0,1-1 0,-1 1 0,1 0 0,-1-1 0,0 1 0,0 0 0,0 0 0,0-1 0,0 1 0,0 0 0,0-1 0,0 1 0,0 0 0,0-1 0,-1 1 0,1 0 0,-1-1 0,1 1 0,-1 0 0,1-1 0,-1 1 0,1-1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18T14:02:13.082"/>
    </inkml:context>
    <inkml:brush xml:id="br0">
      <inkml:brushProperty name="width" value="0.1" units="cm"/>
      <inkml:brushProperty name="height" value="0.1" units="cm"/>
      <inkml:brushProperty name="color" value="#FFDC00"/>
    </inkml:brush>
  </inkml:definitions>
  <inkml:trace contextRef="#ctx0" brushRef="#br0">1 0 24575,'0'6'0,"0"-2"0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18T14:02:31.602"/>
    </inkml:context>
    <inkml:brush xml:id="br0">
      <inkml:brushProperty name="width" value="0.1" units="cm"/>
      <inkml:brushProperty name="height" value="0.1" units="cm"/>
      <inkml:brushProperty name="color" value="#FFDC00"/>
    </inkml:brush>
  </inkml:definitions>
  <inkml:trace contextRef="#ctx0" brushRef="#br0">1 9 24575,'6'0'0,"0"0"0,-4 0 0,0 0 0,1 0 0,-1 0 0,1 0 0,0 0 0,-1 0 0,1 0 0,0 0 0,-1 0 0,1 0 0,0 0 0,-1 0 0,1 0 0,0 0 0,-1 0 0,1 0 0,0 0 0,-1 0 0,1 1 0,0-1 0,-1 1 0,1-1 0,0 0 0,-1 1 0,1-1 0,0 1 0,-1-1 0,1 0 0,0 0 0,-1 0 0,1 0 0,0 0 0,0 0 0,-1 0 0,1 0 0,0 0 0,0 0 0,-1 0 0,1 0 0,0 0 0,-1 0 0,1 0 0,0 0 0,0 0 0,-1 0 0,1 0 0,0 0 0,-1-1 0,1 1 0,0-1 0,-1 1 0,1 0 0,0 0 0,-1-1 0,1 1 0,0-1 0,-1 1 0,1 0 0,0 0 0,-1 0 0,1 0 0,0-1 0,-1 1 0,1-1 0,0 1 0,-1 0 0,1 0 0,0-1 0,-1 1 0,1-1 0,0 1 0,-1 0 0,1 0 0,0 0 0,-1 0 0,1 0 0,0 0 0,-1 0 0,1 0 0,0 0 0,0 0 0,-1 0 0,1 0 0,0 0 0,0 0 0,-1 0 0,1 0 0,0 0 0,0 0 0,-1 0 0,1 0 0,0 0 0,-1 0 0,1 0 0,0 0 0,-1 0 0,1 0 0,0 0 0,-1 0 0,1 0 0,0 0 0,-1 0 0,1 0 0,0 0 0,-1 0 0,1 0 0,0 0 0,-1 0 0,1-1 0,0 1 0,-1-1 0,1 1 0,0 0 0,-1 0 0,1 0 0,0 0 0,-1 0 0,1 0 0,0 0 0,-1-1 0,1 1 0,0-1 0,-1 1 0,1 0 0,0 0 0,0 0 0,-1 0 0,1 0 0,0 0 0,-1 0 0,1 0 0,0 0 0,0 0 0,-1 0 0,1 0 0,0 0 0,0 0 0,-1 0 0,1 0 0,0 0 0,-1 1 0,1-1 0,0 1 0,-1-1 0,1 0 0,0 1 0,-1-1 0,1 1 0,0-1 0,-1 1 0,1-1 0,0 1 0,-1-1 0,1 1 0,0-1 0,-1 1 0,1-1 0,0 1 0,-1-1 0,1 1 0,0-1 0,-1 1 0,1-1 0,-1 2 0,1-2 0,-1 1 0,1 0 0,0-1 0,-1 2 0,1-2 0,-1 2 0,1-2 0,0 2 0,-1-2 0,0 2 0,0-1 0,0 1 0,1-1 0,-1 1 0,0-1 0,0 1 0,0 0 0,0 0 0,0 0 0,1 0 0,0-1 0,-1 1 0,0-1 0,1 0 0,-1 1 0,0-1 0,1 0 0,-2 1 0,3-1 0,-2 0 0,1 0 0,-1 0 0,0 0 0,1 0 0,-1 1 0,1-2 0,-1 2 0,1-2 0,-1 2 0,1-2 0,0 2 0,-1-2 0,2 1 0,-2 0 0,2-1 0,-3 2 0,4-1 0,-4 0 0,4 1 0,-3-2 0,3 3 0,-3-3 0,4 3 0,-4-2 0,2 0 0,-3 1 0,2-1 0,-1 1 0,0-1 0,0 1 0,2 0 0,-1 1 0,1-1 0,-1 0 0,0 0 0,0-1 0,-1 1 0,-1-1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0-30T10:47:08.476"/>
    </inkml:context>
    <inkml:brush xml:id="br0">
      <inkml:brushProperty name="width" value="0.05" units="cm"/>
      <inkml:brushProperty name="height" value="0.05" units="cm"/>
      <inkml:brushProperty name="ignorePressure" value="1"/>
    </inkml:brush>
  </inkml:definitions>
  <inkml:trace contextRef="#ctx0" brushRef="#br0">0 14,'0'-6,"0"-2</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18T14:02:07.986"/>
    </inkml:context>
    <inkml:brush xml:id="br0">
      <inkml:brushProperty name="width" value="0.1" units="cm"/>
      <inkml:brushProperty name="height" value="0.1" units="cm"/>
      <inkml:brushProperty name="color" value="#FFDC00"/>
    </inkml:brush>
  </inkml:definitions>
  <inkml:trace contextRef="#ctx0" brushRef="#br0">148 11 24575,'-9'0'0,"1"0"0,3 0 0,2 0 0,0 0 0,1 0 0,-2 1 0,2-1 0,-2 1 0,2-1 0,0 1 0,-1-1 0,1 1 0,-1-1 0,0 1 0,1 0 0,-1 0 0,1 1 0,-1-2 0,1 2 0,-1-1 0,1 0 0,0 1 0,0-1 0,0 1 0,-1-1 0,2 1 0,-2-1 0,1 1 0,1 0 0,-2 0 0,2 0 0,-1 0 0,0 0 0,0-1 0,0 1 0,0-1 0,0 1 0,0 0 0,0-1 0,0 1 0,0-1 0,0 1 0,-1-1 0,1 1 0,0-1 0,0 0 0,-1 1 0,0-1 0,1 1 0,0-1 0,1 2 0,-1-2 0,1 2 0,-1-1 0,1 0 0,-1 0 0,0 0 0,1 0 0,-2 0 0,8-8 0,-5 4 0,5-5 0,-5 5 0,3 1 0,-1-2 0,0 2 0,0-2 0,0 2 0,0-1 0,0 0 0,1 1 0,-1-1 0,1 2 0,0-2 0,0 2 0,1-2 0,-2 2 0,2-1 0,-2 1 0,1-1 0,0 1 0,0-1 0,0 1 0,2 0 0,-3 0 0,4 0 0,-4 0 0,2 0 0,-2 0 0,1 0 0,-1 0 0,1 0 0,0-1 0,-1 1 0,1-2 0,-1 1 0,0 0 0,1-1 0,-1 1 0,1 0 0,-1-1 0,1 2 0,-1-1 0,1 0 0,0 1 0,-1-2 0,1 2 0,0-1 0,-1 0 0,1 1 0,0-1 0,0 1 0,-1-1 0,1 1 0,0-1 0,0 1 0,-1-1 0,1 1 0,0-1 0,-1 1 0,1 0 0,0-1 0,0 1 0,-1-1 0,1 1 0,-10 2 0,5-2 0,-7 2 0,5-1 0,2 0 0,-3 1 0,3-1 0,-4 1 0,3-2 0,-3 2 0,4-2 0,-2 2 0,1-2 0,-2 2 0,3-2 0,-1 2 0,1-1 0,0 0 0,-1 1 0,1-2 0,-1 2 0,1-1 0,0 0 0,-1 1 0,1-1 0,-1 0 0,1 1 0,0-1 0,0 1 0,-1-1 0,2 1 0,-2-1 0,1 1 0,0-1 0,-1 1 0,1-1 0,0 0 0,0 2 0,0-3 0,0 3 0,0-1 0,1 0 0,-1 1 0,1-1 0,0 0 0,-1 1 0,1-1 0,0 1 0,-1-1 0,1 0 0,-1 0 0,1 0 0,-1 0 0,1 0 0,-1 0 0,2-8 0,1 6 0,1-9 0,0 7 0,-2 0 0,2-1 0,-1 1 0,0 0 0,1 0 0,-1 0 0,2 0 0,-1 0 0,0 1 0,1-1 0,-1 1 0,0 0 0,1-1 0,-1 2 0,1-2 0,0 1 0,-1 0 0,1 0 0,-1 0 0,1 1 0,-1-1 0,2 0 0,-2 1 0,1-1 0,0 0 0,-1 1 0,1-1 0,0 0 0,-1 1 0,1-1 0,0 0 0,-1 1 0,1-1 0,0 0 0,-1 1 0,1-1 0,0 0 0,-1 1 0,1-2 0,-1 1 0,0 0 0,1-1 0,0 2 0,-1-2 0,1 1 0,0 0 0,0 0 0,-1 0 0,0 1 0,1-1 0,0 0 0,0 1 0,-1-1 0,1 1 0,0-1 0,-1 1 0,1-1 0,0 0 0,-1 1 0,1-2 0,0 2 0,-2-2 0,3 2 0,-2-1 0,0 0 0,2 1 0,-3-1 0,2 0 0,0 1 0,-1-2 0,1 2 0,0-1 0,-1 0 0,2 1 0,-2-2 0,1 2 0,0-2 0,-1 2 0,1-1 0,0 0 0,-1 1 0,1-2 0,0 2 0,-1-1 0,1 0 0,0 1 0,-1-1 0,1 1 0,0 0 0,0 0 0,-1-1 0,1 1 0,0-1 0,0 1 0,-1-1 0,1 1 0,0-1 0,-1 1 0,1 0 0,0-1 0,0 1 0,1-1 0,-1 1 0,3-1 0,-4 1 0,4-1 0,-4 1 0,3 0 0,-3 0 0,2-1 0,-2 1 0,1-1 0,0 1 0,-1 0 0,1 0 0,0 0 0,-1 0 0,1 0 0,0 0 0,-1 0 0,1 0 0,0 0 0,-1 0 0,1 0 0,0 0 0,-1 0 0,1 0 0,1 0 0,-1 0 0,0 0 0,-1 0 0,1 0 0,0 0 0,-1 0 0,1 1 0,0-1 0,0 1 0,-1-1 0,1 1 0,0-1 0,-1 1 0,1-1 0,0 0 0,0 0 0,-1 1 0,1-1 0,-1 2 0,1-2 0,-1 2 0,1-2 0,-1 2 0,1-1 0,-1 0 0,1 0 0,-1 0 0,0 0 0,1 0 0,-1 1 0,1-2 0,-1 2 0,0-1 0,0 1 0,1-1 0,-2 1 0,3-1 0,-3 0 0,2 1 0,-1-1 0,0 0 0,1 1 0,-2-1 0,3 0 0,-3 1 0,2-1 0,-1 1 0,0-1 0,0 1 0,0-1 0,0 1 0,0 0 0,0-1 0,0 1 0,0-1 0,-1 2 0,1-1 0,-1 0 0,1 1 0,-1-2 0,0 2 0,1 0 0,0-1 0,-2 1 0,1-1 0,0 1 0,1-1 0,-2 1 0,1-1 0,0 1 0,0-1 0,0 1 0,0-1 0,0 1 0,0 0 0,0-1 0,0 0 0,1 0 0,0 1 0,-1 0 0,1-1 0,-2 0 0,2 0 0,-1 1 0,1-1 0,-1 0 0,1 0 0,-2 1 0,2-1 0,-2 1 0,1 0 0,0-1 0,-1 1 0,1 0 0,0-1 0,-1 1 0,1-1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18T14:02:16.810"/>
    </inkml:context>
    <inkml:brush xml:id="br0">
      <inkml:brushProperty name="width" value="0.1" units="cm"/>
      <inkml:brushProperty name="height" value="0.1" units="cm"/>
      <inkml:brushProperty name="color" value="#FFDC00"/>
    </inkml:brush>
  </inkml:definitions>
  <inkml:trace contextRef="#ctx0" brushRef="#br0">1 25 24575,'5'3'0,"1"-1"0,-6 0 0,2-1 0,1 1 0,-2 0 0,3-1 0,-3 1 0,1-1 0,0 2 0,0-2 0,0 2 0,0-2 0,1 1 0,-1-1 0,0 1 0,1-1 0,-2 0 0,2 2 0,-1-3 0,0 3 0,0-2 0,0 1 0,-1 1 0,1-2 0,-1 2 0,2-2 0,-1 1 0,0 0 0,-1 0 0,1 0 0,0 0 0,0-1 0,0 1 0,0-1 0,1 1 0,-6-8 0,4 4 0,-7-5 0,6 5 0,-2 1 0,1-2 0,0 1 0,-1-1 0,2 1 0,-2 0 0,1-1 0,0 1 0,-1-1 0,2 1 0,-1-1 0,0 1 0,1-1 0,-1 0 0,1 1 0,0-1 0,0 0 0,0 1 0,0-1 0,0 0 0,0 1 0,0-1 0,0 0 0,0 1 0,0-1 0,0 0 0,0 0 0,0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2536E048-A352-4BB6-BBCC-BD44E551F68E}" type="datetimeFigureOut">
              <a:rPr lang="en-ZA" smtClean="0"/>
              <a:t>2022/03/07</a:t>
            </a:fld>
            <a:endParaRPr lang="en-ZA"/>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DF9EFC38-92A7-4091-BBA3-9AC4DF771430}" type="slidenum">
              <a:rPr lang="en-ZA" smtClean="0"/>
              <a:t>‹#›</a:t>
            </a:fld>
            <a:endParaRPr lang="en-ZA"/>
          </a:p>
        </p:txBody>
      </p:sp>
    </p:spTree>
    <p:extLst>
      <p:ext uri="{BB962C8B-B14F-4D97-AF65-F5344CB8AC3E}">
        <p14:creationId xmlns:p14="http://schemas.microsoft.com/office/powerpoint/2010/main" val="1953198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sz="1200" dirty="0"/>
              <a:t>This Courage video will help you an overview of the sex, conception and option counselling for crisis pregnancy workshop.</a:t>
            </a:r>
          </a:p>
        </p:txBody>
      </p:sp>
      <p:sp>
        <p:nvSpPr>
          <p:cNvPr id="4" name="Slide Number Placeholder 3"/>
          <p:cNvSpPr>
            <a:spLocks noGrp="1"/>
          </p:cNvSpPr>
          <p:nvPr>
            <p:ph type="sldNum" sz="quarter" idx="5"/>
          </p:nvPr>
        </p:nvSpPr>
        <p:spPr/>
        <p:txBody>
          <a:bodyPr/>
          <a:lstStyle/>
          <a:p>
            <a:fld id="{DF9EFC38-92A7-4091-BBA3-9AC4DF771430}" type="slidenum">
              <a:rPr lang="en-ZA" smtClean="0"/>
              <a:t>1</a:t>
            </a:fld>
            <a:endParaRPr lang="en-ZA"/>
          </a:p>
        </p:txBody>
      </p:sp>
    </p:spTree>
    <p:extLst>
      <p:ext uri="{BB962C8B-B14F-4D97-AF65-F5344CB8AC3E}">
        <p14:creationId xmlns:p14="http://schemas.microsoft.com/office/powerpoint/2010/main" val="3384005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Between the ages of 11 and 12, young boys and girls go through puberty, this can happen before or after these ages, but this is the average.  </a:t>
            </a:r>
          </a:p>
          <a:p>
            <a:r>
              <a:rPr lang="en-US" dirty="0"/>
              <a:t>For young boys, </a:t>
            </a:r>
            <a:r>
              <a:rPr lang="en-ZA" sz="1200" b="0" i="0" u="none" strike="noStrike" kern="1200" dirty="0">
                <a:solidFill>
                  <a:schemeClr val="tx1"/>
                </a:solidFill>
                <a:effectLst/>
                <a:latin typeface="+mn-lt"/>
                <a:ea typeface="+mn-ea"/>
                <a:cs typeface="+mn-cs"/>
              </a:rPr>
              <a:t>their penis and testicles grow, and their scrotum gradually becomes darker, their pubic hair becomes thicker and curlier. underarm hair starts to grow, and they also start to sweat more.  </a:t>
            </a:r>
          </a:p>
          <a:p>
            <a:r>
              <a:rPr lang="en-ZA" sz="1200" b="0" i="0" u="none" strike="noStrike" kern="1200" dirty="0">
                <a:solidFill>
                  <a:schemeClr val="tx1"/>
                </a:solidFill>
                <a:effectLst/>
                <a:latin typeface="+mn-lt"/>
                <a:ea typeface="+mn-ea"/>
                <a:cs typeface="+mn-cs"/>
              </a:rPr>
              <a:t>Boys need to take extra care when it comes to personal hygiene when they reach puberty.  </a:t>
            </a:r>
          </a:p>
          <a:p>
            <a:r>
              <a:rPr lang="en-ZA" sz="1200" b="0" i="0" u="none" strike="noStrike" kern="1200" dirty="0">
                <a:solidFill>
                  <a:schemeClr val="tx1"/>
                </a:solidFill>
                <a:effectLst/>
                <a:latin typeface="+mn-lt"/>
                <a:ea typeface="+mn-ea"/>
                <a:cs typeface="+mn-cs"/>
              </a:rPr>
              <a:t>For girls they will get their first period, which is also referred to as menstruation or menarche, where they bleed from their vagina for  three to seven days every month.</a:t>
            </a:r>
          </a:p>
          <a:p>
            <a:r>
              <a:rPr lang="en-ZA" sz="1200" b="0" i="0" u="none" strike="noStrike" kern="1200" dirty="0">
                <a:solidFill>
                  <a:schemeClr val="tx1"/>
                </a:solidFill>
                <a:effectLst/>
                <a:latin typeface="+mn-lt"/>
                <a:ea typeface="+mn-ea"/>
                <a:cs typeface="+mn-cs"/>
              </a:rPr>
              <a:t>Personal hygiene is also important for girls at puberty, and they will need support with sanitary products to help them at this time. </a:t>
            </a:r>
          </a:p>
          <a:p>
            <a:r>
              <a:rPr lang="en-ZA" sz="1200" b="0" i="0" u="none" strike="noStrike" kern="1200" dirty="0">
                <a:solidFill>
                  <a:schemeClr val="tx1"/>
                </a:solidFill>
                <a:effectLst/>
                <a:latin typeface="+mn-lt"/>
                <a:ea typeface="+mn-ea"/>
                <a:cs typeface="+mn-cs"/>
              </a:rPr>
              <a:t>Their pubic hair will get thicker, and some may gain a bit of weight. </a:t>
            </a:r>
          </a:p>
          <a:p>
            <a:r>
              <a:rPr lang="en-ZA" sz="1200" b="0" i="0" u="none" strike="noStrike" kern="1200" dirty="0">
                <a:solidFill>
                  <a:schemeClr val="tx1"/>
                </a:solidFill>
                <a:effectLst/>
                <a:latin typeface="+mn-lt"/>
                <a:ea typeface="+mn-ea"/>
                <a:cs typeface="+mn-cs"/>
              </a:rPr>
              <a:t>Their period may be a bit erratic at first but eventually it will settle into a 28-day cycle which they should monitor.  </a:t>
            </a:r>
          </a:p>
          <a:p>
            <a:r>
              <a:rPr lang="en-ZA" sz="1200" b="0" i="0" u="none" strike="noStrike" kern="1200" dirty="0">
                <a:solidFill>
                  <a:schemeClr val="tx1"/>
                </a:solidFill>
                <a:effectLst/>
                <a:latin typeface="+mn-lt"/>
                <a:ea typeface="+mn-ea"/>
                <a:cs typeface="+mn-cs"/>
              </a:rPr>
              <a:t>At puberty, girls become fertile and are able to conceive and have a child, but this is not ideal until they become adults at the age of 18.  </a:t>
            </a:r>
          </a:p>
          <a:p>
            <a:r>
              <a:rPr lang="en-ZA" sz="1200" b="0" i="0" u="none" strike="noStrike" kern="1200" dirty="0">
                <a:solidFill>
                  <a:schemeClr val="tx1"/>
                </a:solidFill>
                <a:effectLst/>
                <a:latin typeface="+mn-lt"/>
                <a:ea typeface="+mn-ea"/>
                <a:cs typeface="+mn-cs"/>
              </a:rPr>
              <a:t>At puberty, girls and boys will both start feeling sexual attraction. </a:t>
            </a:r>
          </a:p>
          <a:p>
            <a:r>
              <a:rPr lang="en-ZA" sz="1200" b="0" i="0" u="none" strike="noStrike" kern="1200" dirty="0">
                <a:solidFill>
                  <a:schemeClr val="tx1"/>
                </a:solidFill>
                <a:effectLst/>
                <a:latin typeface="+mn-lt"/>
                <a:ea typeface="+mn-ea"/>
                <a:cs typeface="+mn-cs"/>
              </a:rPr>
              <a:t>This can be for the opposite or same sex, but to fall pregnant, a girl will need to have sex with a boy. </a:t>
            </a:r>
          </a:p>
          <a:p>
            <a:r>
              <a:rPr lang="en-ZA" sz="1200" b="0" i="0" u="none" strike="noStrike" kern="1200" dirty="0">
                <a:solidFill>
                  <a:schemeClr val="tx1"/>
                </a:solidFill>
                <a:effectLst/>
                <a:latin typeface="+mn-lt"/>
                <a:ea typeface="+mn-ea"/>
                <a:cs typeface="+mn-cs"/>
              </a:rPr>
              <a:t>One of the first choices we have when we are sexually attracted to someone is whether or not to have sex with them.  </a:t>
            </a:r>
          </a:p>
          <a:p>
            <a:r>
              <a:rPr lang="en-ZA" sz="1200" b="0" i="0" u="none" strike="noStrike" kern="1200" dirty="0">
                <a:solidFill>
                  <a:schemeClr val="tx1"/>
                </a:solidFill>
                <a:effectLst/>
                <a:latin typeface="+mn-lt"/>
                <a:ea typeface="+mn-ea"/>
                <a:cs typeface="+mn-cs"/>
              </a:rPr>
              <a:t>No one is allowed to force a girl or a boy to have sex before they are ready to do this. </a:t>
            </a:r>
          </a:p>
          <a:p>
            <a:r>
              <a:rPr lang="en-ZA" sz="1200" b="0" i="0" u="none" strike="noStrike" kern="1200" dirty="0">
                <a:solidFill>
                  <a:schemeClr val="tx1"/>
                </a:solidFill>
                <a:effectLst/>
                <a:latin typeface="+mn-lt"/>
                <a:ea typeface="+mn-ea"/>
                <a:cs typeface="+mn-cs"/>
              </a:rPr>
              <a:t>This is referred to as ‘consent’, when both parties freely and voluntarily agree to have sex, they feel safe and understand what having sex is all about, and they are present or conscious of what is happening at the time.   </a:t>
            </a:r>
          </a:p>
          <a:p>
            <a:r>
              <a:rPr lang="en-ZA" sz="1200" b="0" i="0" u="none" strike="noStrike" kern="1200" dirty="0">
                <a:solidFill>
                  <a:schemeClr val="tx1"/>
                </a:solidFill>
                <a:effectLst/>
                <a:latin typeface="+mn-lt"/>
                <a:ea typeface="+mn-ea"/>
                <a:cs typeface="+mn-cs"/>
              </a:rPr>
              <a:t>If a girl or boy says that they do not want to have sex, but are forced to, that is referred to as sexual assault and rape, and is a criminal offence. </a:t>
            </a:r>
          </a:p>
          <a:p>
            <a:r>
              <a:rPr lang="en-ZA" sz="1200" b="0" i="0" u="none" strike="noStrike" kern="1200" dirty="0">
                <a:solidFill>
                  <a:schemeClr val="tx1"/>
                </a:solidFill>
                <a:effectLst/>
                <a:latin typeface="+mn-lt"/>
                <a:ea typeface="+mn-ea"/>
                <a:cs typeface="+mn-cs"/>
              </a:rPr>
              <a:t>The age of consent to have sex is 17 years old in South Africa, this means that if someone is older than 17 and has sex with a child that is less than 17 years of age, they can be prosecuted for statutory rape, even if they believe that both parties have consented.  </a:t>
            </a:r>
          </a:p>
          <a:p>
            <a:r>
              <a:rPr lang="en-ZA" sz="1200" b="0" i="0" u="none" strike="noStrike" kern="1200" dirty="0">
                <a:solidFill>
                  <a:schemeClr val="tx1"/>
                </a:solidFill>
                <a:effectLst/>
                <a:latin typeface="+mn-lt"/>
                <a:ea typeface="+mn-ea"/>
                <a:cs typeface="+mn-cs"/>
              </a:rPr>
              <a:t>If someone is forcing you to have sex against your will, you must tell a child protection officer so that they can protect you.  This could be a trusted adult family or community member, a teacher, a social worker, your doctor or nurse or a police officer.  </a:t>
            </a:r>
          </a:p>
          <a:p>
            <a:r>
              <a:rPr lang="en-ZA" sz="1200" b="0" i="0" u="none" strike="noStrike" kern="1200" dirty="0">
                <a:solidFill>
                  <a:schemeClr val="tx1"/>
                </a:solidFill>
                <a:effectLst/>
                <a:latin typeface="+mn-lt"/>
                <a:ea typeface="+mn-ea"/>
                <a:cs typeface="+mn-cs"/>
              </a:rPr>
              <a:t>Each of these people have a responsibility to protect you from sexual abuse and rape. </a:t>
            </a:r>
            <a:endParaRPr lang="en-US" dirty="0"/>
          </a:p>
        </p:txBody>
      </p:sp>
      <p:sp>
        <p:nvSpPr>
          <p:cNvPr id="4" name="Slide Number Placeholder 3"/>
          <p:cNvSpPr>
            <a:spLocks noGrp="1"/>
          </p:cNvSpPr>
          <p:nvPr>
            <p:ph type="sldNum" sz="quarter" idx="5"/>
          </p:nvPr>
        </p:nvSpPr>
        <p:spPr/>
        <p:txBody>
          <a:bodyPr/>
          <a:lstStyle/>
          <a:p>
            <a:fld id="{DF9EFC38-92A7-4091-BBA3-9AC4DF771430}" type="slidenum">
              <a:rPr lang="en-ZA" smtClean="0"/>
              <a:t>10</a:t>
            </a:fld>
            <a:endParaRPr lang="en-ZA"/>
          </a:p>
        </p:txBody>
      </p:sp>
    </p:spTree>
    <p:extLst>
      <p:ext uri="{BB962C8B-B14F-4D97-AF65-F5344CB8AC3E}">
        <p14:creationId xmlns:p14="http://schemas.microsoft.com/office/powerpoint/2010/main" val="1766039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there is consent and the boy and girl decide to have sex, they have another choice to make.  </a:t>
            </a:r>
          </a:p>
          <a:p>
            <a:r>
              <a:rPr lang="en-US" dirty="0"/>
              <a:t>This is the choice between having safe or unsafe sex.  Safe sex refers to using contraceptives whilst being sexually active, this can refer to a male condom that is placed over the boy’s penis or a female condom, diaphragm or cap, that is placed inside a girl’s vagina before and during sex.  </a:t>
            </a:r>
          </a:p>
          <a:p>
            <a:r>
              <a:rPr lang="en-US" dirty="0"/>
              <a:t>Other forms of contraceptives that can prevent pregnancy but do not prevent sexually transmitted disease include the pill, the contraceptive injection, implant or patch or an </a:t>
            </a:r>
            <a:r>
              <a:rPr lang="en-ZA" sz="1200" b="0" i="0" u="none" strike="noStrike" kern="1200" dirty="0">
                <a:solidFill>
                  <a:schemeClr val="tx1"/>
                </a:solidFill>
                <a:effectLst/>
                <a:latin typeface="+mn-lt"/>
                <a:ea typeface="+mn-ea"/>
                <a:cs typeface="+mn-cs"/>
              </a:rPr>
              <a:t>intra-uterine device, also called an IUD or coil. Girls should consult with a gynaecologist or woman’s health care practitioner to decide which option is best suited to their needs.  </a:t>
            </a:r>
          </a:p>
          <a:p>
            <a:r>
              <a:rPr lang="en-ZA" sz="1200" b="0" i="0" u="none" strike="noStrike" kern="1200" dirty="0">
                <a:solidFill>
                  <a:schemeClr val="tx1"/>
                </a:solidFill>
                <a:effectLst/>
                <a:latin typeface="+mn-lt"/>
                <a:ea typeface="+mn-ea"/>
                <a:cs typeface="+mn-cs"/>
              </a:rPr>
              <a:t>Remember that no form of contraceptive is 100% safe, contraceptives such as the pill, injection and implant take at least seven days to start working and can be impacted by illness and some medications.  </a:t>
            </a:r>
          </a:p>
          <a:p>
            <a:r>
              <a:rPr lang="en-ZA" sz="1200" b="0" i="0" u="none" strike="noStrike" kern="1200" dirty="0">
                <a:solidFill>
                  <a:schemeClr val="tx1"/>
                </a:solidFill>
                <a:effectLst/>
                <a:latin typeface="+mn-lt"/>
                <a:ea typeface="+mn-ea"/>
                <a:cs typeface="+mn-cs"/>
              </a:rPr>
              <a:t>If you do have unprotected sex by mistake, you can speak to your doctor or pharmacist about emergency contraception, which can be taken up to five days after having unprotected sex but should only be considered in an emergency.</a:t>
            </a:r>
          </a:p>
          <a:p>
            <a:pPr marL="0" marR="0" lvl="0" indent="0" algn="l" defTabSz="914400" rtl="0" eaLnBrk="1" fontAlgn="auto" latinLnBrk="0" hangingPunct="1">
              <a:lnSpc>
                <a:spcPct val="100000"/>
              </a:lnSpc>
              <a:spcBef>
                <a:spcPts val="0"/>
              </a:spcBef>
              <a:spcAft>
                <a:spcPts val="0"/>
              </a:spcAft>
              <a:buClrTx/>
              <a:buSzTx/>
              <a:buFontTx/>
              <a:buNone/>
              <a:tabLst/>
              <a:defRPr/>
            </a:pPr>
            <a:r>
              <a:rPr lang="en-ZA" sz="1200" b="0" i="0" u="none" strike="noStrike" kern="1200" dirty="0">
                <a:solidFill>
                  <a:schemeClr val="tx1"/>
                </a:solidFill>
                <a:effectLst/>
                <a:latin typeface="+mn-lt"/>
                <a:ea typeface="+mn-ea"/>
                <a:cs typeface="+mn-cs"/>
              </a:rPr>
              <a:t>If the boy and girl decide to have sex without contraceptive protection, this is referred to as ‘unsafe sex’ as it can result in pregnancy or sexually transmitted diseases such as the human papilloma virus or HPV, sometimes referred to as genital warts, chlamydia, gonorrhoea and HIV which can lead to AIDS. </a:t>
            </a:r>
          </a:p>
          <a:p>
            <a:pPr marL="0" marR="0" lvl="0" indent="0" algn="l" defTabSz="914400" rtl="0" eaLnBrk="1" fontAlgn="auto" latinLnBrk="0" hangingPunct="1">
              <a:lnSpc>
                <a:spcPct val="100000"/>
              </a:lnSpc>
              <a:spcBef>
                <a:spcPts val="0"/>
              </a:spcBef>
              <a:spcAft>
                <a:spcPts val="0"/>
              </a:spcAft>
              <a:buClrTx/>
              <a:buSzTx/>
              <a:buFontTx/>
              <a:buNone/>
              <a:tabLst/>
              <a:defRPr/>
            </a:pPr>
            <a:r>
              <a:rPr lang="en-ZA" sz="1200" b="0" i="0" u="none" strike="noStrike" kern="1200" dirty="0">
                <a:solidFill>
                  <a:schemeClr val="tx1"/>
                </a:solidFill>
                <a:effectLst/>
                <a:latin typeface="+mn-lt"/>
                <a:ea typeface="+mn-ea"/>
                <a:cs typeface="+mn-cs"/>
              </a:rPr>
              <a:t>Pregnancy happens when the boy ejaculates his sperm into a girl’s vagina and one of his sperm fertilises one of her eggs inside her uterus. You can fall pregnant after having sex just once!</a:t>
            </a:r>
            <a:endParaRPr lang="en-US" dirty="0"/>
          </a:p>
        </p:txBody>
      </p:sp>
      <p:sp>
        <p:nvSpPr>
          <p:cNvPr id="4" name="Slide Number Placeholder 3"/>
          <p:cNvSpPr>
            <a:spLocks noGrp="1"/>
          </p:cNvSpPr>
          <p:nvPr>
            <p:ph type="sldNum" sz="quarter" idx="5"/>
          </p:nvPr>
        </p:nvSpPr>
        <p:spPr/>
        <p:txBody>
          <a:bodyPr/>
          <a:lstStyle/>
          <a:p>
            <a:fld id="{DF9EFC38-92A7-4091-BBA3-9AC4DF771430}" type="slidenum">
              <a:rPr lang="en-ZA" smtClean="0"/>
              <a:t>11</a:t>
            </a:fld>
            <a:endParaRPr lang="en-ZA"/>
          </a:p>
        </p:txBody>
      </p:sp>
    </p:spTree>
    <p:extLst>
      <p:ext uri="{BB962C8B-B14F-4D97-AF65-F5344CB8AC3E}">
        <p14:creationId xmlns:p14="http://schemas.microsoft.com/office/powerpoint/2010/main" val="2232467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fertilization takes place, a baby will start to grow inside the woman’s uterus.  You will know that you are pregnant if your period or menstruation stops.  </a:t>
            </a:r>
          </a:p>
          <a:p>
            <a:r>
              <a:rPr lang="en-US" dirty="0"/>
              <a:t>If you are sexually active and you miss a period, you should conduct a pregnancy test immediately.  </a:t>
            </a:r>
          </a:p>
          <a:p>
            <a:r>
              <a:rPr lang="en-US" dirty="0"/>
              <a:t>You can either have a urine or blood test to find out if you are pregnant.  A urine pregnancy test can be purchased at a pharmacy and should only be done after you have missed your period, which could be three to four weeks after having unprotected sex.  </a:t>
            </a:r>
          </a:p>
          <a:p>
            <a:r>
              <a:rPr lang="en-US" dirty="0"/>
              <a:t>A blood test can identify a pregnancy around two weeks after having unprotected sex.  </a:t>
            </a:r>
          </a:p>
          <a:p>
            <a:r>
              <a:rPr lang="en-US" dirty="0"/>
              <a:t>The sooner you know if you are pregnant or not, the better, as this can be a stressful time if the pregnancy is unplanned, and you will also have more options available to you.  </a:t>
            </a:r>
          </a:p>
          <a:p>
            <a:r>
              <a:rPr lang="en-US" dirty="0"/>
              <a:t>If you discover that you are pregnant and this was unplanned, you should consult with a doctor, nurse, woman’s health care practitioner, social worker or counsellor about the options available to you.  </a:t>
            </a:r>
          </a:p>
          <a:p>
            <a:r>
              <a:rPr lang="en-US" dirty="0"/>
              <a:t>These include parenting your child, abortion, which is usually only available up to 14 weeks or the end of your first trimester, kindship care, where another family member takes care of your child, foster or institutional care, which are both temporary options usually for the period of around 2 years. Or adoption, where you formally place your child into the care of another parent or family.  </a:t>
            </a:r>
          </a:p>
          <a:p>
            <a:r>
              <a:rPr lang="en-US" dirty="0"/>
              <a:t>Some women choose to abandon their child, but this is an illegal option and should not be considered as it is detrimental to both the mother and child’s health and wellbeing. </a:t>
            </a:r>
          </a:p>
        </p:txBody>
      </p:sp>
      <p:sp>
        <p:nvSpPr>
          <p:cNvPr id="4" name="Slide Number Placeholder 3"/>
          <p:cNvSpPr>
            <a:spLocks noGrp="1"/>
          </p:cNvSpPr>
          <p:nvPr>
            <p:ph type="sldNum" sz="quarter" idx="5"/>
          </p:nvPr>
        </p:nvSpPr>
        <p:spPr/>
        <p:txBody>
          <a:bodyPr/>
          <a:lstStyle/>
          <a:p>
            <a:fld id="{DF9EFC38-92A7-4091-BBA3-9AC4DF771430}" type="slidenum">
              <a:rPr lang="en-ZA" smtClean="0"/>
              <a:t>12</a:t>
            </a:fld>
            <a:endParaRPr lang="en-ZA"/>
          </a:p>
        </p:txBody>
      </p:sp>
    </p:spTree>
    <p:extLst>
      <p:ext uri="{BB962C8B-B14F-4D97-AF65-F5344CB8AC3E}">
        <p14:creationId xmlns:p14="http://schemas.microsoft.com/office/powerpoint/2010/main" val="1961643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baby grows inside a woman’s uterus for around 40 weeks,  with three distinct trimesters of just over 13 weeks each. </a:t>
            </a:r>
          </a:p>
          <a:p>
            <a:r>
              <a:rPr lang="en-ZA" sz="1200" b="0" i="0" u="none" strike="noStrike" kern="1200" dirty="0">
                <a:solidFill>
                  <a:schemeClr val="tx1"/>
                </a:solidFill>
                <a:effectLst/>
                <a:latin typeface="+mn-lt"/>
                <a:ea typeface="+mn-ea"/>
                <a:cs typeface="+mn-cs"/>
              </a:rPr>
              <a:t>In the first trimester, your baby will grow from a fertilized egg into a moving </a:t>
            </a:r>
            <a:r>
              <a:rPr lang="en-ZA" sz="1200" b="0" i="0" u="none" strike="noStrike" kern="1200" dirty="0" err="1">
                <a:solidFill>
                  <a:schemeClr val="tx1"/>
                </a:solidFill>
                <a:effectLst/>
                <a:latin typeface="+mn-lt"/>
                <a:ea typeface="+mn-ea"/>
                <a:cs typeface="+mn-cs"/>
              </a:rPr>
              <a:t>fetus</a:t>
            </a:r>
            <a:r>
              <a:rPr lang="en-ZA" sz="1200" b="0" i="0" u="none" strike="noStrike" kern="1200" dirty="0">
                <a:solidFill>
                  <a:schemeClr val="tx1"/>
                </a:solidFill>
                <a:effectLst/>
                <a:latin typeface="+mn-lt"/>
                <a:ea typeface="+mn-ea"/>
                <a:cs typeface="+mn-cs"/>
              </a:rPr>
              <a:t>, with heart, eyes, ears, and working organs. </a:t>
            </a:r>
          </a:p>
          <a:p>
            <a:r>
              <a:rPr lang="en-ZA" sz="1200" b="0" i="0" u="none" strike="noStrike" kern="1200" dirty="0">
                <a:solidFill>
                  <a:schemeClr val="tx1"/>
                </a:solidFill>
                <a:effectLst/>
                <a:latin typeface="+mn-lt"/>
                <a:ea typeface="+mn-ea"/>
                <a:cs typeface="+mn-cs"/>
              </a:rPr>
              <a:t>In the second trimester, your baby's features develop, and you may be able to feel your baby move inside you. </a:t>
            </a:r>
          </a:p>
          <a:p>
            <a:r>
              <a:rPr lang="en-ZA" sz="1200" b="0" i="0" u="none" strike="noStrike" kern="1200" dirty="0">
                <a:solidFill>
                  <a:schemeClr val="tx1"/>
                </a:solidFill>
                <a:effectLst/>
                <a:latin typeface="+mn-lt"/>
                <a:ea typeface="+mn-ea"/>
                <a:cs typeface="+mn-cs"/>
              </a:rPr>
              <a:t>In the third trimester, your baby will grow rapidly to get ready for birth.  </a:t>
            </a:r>
          </a:p>
          <a:p>
            <a:r>
              <a:rPr lang="en-ZA" sz="1200" b="0" i="0" u="none" strike="noStrike" kern="1200" dirty="0">
                <a:solidFill>
                  <a:schemeClr val="tx1"/>
                </a:solidFill>
                <a:effectLst/>
                <a:latin typeface="+mn-lt"/>
                <a:ea typeface="+mn-ea"/>
                <a:cs typeface="+mn-cs"/>
              </a:rPr>
              <a:t>If you choose to have an abortion, you will need to check if these services are available and legal in your country or state, however, most countries where abortion is legal, will only conduct one up to the end of the first trimester between 12 and 14 weeks. </a:t>
            </a:r>
          </a:p>
          <a:p>
            <a:r>
              <a:rPr lang="en-ZA" sz="1200" b="0" i="0" u="none" strike="noStrike" kern="1200" dirty="0">
                <a:solidFill>
                  <a:schemeClr val="tx1"/>
                </a:solidFill>
                <a:effectLst/>
                <a:latin typeface="+mn-lt"/>
                <a:ea typeface="+mn-ea"/>
                <a:cs typeface="+mn-cs"/>
              </a:rPr>
              <a:t>Abortions can be considered after this time, if the pregnancy presents a significant health risk to the mother or child. It is important to note that if you do conduct an illegal late abortion in the second or third trimester, this is a crime, and you could be found guilty of ‘concealment of birth’, should the child die.  </a:t>
            </a:r>
          </a:p>
          <a:p>
            <a:r>
              <a:rPr lang="en-ZA" sz="1200" b="0" i="0" u="none" strike="noStrike" kern="1200" dirty="0">
                <a:solidFill>
                  <a:schemeClr val="tx1"/>
                </a:solidFill>
                <a:effectLst/>
                <a:latin typeface="+mn-lt"/>
                <a:ea typeface="+mn-ea"/>
                <a:cs typeface="+mn-cs"/>
              </a:rPr>
              <a:t>If the child lives, which can happen after 24 weeks or in the third trimester, they can be born with a number of physical and intellectual challenges due to their prematurity at birth and could struggle with these for the rest of their lives. </a:t>
            </a:r>
          </a:p>
          <a:p>
            <a:r>
              <a:rPr lang="en-ZA" sz="1200" b="0" i="0" u="none" strike="noStrike" kern="1200" dirty="0">
                <a:solidFill>
                  <a:schemeClr val="tx1"/>
                </a:solidFill>
                <a:effectLst/>
                <a:latin typeface="+mn-lt"/>
                <a:ea typeface="+mn-ea"/>
                <a:cs typeface="+mn-cs"/>
              </a:rPr>
              <a:t>If the mother takes care of herself and her baby throughout her pregnancy, goes for regular health check ups, is careful about what she eats and drinks, and has no drugs or alcohol during this time,  she should give birth to a healthy baby at 37 to 40 weeks, a baby born before this may need some post natal care and support as they are considered preterm or premature.  </a:t>
            </a:r>
          </a:p>
          <a:p>
            <a:r>
              <a:rPr lang="en-ZA" sz="1200" b="0" i="0" u="none" strike="noStrike" kern="1200" dirty="0">
                <a:solidFill>
                  <a:schemeClr val="tx1"/>
                </a:solidFill>
                <a:effectLst/>
                <a:latin typeface="+mn-lt"/>
                <a:ea typeface="+mn-ea"/>
                <a:cs typeface="+mn-cs"/>
              </a:rPr>
              <a:t>If the mother is unable to take care of her child herself at this time, there are a number of options available to her. Please watch the Courage Option Counselling for Crisis Pregnancy Video to understand what these options are or speak to your local health care provider, social worker or counsellor. </a:t>
            </a:r>
            <a:endParaRPr lang="en-US" b="0" dirty="0"/>
          </a:p>
        </p:txBody>
      </p:sp>
      <p:sp>
        <p:nvSpPr>
          <p:cNvPr id="4" name="Slide Number Placeholder 3"/>
          <p:cNvSpPr>
            <a:spLocks noGrp="1"/>
          </p:cNvSpPr>
          <p:nvPr>
            <p:ph type="sldNum" sz="quarter" idx="5"/>
          </p:nvPr>
        </p:nvSpPr>
        <p:spPr/>
        <p:txBody>
          <a:bodyPr/>
          <a:lstStyle/>
          <a:p>
            <a:fld id="{DF9EFC38-92A7-4091-BBA3-9AC4DF771430}" type="slidenum">
              <a:rPr lang="en-ZA" smtClean="0"/>
              <a:t>13</a:t>
            </a:fld>
            <a:endParaRPr lang="en-ZA"/>
          </a:p>
        </p:txBody>
      </p:sp>
    </p:spTree>
    <p:extLst>
      <p:ext uri="{BB962C8B-B14F-4D97-AF65-F5344CB8AC3E}">
        <p14:creationId xmlns:p14="http://schemas.microsoft.com/office/powerpoint/2010/main" val="349439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Discuss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b="1" dirty="0">
                <a:solidFill>
                  <a:srgbClr val="482C89"/>
                </a:solidFill>
                <a:latin typeface="Arial" panose="020B0604020202020204" pitchFamily="34" charset="0"/>
                <a:cs typeface="Arial" panose="020B0604020202020204" pitchFamily="34" charset="0"/>
              </a:rPr>
              <a:t>Do you have any questions about this process?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b="1" dirty="0">
                <a:solidFill>
                  <a:srgbClr val="482C89"/>
                </a:solidFill>
                <a:latin typeface="Arial" panose="020B0604020202020204" pitchFamily="34" charset="0"/>
                <a:cs typeface="Arial" panose="020B0604020202020204" pitchFamily="34" charset="0"/>
              </a:rPr>
              <a:t>Is there anything you don’t understand or would like more information about?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b="1" dirty="0">
                <a:solidFill>
                  <a:srgbClr val="482C89"/>
                </a:solidFill>
                <a:latin typeface="Arial" panose="020B0604020202020204" pitchFamily="34" charset="0"/>
                <a:cs typeface="Arial" panose="020B0604020202020204" pitchFamily="34" charset="0"/>
              </a:rPr>
              <a:t>What other sources do you use to find out about sex, birth control and pregnancy?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b="1" dirty="0">
                <a:solidFill>
                  <a:srgbClr val="482C89"/>
                </a:solidFill>
                <a:latin typeface="Arial" panose="020B0604020202020204" pitchFamily="34" charset="0"/>
                <a:cs typeface="Arial" panose="020B0604020202020204" pitchFamily="34" charset="0"/>
              </a:rPr>
              <a:t>What was your experience </a:t>
            </a:r>
            <a:r>
              <a:rPr lang="en-ZA" sz="1200" b="1" dirty="0" err="1">
                <a:solidFill>
                  <a:srgbClr val="482C89"/>
                </a:solidFill>
                <a:latin typeface="Arial" panose="020B0604020202020204" pitchFamily="34" charset="0"/>
                <a:cs typeface="Arial" panose="020B0604020202020204" pitchFamily="34" charset="0"/>
              </a:rPr>
              <a:t>eof</a:t>
            </a:r>
            <a:r>
              <a:rPr lang="en-ZA" sz="1200" b="1" dirty="0">
                <a:solidFill>
                  <a:srgbClr val="482C89"/>
                </a:solidFill>
                <a:latin typeface="Arial" panose="020B0604020202020204" pitchFamily="34" charset="0"/>
                <a:cs typeface="Arial" panose="020B0604020202020204" pitchFamily="34" charset="0"/>
              </a:rPr>
              <a:t> trying to get information from these other 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ZA" sz="1200" b="1" dirty="0">
              <a:solidFill>
                <a:srgbClr val="482C89"/>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ZA" dirty="0"/>
          </a:p>
        </p:txBody>
      </p:sp>
      <p:sp>
        <p:nvSpPr>
          <p:cNvPr id="4" name="Slide Number Placeholder 3"/>
          <p:cNvSpPr>
            <a:spLocks noGrp="1"/>
          </p:cNvSpPr>
          <p:nvPr>
            <p:ph type="sldNum" sz="quarter" idx="5"/>
          </p:nvPr>
        </p:nvSpPr>
        <p:spPr/>
        <p:txBody>
          <a:bodyPr/>
          <a:lstStyle/>
          <a:p>
            <a:fld id="{DF9EFC38-92A7-4091-BBA3-9AC4DF771430}" type="slidenum">
              <a:rPr lang="en-ZA" smtClean="0"/>
              <a:t>14</a:t>
            </a:fld>
            <a:endParaRPr lang="en-ZA"/>
          </a:p>
        </p:txBody>
      </p:sp>
    </p:spTree>
    <p:extLst>
      <p:ext uri="{BB962C8B-B14F-4D97-AF65-F5344CB8AC3E}">
        <p14:creationId xmlns:p14="http://schemas.microsoft.com/office/powerpoint/2010/main" val="3331254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sz="1200" dirty="0"/>
              <a:t>This Courage presentation will help you to explore what causes and what could prevent crisis pregnancy in your community.</a:t>
            </a:r>
          </a:p>
        </p:txBody>
      </p:sp>
      <p:sp>
        <p:nvSpPr>
          <p:cNvPr id="4" name="Slide Number Placeholder 3"/>
          <p:cNvSpPr>
            <a:spLocks noGrp="1"/>
          </p:cNvSpPr>
          <p:nvPr>
            <p:ph type="sldNum" sz="quarter" idx="5"/>
          </p:nvPr>
        </p:nvSpPr>
        <p:spPr/>
        <p:txBody>
          <a:bodyPr/>
          <a:lstStyle/>
          <a:p>
            <a:fld id="{DF9EFC38-92A7-4091-BBA3-9AC4DF771430}" type="slidenum">
              <a:rPr lang="en-ZA" smtClean="0"/>
              <a:t>15</a:t>
            </a:fld>
            <a:endParaRPr lang="en-ZA"/>
          </a:p>
        </p:txBody>
      </p:sp>
    </p:spTree>
    <p:extLst>
      <p:ext uri="{BB962C8B-B14F-4D97-AF65-F5344CB8AC3E}">
        <p14:creationId xmlns:p14="http://schemas.microsoft.com/office/powerpoint/2010/main" val="4174273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sz="1200" dirty="0"/>
              <a:t>These are some useful tools that will help you to identify the child protection challenges and their drivers in your community, which you can download from the Courage Child Protection Website or order a printed version online.  </a:t>
            </a:r>
          </a:p>
          <a:p>
            <a:r>
              <a:rPr lang="en-ZA" sz="1200" dirty="0"/>
              <a:t>As stimulus for your child protection identification exercise you can either use:</a:t>
            </a:r>
          </a:p>
          <a:p>
            <a:r>
              <a:rPr lang="en-ZA" sz="1200" dirty="0"/>
              <a:t>An A1 Courage Community Map which is available in portrait or landscape format and some coloured buttons or stickers.</a:t>
            </a:r>
          </a:p>
          <a:p>
            <a:r>
              <a:rPr lang="en-ZA" sz="1200" dirty="0"/>
              <a:t>Or you can play this video and ask participants to list child protection challenges that they have seen in their community.</a:t>
            </a:r>
          </a:p>
          <a:p>
            <a:r>
              <a:rPr lang="en-ZA" sz="1200" dirty="0"/>
              <a:t>Or you can download and project the Courage Community Map from the presentation format off our website, and use coloured marker pens to identify your community’s child protection challenges.</a:t>
            </a:r>
          </a:p>
        </p:txBody>
      </p:sp>
      <p:sp>
        <p:nvSpPr>
          <p:cNvPr id="4" name="Slide Number Placeholder 3"/>
          <p:cNvSpPr>
            <a:spLocks noGrp="1"/>
          </p:cNvSpPr>
          <p:nvPr>
            <p:ph type="sldNum" sz="quarter" idx="5"/>
          </p:nvPr>
        </p:nvSpPr>
        <p:spPr/>
        <p:txBody>
          <a:bodyPr/>
          <a:lstStyle/>
          <a:p>
            <a:fld id="{DF9EFC38-92A7-4091-BBA3-9AC4DF771430}" type="slidenum">
              <a:rPr lang="en-ZA" smtClean="0"/>
              <a:t>16</a:t>
            </a:fld>
            <a:endParaRPr lang="en-ZA"/>
          </a:p>
        </p:txBody>
      </p:sp>
    </p:spTree>
    <p:extLst>
      <p:ext uri="{BB962C8B-B14F-4D97-AF65-F5344CB8AC3E}">
        <p14:creationId xmlns:p14="http://schemas.microsoft.com/office/powerpoint/2010/main" val="181408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For this exercise, you will want to ask your participants to identify all of the child protection challenges that they have seen or observed in their community. </a:t>
            </a:r>
          </a:p>
          <a:p>
            <a:r>
              <a:rPr lang="en-ZA" dirty="0"/>
              <a:t>They can identify these using stickers, buttons, markers on a printed or projected community map, or just by listing them on a piece of paper.</a:t>
            </a:r>
          </a:p>
          <a:p>
            <a:r>
              <a:rPr lang="en-ZA" dirty="0"/>
              <a:t>If your participants are working in a group, suggest that they spend some time describing their community to the rest of the team, so that they understand the context of the challenges that they identify.</a:t>
            </a:r>
          </a:p>
        </p:txBody>
      </p:sp>
      <p:sp>
        <p:nvSpPr>
          <p:cNvPr id="4" name="Slide Number Placeholder 3"/>
          <p:cNvSpPr>
            <a:spLocks noGrp="1"/>
          </p:cNvSpPr>
          <p:nvPr>
            <p:ph type="sldNum" sz="quarter" idx="5"/>
          </p:nvPr>
        </p:nvSpPr>
        <p:spPr/>
        <p:txBody>
          <a:bodyPr/>
          <a:lstStyle/>
          <a:p>
            <a:fld id="{DF9EFC38-92A7-4091-BBA3-9AC4DF771430}" type="slidenum">
              <a:rPr lang="en-ZA" smtClean="0"/>
              <a:t>17</a:t>
            </a:fld>
            <a:endParaRPr lang="en-ZA"/>
          </a:p>
        </p:txBody>
      </p:sp>
    </p:spTree>
    <p:extLst>
      <p:ext uri="{BB962C8B-B14F-4D97-AF65-F5344CB8AC3E}">
        <p14:creationId xmlns:p14="http://schemas.microsoft.com/office/powerpoint/2010/main" val="2469746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in the top left-hand corner and moving right, you will see different kinds of companies, main roads, night clubs, bars and border posts.</a:t>
            </a:r>
          </a:p>
          <a:p>
            <a:r>
              <a:rPr lang="en-US" dirty="0"/>
              <a:t>Moving down, you will see public spaces such as parks where people can relax and meet friends outside, and then there are different kinds of residential areas.</a:t>
            </a:r>
          </a:p>
        </p:txBody>
      </p:sp>
      <p:sp>
        <p:nvSpPr>
          <p:cNvPr id="4" name="Slide Number Placeholder 3"/>
          <p:cNvSpPr>
            <a:spLocks noGrp="1"/>
          </p:cNvSpPr>
          <p:nvPr>
            <p:ph type="sldNum" sz="quarter" idx="5"/>
          </p:nvPr>
        </p:nvSpPr>
        <p:spPr/>
        <p:txBody>
          <a:bodyPr/>
          <a:lstStyle/>
          <a:p>
            <a:fld id="{DF9EFC38-92A7-4091-BBA3-9AC4DF771430}" type="slidenum">
              <a:rPr lang="en-ZA" smtClean="0"/>
              <a:t>18</a:t>
            </a:fld>
            <a:endParaRPr lang="en-ZA"/>
          </a:p>
        </p:txBody>
      </p:sp>
    </p:spTree>
    <p:extLst>
      <p:ext uri="{BB962C8B-B14F-4D97-AF65-F5344CB8AC3E}">
        <p14:creationId xmlns:p14="http://schemas.microsoft.com/office/powerpoint/2010/main" val="40972198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residential areas have formal houses, and some have informal houses as you can see in the middle of this community map.</a:t>
            </a:r>
          </a:p>
          <a:p>
            <a:r>
              <a:rPr lang="en-US" dirty="0"/>
              <a:t>There are also child protection organizations, social workers, courts, clinics and government departments that span a number of different areas such as home affairs and social development.</a:t>
            </a:r>
          </a:p>
          <a:p>
            <a:r>
              <a:rPr lang="en-US" dirty="0"/>
              <a:t>Moving back to the left of the map, you will see  early childhood development </a:t>
            </a:r>
            <a:r>
              <a:rPr lang="en-US" dirty="0" err="1"/>
              <a:t>centres</a:t>
            </a:r>
            <a:r>
              <a:rPr lang="en-US" dirty="0"/>
              <a:t> or creches and schools.</a:t>
            </a:r>
          </a:p>
        </p:txBody>
      </p:sp>
      <p:sp>
        <p:nvSpPr>
          <p:cNvPr id="4" name="Slide Number Placeholder 3"/>
          <p:cNvSpPr>
            <a:spLocks noGrp="1"/>
          </p:cNvSpPr>
          <p:nvPr>
            <p:ph type="sldNum" sz="quarter" idx="5"/>
          </p:nvPr>
        </p:nvSpPr>
        <p:spPr/>
        <p:txBody>
          <a:bodyPr/>
          <a:lstStyle/>
          <a:p>
            <a:fld id="{DF9EFC38-92A7-4091-BBA3-9AC4DF771430}" type="slidenum">
              <a:rPr lang="en-ZA" smtClean="0"/>
              <a:t>19</a:t>
            </a:fld>
            <a:endParaRPr lang="en-ZA"/>
          </a:p>
        </p:txBody>
      </p:sp>
    </p:spTree>
    <p:extLst>
      <p:ext uri="{BB962C8B-B14F-4D97-AF65-F5344CB8AC3E}">
        <p14:creationId xmlns:p14="http://schemas.microsoft.com/office/powerpoint/2010/main" val="762243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ZA" sz="1200" b="0" dirty="0">
                <a:solidFill>
                  <a:schemeClr val="bg1"/>
                </a:solidFill>
                <a:latin typeface="Century Gothic" panose="020B0502020202020204" pitchFamily="34" charset="0"/>
                <a:ea typeface="MS PGothic" panose="020B0600070205080204" pitchFamily="34" charset="-128"/>
              </a:rPr>
              <a:t>This workshop will help you to…</a:t>
            </a:r>
            <a:endParaRPr lang="en-ZA" sz="1200" b="0" dirty="0"/>
          </a:p>
          <a:p>
            <a:pPr marL="457200" indent="-457200">
              <a:buFont typeface="Arial" panose="020B0604020202020204" pitchFamily="34" charset="0"/>
              <a:buChar char="•"/>
            </a:pPr>
            <a:r>
              <a:rPr lang="en-ZA" sz="1200" b="0" dirty="0"/>
              <a:t>Develop a personal vision that gets you to think about your future and the kind of world you would like to create for yourself.</a:t>
            </a:r>
          </a:p>
          <a:p>
            <a:pPr marL="457200" indent="-457200">
              <a:buFont typeface="Arial" panose="020B0604020202020204" pitchFamily="34" charset="0"/>
              <a:buChar char="•"/>
            </a:pPr>
            <a:r>
              <a:rPr lang="en-ZA" sz="1200" b="0" dirty="0"/>
              <a:t>Understand puberty, consent, birth control, sex, conception and pregnancy.</a:t>
            </a:r>
          </a:p>
          <a:p>
            <a:pPr marL="457200" indent="-457200">
              <a:buFont typeface="Arial" panose="020B0604020202020204" pitchFamily="34" charset="0"/>
              <a:buChar char="•"/>
            </a:pPr>
            <a:r>
              <a:rPr lang="en-ZA" sz="1200" b="0" dirty="0"/>
              <a:t>Understand what causes and what can prevent crisis pregnancy in your community.</a:t>
            </a:r>
          </a:p>
          <a:p>
            <a:pPr marL="457200" indent="-457200">
              <a:buFont typeface="Arial" panose="020B0604020202020204" pitchFamily="34" charset="0"/>
              <a:buChar char="•"/>
            </a:pPr>
            <a:r>
              <a:rPr lang="en-ZA" sz="1200" b="0" dirty="0"/>
              <a:t>Understand the options available to someone experiencing a crisis pregnancy.</a:t>
            </a:r>
          </a:p>
          <a:p>
            <a:pPr marL="457200" indent="-457200">
              <a:buFont typeface="Arial" panose="020B0604020202020204" pitchFamily="34" charset="0"/>
              <a:buChar char="•"/>
            </a:pPr>
            <a:r>
              <a:rPr lang="en-ZA" sz="1200" b="0" dirty="0"/>
              <a:t>Develop an action plan to ensure that you achieve your defined vision and future for yourself.</a:t>
            </a:r>
          </a:p>
        </p:txBody>
      </p:sp>
      <p:sp>
        <p:nvSpPr>
          <p:cNvPr id="4" name="Slide Number Placeholder 3"/>
          <p:cNvSpPr>
            <a:spLocks noGrp="1"/>
          </p:cNvSpPr>
          <p:nvPr>
            <p:ph type="sldNum" sz="quarter" idx="5"/>
          </p:nvPr>
        </p:nvSpPr>
        <p:spPr/>
        <p:txBody>
          <a:bodyPr/>
          <a:lstStyle/>
          <a:p>
            <a:fld id="{DF9EFC38-92A7-4091-BBA3-9AC4DF771430}" type="slidenum">
              <a:rPr lang="en-ZA" smtClean="0"/>
              <a:t>2</a:t>
            </a:fld>
            <a:endParaRPr lang="en-ZA"/>
          </a:p>
        </p:txBody>
      </p:sp>
    </p:spTree>
    <p:extLst>
      <p:ext uri="{BB962C8B-B14F-4D97-AF65-F5344CB8AC3E}">
        <p14:creationId xmlns:p14="http://schemas.microsoft.com/office/powerpoint/2010/main" val="13219833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schools there are universities and places of post graduate study.</a:t>
            </a:r>
          </a:p>
          <a:p>
            <a:r>
              <a:rPr lang="en-US" dirty="0"/>
              <a:t>You will also find religious intuitions, baby and children’s homes, a range of different health clinics, police stations, rehabilitation and psychiatric units, birth mother homes and hospitals.</a:t>
            </a:r>
          </a:p>
          <a:p>
            <a:r>
              <a:rPr lang="en-US" dirty="0"/>
              <a:t>Finally in the bottom left-hand corner you can see a home that is situated in a rural area,  where people may go to visit their family and where they have come from.</a:t>
            </a:r>
          </a:p>
        </p:txBody>
      </p:sp>
      <p:sp>
        <p:nvSpPr>
          <p:cNvPr id="4" name="Slide Number Placeholder 3"/>
          <p:cNvSpPr>
            <a:spLocks noGrp="1"/>
          </p:cNvSpPr>
          <p:nvPr>
            <p:ph type="sldNum" sz="quarter" idx="5"/>
          </p:nvPr>
        </p:nvSpPr>
        <p:spPr/>
        <p:txBody>
          <a:bodyPr/>
          <a:lstStyle/>
          <a:p>
            <a:fld id="{DF9EFC38-92A7-4091-BBA3-9AC4DF771430}" type="slidenum">
              <a:rPr lang="en-ZA" smtClean="0"/>
              <a:t>20</a:t>
            </a:fld>
            <a:endParaRPr lang="en-ZA"/>
          </a:p>
        </p:txBody>
      </p:sp>
    </p:spTree>
    <p:extLst>
      <p:ext uri="{BB962C8B-B14F-4D97-AF65-F5344CB8AC3E}">
        <p14:creationId xmlns:p14="http://schemas.microsoft.com/office/powerpoint/2010/main" val="2786587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There are different kinds of people in this community from children to families, spiritual, traditional and community leaders, doctors, nurses, social workers, police officers and government officials.  There are also people who struggle to fit into communities such as drug addicts or those with criminal intent. </a:t>
            </a:r>
          </a:p>
        </p:txBody>
      </p:sp>
      <p:sp>
        <p:nvSpPr>
          <p:cNvPr id="4" name="Slide Number Placeholder 3"/>
          <p:cNvSpPr>
            <a:spLocks noGrp="1"/>
          </p:cNvSpPr>
          <p:nvPr>
            <p:ph type="sldNum" sz="quarter" idx="5"/>
          </p:nvPr>
        </p:nvSpPr>
        <p:spPr/>
        <p:txBody>
          <a:bodyPr/>
          <a:lstStyle/>
          <a:p>
            <a:fld id="{DF9EFC38-92A7-4091-BBA3-9AC4DF771430}" type="slidenum">
              <a:rPr lang="en-ZA" smtClean="0"/>
              <a:t>21</a:t>
            </a:fld>
            <a:endParaRPr lang="en-ZA"/>
          </a:p>
        </p:txBody>
      </p:sp>
    </p:spTree>
    <p:extLst>
      <p:ext uri="{BB962C8B-B14F-4D97-AF65-F5344CB8AC3E}">
        <p14:creationId xmlns:p14="http://schemas.microsoft.com/office/powerpoint/2010/main" val="35987473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The people in the community are having lots of different conversations about the child protection challenges happening in their community.  We have used a child protection emoji language to illustrate these conversations.</a:t>
            </a:r>
          </a:p>
        </p:txBody>
      </p:sp>
      <p:sp>
        <p:nvSpPr>
          <p:cNvPr id="4" name="Slide Number Placeholder 3"/>
          <p:cNvSpPr>
            <a:spLocks noGrp="1"/>
          </p:cNvSpPr>
          <p:nvPr>
            <p:ph type="sldNum" sz="quarter" idx="5"/>
          </p:nvPr>
        </p:nvSpPr>
        <p:spPr/>
        <p:txBody>
          <a:bodyPr/>
          <a:lstStyle/>
          <a:p>
            <a:fld id="{DF9EFC38-92A7-4091-BBA3-9AC4DF771430}" type="slidenum">
              <a:rPr lang="en-ZA" smtClean="0"/>
              <a:t>22</a:t>
            </a:fld>
            <a:endParaRPr lang="en-ZA"/>
          </a:p>
        </p:txBody>
      </p:sp>
    </p:spTree>
    <p:extLst>
      <p:ext uri="{BB962C8B-B14F-4D97-AF65-F5344CB8AC3E}">
        <p14:creationId xmlns:p14="http://schemas.microsoft.com/office/powerpoint/2010/main" val="11411226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If you are using this presentation as the workshop stimulus, you may want to press pause now, so that participants can spend some time exploring the community map (Press Pause Now).</a:t>
            </a:r>
          </a:p>
        </p:txBody>
      </p:sp>
      <p:sp>
        <p:nvSpPr>
          <p:cNvPr id="4" name="Slide Number Placeholder 3"/>
          <p:cNvSpPr>
            <a:spLocks noGrp="1"/>
          </p:cNvSpPr>
          <p:nvPr>
            <p:ph type="sldNum" sz="quarter" idx="5"/>
          </p:nvPr>
        </p:nvSpPr>
        <p:spPr/>
        <p:txBody>
          <a:bodyPr/>
          <a:lstStyle/>
          <a:p>
            <a:fld id="{DF9EFC38-92A7-4091-BBA3-9AC4DF771430}" type="slidenum">
              <a:rPr lang="en-ZA" smtClean="0"/>
              <a:t>23</a:t>
            </a:fld>
            <a:endParaRPr lang="en-ZA"/>
          </a:p>
        </p:txBody>
      </p:sp>
    </p:spTree>
    <p:extLst>
      <p:ext uri="{BB962C8B-B14F-4D97-AF65-F5344CB8AC3E}">
        <p14:creationId xmlns:p14="http://schemas.microsoft.com/office/powerpoint/2010/main" val="2635662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Once they have identified all of their challenges, ask them to make a list of all of the things that they think are causing the challenges in their community and another list of all of the things that they think can prevent these challenges from taking place.</a:t>
            </a:r>
          </a:p>
        </p:txBody>
      </p:sp>
      <p:sp>
        <p:nvSpPr>
          <p:cNvPr id="4" name="Slide Number Placeholder 3"/>
          <p:cNvSpPr>
            <a:spLocks noGrp="1"/>
          </p:cNvSpPr>
          <p:nvPr>
            <p:ph type="sldNum" sz="quarter" idx="5"/>
          </p:nvPr>
        </p:nvSpPr>
        <p:spPr/>
        <p:txBody>
          <a:bodyPr/>
          <a:lstStyle/>
          <a:p>
            <a:fld id="{DF9EFC38-92A7-4091-BBA3-9AC4DF771430}" type="slidenum">
              <a:rPr lang="en-ZA" smtClean="0"/>
              <a:t>24</a:t>
            </a:fld>
            <a:endParaRPr lang="en-ZA"/>
          </a:p>
        </p:txBody>
      </p:sp>
    </p:spTree>
    <p:extLst>
      <p:ext uri="{BB962C8B-B14F-4D97-AF65-F5344CB8AC3E}">
        <p14:creationId xmlns:p14="http://schemas.microsoft.com/office/powerpoint/2010/main" val="6053866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sz="1200" dirty="0"/>
              <a:t>This Courage presentation will help you to understand the options available to you if you are experiencing a crisis pregnancy.</a:t>
            </a:r>
          </a:p>
        </p:txBody>
      </p:sp>
      <p:sp>
        <p:nvSpPr>
          <p:cNvPr id="4" name="Slide Number Placeholder 3"/>
          <p:cNvSpPr>
            <a:spLocks noGrp="1"/>
          </p:cNvSpPr>
          <p:nvPr>
            <p:ph type="sldNum" sz="quarter" idx="5"/>
          </p:nvPr>
        </p:nvSpPr>
        <p:spPr/>
        <p:txBody>
          <a:bodyPr/>
          <a:lstStyle/>
          <a:p>
            <a:fld id="{DF9EFC38-92A7-4091-BBA3-9AC4DF771430}" type="slidenum">
              <a:rPr lang="en-ZA" smtClean="0"/>
              <a:t>25</a:t>
            </a:fld>
            <a:endParaRPr lang="en-ZA"/>
          </a:p>
        </p:txBody>
      </p:sp>
    </p:spTree>
    <p:extLst>
      <p:ext uri="{BB962C8B-B14F-4D97-AF65-F5344CB8AC3E}">
        <p14:creationId xmlns:p14="http://schemas.microsoft.com/office/powerpoint/2010/main" val="33840059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Useful Courage Tools</a:t>
            </a:r>
          </a:p>
        </p:txBody>
      </p:sp>
      <p:sp>
        <p:nvSpPr>
          <p:cNvPr id="4" name="Slide Number Placeholder 3"/>
          <p:cNvSpPr>
            <a:spLocks noGrp="1"/>
          </p:cNvSpPr>
          <p:nvPr>
            <p:ph type="sldNum" sz="quarter" idx="5"/>
          </p:nvPr>
        </p:nvSpPr>
        <p:spPr/>
        <p:txBody>
          <a:bodyPr/>
          <a:lstStyle/>
          <a:p>
            <a:fld id="{DF9EFC38-92A7-4091-BBA3-9AC4DF771430}" type="slidenum">
              <a:rPr lang="en-ZA" smtClean="0"/>
              <a:t>26</a:t>
            </a:fld>
            <a:endParaRPr lang="en-ZA"/>
          </a:p>
        </p:txBody>
      </p:sp>
    </p:spTree>
    <p:extLst>
      <p:ext uri="{BB962C8B-B14F-4D97-AF65-F5344CB8AC3E}">
        <p14:creationId xmlns:p14="http://schemas.microsoft.com/office/powerpoint/2010/main" val="18303102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Unplanned and crisis pregnancy is a reality around the world.  </a:t>
            </a:r>
          </a:p>
          <a:p>
            <a:r>
              <a:rPr lang="en-ZA" sz="1200" kern="1200" dirty="0">
                <a:solidFill>
                  <a:schemeClr val="tx1"/>
                </a:solidFill>
                <a:effectLst/>
                <a:latin typeface="+mn-lt"/>
                <a:ea typeface="+mn-ea"/>
                <a:cs typeface="+mn-cs"/>
              </a:rPr>
              <a:t>The question is once you find yourself in this situation, what do you do about it? </a:t>
            </a:r>
          </a:p>
          <a:p>
            <a:r>
              <a:rPr lang="en-ZA" sz="1200" kern="1200" dirty="0">
                <a:solidFill>
                  <a:schemeClr val="tx1"/>
                </a:solidFill>
                <a:effectLst/>
                <a:latin typeface="+mn-lt"/>
                <a:ea typeface="+mn-ea"/>
                <a:cs typeface="+mn-cs"/>
              </a:rPr>
              <a:t>Sadly, many young women ignore their pregnancy and hope that it will magically go away, some don't even know that they are pregnant until they start to feel their baby move inside them in their second trimester.  </a:t>
            </a:r>
          </a:p>
          <a:p>
            <a:r>
              <a:rPr lang="en-ZA" sz="1200" kern="1200" dirty="0">
                <a:solidFill>
                  <a:schemeClr val="tx1"/>
                </a:solidFill>
                <a:effectLst/>
                <a:latin typeface="+mn-lt"/>
                <a:ea typeface="+mn-ea"/>
                <a:cs typeface="+mn-cs"/>
              </a:rPr>
              <a:t>As with everything, the most important step is to acknowledge that you are pregnant and then to explore the various options available to you. </a:t>
            </a:r>
          </a:p>
          <a:p>
            <a:r>
              <a:rPr lang="en-ZA" sz="1200" kern="1200" dirty="0">
                <a:solidFill>
                  <a:schemeClr val="tx1"/>
                </a:solidFill>
                <a:effectLst/>
                <a:latin typeface="+mn-lt"/>
                <a:ea typeface="+mn-ea"/>
                <a:cs typeface="+mn-cs"/>
              </a:rPr>
              <a:t>If you have fallen pregnant against your will, due to sexual abuse or rape, where someone has forced you to have sex, it is important that you inform a child protection officer.</a:t>
            </a:r>
          </a:p>
          <a:p>
            <a:r>
              <a:rPr lang="en-ZA" sz="1200" b="0" i="0" u="none" strike="noStrike" kern="1200" dirty="0">
                <a:solidFill>
                  <a:schemeClr val="tx1"/>
                </a:solidFill>
                <a:effectLst/>
                <a:latin typeface="+mn-lt"/>
                <a:ea typeface="+mn-ea"/>
                <a:cs typeface="+mn-cs"/>
              </a:rPr>
              <a:t>This could be a trusted adult family or community member, a teacher, a social worker, your doctor or nurse, or a police officer.  Each of these people have a responsibility to protect you from sexual abuse and rape. </a:t>
            </a:r>
            <a:endParaRPr lang="en-ZA" sz="1200" kern="1200" dirty="0">
              <a:solidFill>
                <a:schemeClr val="tx1"/>
              </a:solidFill>
              <a:effectLst/>
              <a:latin typeface="+mn-lt"/>
              <a:ea typeface="+mn-ea"/>
              <a:cs typeface="+mn-cs"/>
            </a:endParaRPr>
          </a:p>
          <a:p>
            <a:r>
              <a:rPr lang="en-ZA" sz="1200" kern="1200" dirty="0">
                <a:solidFill>
                  <a:schemeClr val="tx1"/>
                </a:solidFill>
                <a:effectLst/>
                <a:latin typeface="+mn-lt"/>
                <a:ea typeface="+mn-ea"/>
                <a:cs typeface="+mn-cs"/>
              </a:rPr>
              <a:t>Courage has identified seven different options available to someone experiencing a crisis pregnancy which includes, parenting, abortion, kinship care, foster care, institutional care, adoption and abandonment, which is the only  illegal option. We will discussion each of these options and the range of considerations that you should be aware of for each in this video.</a:t>
            </a:r>
            <a:endParaRPr lang="en-US" dirty="0"/>
          </a:p>
        </p:txBody>
      </p:sp>
      <p:sp>
        <p:nvSpPr>
          <p:cNvPr id="4" name="Slide Number Placeholder 3"/>
          <p:cNvSpPr>
            <a:spLocks noGrp="1"/>
          </p:cNvSpPr>
          <p:nvPr>
            <p:ph type="sldNum" sz="quarter" idx="5"/>
          </p:nvPr>
        </p:nvSpPr>
        <p:spPr/>
        <p:txBody>
          <a:bodyPr/>
          <a:lstStyle/>
          <a:p>
            <a:fld id="{DF9EFC38-92A7-4091-BBA3-9AC4DF771430}" type="slidenum">
              <a:rPr lang="en-ZA" smtClean="0"/>
              <a:t>27</a:t>
            </a:fld>
            <a:endParaRPr lang="en-ZA"/>
          </a:p>
        </p:txBody>
      </p:sp>
    </p:spTree>
    <p:extLst>
      <p:ext uri="{BB962C8B-B14F-4D97-AF65-F5344CB8AC3E}">
        <p14:creationId xmlns:p14="http://schemas.microsoft.com/office/powerpoint/2010/main" val="23088645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An unplanned pregnancy is a difficult situation to handle all by yourself. </a:t>
            </a:r>
          </a:p>
          <a:p>
            <a:r>
              <a:rPr lang="en-ZA" sz="1200" kern="1200" dirty="0">
                <a:solidFill>
                  <a:schemeClr val="tx1"/>
                </a:solidFill>
                <a:effectLst/>
                <a:latin typeface="+mn-lt"/>
                <a:ea typeface="+mn-ea"/>
                <a:cs typeface="+mn-cs"/>
              </a:rPr>
              <a:t>At some point you will want to talk to someone in order to share your feelings and get help with the decision-making process. </a:t>
            </a:r>
          </a:p>
          <a:p>
            <a:r>
              <a:rPr lang="en-ZA" sz="1200" kern="1200" dirty="0">
                <a:solidFill>
                  <a:schemeClr val="tx1"/>
                </a:solidFill>
                <a:effectLst/>
                <a:latin typeface="+mn-lt"/>
                <a:ea typeface="+mn-ea"/>
                <a:cs typeface="+mn-cs"/>
              </a:rPr>
              <a:t>Most girls will start by telling their boyfriend. Telling your parents is never easy and many girls will need some help to do this. </a:t>
            </a:r>
          </a:p>
          <a:p>
            <a:r>
              <a:rPr lang="en-ZA" sz="1200" kern="1200" dirty="0">
                <a:solidFill>
                  <a:schemeClr val="tx1"/>
                </a:solidFill>
                <a:effectLst/>
                <a:latin typeface="+mn-lt"/>
                <a:ea typeface="+mn-ea"/>
                <a:cs typeface="+mn-cs"/>
              </a:rPr>
              <a:t>Telling sisters and friends can help to share the problem but may not lead to constructive help. </a:t>
            </a:r>
          </a:p>
          <a:p>
            <a:r>
              <a:rPr lang="en-ZA" sz="1200" kern="1200" dirty="0">
                <a:solidFill>
                  <a:schemeClr val="tx1"/>
                </a:solidFill>
                <a:effectLst/>
                <a:latin typeface="+mn-lt"/>
                <a:ea typeface="+mn-ea"/>
                <a:cs typeface="+mn-cs"/>
              </a:rPr>
              <a:t>Telling a clinic sister, doctor or social worker attached to an antenatal clinic or hospital, a teacher or school counsellor, minister or religious counsellor or contacting a helpline, could lead to a referral to a professional who specialises in the counselling and support of mothers facing an unplanned pregnancy. </a:t>
            </a:r>
          </a:p>
          <a:p>
            <a:r>
              <a:rPr lang="en-ZA" sz="1200" kern="1200" dirty="0">
                <a:solidFill>
                  <a:schemeClr val="tx1"/>
                </a:solidFill>
                <a:effectLst/>
                <a:latin typeface="+mn-lt"/>
                <a:ea typeface="+mn-ea"/>
                <a:cs typeface="+mn-cs"/>
              </a:rPr>
              <a:t>These counsellors will help you to explore all the options and to reach a responsible  decision for both yourself and the baby.</a:t>
            </a:r>
            <a:endParaRPr lang="en-US" dirty="0"/>
          </a:p>
        </p:txBody>
      </p:sp>
      <p:sp>
        <p:nvSpPr>
          <p:cNvPr id="4" name="Slide Number Placeholder 3"/>
          <p:cNvSpPr>
            <a:spLocks noGrp="1"/>
          </p:cNvSpPr>
          <p:nvPr>
            <p:ph type="sldNum" sz="quarter" idx="5"/>
          </p:nvPr>
        </p:nvSpPr>
        <p:spPr/>
        <p:txBody>
          <a:bodyPr/>
          <a:lstStyle/>
          <a:p>
            <a:fld id="{DF9EFC38-92A7-4091-BBA3-9AC4DF771430}" type="slidenum">
              <a:rPr lang="en-ZA" smtClean="0"/>
              <a:t>28</a:t>
            </a:fld>
            <a:endParaRPr lang="en-ZA"/>
          </a:p>
        </p:txBody>
      </p:sp>
    </p:spTree>
    <p:extLst>
      <p:ext uri="{BB962C8B-B14F-4D97-AF65-F5344CB8AC3E}">
        <p14:creationId xmlns:p14="http://schemas.microsoft.com/office/powerpoint/2010/main" val="18754265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The first option is deciding to keep your child and to raise it until adulthood as his or her parent and primary care giver. </a:t>
            </a:r>
          </a:p>
          <a:p>
            <a:r>
              <a:rPr lang="en-ZA" sz="1200" kern="1200" dirty="0">
                <a:solidFill>
                  <a:schemeClr val="tx1"/>
                </a:solidFill>
                <a:effectLst/>
                <a:latin typeface="+mn-lt"/>
                <a:ea typeface="+mn-ea"/>
                <a:cs typeface="+mn-cs"/>
              </a:rPr>
              <a:t>The benefit of parenting is that your child will stay with you, his or her biological mother and/or parents. </a:t>
            </a:r>
          </a:p>
          <a:p>
            <a:r>
              <a:rPr lang="en-ZA" sz="1200" kern="1200" dirty="0">
                <a:solidFill>
                  <a:schemeClr val="tx1"/>
                </a:solidFill>
                <a:effectLst/>
                <a:latin typeface="+mn-lt"/>
                <a:ea typeface="+mn-ea"/>
                <a:cs typeface="+mn-cs"/>
              </a:rPr>
              <a:t>This will meet the cultural needs of your family and ancestors, and you can apply for a child-care grant if you are struggling with money and resources.  </a:t>
            </a:r>
          </a:p>
          <a:p>
            <a:r>
              <a:rPr lang="en-ZA" sz="1200" kern="1200" dirty="0">
                <a:solidFill>
                  <a:schemeClr val="tx1"/>
                </a:solidFill>
                <a:effectLst/>
                <a:latin typeface="+mn-lt"/>
                <a:ea typeface="+mn-ea"/>
                <a:cs typeface="+mn-cs"/>
              </a:rPr>
              <a:t>However, you may lack the finances and family support you need to raise a child on your own. </a:t>
            </a:r>
          </a:p>
          <a:p>
            <a:r>
              <a:rPr lang="en-ZA" sz="1200" kern="1200" dirty="0">
                <a:solidFill>
                  <a:schemeClr val="tx1"/>
                </a:solidFill>
                <a:effectLst/>
                <a:latin typeface="+mn-lt"/>
                <a:ea typeface="+mn-ea"/>
                <a:cs typeface="+mn-cs"/>
              </a:rPr>
              <a:t>Although you are legally entitled to stay in school you may find it difficult to do this and still care for your baby. </a:t>
            </a:r>
          </a:p>
          <a:p>
            <a:r>
              <a:rPr lang="en-ZA" sz="1200" kern="1200" dirty="0">
                <a:solidFill>
                  <a:schemeClr val="tx1"/>
                </a:solidFill>
                <a:effectLst/>
                <a:latin typeface="+mn-lt"/>
                <a:ea typeface="+mn-ea"/>
                <a:cs typeface="+mn-cs"/>
              </a:rPr>
              <a:t>You may feel isolated, resentful and stressed, and be subjected to ridicule and the stigma of being a teenage mother or single mother in your community. </a:t>
            </a:r>
          </a:p>
          <a:p>
            <a:r>
              <a:rPr lang="en-ZA" sz="1200" kern="1200" dirty="0">
                <a:solidFill>
                  <a:schemeClr val="tx1"/>
                </a:solidFill>
                <a:effectLst/>
                <a:latin typeface="+mn-lt"/>
                <a:ea typeface="+mn-ea"/>
                <a:cs typeface="+mn-cs"/>
              </a:rPr>
              <a:t>If you are still very young yourself, you may experience some challenges in raising a child, as you are still a child yourself.</a:t>
            </a:r>
            <a:endParaRPr lang="en-US" dirty="0"/>
          </a:p>
        </p:txBody>
      </p:sp>
      <p:sp>
        <p:nvSpPr>
          <p:cNvPr id="4" name="Slide Number Placeholder 3"/>
          <p:cNvSpPr>
            <a:spLocks noGrp="1"/>
          </p:cNvSpPr>
          <p:nvPr>
            <p:ph type="sldNum" sz="quarter" idx="5"/>
          </p:nvPr>
        </p:nvSpPr>
        <p:spPr/>
        <p:txBody>
          <a:bodyPr/>
          <a:lstStyle/>
          <a:p>
            <a:fld id="{DF9EFC38-92A7-4091-BBA3-9AC4DF771430}" type="slidenum">
              <a:rPr lang="en-ZA" smtClean="0"/>
              <a:t>29</a:t>
            </a:fld>
            <a:endParaRPr lang="en-ZA"/>
          </a:p>
        </p:txBody>
      </p:sp>
    </p:spTree>
    <p:extLst>
      <p:ext uri="{BB962C8B-B14F-4D97-AF65-F5344CB8AC3E}">
        <p14:creationId xmlns:p14="http://schemas.microsoft.com/office/powerpoint/2010/main" val="2623343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0" i="0" u="none" strike="noStrike" kern="1200" dirty="0">
                <a:solidFill>
                  <a:schemeClr val="tx1"/>
                </a:solidFill>
                <a:effectLst/>
                <a:latin typeface="+mn-lt"/>
                <a:ea typeface="+mn-ea"/>
                <a:cs typeface="+mn-cs"/>
              </a:rPr>
              <a:t>The process and timing illustrated below shows how you can run:</a:t>
            </a:r>
            <a:br>
              <a:rPr lang="en-ZA" dirty="0"/>
            </a:br>
            <a:r>
              <a:rPr lang="en-ZA" sz="1200" b="0" i="0" u="none" strike="noStrike" kern="1200" dirty="0">
                <a:solidFill>
                  <a:schemeClr val="tx1"/>
                </a:solidFill>
                <a:effectLst/>
                <a:latin typeface="+mn-lt"/>
                <a:ea typeface="+mn-ea"/>
                <a:cs typeface="+mn-cs"/>
              </a:rPr>
              <a:t>1) A 2 hour sex, pregnancy and option counselling workshop.</a:t>
            </a:r>
            <a:br>
              <a:rPr lang="en-ZA" dirty="0"/>
            </a:br>
            <a:r>
              <a:rPr lang="en-ZA" sz="1200" b="0" i="0" u="none" strike="noStrike" kern="1200" dirty="0">
                <a:solidFill>
                  <a:schemeClr val="tx1"/>
                </a:solidFill>
                <a:effectLst/>
                <a:latin typeface="+mn-lt"/>
                <a:ea typeface="+mn-ea"/>
                <a:cs typeface="+mn-cs"/>
              </a:rPr>
              <a:t>2) A 1 hour sex, conception and pregnancy workshop.</a:t>
            </a:r>
            <a:br>
              <a:rPr lang="en-ZA" dirty="0"/>
            </a:br>
            <a:r>
              <a:rPr lang="en-ZA" sz="1200" b="0" i="0" u="none" strike="noStrike" kern="1200" dirty="0">
                <a:solidFill>
                  <a:schemeClr val="tx1"/>
                </a:solidFill>
                <a:effectLst/>
                <a:latin typeface="+mn-lt"/>
                <a:ea typeface="+mn-ea"/>
                <a:cs typeface="+mn-cs"/>
              </a:rPr>
              <a:t>3) A 1 hour crisis pregnancy and option counselling workshop.</a:t>
            </a:r>
            <a:br>
              <a:rPr lang="en-ZA" dirty="0"/>
            </a:br>
            <a:r>
              <a:rPr lang="en-ZA" sz="1200" b="0" i="0" u="none" strike="noStrike" kern="1200" dirty="0">
                <a:solidFill>
                  <a:schemeClr val="tx1"/>
                </a:solidFill>
                <a:effectLst/>
                <a:latin typeface="+mn-lt"/>
                <a:ea typeface="+mn-ea"/>
                <a:cs typeface="+mn-cs"/>
              </a:rPr>
              <a:t>4) A 1 hour sex, gender and personal identity workshop.</a:t>
            </a:r>
            <a:br>
              <a:rPr lang="en-ZA" dirty="0"/>
            </a:br>
            <a:r>
              <a:rPr lang="en-ZA" sz="1200" b="0" i="0" u="none" strike="noStrike" kern="1200" dirty="0">
                <a:solidFill>
                  <a:schemeClr val="tx1"/>
                </a:solidFill>
                <a:effectLst/>
                <a:latin typeface="+mn-lt"/>
                <a:ea typeface="+mn-ea"/>
                <a:cs typeface="+mn-cs"/>
              </a:rPr>
              <a:t>5) A 1 hour sex and reproductive health rights and personal empowerment workshop. </a:t>
            </a:r>
            <a:endParaRPr lang="en-ZA" dirty="0"/>
          </a:p>
        </p:txBody>
      </p:sp>
      <p:sp>
        <p:nvSpPr>
          <p:cNvPr id="4" name="Slide Number Placeholder 3"/>
          <p:cNvSpPr>
            <a:spLocks noGrp="1"/>
          </p:cNvSpPr>
          <p:nvPr>
            <p:ph type="sldNum" sz="quarter" idx="5"/>
          </p:nvPr>
        </p:nvSpPr>
        <p:spPr/>
        <p:txBody>
          <a:bodyPr/>
          <a:lstStyle/>
          <a:p>
            <a:fld id="{DF9EFC38-92A7-4091-BBA3-9AC4DF771430}" type="slidenum">
              <a:rPr lang="en-ZA" smtClean="0"/>
              <a:t>3</a:t>
            </a:fld>
            <a:endParaRPr lang="en-ZA"/>
          </a:p>
        </p:txBody>
      </p:sp>
    </p:spTree>
    <p:extLst>
      <p:ext uri="{BB962C8B-B14F-4D97-AF65-F5344CB8AC3E}">
        <p14:creationId xmlns:p14="http://schemas.microsoft.com/office/powerpoint/2010/main" val="28357555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If your pregnancy is still in the first trimester (which is the first 12 to 14 weeks), you can legally seek an abortion at your local clinic or hospital if this is legal in your country or state.</a:t>
            </a:r>
          </a:p>
          <a:p>
            <a:r>
              <a:rPr lang="en-ZA" sz="1200" b="0" i="0" u="none" strike="noStrike" kern="1200" dirty="0">
                <a:solidFill>
                  <a:schemeClr val="tx1"/>
                </a:solidFill>
                <a:effectLst/>
                <a:latin typeface="+mn-lt"/>
                <a:ea typeface="+mn-ea"/>
                <a:cs typeface="+mn-cs"/>
              </a:rPr>
              <a:t>Abortions can be considered after this time, if the pregnancy presents a significant health risk to the mother or child. </a:t>
            </a:r>
            <a:endParaRPr lang="en-ZA" sz="1200" kern="1200" dirty="0">
              <a:solidFill>
                <a:schemeClr val="tx1"/>
              </a:solidFill>
              <a:effectLst/>
              <a:latin typeface="+mn-lt"/>
              <a:ea typeface="+mn-ea"/>
              <a:cs typeface="+mn-cs"/>
            </a:endParaRPr>
          </a:p>
          <a:p>
            <a:r>
              <a:rPr lang="en-ZA" sz="1200" kern="1200" dirty="0">
                <a:solidFill>
                  <a:schemeClr val="tx1"/>
                </a:solidFill>
                <a:effectLst/>
                <a:latin typeface="+mn-lt"/>
                <a:ea typeface="+mn-ea"/>
                <a:cs typeface="+mn-cs"/>
              </a:rPr>
              <a:t>As with all options, having an abortion should be carefully considered. </a:t>
            </a:r>
          </a:p>
          <a:p>
            <a:r>
              <a:rPr lang="en-ZA" sz="1200" kern="1200" dirty="0">
                <a:solidFill>
                  <a:schemeClr val="tx1"/>
                </a:solidFill>
                <a:effectLst/>
                <a:latin typeface="+mn-lt"/>
                <a:ea typeface="+mn-ea"/>
                <a:cs typeface="+mn-cs"/>
              </a:rPr>
              <a:t>Although your pregnancy will be terminated through this process, it will have an impact on your emotional wellbeing. </a:t>
            </a:r>
          </a:p>
          <a:p>
            <a:r>
              <a:rPr lang="en-ZA" sz="1200" kern="1200" dirty="0">
                <a:solidFill>
                  <a:schemeClr val="tx1"/>
                </a:solidFill>
                <a:effectLst/>
                <a:latin typeface="+mn-lt"/>
                <a:ea typeface="+mn-ea"/>
                <a:cs typeface="+mn-cs"/>
              </a:rPr>
              <a:t>You may experience post-abortion depression and feelings of guilt and regret.  </a:t>
            </a:r>
          </a:p>
          <a:p>
            <a:r>
              <a:rPr lang="en-ZA" sz="1200" kern="1200" dirty="0">
                <a:solidFill>
                  <a:schemeClr val="tx1"/>
                </a:solidFill>
                <a:effectLst/>
                <a:latin typeface="+mn-lt"/>
                <a:ea typeface="+mn-ea"/>
                <a:cs typeface="+mn-cs"/>
              </a:rPr>
              <a:t>It is very important that the abortion is conducted in a legally recognised hospital or clinic, as there can be serious health consequences if you choose to abort your child after the first trimester, through illegal channels. </a:t>
            </a:r>
          </a:p>
          <a:p>
            <a:r>
              <a:rPr lang="en-ZA" sz="1200" kern="1200" dirty="0">
                <a:solidFill>
                  <a:schemeClr val="tx1"/>
                </a:solidFill>
                <a:effectLst/>
                <a:latin typeface="+mn-lt"/>
                <a:ea typeface="+mn-ea"/>
                <a:cs typeface="+mn-cs"/>
              </a:rPr>
              <a:t>Choosing to abort your child illegally after 14 weeks is a criminal offence, referred to as ‘concealment of birth’, which can carry a jail sentence if the child dies.  </a:t>
            </a:r>
          </a:p>
          <a:p>
            <a:r>
              <a:rPr lang="en-ZA" sz="1200" b="0" i="0" u="none" strike="noStrike" kern="1200" dirty="0">
                <a:solidFill>
                  <a:schemeClr val="tx1"/>
                </a:solidFill>
                <a:effectLst/>
                <a:latin typeface="+mn-lt"/>
                <a:ea typeface="+mn-ea"/>
                <a:cs typeface="+mn-cs"/>
              </a:rPr>
              <a:t>If the child lives, which can happen after 24 weeks or in the third trimester, they can be born with a number of physical and intellectual challenges due to their prematurity at birth and could struggle with these for the rest of their lives. </a:t>
            </a:r>
          </a:p>
          <a:p>
            <a:r>
              <a:rPr lang="en-ZA" sz="1200" kern="1200" dirty="0">
                <a:solidFill>
                  <a:schemeClr val="tx1"/>
                </a:solidFill>
                <a:effectLst/>
                <a:latin typeface="+mn-lt"/>
                <a:ea typeface="+mn-ea"/>
                <a:cs typeface="+mn-cs"/>
              </a:rPr>
              <a:t>Taking illegal medication to abort your child can have dire consequences on your health including the possibility of death.</a:t>
            </a:r>
            <a:r>
              <a:rPr lang="en-ZA" dirty="0">
                <a:effectLst/>
              </a:rPr>
              <a:t> </a:t>
            </a:r>
            <a:endParaRPr lang="en-US" dirty="0"/>
          </a:p>
        </p:txBody>
      </p:sp>
      <p:sp>
        <p:nvSpPr>
          <p:cNvPr id="4" name="Slide Number Placeholder 3"/>
          <p:cNvSpPr>
            <a:spLocks noGrp="1"/>
          </p:cNvSpPr>
          <p:nvPr>
            <p:ph type="sldNum" sz="quarter" idx="5"/>
          </p:nvPr>
        </p:nvSpPr>
        <p:spPr/>
        <p:txBody>
          <a:bodyPr/>
          <a:lstStyle/>
          <a:p>
            <a:fld id="{DF9EFC38-92A7-4091-BBA3-9AC4DF771430}" type="slidenum">
              <a:rPr lang="en-ZA" smtClean="0"/>
              <a:t>30</a:t>
            </a:fld>
            <a:endParaRPr lang="en-ZA"/>
          </a:p>
        </p:txBody>
      </p:sp>
    </p:spTree>
    <p:extLst>
      <p:ext uri="{BB962C8B-B14F-4D97-AF65-F5344CB8AC3E}">
        <p14:creationId xmlns:p14="http://schemas.microsoft.com/office/powerpoint/2010/main" val="4768341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Kinship care refers to the caring of your child by a family member, your parents, grandparents or a close relative. </a:t>
            </a:r>
          </a:p>
          <a:p>
            <a:r>
              <a:rPr lang="en-ZA" sz="1200" kern="1200" dirty="0">
                <a:solidFill>
                  <a:schemeClr val="tx1"/>
                </a:solidFill>
                <a:effectLst/>
                <a:latin typeface="+mn-lt"/>
                <a:ea typeface="+mn-ea"/>
                <a:cs typeface="+mn-cs"/>
              </a:rPr>
              <a:t>This can be done through a formal foster care placement or adoption, or through an informal arrangement between you and your family. </a:t>
            </a:r>
          </a:p>
          <a:p>
            <a:r>
              <a:rPr lang="en-ZA" sz="1200" kern="1200" dirty="0">
                <a:solidFill>
                  <a:schemeClr val="tx1"/>
                </a:solidFill>
                <a:effectLst/>
                <a:latin typeface="+mn-lt"/>
                <a:ea typeface="+mn-ea"/>
                <a:cs typeface="+mn-cs"/>
              </a:rPr>
              <a:t>This option will enable you to maintain a relationship with your child. You will have the emotional and financial support of your family and your child will remain within its biological family, meeting cultural needs of family and ancestors. </a:t>
            </a:r>
          </a:p>
          <a:p>
            <a:r>
              <a:rPr lang="en-ZA" sz="1200" kern="1200" dirty="0">
                <a:solidFill>
                  <a:schemeClr val="tx1"/>
                </a:solidFill>
                <a:effectLst/>
                <a:latin typeface="+mn-lt"/>
                <a:ea typeface="+mn-ea"/>
                <a:cs typeface="+mn-cs"/>
              </a:rPr>
              <a:t>However, you and your child may experience ‘role confusion, if your child is brought up as your sibling, rather than as your child. </a:t>
            </a:r>
          </a:p>
          <a:p>
            <a:r>
              <a:rPr lang="en-ZA" sz="1200" kern="1200" dirty="0">
                <a:solidFill>
                  <a:schemeClr val="tx1"/>
                </a:solidFill>
                <a:effectLst/>
                <a:latin typeface="+mn-lt"/>
                <a:ea typeface="+mn-ea"/>
                <a:cs typeface="+mn-cs"/>
              </a:rPr>
              <a:t>Kinship care can have a negative impact on older family members as they are expected to take care of young children, well into old age, which can lead to high levels of stress, anxiety and hypertension. </a:t>
            </a:r>
          </a:p>
          <a:p>
            <a:r>
              <a:rPr lang="en-ZA" sz="1200" kern="1200" dirty="0">
                <a:solidFill>
                  <a:schemeClr val="tx1"/>
                </a:solidFill>
                <a:effectLst/>
                <a:latin typeface="+mn-lt"/>
                <a:ea typeface="+mn-ea"/>
                <a:cs typeface="+mn-cs"/>
              </a:rPr>
              <a:t>Financial considerations also need to be taken into account and whether the family member is in a financial position to take on another dependent.</a:t>
            </a:r>
            <a:endParaRPr lang="en-US" dirty="0"/>
          </a:p>
        </p:txBody>
      </p:sp>
      <p:sp>
        <p:nvSpPr>
          <p:cNvPr id="4" name="Slide Number Placeholder 3"/>
          <p:cNvSpPr>
            <a:spLocks noGrp="1"/>
          </p:cNvSpPr>
          <p:nvPr>
            <p:ph type="sldNum" sz="quarter" idx="5"/>
          </p:nvPr>
        </p:nvSpPr>
        <p:spPr/>
        <p:txBody>
          <a:bodyPr/>
          <a:lstStyle/>
          <a:p>
            <a:fld id="{DF9EFC38-92A7-4091-BBA3-9AC4DF771430}" type="slidenum">
              <a:rPr lang="en-ZA" smtClean="0"/>
              <a:t>31</a:t>
            </a:fld>
            <a:endParaRPr lang="en-ZA"/>
          </a:p>
        </p:txBody>
      </p:sp>
    </p:spTree>
    <p:extLst>
      <p:ext uri="{BB962C8B-B14F-4D97-AF65-F5344CB8AC3E}">
        <p14:creationId xmlns:p14="http://schemas.microsoft.com/office/powerpoint/2010/main" val="35646670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Foster care is a temporary child protection solution to give you time as a parent to get organised and prepared to take care of your child yourself. </a:t>
            </a:r>
          </a:p>
          <a:p>
            <a:r>
              <a:rPr lang="en-ZA" sz="1200" kern="1200" dirty="0">
                <a:solidFill>
                  <a:schemeClr val="tx1"/>
                </a:solidFill>
                <a:effectLst/>
                <a:latin typeface="+mn-lt"/>
                <a:ea typeface="+mn-ea"/>
                <a:cs typeface="+mn-cs"/>
              </a:rPr>
              <a:t>Foster care is legal, when conducted in accordance with the Children’s Act, and is a good temporary solution for keeping a child safe and secure if his or her own family cannot take her them. </a:t>
            </a:r>
          </a:p>
          <a:p>
            <a:r>
              <a:rPr lang="en-ZA" sz="1200" kern="1200" dirty="0">
                <a:solidFill>
                  <a:schemeClr val="tx1"/>
                </a:solidFill>
                <a:effectLst/>
                <a:latin typeface="+mn-lt"/>
                <a:ea typeface="+mn-ea"/>
                <a:cs typeface="+mn-cs"/>
              </a:rPr>
              <a:t>You will be able to remain in contact with your child, but this is a temporary relief solution and should result in your reunification with your child after no longer than two years. </a:t>
            </a:r>
          </a:p>
          <a:p>
            <a:r>
              <a:rPr lang="en-ZA" sz="1200" kern="1200" dirty="0">
                <a:solidFill>
                  <a:schemeClr val="tx1"/>
                </a:solidFill>
                <a:effectLst/>
                <a:latin typeface="+mn-lt"/>
                <a:ea typeface="+mn-ea"/>
                <a:cs typeface="+mn-cs"/>
              </a:rPr>
              <a:t>Foster parents are entitled to a foster care grant which they can apply for at their local Department of Social Development.  </a:t>
            </a:r>
          </a:p>
          <a:p>
            <a:r>
              <a:rPr lang="en-ZA" sz="1200" kern="1200" dirty="0">
                <a:solidFill>
                  <a:schemeClr val="tx1"/>
                </a:solidFill>
                <a:effectLst/>
                <a:latin typeface="+mn-lt"/>
                <a:ea typeface="+mn-ea"/>
                <a:cs typeface="+mn-cs"/>
              </a:rPr>
              <a:t>As it is a temporary solution, however, there are some concerns that you will need to be aware of, if you make this choice. </a:t>
            </a:r>
          </a:p>
          <a:p>
            <a:r>
              <a:rPr lang="en-ZA" sz="1200" kern="1200" dirty="0">
                <a:solidFill>
                  <a:schemeClr val="tx1"/>
                </a:solidFill>
                <a:effectLst/>
                <a:latin typeface="+mn-lt"/>
                <a:ea typeface="+mn-ea"/>
                <a:cs typeface="+mn-cs"/>
              </a:rPr>
              <a:t>Foster care can never replace a family environment where a child has a sense of permanence and feels like they belong. </a:t>
            </a:r>
          </a:p>
          <a:p>
            <a:r>
              <a:rPr lang="en-ZA" sz="1200" kern="1200" dirty="0">
                <a:solidFill>
                  <a:schemeClr val="tx1"/>
                </a:solidFill>
                <a:effectLst/>
                <a:latin typeface="+mn-lt"/>
                <a:ea typeface="+mn-ea"/>
                <a:cs typeface="+mn-cs"/>
              </a:rPr>
              <a:t>The child may struggle with the issue of having an inconsistent carer, they may not be able to bond with a primary care giver and as a result they could feel insecure and struggle with their sense of identity as they grow up.</a:t>
            </a:r>
            <a:endParaRPr lang="en-US" dirty="0"/>
          </a:p>
        </p:txBody>
      </p:sp>
      <p:sp>
        <p:nvSpPr>
          <p:cNvPr id="4" name="Slide Number Placeholder 3"/>
          <p:cNvSpPr>
            <a:spLocks noGrp="1"/>
          </p:cNvSpPr>
          <p:nvPr>
            <p:ph type="sldNum" sz="quarter" idx="5"/>
          </p:nvPr>
        </p:nvSpPr>
        <p:spPr/>
        <p:txBody>
          <a:bodyPr/>
          <a:lstStyle/>
          <a:p>
            <a:fld id="{DF9EFC38-92A7-4091-BBA3-9AC4DF771430}" type="slidenum">
              <a:rPr lang="en-ZA" smtClean="0"/>
              <a:t>32</a:t>
            </a:fld>
            <a:endParaRPr lang="en-ZA"/>
          </a:p>
        </p:txBody>
      </p:sp>
    </p:spTree>
    <p:extLst>
      <p:ext uri="{BB962C8B-B14F-4D97-AF65-F5344CB8AC3E}">
        <p14:creationId xmlns:p14="http://schemas.microsoft.com/office/powerpoint/2010/main" val="3137659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Institutional or residential care is when a child is placed in a children’s home, or a group foster care home after going through the necessary process via court. </a:t>
            </a:r>
          </a:p>
          <a:p>
            <a:r>
              <a:rPr lang="en-ZA" sz="1200" kern="1200" dirty="0">
                <a:solidFill>
                  <a:schemeClr val="tx1"/>
                </a:solidFill>
                <a:effectLst/>
                <a:latin typeface="+mn-lt"/>
                <a:ea typeface="+mn-ea"/>
                <a:cs typeface="+mn-cs"/>
              </a:rPr>
              <a:t>As with foster care, this option gives you time as a parent to get organised so that you can take care of your child yourself in the long run. </a:t>
            </a:r>
          </a:p>
          <a:p>
            <a:r>
              <a:rPr lang="en-ZA" sz="1200" kern="1200" dirty="0">
                <a:solidFill>
                  <a:schemeClr val="tx1"/>
                </a:solidFill>
                <a:effectLst/>
                <a:latin typeface="+mn-lt"/>
                <a:ea typeface="+mn-ea"/>
                <a:cs typeface="+mn-cs"/>
              </a:rPr>
              <a:t>You will be able to remain in contact with your child, but this is a temporary relief solution and should result in your reunification with your child after no longer than two years. </a:t>
            </a:r>
          </a:p>
          <a:p>
            <a:r>
              <a:rPr lang="en-ZA" sz="1200" kern="1200" dirty="0">
                <a:solidFill>
                  <a:schemeClr val="tx1"/>
                </a:solidFill>
                <a:effectLst/>
                <a:latin typeface="+mn-lt"/>
                <a:ea typeface="+mn-ea"/>
                <a:cs typeface="+mn-cs"/>
              </a:rPr>
              <a:t>The home will take full responsibility for the care and education of your child whilst he or she is in their care.  </a:t>
            </a:r>
          </a:p>
          <a:p>
            <a:r>
              <a:rPr lang="en-ZA" sz="1200" kern="1200" dirty="0">
                <a:solidFill>
                  <a:schemeClr val="tx1"/>
                </a:solidFill>
                <a:effectLst/>
                <a:latin typeface="+mn-lt"/>
                <a:ea typeface="+mn-ea"/>
                <a:cs typeface="+mn-cs"/>
              </a:rPr>
              <a:t>As it is a temporary solution, however, there are some concerns that you will need to be aware of, if you make this choice. </a:t>
            </a:r>
          </a:p>
          <a:p>
            <a:r>
              <a:rPr lang="en-ZA" sz="1200" kern="1200" dirty="0">
                <a:solidFill>
                  <a:schemeClr val="tx1"/>
                </a:solidFill>
                <a:effectLst/>
                <a:latin typeface="+mn-lt"/>
                <a:ea typeface="+mn-ea"/>
                <a:cs typeface="+mn-cs"/>
              </a:rPr>
              <a:t>As with Foster Care, a children’s home can never replace a family environment where a child has a sense of permanence and feels like they belong. </a:t>
            </a:r>
          </a:p>
          <a:p>
            <a:r>
              <a:rPr lang="en-ZA" sz="1200" kern="1200" dirty="0">
                <a:solidFill>
                  <a:schemeClr val="tx1"/>
                </a:solidFill>
                <a:effectLst/>
                <a:latin typeface="+mn-lt"/>
                <a:ea typeface="+mn-ea"/>
                <a:cs typeface="+mn-cs"/>
              </a:rPr>
              <a:t>The child may struggle with the issue of having an inconsistent carer as children’s homes rely on shift workers. </a:t>
            </a:r>
          </a:p>
          <a:p>
            <a:r>
              <a:rPr lang="en-ZA" sz="1200" kern="1200" dirty="0">
                <a:solidFill>
                  <a:schemeClr val="tx1"/>
                </a:solidFill>
                <a:effectLst/>
                <a:latin typeface="+mn-lt"/>
                <a:ea typeface="+mn-ea"/>
                <a:cs typeface="+mn-cs"/>
              </a:rPr>
              <a:t>They may not be able to bond with a primary care giver and as a result they could feel insecure and once again struggle with their sense of identity as they grow up.</a:t>
            </a:r>
            <a:endParaRPr lang="en-US" dirty="0"/>
          </a:p>
        </p:txBody>
      </p:sp>
      <p:sp>
        <p:nvSpPr>
          <p:cNvPr id="4" name="Slide Number Placeholder 3"/>
          <p:cNvSpPr>
            <a:spLocks noGrp="1"/>
          </p:cNvSpPr>
          <p:nvPr>
            <p:ph type="sldNum" sz="quarter" idx="5"/>
          </p:nvPr>
        </p:nvSpPr>
        <p:spPr/>
        <p:txBody>
          <a:bodyPr/>
          <a:lstStyle/>
          <a:p>
            <a:fld id="{DF9EFC38-92A7-4091-BBA3-9AC4DF771430}" type="slidenum">
              <a:rPr lang="en-ZA" smtClean="0"/>
              <a:t>33</a:t>
            </a:fld>
            <a:endParaRPr lang="en-ZA"/>
          </a:p>
        </p:txBody>
      </p:sp>
    </p:spTree>
    <p:extLst>
      <p:ext uri="{BB962C8B-B14F-4D97-AF65-F5344CB8AC3E}">
        <p14:creationId xmlns:p14="http://schemas.microsoft.com/office/powerpoint/2010/main" val="23219498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Adoption is believed to be the best long-term solution for a child outside of being cared for by their own family. </a:t>
            </a:r>
          </a:p>
          <a:p>
            <a:r>
              <a:rPr lang="en-ZA" sz="1200" kern="1200" dirty="0">
                <a:solidFill>
                  <a:schemeClr val="tx1"/>
                </a:solidFill>
                <a:effectLst/>
                <a:latin typeface="+mn-lt"/>
                <a:ea typeface="+mn-ea"/>
                <a:cs typeface="+mn-cs"/>
              </a:rPr>
              <a:t>It is a legal process that is conducted in accordance with the Children’s Act. </a:t>
            </a:r>
          </a:p>
          <a:p>
            <a:r>
              <a:rPr lang="en-ZA" sz="1200" kern="1200" dirty="0">
                <a:solidFill>
                  <a:schemeClr val="tx1"/>
                </a:solidFill>
                <a:effectLst/>
                <a:latin typeface="+mn-lt"/>
                <a:ea typeface="+mn-ea"/>
                <a:cs typeface="+mn-cs"/>
              </a:rPr>
              <a:t>Should you consider this option, you would need to sign consent to the fact that you will no longer be the parent of your child, and that you have no financial or parental responsibilities towards them. </a:t>
            </a:r>
          </a:p>
          <a:p>
            <a:r>
              <a:rPr lang="en-ZA" sz="1200" kern="1200" dirty="0">
                <a:solidFill>
                  <a:schemeClr val="tx1"/>
                </a:solidFill>
                <a:effectLst/>
                <a:latin typeface="+mn-lt"/>
                <a:ea typeface="+mn-ea"/>
                <a:cs typeface="+mn-cs"/>
              </a:rPr>
              <a:t>Your child would get a new family that has been carefully selected to meet their needs in a stable, permanent and loving home. </a:t>
            </a:r>
          </a:p>
          <a:p>
            <a:r>
              <a:rPr lang="en-ZA" sz="1200" kern="1200" dirty="0">
                <a:solidFill>
                  <a:schemeClr val="tx1"/>
                </a:solidFill>
                <a:effectLst/>
                <a:latin typeface="+mn-lt"/>
                <a:ea typeface="+mn-ea"/>
                <a:cs typeface="+mn-cs"/>
              </a:rPr>
              <a:t>In South Africa, you need to be above the age of 18 to legally place your child up for adoption, if you are younger than 18 your parents or guardian will need to sign the adoption consent form in your place.  </a:t>
            </a:r>
          </a:p>
          <a:p>
            <a:r>
              <a:rPr lang="en-ZA" sz="1200" kern="1200" dirty="0">
                <a:solidFill>
                  <a:schemeClr val="tx1"/>
                </a:solidFill>
                <a:effectLst/>
                <a:latin typeface="+mn-lt"/>
                <a:ea typeface="+mn-ea"/>
                <a:cs typeface="+mn-cs"/>
              </a:rPr>
              <a:t>As your child will be brought up by another family, you may experience feelings of loss, guilt, denial, regret and grief. </a:t>
            </a:r>
          </a:p>
          <a:p>
            <a:r>
              <a:rPr lang="en-ZA" sz="1200" kern="1200" dirty="0">
                <a:solidFill>
                  <a:schemeClr val="tx1"/>
                </a:solidFill>
                <a:effectLst/>
                <a:latin typeface="+mn-lt"/>
                <a:ea typeface="+mn-ea"/>
                <a:cs typeface="+mn-cs"/>
              </a:rPr>
              <a:t>Your child may wish to know who their biological family are for ancestral purposes, but they may feel rejected and resent you for placing them up for adoption and not caring for them yourself. </a:t>
            </a:r>
          </a:p>
          <a:p>
            <a:r>
              <a:rPr lang="en-ZA" sz="1200" kern="1200" dirty="0">
                <a:solidFill>
                  <a:schemeClr val="tx1"/>
                </a:solidFill>
                <a:effectLst/>
                <a:latin typeface="+mn-lt"/>
                <a:ea typeface="+mn-ea"/>
                <a:cs typeface="+mn-cs"/>
              </a:rPr>
              <a:t>Some adoptees struggle with their identity formation due to living with an adopted family, rather than their biological family. </a:t>
            </a:r>
          </a:p>
          <a:p>
            <a:r>
              <a:rPr lang="en-ZA" sz="1200" kern="1200" dirty="0">
                <a:solidFill>
                  <a:schemeClr val="tx1"/>
                </a:solidFill>
                <a:effectLst/>
                <a:latin typeface="+mn-lt"/>
                <a:ea typeface="+mn-ea"/>
                <a:cs typeface="+mn-cs"/>
              </a:rPr>
              <a:t>You may be able to reconnect with your child when they become an adult, but this will be at their discretion.</a:t>
            </a:r>
            <a:endParaRPr lang="en-US" dirty="0"/>
          </a:p>
        </p:txBody>
      </p:sp>
      <p:sp>
        <p:nvSpPr>
          <p:cNvPr id="4" name="Slide Number Placeholder 3"/>
          <p:cNvSpPr>
            <a:spLocks noGrp="1"/>
          </p:cNvSpPr>
          <p:nvPr>
            <p:ph type="sldNum" sz="quarter" idx="5"/>
          </p:nvPr>
        </p:nvSpPr>
        <p:spPr/>
        <p:txBody>
          <a:bodyPr/>
          <a:lstStyle/>
          <a:p>
            <a:fld id="{DF9EFC38-92A7-4091-BBA3-9AC4DF771430}" type="slidenum">
              <a:rPr lang="en-ZA" smtClean="0"/>
              <a:t>34</a:t>
            </a:fld>
            <a:endParaRPr lang="en-ZA"/>
          </a:p>
        </p:txBody>
      </p:sp>
    </p:spTree>
    <p:extLst>
      <p:ext uri="{BB962C8B-B14F-4D97-AF65-F5344CB8AC3E}">
        <p14:creationId xmlns:p14="http://schemas.microsoft.com/office/powerpoint/2010/main" val="5181884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Anonymous abandonment of your child is </a:t>
            </a:r>
            <a:r>
              <a:rPr lang="en-ZA" sz="1200" b="0" kern="1200" dirty="0">
                <a:solidFill>
                  <a:schemeClr val="tx1"/>
                </a:solidFill>
                <a:effectLst/>
                <a:latin typeface="+mn-lt"/>
                <a:ea typeface="+mn-ea"/>
                <a:cs typeface="+mn-cs"/>
              </a:rPr>
              <a:t>illegal</a:t>
            </a:r>
            <a:r>
              <a:rPr lang="en-ZA" sz="1200" b="1" kern="1200" dirty="0">
                <a:solidFill>
                  <a:schemeClr val="tx1"/>
                </a:solidFill>
                <a:effectLst/>
                <a:latin typeface="+mn-lt"/>
                <a:ea typeface="+mn-ea"/>
                <a:cs typeface="+mn-cs"/>
              </a:rPr>
              <a:t> </a:t>
            </a:r>
            <a:r>
              <a:rPr lang="en-ZA" sz="1200" kern="1200" dirty="0">
                <a:solidFill>
                  <a:schemeClr val="tx1"/>
                </a:solidFill>
                <a:effectLst/>
                <a:latin typeface="+mn-lt"/>
                <a:ea typeface="+mn-ea"/>
                <a:cs typeface="+mn-cs"/>
              </a:rPr>
              <a:t>in South Africa, whether you leave your child in a safe or unsafe place and can carry a prison sentence if you are found guilty. </a:t>
            </a:r>
          </a:p>
          <a:p>
            <a:r>
              <a:rPr lang="en-ZA" sz="1200" kern="1200" dirty="0">
                <a:solidFill>
                  <a:schemeClr val="tx1"/>
                </a:solidFill>
                <a:effectLst/>
                <a:latin typeface="+mn-lt"/>
                <a:ea typeface="+mn-ea"/>
                <a:cs typeface="+mn-cs"/>
              </a:rPr>
              <a:t>Abandonment places your child at great physical risk and could lead to their death if they are not found in time. </a:t>
            </a:r>
          </a:p>
          <a:p>
            <a:r>
              <a:rPr lang="en-ZA" sz="1200" kern="1200" dirty="0">
                <a:solidFill>
                  <a:schemeClr val="tx1"/>
                </a:solidFill>
                <a:effectLst/>
                <a:latin typeface="+mn-lt"/>
                <a:ea typeface="+mn-ea"/>
                <a:cs typeface="+mn-cs"/>
              </a:rPr>
              <a:t>An abandoned child has no sense of identity and no way of tracing their biological family or ancestors. </a:t>
            </a:r>
          </a:p>
          <a:p>
            <a:r>
              <a:rPr lang="en-ZA" sz="1200" kern="1200" dirty="0">
                <a:solidFill>
                  <a:schemeClr val="tx1"/>
                </a:solidFill>
                <a:effectLst/>
                <a:latin typeface="+mn-lt"/>
                <a:ea typeface="+mn-ea"/>
                <a:cs typeface="+mn-cs"/>
              </a:rPr>
              <a:t>They may experience feelings of neglect, rejection and resentment towards their biological parents.  </a:t>
            </a:r>
          </a:p>
          <a:p>
            <a:r>
              <a:rPr lang="en-ZA" sz="1200" kern="1200" dirty="0">
                <a:solidFill>
                  <a:schemeClr val="tx1"/>
                </a:solidFill>
                <a:effectLst/>
                <a:latin typeface="+mn-lt"/>
                <a:ea typeface="+mn-ea"/>
                <a:cs typeface="+mn-cs"/>
              </a:rPr>
              <a:t>If you abandon your </a:t>
            </a:r>
            <a:r>
              <a:rPr lang="en-ZA" sz="1200" kern="1200" dirty="0" err="1">
                <a:solidFill>
                  <a:schemeClr val="tx1"/>
                </a:solidFill>
                <a:effectLst/>
                <a:latin typeface="+mn-lt"/>
                <a:ea typeface="+mn-ea"/>
                <a:cs typeface="+mn-cs"/>
              </a:rPr>
              <a:t>child,and</a:t>
            </a:r>
            <a:r>
              <a:rPr lang="en-ZA" sz="1200" kern="1200" dirty="0">
                <a:solidFill>
                  <a:schemeClr val="tx1"/>
                </a:solidFill>
                <a:effectLst/>
                <a:latin typeface="+mn-lt"/>
                <a:ea typeface="+mn-ea"/>
                <a:cs typeface="+mn-cs"/>
              </a:rPr>
              <a:t> have no contact with them for the period of at least three months, your parental rights can be removed by the courts and your child will be placed up for adoption.</a:t>
            </a:r>
            <a:endParaRPr lang="en-US" dirty="0"/>
          </a:p>
        </p:txBody>
      </p:sp>
      <p:sp>
        <p:nvSpPr>
          <p:cNvPr id="4" name="Slide Number Placeholder 3"/>
          <p:cNvSpPr>
            <a:spLocks noGrp="1"/>
          </p:cNvSpPr>
          <p:nvPr>
            <p:ph type="sldNum" sz="quarter" idx="5"/>
          </p:nvPr>
        </p:nvSpPr>
        <p:spPr/>
        <p:txBody>
          <a:bodyPr/>
          <a:lstStyle/>
          <a:p>
            <a:fld id="{DF9EFC38-92A7-4091-BBA3-9AC4DF771430}" type="slidenum">
              <a:rPr lang="en-ZA" smtClean="0"/>
              <a:t>35</a:t>
            </a:fld>
            <a:endParaRPr lang="en-ZA"/>
          </a:p>
        </p:txBody>
      </p:sp>
    </p:spTree>
    <p:extLst>
      <p:ext uri="{BB962C8B-B14F-4D97-AF65-F5344CB8AC3E}">
        <p14:creationId xmlns:p14="http://schemas.microsoft.com/office/powerpoint/2010/main" val="23424254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ZA" sz="1200" kern="1200" dirty="0">
                <a:solidFill>
                  <a:schemeClr val="tx1"/>
                </a:solidFill>
                <a:effectLst/>
                <a:latin typeface="+mn-lt"/>
                <a:ea typeface="+mn-ea"/>
                <a:cs typeface="+mn-cs"/>
              </a:rPr>
              <a:t>If you do counsel someone experiencing a crisis pregnancy remember to reach out, engage and empathise with them</a:t>
            </a:r>
          </a:p>
          <a:p>
            <a:pPr lvl="0"/>
            <a:r>
              <a:rPr lang="en-ZA" sz="1200" kern="1200" dirty="0">
                <a:solidFill>
                  <a:schemeClr val="tx1"/>
                </a:solidFill>
                <a:effectLst/>
                <a:latin typeface="+mn-lt"/>
                <a:ea typeface="+mn-ea"/>
                <a:cs typeface="+mn-cs"/>
              </a:rPr>
              <a:t>Don’t judge them, you don’t know what the circumstances of their pregnancy are</a:t>
            </a:r>
          </a:p>
          <a:p>
            <a:pPr lvl="0"/>
            <a:r>
              <a:rPr lang="en-ZA" sz="1200" kern="1200" dirty="0">
                <a:solidFill>
                  <a:schemeClr val="tx1"/>
                </a:solidFill>
                <a:effectLst/>
                <a:latin typeface="+mn-lt"/>
                <a:ea typeface="+mn-ea"/>
                <a:cs typeface="+mn-cs"/>
              </a:rPr>
              <a:t>Share the various options or choices available to them </a:t>
            </a:r>
          </a:p>
          <a:p>
            <a:pPr lvl="0"/>
            <a:r>
              <a:rPr lang="en-ZA" sz="1200" kern="1200" dirty="0">
                <a:solidFill>
                  <a:schemeClr val="tx1"/>
                </a:solidFill>
                <a:effectLst/>
                <a:latin typeface="+mn-lt"/>
                <a:ea typeface="+mn-ea"/>
                <a:cs typeface="+mn-cs"/>
              </a:rPr>
              <a:t>And empower them to make healthy decisions for themselves and their unborn child  by linking them to the appropriate resources.</a:t>
            </a:r>
          </a:p>
          <a:p>
            <a:pPr lvl="0"/>
            <a:r>
              <a:rPr lang="en-ZA" sz="1200" kern="1200" dirty="0">
                <a:solidFill>
                  <a:schemeClr val="tx1"/>
                </a:solidFill>
                <a:effectLst/>
                <a:latin typeface="+mn-lt"/>
                <a:ea typeface="+mn-ea"/>
                <a:cs typeface="+mn-cs"/>
              </a:rPr>
              <a:t>As a child protection officer, you must be sensitive to the rights of the biological mother and her wishes, </a:t>
            </a:r>
          </a:p>
          <a:p>
            <a:pPr lvl="0"/>
            <a:r>
              <a:rPr lang="en-ZA" sz="1200" kern="1200" dirty="0">
                <a:solidFill>
                  <a:schemeClr val="tx1"/>
                </a:solidFill>
                <a:effectLst/>
                <a:latin typeface="+mn-lt"/>
                <a:ea typeface="+mn-ea"/>
                <a:cs typeface="+mn-cs"/>
              </a:rPr>
              <a:t>Especially when it comes to confidentiality.  This will also be guided by the applicable laws in your country. </a:t>
            </a:r>
          </a:p>
          <a:p>
            <a:pPr lvl="0"/>
            <a:r>
              <a:rPr lang="en-ZA" sz="1200" kern="1200" dirty="0">
                <a:solidFill>
                  <a:schemeClr val="tx1"/>
                </a:solidFill>
                <a:effectLst/>
                <a:latin typeface="+mn-lt"/>
                <a:ea typeface="+mn-ea"/>
                <a:cs typeface="+mn-cs"/>
              </a:rPr>
              <a:t>You must consider the right of other potential parties to be involved  in any child protection process, this includes the biological mother, the biological father, and the maternal and paternal extended families.</a:t>
            </a:r>
          </a:p>
          <a:p>
            <a:pPr lvl="0"/>
            <a:r>
              <a:rPr lang="en-ZA" sz="1200" kern="1200" dirty="0">
                <a:solidFill>
                  <a:schemeClr val="tx1"/>
                </a:solidFill>
                <a:effectLst/>
                <a:latin typeface="+mn-lt"/>
                <a:ea typeface="+mn-ea"/>
                <a:cs typeface="+mn-cs"/>
              </a:rPr>
              <a:t>Ensure that you are aware of the age of majority in your country for choosing the various options, as there are legal implications when the expecting mother and/or biological father are still legally regarded as minorities.</a:t>
            </a:r>
          </a:p>
          <a:p>
            <a:pPr lvl="0"/>
            <a:r>
              <a:rPr lang="en-ZA" sz="1200" kern="1200" dirty="0">
                <a:solidFill>
                  <a:schemeClr val="tx1"/>
                </a:solidFill>
                <a:effectLst/>
                <a:latin typeface="+mn-lt"/>
                <a:ea typeface="+mn-ea"/>
                <a:cs typeface="+mn-cs"/>
              </a:rPr>
              <a:t>Some options outlined in the option counselling map may be illegal in certain countries such as abortion and abandonment, and should therefore be dealt with sensitively.</a:t>
            </a:r>
          </a:p>
          <a:p>
            <a:pPr lvl="0"/>
            <a:r>
              <a:rPr lang="en-ZA" sz="1200" kern="1200" dirty="0">
                <a:solidFill>
                  <a:schemeClr val="tx1"/>
                </a:solidFill>
                <a:effectLst/>
                <a:latin typeface="+mn-lt"/>
                <a:ea typeface="+mn-ea"/>
                <a:cs typeface="+mn-cs"/>
              </a:rPr>
              <a:t>The decision to place a child up for adoption is significant and has long term implications.  If this option is chosen, a number of interviews and counselling will be required.</a:t>
            </a:r>
          </a:p>
        </p:txBody>
      </p:sp>
      <p:sp>
        <p:nvSpPr>
          <p:cNvPr id="4" name="Slide Number Placeholder 3"/>
          <p:cNvSpPr>
            <a:spLocks noGrp="1"/>
          </p:cNvSpPr>
          <p:nvPr>
            <p:ph type="sldNum" sz="quarter" idx="5"/>
          </p:nvPr>
        </p:nvSpPr>
        <p:spPr/>
        <p:txBody>
          <a:bodyPr/>
          <a:lstStyle/>
          <a:p>
            <a:fld id="{DF9EFC38-92A7-4091-BBA3-9AC4DF771430}" type="slidenum">
              <a:rPr lang="en-ZA" smtClean="0"/>
              <a:t>36</a:t>
            </a:fld>
            <a:endParaRPr lang="en-ZA"/>
          </a:p>
        </p:txBody>
      </p:sp>
    </p:spTree>
    <p:extLst>
      <p:ext uri="{BB962C8B-B14F-4D97-AF65-F5344CB8AC3E}">
        <p14:creationId xmlns:p14="http://schemas.microsoft.com/office/powerpoint/2010/main" val="33497310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lang="en-ZA" sz="1200" dirty="0"/>
              <a:t>‘Role play’ where one participant pretends to be pregnant ‘Role play’ exercise where one participant pretends to be pregnant and the other participant tries to counsel them on the options available to them using the Courage poster (swap roles half way).</a:t>
            </a:r>
          </a:p>
          <a:p>
            <a:pPr>
              <a:spcBef>
                <a:spcPts val="1200"/>
              </a:spcBef>
            </a:pPr>
            <a:r>
              <a:rPr lang="en-ZA" sz="1200" dirty="0"/>
              <a:t> the other participant is trying to counsel them on the options available to them using the Courage poster (swap roles half way)</a:t>
            </a:r>
          </a:p>
        </p:txBody>
      </p:sp>
      <p:sp>
        <p:nvSpPr>
          <p:cNvPr id="4" name="Slide Number Placeholder 3"/>
          <p:cNvSpPr>
            <a:spLocks noGrp="1"/>
          </p:cNvSpPr>
          <p:nvPr>
            <p:ph type="sldNum" sz="quarter" idx="5"/>
          </p:nvPr>
        </p:nvSpPr>
        <p:spPr/>
        <p:txBody>
          <a:bodyPr/>
          <a:lstStyle/>
          <a:p>
            <a:fld id="{DF9EFC38-92A7-4091-BBA3-9AC4DF771430}" type="slidenum">
              <a:rPr lang="en-ZA" smtClean="0"/>
              <a:t>37</a:t>
            </a:fld>
            <a:endParaRPr lang="en-ZA"/>
          </a:p>
        </p:txBody>
      </p:sp>
    </p:spTree>
    <p:extLst>
      <p:ext uri="{BB962C8B-B14F-4D97-AF65-F5344CB8AC3E}">
        <p14:creationId xmlns:p14="http://schemas.microsoft.com/office/powerpoint/2010/main" val="24640447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Discuss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b="1" dirty="0">
                <a:solidFill>
                  <a:srgbClr val="482C89"/>
                </a:solidFill>
                <a:latin typeface="Arial" panose="020B0604020202020204" pitchFamily="34" charset="0"/>
                <a:cs typeface="Arial" panose="020B0604020202020204" pitchFamily="34" charset="0"/>
              </a:rPr>
              <a:t>Do you have any questions about the options presented?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b="1" dirty="0">
                <a:solidFill>
                  <a:srgbClr val="482C89"/>
                </a:solidFill>
                <a:latin typeface="Arial" panose="020B0604020202020204" pitchFamily="34" charset="0"/>
                <a:cs typeface="Arial" panose="020B0604020202020204" pitchFamily="34" charset="0"/>
              </a:rPr>
              <a:t>Is there anything you don’t understand or would like more information about?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b="1" dirty="0">
                <a:solidFill>
                  <a:srgbClr val="482C89"/>
                </a:solidFill>
                <a:latin typeface="Arial" panose="020B0604020202020204" pitchFamily="34" charset="0"/>
                <a:cs typeface="Arial" panose="020B0604020202020204" pitchFamily="34" charset="0"/>
              </a:rPr>
              <a:t>What was it like to pretend you were experiencing a crisis pregnancy?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b="1" dirty="0">
                <a:solidFill>
                  <a:srgbClr val="482C89"/>
                </a:solidFill>
                <a:latin typeface="Arial" panose="020B0604020202020204" pitchFamily="34" charset="0"/>
                <a:cs typeface="Arial" panose="020B0604020202020204" pitchFamily="34" charset="0"/>
              </a:rPr>
              <a:t>What was it like to counsel someone experiencing a crisis pregnancy?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ZA" sz="1200" b="1" dirty="0">
              <a:solidFill>
                <a:srgbClr val="482C89"/>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ZA" dirty="0"/>
          </a:p>
        </p:txBody>
      </p:sp>
      <p:sp>
        <p:nvSpPr>
          <p:cNvPr id="4" name="Slide Number Placeholder 3"/>
          <p:cNvSpPr>
            <a:spLocks noGrp="1"/>
          </p:cNvSpPr>
          <p:nvPr>
            <p:ph type="sldNum" sz="quarter" idx="5"/>
          </p:nvPr>
        </p:nvSpPr>
        <p:spPr/>
        <p:txBody>
          <a:bodyPr/>
          <a:lstStyle/>
          <a:p>
            <a:fld id="{DF9EFC38-92A7-4091-BBA3-9AC4DF771430}" type="slidenum">
              <a:rPr lang="en-ZA" smtClean="0"/>
              <a:t>38</a:t>
            </a:fld>
            <a:endParaRPr lang="en-ZA"/>
          </a:p>
        </p:txBody>
      </p:sp>
    </p:spTree>
    <p:extLst>
      <p:ext uri="{BB962C8B-B14F-4D97-AF65-F5344CB8AC3E}">
        <p14:creationId xmlns:p14="http://schemas.microsoft.com/office/powerpoint/2010/main" val="31538342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sz="1200" dirty="0"/>
              <a:t>This Courage presentation will help you to define the actions you will need to take to achieve your vision for yourself.</a:t>
            </a:r>
          </a:p>
        </p:txBody>
      </p:sp>
      <p:sp>
        <p:nvSpPr>
          <p:cNvPr id="4" name="Slide Number Placeholder 3"/>
          <p:cNvSpPr>
            <a:spLocks noGrp="1"/>
          </p:cNvSpPr>
          <p:nvPr>
            <p:ph type="sldNum" sz="quarter" idx="5"/>
          </p:nvPr>
        </p:nvSpPr>
        <p:spPr/>
        <p:txBody>
          <a:bodyPr/>
          <a:lstStyle/>
          <a:p>
            <a:fld id="{DF9EFC38-92A7-4091-BBA3-9AC4DF771430}" type="slidenum">
              <a:rPr lang="en-ZA" smtClean="0"/>
              <a:t>39</a:t>
            </a:fld>
            <a:endParaRPr lang="en-ZA"/>
          </a:p>
        </p:txBody>
      </p:sp>
    </p:spTree>
    <p:extLst>
      <p:ext uri="{BB962C8B-B14F-4D97-AF65-F5344CB8AC3E}">
        <p14:creationId xmlns:p14="http://schemas.microsoft.com/office/powerpoint/2010/main" val="3656879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0" dirty="0"/>
              <a:t>Our first exercise is to </a:t>
            </a:r>
            <a:r>
              <a:rPr lang="en-ZA" sz="1200" b="0" dirty="0">
                <a:solidFill>
                  <a:schemeClr val="bg1"/>
                </a:solidFill>
                <a:latin typeface="Century Gothic" panose="020B0502020202020204" pitchFamily="34" charset="0"/>
                <a:ea typeface="MS PGothic" panose="020B0600070205080204" pitchFamily="34" charset="-128"/>
              </a:rPr>
              <a:t>create a vision for ourselves and the world we want to live in.</a:t>
            </a:r>
          </a:p>
          <a:p>
            <a:endParaRPr lang="en-ZA" sz="1200" dirty="0"/>
          </a:p>
        </p:txBody>
      </p:sp>
      <p:sp>
        <p:nvSpPr>
          <p:cNvPr id="4" name="Slide Number Placeholder 3"/>
          <p:cNvSpPr>
            <a:spLocks noGrp="1"/>
          </p:cNvSpPr>
          <p:nvPr>
            <p:ph type="sldNum" sz="quarter" idx="5"/>
          </p:nvPr>
        </p:nvSpPr>
        <p:spPr/>
        <p:txBody>
          <a:bodyPr/>
          <a:lstStyle/>
          <a:p>
            <a:fld id="{DF9EFC38-92A7-4091-BBA3-9AC4DF771430}" type="slidenum">
              <a:rPr lang="en-ZA" smtClean="0"/>
              <a:t>4</a:t>
            </a:fld>
            <a:endParaRPr lang="en-ZA"/>
          </a:p>
        </p:txBody>
      </p:sp>
    </p:spTree>
    <p:extLst>
      <p:ext uri="{BB962C8B-B14F-4D97-AF65-F5344CB8AC3E}">
        <p14:creationId xmlns:p14="http://schemas.microsoft.com/office/powerpoint/2010/main" val="22493575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Presence and action are the final drivers of personal and community empowerment and should always be the final exercise you run in a Courage process.  As this picture illustrates, presence and action are about focusing on what you need to do today to achieve your vision for tomorrow.  If you want to grow a tree in the future, you need to plant a seed today. Presence and action are about planning, delivering on what you promise, believing in possibility, and ensuring that everyone has access to the services they need to make their dreams come true. They are also about ensuring that the difference you create is sustainable for future generations.</a:t>
            </a:r>
          </a:p>
        </p:txBody>
      </p:sp>
      <p:sp>
        <p:nvSpPr>
          <p:cNvPr id="4" name="Slide Number Placeholder 3"/>
          <p:cNvSpPr>
            <a:spLocks noGrp="1"/>
          </p:cNvSpPr>
          <p:nvPr>
            <p:ph type="sldNum" sz="quarter" idx="5"/>
          </p:nvPr>
        </p:nvSpPr>
        <p:spPr/>
        <p:txBody>
          <a:bodyPr/>
          <a:lstStyle/>
          <a:p>
            <a:fld id="{DF9EFC38-92A7-4091-BBA3-9AC4DF771430}" type="slidenum">
              <a:rPr lang="en-ZA" smtClean="0"/>
              <a:t>40</a:t>
            </a:fld>
            <a:endParaRPr lang="en-ZA"/>
          </a:p>
        </p:txBody>
      </p:sp>
    </p:spTree>
    <p:extLst>
      <p:ext uri="{BB962C8B-B14F-4D97-AF65-F5344CB8AC3E}">
        <p14:creationId xmlns:p14="http://schemas.microsoft.com/office/powerpoint/2010/main" val="5451561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To understand what actions we need to take, we can ask three simple questions.  To achieve our vision for ourselves, what do we need to stop doing?  What do we need to start doing? And what do we need to continue doing, which are things we are already doing that support our vision?</a:t>
            </a:r>
          </a:p>
        </p:txBody>
      </p:sp>
      <p:sp>
        <p:nvSpPr>
          <p:cNvPr id="4" name="Slide Number Placeholder 3"/>
          <p:cNvSpPr>
            <a:spLocks noGrp="1"/>
          </p:cNvSpPr>
          <p:nvPr>
            <p:ph type="sldNum" sz="quarter" idx="5"/>
          </p:nvPr>
        </p:nvSpPr>
        <p:spPr/>
        <p:txBody>
          <a:bodyPr/>
          <a:lstStyle/>
          <a:p>
            <a:fld id="{DF9EFC38-92A7-4091-BBA3-9AC4DF771430}" type="slidenum">
              <a:rPr lang="en-ZA" smtClean="0"/>
              <a:t>41</a:t>
            </a:fld>
            <a:endParaRPr lang="en-ZA"/>
          </a:p>
        </p:txBody>
      </p:sp>
    </p:spTree>
    <p:extLst>
      <p:ext uri="{BB962C8B-B14F-4D97-AF65-F5344CB8AC3E}">
        <p14:creationId xmlns:p14="http://schemas.microsoft.com/office/powerpoint/2010/main" val="2564032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As individuals or a group you can capture all of the things you plan to stop doing, all of the things you plan to start doing and all of the things you plan to continue doing.  You can then commit either individually by or as a group to these actions by signing and dating your action plan. </a:t>
            </a:r>
          </a:p>
        </p:txBody>
      </p:sp>
      <p:sp>
        <p:nvSpPr>
          <p:cNvPr id="4" name="Slide Number Placeholder 3"/>
          <p:cNvSpPr>
            <a:spLocks noGrp="1"/>
          </p:cNvSpPr>
          <p:nvPr>
            <p:ph type="sldNum" sz="quarter" idx="5"/>
          </p:nvPr>
        </p:nvSpPr>
        <p:spPr/>
        <p:txBody>
          <a:bodyPr/>
          <a:lstStyle/>
          <a:p>
            <a:fld id="{DF9EFC38-92A7-4091-BBA3-9AC4DF771430}" type="slidenum">
              <a:rPr lang="en-ZA" smtClean="0"/>
              <a:t>42</a:t>
            </a:fld>
            <a:endParaRPr lang="en-ZA"/>
          </a:p>
        </p:txBody>
      </p:sp>
    </p:spTree>
    <p:extLst>
      <p:ext uri="{BB962C8B-B14F-4D97-AF65-F5344CB8AC3E}">
        <p14:creationId xmlns:p14="http://schemas.microsoft.com/office/powerpoint/2010/main" val="32685642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Thanks for watching.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For more information visit Courage Child Protection dot com</a:t>
            </a:r>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Be sure to like this video and subscribe to our Courage Channel. </a:t>
            </a:r>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Stay strong and take courage.</a:t>
            </a:r>
          </a:p>
          <a:p>
            <a:endParaRPr lang="en-US" dirty="0"/>
          </a:p>
        </p:txBody>
      </p:sp>
      <p:sp>
        <p:nvSpPr>
          <p:cNvPr id="4" name="Slide Number Placeholder 3"/>
          <p:cNvSpPr>
            <a:spLocks noGrp="1"/>
          </p:cNvSpPr>
          <p:nvPr>
            <p:ph type="sldNum" sz="quarter" idx="5"/>
          </p:nvPr>
        </p:nvSpPr>
        <p:spPr/>
        <p:txBody>
          <a:bodyPr/>
          <a:lstStyle/>
          <a:p>
            <a:fld id="{DF9EFC38-92A7-4091-BBA3-9AC4DF771430}" type="slidenum">
              <a:rPr lang="en-ZA" smtClean="0"/>
              <a:t>43</a:t>
            </a:fld>
            <a:endParaRPr lang="en-ZA"/>
          </a:p>
        </p:txBody>
      </p:sp>
    </p:spTree>
    <p:extLst>
      <p:ext uri="{BB962C8B-B14F-4D97-AF65-F5344CB8AC3E}">
        <p14:creationId xmlns:p14="http://schemas.microsoft.com/office/powerpoint/2010/main" val="1275363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So what is a vision?  To have a vision or purpose is to have direction and focus.  </a:t>
            </a:r>
          </a:p>
          <a:p>
            <a:r>
              <a:rPr lang="en-ZA" dirty="0"/>
              <a:t>It is about making choices and leadership at every level, from individuals to society at large. </a:t>
            </a:r>
          </a:p>
          <a:p>
            <a:r>
              <a:rPr lang="en-ZA" dirty="0"/>
              <a:t>A vision allows you to express who you are and what is important to you at a personal and community level.  </a:t>
            </a:r>
          </a:p>
          <a:p>
            <a:r>
              <a:rPr lang="en-ZA" dirty="0"/>
              <a:t>Once you have defined your vision or  purpose, you will feel a great sense of freedom that comes with turning your dreams and ideas for the future into reality.  </a:t>
            </a:r>
          </a:p>
          <a:p>
            <a:r>
              <a:rPr lang="en-ZA" dirty="0"/>
              <a:t>The best visions are those based on new ideas and innovation, thinking differently about the world, and how you can make it better.</a:t>
            </a:r>
          </a:p>
        </p:txBody>
      </p:sp>
      <p:sp>
        <p:nvSpPr>
          <p:cNvPr id="4" name="Slide Number Placeholder 3"/>
          <p:cNvSpPr>
            <a:spLocks noGrp="1"/>
          </p:cNvSpPr>
          <p:nvPr>
            <p:ph type="sldNum" sz="quarter" idx="5"/>
          </p:nvPr>
        </p:nvSpPr>
        <p:spPr/>
        <p:txBody>
          <a:bodyPr/>
          <a:lstStyle/>
          <a:p>
            <a:fld id="{DF9EFC38-92A7-4091-BBA3-9AC4DF771430}" type="slidenum">
              <a:rPr lang="en-ZA" smtClean="0"/>
              <a:t>5</a:t>
            </a:fld>
            <a:endParaRPr lang="en-ZA"/>
          </a:p>
        </p:txBody>
      </p:sp>
    </p:spTree>
    <p:extLst>
      <p:ext uri="{BB962C8B-B14F-4D97-AF65-F5344CB8AC3E}">
        <p14:creationId xmlns:p14="http://schemas.microsoft.com/office/powerpoint/2010/main" val="3742602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The vision question has 3 steps to it, ask participants to answer the following questions:</a:t>
            </a:r>
          </a:p>
          <a:p>
            <a:pPr marL="171450" indent="-171450">
              <a:buFont typeface="Arial" panose="020B0604020202020204" pitchFamily="34" charset="0"/>
              <a:buChar char="•"/>
            </a:pPr>
            <a:r>
              <a:rPr lang="en-ZA" dirty="0"/>
              <a:t>The world would be a better place if… (complete the sentence by defining your insights into the world and what you think would make it a better place?)</a:t>
            </a:r>
          </a:p>
          <a:p>
            <a:pPr marL="171450" indent="-171450">
              <a:buFont typeface="Arial" panose="020B0604020202020204" pitchFamily="34" charset="0"/>
              <a:buChar char="•"/>
            </a:pPr>
            <a:r>
              <a:rPr lang="en-ZA" dirty="0"/>
              <a:t>I or we will help make this happen by… (complete the sentence by defining your vision of how you think you can make the world a better place?)</a:t>
            </a:r>
          </a:p>
          <a:p>
            <a:pPr marL="171450" indent="-171450">
              <a:buFont typeface="Arial" panose="020B0604020202020204" pitchFamily="34" charset="0"/>
              <a:buChar char="•"/>
            </a:pPr>
            <a:r>
              <a:rPr lang="en-ZA" dirty="0"/>
              <a:t>When people see me or us they will think… (create a tagline like any popular brand that sums up how you will make an impact on the world e.g. Nike – Just do it)</a:t>
            </a:r>
          </a:p>
        </p:txBody>
      </p:sp>
      <p:sp>
        <p:nvSpPr>
          <p:cNvPr id="4" name="Slide Number Placeholder 3"/>
          <p:cNvSpPr>
            <a:spLocks noGrp="1"/>
          </p:cNvSpPr>
          <p:nvPr>
            <p:ph type="sldNum" sz="quarter" idx="5"/>
          </p:nvPr>
        </p:nvSpPr>
        <p:spPr/>
        <p:txBody>
          <a:bodyPr/>
          <a:lstStyle/>
          <a:p>
            <a:fld id="{DF9EFC38-92A7-4091-BBA3-9AC4DF771430}" type="slidenum">
              <a:rPr lang="en-ZA" smtClean="0"/>
              <a:t>6</a:t>
            </a:fld>
            <a:endParaRPr lang="en-ZA"/>
          </a:p>
        </p:txBody>
      </p:sp>
    </p:spTree>
    <p:extLst>
      <p:ext uri="{BB962C8B-B14F-4D97-AF65-F5344CB8AC3E}">
        <p14:creationId xmlns:p14="http://schemas.microsoft.com/office/powerpoint/2010/main" val="2427835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Capture your answers using this template or simply writing them down on a piece of paper.</a:t>
            </a:r>
          </a:p>
        </p:txBody>
      </p:sp>
      <p:sp>
        <p:nvSpPr>
          <p:cNvPr id="4" name="Slide Number Placeholder 3"/>
          <p:cNvSpPr>
            <a:spLocks noGrp="1"/>
          </p:cNvSpPr>
          <p:nvPr>
            <p:ph type="sldNum" sz="quarter" idx="5"/>
          </p:nvPr>
        </p:nvSpPr>
        <p:spPr/>
        <p:txBody>
          <a:bodyPr/>
          <a:lstStyle/>
          <a:p>
            <a:fld id="{DF9EFC38-92A7-4091-BBA3-9AC4DF771430}" type="slidenum">
              <a:rPr lang="en-ZA" smtClean="0"/>
              <a:t>7</a:t>
            </a:fld>
            <a:endParaRPr lang="en-ZA"/>
          </a:p>
        </p:txBody>
      </p:sp>
    </p:spTree>
    <p:extLst>
      <p:ext uri="{BB962C8B-B14F-4D97-AF65-F5344CB8AC3E}">
        <p14:creationId xmlns:p14="http://schemas.microsoft.com/office/powerpoint/2010/main" val="1392808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sz="1200" dirty="0"/>
              <a:t>This Courage presentation will help you to understand the process of sex, conception and pregnancy and the choices you have.</a:t>
            </a:r>
          </a:p>
        </p:txBody>
      </p:sp>
      <p:sp>
        <p:nvSpPr>
          <p:cNvPr id="4" name="Slide Number Placeholder 3"/>
          <p:cNvSpPr>
            <a:spLocks noGrp="1"/>
          </p:cNvSpPr>
          <p:nvPr>
            <p:ph type="sldNum" sz="quarter" idx="5"/>
          </p:nvPr>
        </p:nvSpPr>
        <p:spPr/>
        <p:txBody>
          <a:bodyPr/>
          <a:lstStyle/>
          <a:p>
            <a:fld id="{DF9EFC38-92A7-4091-BBA3-9AC4DF771430}" type="slidenum">
              <a:rPr lang="en-ZA" smtClean="0"/>
              <a:t>8</a:t>
            </a:fld>
            <a:endParaRPr lang="en-ZA"/>
          </a:p>
        </p:txBody>
      </p:sp>
    </p:spTree>
    <p:extLst>
      <p:ext uri="{BB962C8B-B14F-4D97-AF65-F5344CB8AC3E}">
        <p14:creationId xmlns:p14="http://schemas.microsoft.com/office/powerpoint/2010/main" val="1841925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Useful Courage Tools</a:t>
            </a:r>
          </a:p>
        </p:txBody>
      </p:sp>
      <p:sp>
        <p:nvSpPr>
          <p:cNvPr id="4" name="Slide Number Placeholder 3"/>
          <p:cNvSpPr>
            <a:spLocks noGrp="1"/>
          </p:cNvSpPr>
          <p:nvPr>
            <p:ph type="sldNum" sz="quarter" idx="5"/>
          </p:nvPr>
        </p:nvSpPr>
        <p:spPr/>
        <p:txBody>
          <a:bodyPr/>
          <a:lstStyle/>
          <a:p>
            <a:fld id="{DF9EFC38-92A7-4091-BBA3-9AC4DF771430}" type="slidenum">
              <a:rPr lang="en-ZA" smtClean="0"/>
              <a:t>9</a:t>
            </a:fld>
            <a:endParaRPr lang="en-ZA"/>
          </a:p>
        </p:txBody>
      </p:sp>
    </p:spTree>
    <p:extLst>
      <p:ext uri="{BB962C8B-B14F-4D97-AF65-F5344CB8AC3E}">
        <p14:creationId xmlns:p14="http://schemas.microsoft.com/office/powerpoint/2010/main" val="3289547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endParaRPr lang="en-Z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22041" indent="0" algn="ctr">
              <a:buNone/>
              <a:defRPr>
                <a:solidFill>
                  <a:schemeClr val="tx1">
                    <a:tint val="75000"/>
                  </a:schemeClr>
                </a:solidFill>
              </a:defRPr>
            </a:lvl2pPr>
            <a:lvl3pPr marL="844083" indent="0" algn="ctr">
              <a:buNone/>
              <a:defRPr>
                <a:solidFill>
                  <a:schemeClr val="tx1">
                    <a:tint val="75000"/>
                  </a:schemeClr>
                </a:solidFill>
              </a:defRPr>
            </a:lvl3pPr>
            <a:lvl4pPr marL="1266124" indent="0" algn="ctr">
              <a:buNone/>
              <a:defRPr>
                <a:solidFill>
                  <a:schemeClr val="tx1">
                    <a:tint val="75000"/>
                  </a:schemeClr>
                </a:solidFill>
              </a:defRPr>
            </a:lvl4pPr>
            <a:lvl5pPr marL="1688165" indent="0" algn="ctr">
              <a:buNone/>
              <a:defRPr>
                <a:solidFill>
                  <a:schemeClr val="tx1">
                    <a:tint val="75000"/>
                  </a:schemeClr>
                </a:solidFill>
              </a:defRPr>
            </a:lvl5pPr>
            <a:lvl6pPr marL="2110207" indent="0" algn="ctr">
              <a:buNone/>
              <a:defRPr>
                <a:solidFill>
                  <a:schemeClr val="tx1">
                    <a:tint val="75000"/>
                  </a:schemeClr>
                </a:solidFill>
              </a:defRPr>
            </a:lvl6pPr>
            <a:lvl7pPr marL="2532248" indent="0" algn="ctr">
              <a:buNone/>
              <a:defRPr>
                <a:solidFill>
                  <a:schemeClr val="tx1">
                    <a:tint val="75000"/>
                  </a:schemeClr>
                </a:solidFill>
              </a:defRPr>
            </a:lvl7pPr>
            <a:lvl8pPr marL="2954289" indent="0" algn="ctr">
              <a:buNone/>
              <a:defRPr>
                <a:solidFill>
                  <a:schemeClr val="tx1">
                    <a:tint val="75000"/>
                  </a:schemeClr>
                </a:solidFill>
              </a:defRPr>
            </a:lvl8pPr>
            <a:lvl9pPr marL="3376331" indent="0" algn="ctr">
              <a:buNone/>
              <a:defRPr>
                <a:solidFill>
                  <a:schemeClr val="tx1">
                    <a:tint val="75000"/>
                  </a:schemeClr>
                </a:solidFill>
              </a:defRPr>
            </a:lvl9pPr>
          </a:lstStyle>
          <a:p>
            <a:r>
              <a:rPr lang="en-US"/>
              <a:t>Click to edit Master subtitle style</a:t>
            </a:r>
            <a:endParaRPr lang="en-ZA"/>
          </a:p>
        </p:txBody>
      </p:sp>
      <p:sp>
        <p:nvSpPr>
          <p:cNvPr id="4" name="Date Placeholder 3"/>
          <p:cNvSpPr>
            <a:spLocks noGrp="1"/>
          </p:cNvSpPr>
          <p:nvPr>
            <p:ph type="dt" sz="half" idx="10"/>
          </p:nvPr>
        </p:nvSpPr>
        <p:spPr/>
        <p:txBody>
          <a:bodyPr/>
          <a:lstStyle/>
          <a:p>
            <a:fld id="{BBC07FE9-65EF-4C04-801F-4C3866242EA0}" type="datetimeFigureOut">
              <a:rPr lang="en-US" smtClean="0"/>
              <a:pPr/>
              <a:t>3/7/22</a:t>
            </a:fld>
            <a:endParaRPr lang="en-ZA" dirty="0"/>
          </a:p>
        </p:txBody>
      </p:sp>
      <p:sp>
        <p:nvSpPr>
          <p:cNvPr id="5" name="Footer Placeholder 4"/>
          <p:cNvSpPr>
            <a:spLocks noGrp="1"/>
          </p:cNvSpPr>
          <p:nvPr>
            <p:ph type="ftr" sz="quarter" idx="11"/>
          </p:nvPr>
        </p:nvSpPr>
        <p:spPr/>
        <p:txBody>
          <a:bodyPr/>
          <a:lstStyle/>
          <a:p>
            <a:endParaRPr lang="en-ZA" dirty="0"/>
          </a:p>
        </p:txBody>
      </p:sp>
      <p:sp>
        <p:nvSpPr>
          <p:cNvPr id="6" name="Slide Number Placeholder 5"/>
          <p:cNvSpPr>
            <a:spLocks noGrp="1"/>
          </p:cNvSpPr>
          <p:nvPr>
            <p:ph type="sldNum" sz="quarter" idx="12"/>
          </p:nvPr>
        </p:nvSpPr>
        <p:spPr/>
        <p:txBody>
          <a:bodyPr/>
          <a:lstStyle/>
          <a:p>
            <a:fld id="{40FBB9CC-0DFF-49EE-9DF3-20AD78CB0924}" type="slidenum">
              <a:rPr lang="en-ZA" smtClean="0"/>
              <a:pPr/>
              <a:t>‹#›</a:t>
            </a:fld>
            <a:endParaRPr lang="en-ZA" dirty="0"/>
          </a:p>
        </p:txBody>
      </p:sp>
    </p:spTree>
    <p:extLst>
      <p:ext uri="{BB962C8B-B14F-4D97-AF65-F5344CB8AC3E}">
        <p14:creationId xmlns:p14="http://schemas.microsoft.com/office/powerpoint/2010/main" val="1280283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1FE82F21-A57F-4E78-9F06-D9988EAD901A}" type="datetimeFigureOut">
              <a:rPr lang="en-ZA" smtClean="0"/>
              <a:t>2022/03/07</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0C7313AE-30D1-44A7-B822-3235CB32365F}" type="slidenum">
              <a:rPr lang="en-ZA" smtClean="0"/>
              <a:t>‹#›</a:t>
            </a:fld>
            <a:endParaRPr lang="en-ZA"/>
          </a:p>
        </p:txBody>
      </p:sp>
    </p:spTree>
    <p:extLst>
      <p:ext uri="{BB962C8B-B14F-4D97-AF65-F5344CB8AC3E}">
        <p14:creationId xmlns:p14="http://schemas.microsoft.com/office/powerpoint/2010/main" val="2997150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FE82F21-A57F-4E78-9F06-D9988EAD901A}" type="datetimeFigureOut">
              <a:rPr lang="en-ZA" smtClean="0"/>
              <a:t>2022/03/07</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0C7313AE-30D1-44A7-B822-3235CB32365F}" type="slidenum">
              <a:rPr lang="en-ZA" smtClean="0"/>
              <a:t>‹#›</a:t>
            </a:fld>
            <a:endParaRPr lang="en-ZA"/>
          </a:p>
        </p:txBody>
      </p:sp>
    </p:spTree>
    <p:extLst>
      <p:ext uri="{BB962C8B-B14F-4D97-AF65-F5344CB8AC3E}">
        <p14:creationId xmlns:p14="http://schemas.microsoft.com/office/powerpoint/2010/main" val="2744851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FE82F21-A57F-4E78-9F06-D9988EAD901A}" type="datetimeFigureOut">
              <a:rPr lang="en-ZA" smtClean="0"/>
              <a:t>2022/03/07</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0C7313AE-30D1-44A7-B822-3235CB32365F}" type="slidenum">
              <a:rPr lang="en-ZA" smtClean="0"/>
              <a:t>‹#›</a:t>
            </a:fld>
            <a:endParaRPr lang="en-ZA"/>
          </a:p>
        </p:txBody>
      </p:sp>
    </p:spTree>
    <p:extLst>
      <p:ext uri="{BB962C8B-B14F-4D97-AF65-F5344CB8AC3E}">
        <p14:creationId xmlns:p14="http://schemas.microsoft.com/office/powerpoint/2010/main" val="3413935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1FE82F21-A57F-4E78-9F06-D9988EAD901A}" type="datetimeFigureOut">
              <a:rPr lang="en-ZA" smtClean="0"/>
              <a:t>2022/03/07</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0C7313AE-30D1-44A7-B822-3235CB32365F}" type="slidenum">
              <a:rPr lang="en-ZA" smtClean="0"/>
              <a:t>‹#›</a:t>
            </a:fld>
            <a:endParaRPr lang="en-ZA"/>
          </a:p>
        </p:txBody>
      </p:sp>
    </p:spTree>
    <p:extLst>
      <p:ext uri="{BB962C8B-B14F-4D97-AF65-F5344CB8AC3E}">
        <p14:creationId xmlns:p14="http://schemas.microsoft.com/office/powerpoint/2010/main" val="4028994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FE82F21-A57F-4E78-9F06-D9988EAD901A}" type="datetimeFigureOut">
              <a:rPr lang="en-ZA" smtClean="0"/>
              <a:t>2022/03/07</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0C7313AE-30D1-44A7-B822-3235CB32365F}" type="slidenum">
              <a:rPr lang="en-ZA" smtClean="0"/>
              <a:t>‹#›</a:t>
            </a:fld>
            <a:endParaRPr lang="en-ZA"/>
          </a:p>
        </p:txBody>
      </p:sp>
    </p:spTree>
    <p:extLst>
      <p:ext uri="{BB962C8B-B14F-4D97-AF65-F5344CB8AC3E}">
        <p14:creationId xmlns:p14="http://schemas.microsoft.com/office/powerpoint/2010/main" val="980774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1FE82F21-A57F-4E78-9F06-D9988EAD901A}" type="datetimeFigureOut">
              <a:rPr lang="en-ZA" smtClean="0"/>
              <a:t>2022/03/07</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0C7313AE-30D1-44A7-B822-3235CB32365F}" type="slidenum">
              <a:rPr lang="en-ZA" smtClean="0"/>
              <a:t>‹#›</a:t>
            </a:fld>
            <a:endParaRPr lang="en-ZA"/>
          </a:p>
        </p:txBody>
      </p:sp>
    </p:spTree>
    <p:extLst>
      <p:ext uri="{BB962C8B-B14F-4D97-AF65-F5344CB8AC3E}">
        <p14:creationId xmlns:p14="http://schemas.microsoft.com/office/powerpoint/2010/main" val="4236890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1FE82F21-A57F-4E78-9F06-D9988EAD901A}" type="datetimeFigureOut">
              <a:rPr lang="en-ZA" smtClean="0"/>
              <a:t>2022/03/07</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0C7313AE-30D1-44A7-B822-3235CB32365F}" type="slidenum">
              <a:rPr lang="en-ZA" smtClean="0"/>
              <a:t>‹#›</a:t>
            </a:fld>
            <a:endParaRPr lang="en-ZA"/>
          </a:p>
        </p:txBody>
      </p:sp>
    </p:spTree>
    <p:extLst>
      <p:ext uri="{BB962C8B-B14F-4D97-AF65-F5344CB8AC3E}">
        <p14:creationId xmlns:p14="http://schemas.microsoft.com/office/powerpoint/2010/main" val="336767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1FE82F21-A57F-4E78-9F06-D9988EAD901A}" type="datetimeFigureOut">
              <a:rPr lang="en-ZA" smtClean="0"/>
              <a:t>2022/03/07</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0C7313AE-30D1-44A7-B822-3235CB32365F}" type="slidenum">
              <a:rPr lang="en-ZA" smtClean="0"/>
              <a:t>‹#›</a:t>
            </a:fld>
            <a:endParaRPr lang="en-ZA"/>
          </a:p>
        </p:txBody>
      </p:sp>
    </p:spTree>
    <p:extLst>
      <p:ext uri="{BB962C8B-B14F-4D97-AF65-F5344CB8AC3E}">
        <p14:creationId xmlns:p14="http://schemas.microsoft.com/office/powerpoint/2010/main" val="1902962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1FE82F21-A57F-4E78-9F06-D9988EAD901A}" type="datetimeFigureOut">
              <a:rPr lang="en-ZA" smtClean="0"/>
              <a:t>2022/03/07</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0C7313AE-30D1-44A7-B822-3235CB32365F}" type="slidenum">
              <a:rPr lang="en-ZA" smtClean="0"/>
              <a:t>‹#›</a:t>
            </a:fld>
            <a:endParaRPr lang="en-ZA"/>
          </a:p>
        </p:txBody>
      </p:sp>
    </p:spTree>
    <p:extLst>
      <p:ext uri="{BB962C8B-B14F-4D97-AF65-F5344CB8AC3E}">
        <p14:creationId xmlns:p14="http://schemas.microsoft.com/office/powerpoint/2010/main" val="1137845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E82F21-A57F-4E78-9F06-D9988EAD901A}" type="datetimeFigureOut">
              <a:rPr lang="en-ZA" smtClean="0"/>
              <a:t>2022/03/07</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0C7313AE-30D1-44A7-B822-3235CB32365F}" type="slidenum">
              <a:rPr lang="en-ZA" smtClean="0"/>
              <a:t>‹#›</a:t>
            </a:fld>
            <a:endParaRPr lang="en-ZA"/>
          </a:p>
        </p:txBody>
      </p:sp>
    </p:spTree>
    <p:extLst>
      <p:ext uri="{BB962C8B-B14F-4D97-AF65-F5344CB8AC3E}">
        <p14:creationId xmlns:p14="http://schemas.microsoft.com/office/powerpoint/2010/main" val="3075736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1FE82F21-A57F-4E78-9F06-D9988EAD901A}" type="datetimeFigureOut">
              <a:rPr lang="en-ZA" smtClean="0"/>
              <a:t>2022/03/07</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0C7313AE-30D1-44A7-B822-3235CB32365F}" type="slidenum">
              <a:rPr lang="en-ZA" smtClean="0"/>
              <a:t>‹#›</a:t>
            </a:fld>
            <a:endParaRPr lang="en-ZA"/>
          </a:p>
        </p:txBody>
      </p:sp>
    </p:spTree>
    <p:extLst>
      <p:ext uri="{BB962C8B-B14F-4D97-AF65-F5344CB8AC3E}">
        <p14:creationId xmlns:p14="http://schemas.microsoft.com/office/powerpoint/2010/main" val="257002310"/>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850106"/>
          </a:xfrm>
          <a:prstGeom prst="rect">
            <a:avLst/>
          </a:prstGeom>
        </p:spPr>
        <p:txBody>
          <a:bodyPr vert="horz" lIns="91440" tIns="45720" rIns="91440" bIns="45720" rtlCol="0" anchor="ctr">
            <a:normAutofit/>
          </a:bodyPr>
          <a:lstStyle/>
          <a:p>
            <a:r>
              <a:rPr lang="en-US" dirty="0"/>
              <a:t>Click to edit Master title style</a:t>
            </a:r>
            <a:endParaRPr lang="en-ZA" dirty="0"/>
          </a:p>
        </p:txBody>
      </p:sp>
      <p:sp>
        <p:nvSpPr>
          <p:cNvPr id="3" name="Text Placeholder 2"/>
          <p:cNvSpPr>
            <a:spLocks noGrp="1"/>
          </p:cNvSpPr>
          <p:nvPr>
            <p:ph type="body" idx="1"/>
          </p:nvPr>
        </p:nvSpPr>
        <p:spPr>
          <a:xfrm>
            <a:off x="609600" y="1196754"/>
            <a:ext cx="10972800" cy="492941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108">
                <a:solidFill>
                  <a:schemeClr val="tx1"/>
                </a:solidFill>
              </a:defRPr>
            </a:lvl1pPr>
          </a:lstStyle>
          <a:p>
            <a:fld id="{BBC07FE9-65EF-4C04-801F-4C3866242EA0}" type="datetimeFigureOut">
              <a:rPr lang="en-US" smtClean="0"/>
              <a:pPr/>
              <a:t>3/7/22</a:t>
            </a:fld>
            <a:endParaRPr lang="en-ZA" dirty="0"/>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108">
                <a:solidFill>
                  <a:schemeClr val="tx1"/>
                </a:solidFill>
              </a:defRPr>
            </a:lvl1pPr>
          </a:lstStyle>
          <a:p>
            <a:endParaRPr lang="en-ZA" dirty="0"/>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108">
                <a:solidFill>
                  <a:schemeClr val="tx1"/>
                </a:solidFill>
              </a:defRPr>
            </a:lvl1pPr>
          </a:lstStyle>
          <a:p>
            <a:fld id="{40FBB9CC-0DFF-49EE-9DF3-20AD78CB0924}" type="slidenum">
              <a:rPr lang="en-ZA" smtClean="0"/>
              <a:pPr/>
              <a:t>‹#›</a:t>
            </a:fld>
            <a:endParaRPr lang="en-ZA" dirty="0"/>
          </a:p>
        </p:txBody>
      </p:sp>
    </p:spTree>
    <p:extLst>
      <p:ext uri="{BB962C8B-B14F-4D97-AF65-F5344CB8AC3E}">
        <p14:creationId xmlns:p14="http://schemas.microsoft.com/office/powerpoint/2010/main" val="1086148226"/>
      </p:ext>
    </p:extLst>
  </p:cSld>
  <p:clrMap bg1="lt1" tx1="dk1" bg2="lt2" tx2="dk2" accent1="accent1" accent2="accent2" accent3="accent3" accent4="accent4" accent5="accent5" accent6="accent6" hlink="hlink" folHlink="folHlink"/>
  <p:sldLayoutIdLst>
    <p:sldLayoutId id="2147483697" r:id="rId1"/>
  </p:sldLayoutIdLst>
  <p:txStyles>
    <p:titleStyle>
      <a:lvl1pPr algn="l" defTabSz="844083" rtl="0" eaLnBrk="1" latinLnBrk="0" hangingPunct="1">
        <a:spcBef>
          <a:spcPct val="0"/>
        </a:spcBef>
        <a:buNone/>
        <a:defRPr sz="2492" kern="1200">
          <a:solidFill>
            <a:schemeClr val="tx1"/>
          </a:solidFill>
          <a:latin typeface="Arial" panose="020B0604020202020204" pitchFamily="34" charset="0"/>
          <a:ea typeface="+mj-ea"/>
          <a:cs typeface="Arial" panose="020B0604020202020204" pitchFamily="34" charset="0"/>
        </a:defRPr>
      </a:lvl1pPr>
    </p:titleStyle>
    <p:bodyStyle>
      <a:lvl1pPr marL="316531" indent="-316531" algn="l" defTabSz="844083" rtl="0" eaLnBrk="1" latinLnBrk="0" hangingPunct="1">
        <a:spcBef>
          <a:spcPct val="20000"/>
        </a:spcBef>
        <a:buFont typeface="Arial" pitchFamily="34" charset="0"/>
        <a:buChar char="•"/>
        <a:defRPr sz="1662" kern="1200">
          <a:solidFill>
            <a:schemeClr val="tx1"/>
          </a:solidFill>
          <a:latin typeface="Arial" panose="020B0604020202020204" pitchFamily="34" charset="0"/>
          <a:ea typeface="+mn-ea"/>
          <a:cs typeface="Arial" panose="020B0604020202020204" pitchFamily="34" charset="0"/>
        </a:defRPr>
      </a:lvl1pPr>
      <a:lvl2pPr marL="685817" indent="-263776" algn="l" defTabSz="844083" rtl="0" eaLnBrk="1" latinLnBrk="0" hangingPunct="1">
        <a:spcBef>
          <a:spcPct val="20000"/>
        </a:spcBef>
        <a:buFont typeface="Arial" pitchFamily="34" charset="0"/>
        <a:buChar char="–"/>
        <a:defRPr sz="1477" kern="1200">
          <a:solidFill>
            <a:schemeClr val="tx1"/>
          </a:solidFill>
          <a:latin typeface="Arial" panose="020B0604020202020204" pitchFamily="34" charset="0"/>
          <a:ea typeface="+mn-ea"/>
          <a:cs typeface="Arial" panose="020B0604020202020204" pitchFamily="34" charset="0"/>
        </a:defRPr>
      </a:lvl2pPr>
      <a:lvl3pPr marL="1055103" indent="-211021" algn="l" defTabSz="844083" rtl="0" eaLnBrk="1" latinLnBrk="0" hangingPunct="1">
        <a:spcBef>
          <a:spcPct val="20000"/>
        </a:spcBef>
        <a:buFont typeface="Arial" pitchFamily="34" charset="0"/>
        <a:buChar char="•"/>
        <a:defRPr sz="1477" kern="1200">
          <a:solidFill>
            <a:schemeClr val="tx1"/>
          </a:solidFill>
          <a:latin typeface="Arial" panose="020B0604020202020204" pitchFamily="34" charset="0"/>
          <a:ea typeface="+mn-ea"/>
          <a:cs typeface="Arial" panose="020B0604020202020204" pitchFamily="34" charset="0"/>
        </a:defRPr>
      </a:lvl3pPr>
      <a:lvl4pPr marL="1477145" indent="-211021" algn="l" defTabSz="844083" rtl="0" eaLnBrk="1" latinLnBrk="0" hangingPunct="1">
        <a:spcBef>
          <a:spcPct val="20000"/>
        </a:spcBef>
        <a:buFont typeface="Arial" pitchFamily="34" charset="0"/>
        <a:buChar char="–"/>
        <a:defRPr sz="1477" kern="1200">
          <a:solidFill>
            <a:schemeClr val="tx1"/>
          </a:solidFill>
          <a:latin typeface="Arial" panose="020B0604020202020204" pitchFamily="34" charset="0"/>
          <a:ea typeface="+mn-ea"/>
          <a:cs typeface="Arial" panose="020B0604020202020204" pitchFamily="34" charset="0"/>
        </a:defRPr>
      </a:lvl4pPr>
      <a:lvl5pPr marL="1899186" indent="-211021" algn="l" defTabSz="844083" rtl="0" eaLnBrk="1" latinLnBrk="0" hangingPunct="1">
        <a:spcBef>
          <a:spcPct val="20000"/>
        </a:spcBef>
        <a:buFont typeface="Arial" pitchFamily="34" charset="0"/>
        <a:buChar char="»"/>
        <a:defRPr sz="1477" kern="1200">
          <a:solidFill>
            <a:schemeClr val="tx1"/>
          </a:solidFill>
          <a:latin typeface="Arial" panose="020B0604020202020204" pitchFamily="34" charset="0"/>
          <a:ea typeface="+mn-ea"/>
          <a:cs typeface="Arial" panose="020B0604020202020204" pitchFamily="34" charset="0"/>
        </a:defRPr>
      </a:lvl5pPr>
      <a:lvl6pPr marL="2321227"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6pPr>
      <a:lvl7pPr marL="2743269"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7pPr>
      <a:lvl8pPr marL="3165310"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8pPr>
      <a:lvl9pPr marL="3587351"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3/7/22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03063772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0.png"/><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8.png"/><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image" Target="../media/image30.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notesSlide" Target="../notesSlides/notesSlide12.xml"/><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slideLayout" Target="../slideLayouts/slideLayout8.xml"/><Relationship Id="rId1" Type="http://schemas.openxmlformats.org/officeDocument/2006/relationships/tags" Target="../tags/tag5.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13.xml"/><Relationship Id="rId7" Type="http://schemas.openxmlformats.org/officeDocument/2006/relationships/image" Target="../media/image52.png"/><Relationship Id="rId2" Type="http://schemas.openxmlformats.org/officeDocument/2006/relationships/slideLayout" Target="../slideLayouts/slideLayout8.xml"/><Relationship Id="rId1" Type="http://schemas.openxmlformats.org/officeDocument/2006/relationships/tags" Target="../tags/tag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customXml" Target="../ink/ink4.xml"/><Relationship Id="rId18" Type="http://schemas.openxmlformats.org/officeDocument/2006/relationships/image" Target="../media/image82.png"/><Relationship Id="rId3" Type="http://schemas.openxmlformats.org/officeDocument/2006/relationships/image" Target="../media/image1.png"/><Relationship Id="rId12" Type="http://schemas.openxmlformats.org/officeDocument/2006/relationships/image" Target="../media/image5.png"/><Relationship Id="rId17" Type="http://schemas.openxmlformats.org/officeDocument/2006/relationships/customXml" Target="../ink/ink6.xml"/><Relationship Id="rId2" Type="http://schemas.openxmlformats.org/officeDocument/2006/relationships/notesSlide" Target="../notesSlides/notesSlide15.xml"/><Relationship Id="rId16" Type="http://schemas.openxmlformats.org/officeDocument/2006/relationships/image" Target="../media/image7.png"/><Relationship Id="rId1" Type="http://schemas.openxmlformats.org/officeDocument/2006/relationships/slideLayout" Target="../slideLayouts/slideLayout8.xml"/><Relationship Id="rId11" Type="http://schemas.openxmlformats.org/officeDocument/2006/relationships/customXml" Target="../ink/ink3.xml"/><Relationship Id="rId5" Type="http://schemas.openxmlformats.org/officeDocument/2006/relationships/customXml" Target="../ink/ink1.xml"/><Relationship Id="rId15" Type="http://schemas.openxmlformats.org/officeDocument/2006/relationships/customXml" Target="../ink/ink5.xml"/><Relationship Id="rId10" Type="http://schemas.openxmlformats.org/officeDocument/2006/relationships/image" Target="../media/image410.png"/><Relationship Id="rId4" Type="http://schemas.openxmlformats.org/officeDocument/2006/relationships/image" Target="../media/image55.png"/><Relationship Id="rId9" Type="http://schemas.openxmlformats.org/officeDocument/2006/relationships/customXml" Target="../ink/ink2.xml"/><Relationship Id="rId14" Type="http://schemas.openxmlformats.org/officeDocument/2006/relationships/image" Target="../media/image610.png"/></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png"/><Relationship Id="rId9"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74.png"/><Relationship Id="rId11" Type="http://schemas.openxmlformats.org/officeDocument/2006/relationships/customXml" Target="../ink/ink7.xml"/><Relationship Id="rId5" Type="http://schemas.openxmlformats.org/officeDocument/2006/relationships/image" Target="../media/image73.png"/><Relationship Id="rId15" Type="http://schemas.openxmlformats.org/officeDocument/2006/relationships/image" Target="../media/image79.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270.png"/></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84.sv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83.png"/><Relationship Id="rId5" Type="http://schemas.openxmlformats.org/officeDocument/2006/relationships/image" Target="../media/image82.svg"/><Relationship Id="rId4" Type="http://schemas.openxmlformats.org/officeDocument/2006/relationships/image" Target="../media/image81.png"/></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customXml" Target="../ink/ink11.xml"/><Relationship Id="rId18" Type="http://schemas.openxmlformats.org/officeDocument/2006/relationships/image" Target="../media/image82.png"/><Relationship Id="rId3" Type="http://schemas.openxmlformats.org/officeDocument/2006/relationships/image" Target="../media/image1.png"/><Relationship Id="rId12" Type="http://schemas.openxmlformats.org/officeDocument/2006/relationships/image" Target="../media/image5.png"/><Relationship Id="rId17" Type="http://schemas.openxmlformats.org/officeDocument/2006/relationships/customXml" Target="../ink/ink13.xml"/><Relationship Id="rId2" Type="http://schemas.openxmlformats.org/officeDocument/2006/relationships/notesSlide" Target="../notesSlides/notesSlide25.xml"/><Relationship Id="rId16" Type="http://schemas.openxmlformats.org/officeDocument/2006/relationships/image" Target="../media/image7.png"/><Relationship Id="rId1" Type="http://schemas.openxmlformats.org/officeDocument/2006/relationships/slideLayout" Target="../slideLayouts/slideLayout8.xml"/><Relationship Id="rId11" Type="http://schemas.openxmlformats.org/officeDocument/2006/relationships/customXml" Target="../ink/ink10.xml"/><Relationship Id="rId5" Type="http://schemas.openxmlformats.org/officeDocument/2006/relationships/customXml" Target="../ink/ink8.xml"/><Relationship Id="rId15" Type="http://schemas.openxmlformats.org/officeDocument/2006/relationships/customXml" Target="../ink/ink12.xml"/><Relationship Id="rId10" Type="http://schemas.openxmlformats.org/officeDocument/2006/relationships/image" Target="../media/image410.png"/><Relationship Id="rId4" Type="http://schemas.openxmlformats.org/officeDocument/2006/relationships/image" Target="../media/image55.png"/><Relationship Id="rId9" Type="http://schemas.openxmlformats.org/officeDocument/2006/relationships/customXml" Target="../ink/ink9.xml"/><Relationship Id="rId14" Type="http://schemas.openxmlformats.org/officeDocument/2006/relationships/image" Target="../media/image61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8.xml"/><Relationship Id="rId1" Type="http://schemas.openxmlformats.org/officeDocument/2006/relationships/tags" Target="../tags/tag7.xml"/><Relationship Id="rId5" Type="http://schemas.openxmlformats.org/officeDocument/2006/relationships/image" Target="../media/image86.png"/><Relationship Id="rId4" Type="http://schemas.openxmlformats.org/officeDocument/2006/relationships/image" Target="../media/image85.png"/></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41.png"/><Relationship Id="rId4" Type="http://schemas.openxmlformats.org/officeDocument/2006/relationships/image" Target="../media/image44.png"/><Relationship Id="rId9"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16.png"/><Relationship Id="rId26" Type="http://schemas.openxmlformats.org/officeDocument/2006/relationships/image" Target="../media/image23.png"/><Relationship Id="rId3" Type="http://schemas.openxmlformats.org/officeDocument/2006/relationships/image" Target="../media/image1.png"/><Relationship Id="rId21" Type="http://schemas.openxmlformats.org/officeDocument/2006/relationships/image" Target="../media/image19.sv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5.svg"/><Relationship Id="rId25" Type="http://schemas.openxmlformats.org/officeDocument/2006/relationships/image" Target="../media/image22.svg"/><Relationship Id="rId2" Type="http://schemas.openxmlformats.org/officeDocument/2006/relationships/notesSlide" Target="../notesSlides/notesSlide3.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4.png"/><Relationship Id="rId11" Type="http://schemas.openxmlformats.org/officeDocument/2006/relationships/image" Target="../media/image9.svg"/><Relationship Id="rId24" Type="http://schemas.openxmlformats.org/officeDocument/2006/relationships/image" Target="../media/image21.png"/><Relationship Id="rId5" Type="http://schemas.openxmlformats.org/officeDocument/2006/relationships/image" Target="../media/image3.svg"/><Relationship Id="rId15" Type="http://schemas.openxmlformats.org/officeDocument/2006/relationships/image" Target="../media/image13.svg"/><Relationship Id="rId23" Type="http://schemas.openxmlformats.org/officeDocument/2006/relationships/image" Target="../media/image20.png"/><Relationship Id="rId10" Type="http://schemas.openxmlformats.org/officeDocument/2006/relationships/image" Target="../media/image8.png"/><Relationship Id="rId19" Type="http://schemas.openxmlformats.org/officeDocument/2006/relationships/image" Target="../media/image17.sv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 Id="rId22" Type="http://schemas.openxmlformats.org/officeDocument/2006/relationships/hyperlink" Target="http://www.couragechildprotection.com/" TargetMode="External"/><Relationship Id="rId27" Type="http://schemas.openxmlformats.org/officeDocument/2006/relationships/image" Target="../media/image24.svg"/></Relationships>
</file>

<file path=ppt/slides/_rels/slide3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103.png"/><Relationship Id="rId18" Type="http://schemas.openxmlformats.org/officeDocument/2006/relationships/image" Target="../media/image108.svg"/><Relationship Id="rId3" Type="http://schemas.openxmlformats.org/officeDocument/2006/relationships/notesSlide" Target="../notesSlides/notesSlide36.xml"/><Relationship Id="rId21" Type="http://schemas.openxmlformats.org/officeDocument/2006/relationships/image" Target="../media/image111.png"/><Relationship Id="rId7" Type="http://schemas.openxmlformats.org/officeDocument/2006/relationships/image" Target="../media/image97.png"/><Relationship Id="rId12" Type="http://schemas.openxmlformats.org/officeDocument/2006/relationships/image" Target="../media/image102.svg"/><Relationship Id="rId17" Type="http://schemas.openxmlformats.org/officeDocument/2006/relationships/image" Target="../media/image107.png"/><Relationship Id="rId2" Type="http://schemas.openxmlformats.org/officeDocument/2006/relationships/slideLayout" Target="../slideLayouts/slideLayout8.xml"/><Relationship Id="rId16" Type="http://schemas.openxmlformats.org/officeDocument/2006/relationships/image" Target="../media/image106.svg"/><Relationship Id="rId20" Type="http://schemas.openxmlformats.org/officeDocument/2006/relationships/image" Target="../media/image110.svg"/><Relationship Id="rId1" Type="http://schemas.openxmlformats.org/officeDocument/2006/relationships/tags" Target="../tags/tag8.xml"/><Relationship Id="rId6" Type="http://schemas.openxmlformats.org/officeDocument/2006/relationships/image" Target="../media/image96.svg"/><Relationship Id="rId11" Type="http://schemas.openxmlformats.org/officeDocument/2006/relationships/image" Target="../media/image101.png"/><Relationship Id="rId5" Type="http://schemas.openxmlformats.org/officeDocument/2006/relationships/image" Target="../media/image95.png"/><Relationship Id="rId15" Type="http://schemas.openxmlformats.org/officeDocument/2006/relationships/image" Target="../media/image105.png"/><Relationship Id="rId10" Type="http://schemas.openxmlformats.org/officeDocument/2006/relationships/image" Target="../media/image100.svg"/><Relationship Id="rId19" Type="http://schemas.openxmlformats.org/officeDocument/2006/relationships/image" Target="../media/image109.png"/><Relationship Id="rId4" Type="http://schemas.openxmlformats.org/officeDocument/2006/relationships/image" Target="../media/image41.png"/><Relationship Id="rId9" Type="http://schemas.openxmlformats.org/officeDocument/2006/relationships/image" Target="../media/image99.png"/><Relationship Id="rId14" Type="http://schemas.openxmlformats.org/officeDocument/2006/relationships/image" Target="../media/image104.svg"/><Relationship Id="rId22" Type="http://schemas.openxmlformats.org/officeDocument/2006/relationships/image" Target="../media/image112.sv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8.xml"/><Relationship Id="rId1" Type="http://schemas.openxmlformats.org/officeDocument/2006/relationships/tags" Target="../tags/tag9.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114.png"/></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115.png"/></Relationships>
</file>

<file path=ppt/slides/_rels/slide4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ags" Target="../tags/tag1.xml"/><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xml"/><Relationship Id="rId1" Type="http://schemas.openxmlformats.org/officeDocument/2006/relationships/tags" Target="../tags/tag2.xml"/><Relationship Id="rId5" Type="http://schemas.openxmlformats.org/officeDocument/2006/relationships/image" Target="../media/image32.png"/><Relationship Id="rId4" Type="http://schemas.openxmlformats.org/officeDocument/2006/relationships/image" Target="../media/image3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sp>
        <p:nvSpPr>
          <p:cNvPr id="14" name="TextBox 13">
            <a:extLst>
              <a:ext uri="{FF2B5EF4-FFF2-40B4-BE49-F238E27FC236}">
                <a16:creationId xmlns:a16="http://schemas.microsoft.com/office/drawing/2014/main" id="{887FBEF9-921B-704E-B516-835D840D6925}"/>
              </a:ext>
            </a:extLst>
          </p:cNvPr>
          <p:cNvSpPr txBox="1"/>
          <p:nvPr/>
        </p:nvSpPr>
        <p:spPr>
          <a:xfrm>
            <a:off x="3578971" y="1306404"/>
            <a:ext cx="8010518" cy="3785652"/>
          </a:xfrm>
          <a:prstGeom prst="rect">
            <a:avLst/>
          </a:prstGeom>
          <a:noFill/>
        </p:spPr>
        <p:txBody>
          <a:bodyPr wrap="square">
            <a:spAutoFit/>
          </a:bodyPr>
          <a:lstStyle/>
          <a:p>
            <a:pPr>
              <a:defRPr/>
            </a:pPr>
            <a:r>
              <a:rPr lang="en-ZA" sz="6000" b="1" dirty="0">
                <a:solidFill>
                  <a:schemeClr val="bg1"/>
                </a:solidFill>
                <a:latin typeface="Century Gothic" panose="020B0502020202020204" pitchFamily="34" charset="0"/>
                <a:ea typeface="MS PGothic" panose="020B0600070205080204" pitchFamily="34" charset="-128"/>
              </a:rPr>
              <a:t>Sex, conception &amp; option counselling for crisis pregnancy workshop overview</a:t>
            </a:r>
          </a:p>
        </p:txBody>
      </p:sp>
      <p:pic>
        <p:nvPicPr>
          <p:cNvPr id="15" name="Picture 14" descr="Logo&#10;&#10;Description automatically generated">
            <a:extLst>
              <a:ext uri="{FF2B5EF4-FFF2-40B4-BE49-F238E27FC236}">
                <a16:creationId xmlns:a16="http://schemas.microsoft.com/office/drawing/2014/main" id="{842C08F2-5847-D74E-8338-AF544C8DFF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541" y="1089485"/>
            <a:ext cx="2824125" cy="3330114"/>
          </a:xfrm>
          <a:prstGeom prst="rect">
            <a:avLst/>
          </a:prstGeom>
        </p:spPr>
      </p:pic>
      <p:sp>
        <p:nvSpPr>
          <p:cNvPr id="11" name="TextBox 10">
            <a:extLst>
              <a:ext uri="{FF2B5EF4-FFF2-40B4-BE49-F238E27FC236}">
                <a16:creationId xmlns:a16="http://schemas.microsoft.com/office/drawing/2014/main" id="{79F600E2-D2A5-7F4D-B701-B1C190BEFDB8}"/>
              </a:ext>
            </a:extLst>
          </p:cNvPr>
          <p:cNvSpPr txBox="1"/>
          <p:nvPr/>
        </p:nvSpPr>
        <p:spPr>
          <a:xfrm>
            <a:off x="1524000" y="5768515"/>
            <a:ext cx="9144000" cy="696794"/>
          </a:xfrm>
          <a:prstGeom prst="rect">
            <a:avLst/>
          </a:prstGeom>
          <a:noFill/>
        </p:spPr>
        <p:txBody>
          <a:bodyPr wrap="square">
            <a:spAutoFit/>
          </a:bodyPr>
          <a:lstStyle/>
          <a:p>
            <a:pPr algn="ctr">
              <a:lnSpc>
                <a:spcPct val="150000"/>
              </a:lnSpc>
              <a:defRPr/>
            </a:pPr>
            <a:r>
              <a:rPr lang="en-ZA" sz="3000" b="1" dirty="0">
                <a:solidFill>
                  <a:schemeClr val="bg1"/>
                </a:solidFill>
                <a:latin typeface="Century Gothic" panose="020B0502020202020204" pitchFamily="34" charset="0"/>
                <a:ea typeface="MS PGothic" panose="020B0600070205080204" pitchFamily="34" charset="-128"/>
              </a:rPr>
              <a:t>www.couragechildprotection.com</a:t>
            </a:r>
            <a:endParaRPr lang="en-ZA" sz="3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066766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7038" y="748366"/>
            <a:ext cx="5978805" cy="3059623"/>
          </a:xfrm>
          <a:prstGeom prst="rect">
            <a:avLst/>
          </a:prstGeom>
        </p:spPr>
      </p:pic>
      <p:grpSp>
        <p:nvGrpSpPr>
          <p:cNvPr id="6" name="Group 5">
            <a:extLst>
              <a:ext uri="{FF2B5EF4-FFF2-40B4-BE49-F238E27FC236}">
                <a16:creationId xmlns:a16="http://schemas.microsoft.com/office/drawing/2014/main" id="{2A5570F1-37E1-934A-963D-A0AA9DCDD5B3}"/>
              </a:ext>
            </a:extLst>
          </p:cNvPr>
          <p:cNvGrpSpPr/>
          <p:nvPr/>
        </p:nvGrpSpPr>
        <p:grpSpPr>
          <a:xfrm>
            <a:off x="2031117" y="2951434"/>
            <a:ext cx="7924164" cy="3145141"/>
            <a:chOff x="2031117" y="2951434"/>
            <a:chExt cx="7924164" cy="3145141"/>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9962" y="4527652"/>
              <a:ext cx="2184759" cy="1528305"/>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031117" y="2951434"/>
              <a:ext cx="2176575" cy="3145141"/>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23955" y="4527652"/>
              <a:ext cx="2231326" cy="1528305"/>
            </a:xfrm>
            <a:prstGeom prst="rect">
              <a:avLst/>
            </a:prstGeom>
          </p:spPr>
        </p:pic>
        <p:sp>
          <p:nvSpPr>
            <p:cNvPr id="20" name="Right Arrow 19"/>
            <p:cNvSpPr/>
            <p:nvPr/>
          </p:nvSpPr>
          <p:spPr>
            <a:xfrm rot="5400000">
              <a:off x="5580701" y="3967695"/>
              <a:ext cx="566871"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25" name="Right Arrow 24"/>
            <p:cNvSpPr/>
            <p:nvPr/>
          </p:nvSpPr>
          <p:spPr>
            <a:xfrm>
              <a:off x="7055902" y="5563271"/>
              <a:ext cx="566871"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26" name="Right Arrow 25"/>
            <p:cNvSpPr/>
            <p:nvPr/>
          </p:nvSpPr>
          <p:spPr>
            <a:xfrm rot="10800000">
              <a:off x="3962745" y="5571325"/>
              <a:ext cx="566871"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chemeClr val="bg1"/>
                </a:solidFill>
              </a:endParaRPr>
            </a:p>
          </p:txBody>
        </p:sp>
      </p:grpSp>
    </p:spTree>
    <p:custDataLst>
      <p:tags r:id="rId1"/>
    </p:custDataLst>
    <p:extLst>
      <p:ext uri="{BB962C8B-B14F-4D97-AF65-F5344CB8AC3E}">
        <p14:creationId xmlns:p14="http://schemas.microsoft.com/office/powerpoint/2010/main" val="143848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746" y="0"/>
            <a:ext cx="12206746"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3830" y="2510365"/>
            <a:ext cx="3164900" cy="1586786"/>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2920" y="2505311"/>
            <a:ext cx="3199584" cy="1560772"/>
          </a:xfrm>
          <a:prstGeom prst="rect">
            <a:avLst/>
          </a:prstGeom>
        </p:spPr>
      </p:pic>
      <p:pic>
        <p:nvPicPr>
          <p:cNvPr id="33" name="Pictur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9776" y="846112"/>
            <a:ext cx="2231326" cy="1528305"/>
          </a:xfrm>
          <a:prstGeom prst="rect">
            <a:avLst/>
          </a:prstGeom>
        </p:spPr>
      </p:pic>
      <p:sp>
        <p:nvSpPr>
          <p:cNvPr id="34" name="Right Arrow 33"/>
          <p:cNvSpPr/>
          <p:nvPr/>
        </p:nvSpPr>
        <p:spPr>
          <a:xfrm>
            <a:off x="5805338" y="2957511"/>
            <a:ext cx="799435"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35" name="Right Arrow 34"/>
          <p:cNvSpPr/>
          <p:nvPr/>
        </p:nvSpPr>
        <p:spPr>
          <a:xfrm rot="10800000">
            <a:off x="5021866" y="2957511"/>
            <a:ext cx="783472"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36" name="Rectangle 35"/>
          <p:cNvSpPr/>
          <p:nvPr/>
        </p:nvSpPr>
        <p:spPr>
          <a:xfrm>
            <a:off x="5652937" y="2481063"/>
            <a:ext cx="327835" cy="844002"/>
          </a:xfrm>
          <a:prstGeom prst="rect">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7" name="Oval 36"/>
          <p:cNvSpPr/>
          <p:nvPr/>
        </p:nvSpPr>
        <p:spPr>
          <a:xfrm>
            <a:off x="5348138" y="2734379"/>
            <a:ext cx="914400" cy="914400"/>
          </a:xfrm>
          <a:prstGeom prst="ellipse">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ZA" sz="3400" b="1" dirty="0">
                <a:solidFill>
                  <a:schemeClr val="bg1"/>
                </a:solidFill>
                <a:latin typeface="Arial" panose="020B0604020202020204" pitchFamily="34" charset="0"/>
                <a:cs typeface="Arial" panose="020B0604020202020204" pitchFamily="34" charset="0"/>
              </a:rPr>
              <a:t>OR</a:t>
            </a:r>
          </a:p>
        </p:txBody>
      </p:sp>
      <p:grpSp>
        <p:nvGrpSpPr>
          <p:cNvPr id="2" name="Group 1">
            <a:extLst>
              <a:ext uri="{FF2B5EF4-FFF2-40B4-BE49-F238E27FC236}">
                <a16:creationId xmlns:a16="http://schemas.microsoft.com/office/drawing/2014/main" id="{11A4A65F-341F-6445-99C1-79893C958469}"/>
              </a:ext>
            </a:extLst>
          </p:cNvPr>
          <p:cNvGrpSpPr/>
          <p:nvPr/>
        </p:nvGrpSpPr>
        <p:grpSpPr>
          <a:xfrm>
            <a:off x="6253897" y="4126923"/>
            <a:ext cx="3644334" cy="2014018"/>
            <a:chOff x="6253897" y="4126923"/>
            <a:chExt cx="3644334" cy="2014018"/>
          </a:xfrm>
        </p:grpSpPr>
        <p:pic>
          <p:nvPicPr>
            <p:cNvPr id="29" name="Pictur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53897" y="4679809"/>
              <a:ext cx="3644334" cy="1461132"/>
            </a:xfrm>
            <a:prstGeom prst="rect">
              <a:avLst/>
            </a:prstGeom>
          </p:spPr>
        </p:pic>
        <p:sp>
          <p:nvSpPr>
            <p:cNvPr id="38" name="Right Arrow 37"/>
            <p:cNvSpPr/>
            <p:nvPr/>
          </p:nvSpPr>
          <p:spPr>
            <a:xfrm rot="5400000">
              <a:off x="7985422" y="4118446"/>
              <a:ext cx="467677"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grpSp>
    </p:spTree>
    <p:custDataLst>
      <p:tags r:id="rId1"/>
    </p:custDataLst>
    <p:extLst>
      <p:ext uri="{BB962C8B-B14F-4D97-AF65-F5344CB8AC3E}">
        <p14:creationId xmlns:p14="http://schemas.microsoft.com/office/powerpoint/2010/main" val="278210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2417" y="884306"/>
            <a:ext cx="3259474" cy="1593720"/>
          </a:xfrm>
          <a:prstGeom prst="rect">
            <a:avLst/>
          </a:prstGeom>
        </p:spPr>
      </p:pic>
      <p:grpSp>
        <p:nvGrpSpPr>
          <p:cNvPr id="6" name="Group 5">
            <a:extLst>
              <a:ext uri="{FF2B5EF4-FFF2-40B4-BE49-F238E27FC236}">
                <a16:creationId xmlns:a16="http://schemas.microsoft.com/office/drawing/2014/main" id="{0243D4B1-A8FB-3B46-BB29-670B74EC9F76}"/>
              </a:ext>
            </a:extLst>
          </p:cNvPr>
          <p:cNvGrpSpPr/>
          <p:nvPr/>
        </p:nvGrpSpPr>
        <p:grpSpPr>
          <a:xfrm>
            <a:off x="2480638" y="1742109"/>
            <a:ext cx="7664904" cy="2646902"/>
            <a:chOff x="2480638" y="1742109"/>
            <a:chExt cx="7664904" cy="2646902"/>
          </a:xfrm>
        </p:grpSpPr>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7394" y="2617844"/>
              <a:ext cx="3438148" cy="1771167"/>
            </a:xfrm>
            <a:prstGeom prst="rect">
              <a:avLst/>
            </a:prstGeom>
          </p:spPr>
        </p:pic>
        <p:sp>
          <p:nvSpPr>
            <p:cNvPr id="35" name="Rounded Rectangle 34"/>
            <p:cNvSpPr/>
            <p:nvPr/>
          </p:nvSpPr>
          <p:spPr>
            <a:xfrm>
              <a:off x="2572655" y="3672039"/>
              <a:ext cx="2040230" cy="450117"/>
            </a:xfrm>
            <a:prstGeom prst="roundRect">
              <a:avLst/>
            </a:prstGeom>
            <a:solidFill>
              <a:srgbClr val="7FC45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a:solidFill>
                    <a:schemeClr val="bg1"/>
                  </a:solidFill>
                  <a:latin typeface="Arial" panose="020B0604020202020204" pitchFamily="34" charset="0"/>
                  <a:cs typeface="Arial" panose="020B0604020202020204" pitchFamily="34" charset="0"/>
                </a:rPr>
                <a:t>OPTION COUNSELLING</a:t>
              </a:r>
            </a:p>
          </p:txBody>
        </p:sp>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480638" y="1742109"/>
              <a:ext cx="2311503" cy="1853347"/>
            </a:xfrm>
            <a:prstGeom prst="rect">
              <a:avLst/>
            </a:prstGeom>
          </p:spPr>
        </p:pic>
        <p:grpSp>
          <p:nvGrpSpPr>
            <p:cNvPr id="3" name="Group 2"/>
            <p:cNvGrpSpPr/>
            <p:nvPr/>
          </p:nvGrpSpPr>
          <p:grpSpPr>
            <a:xfrm>
              <a:off x="5021714" y="3667651"/>
              <a:ext cx="1582907" cy="484632"/>
              <a:chOff x="3781214" y="3490654"/>
              <a:chExt cx="1582907" cy="484632"/>
            </a:xfrm>
            <a:solidFill>
              <a:srgbClr val="63459B"/>
            </a:solidFill>
          </p:grpSpPr>
          <p:sp>
            <p:nvSpPr>
              <p:cNvPr id="43" name="Right Arrow 42"/>
              <p:cNvSpPr/>
              <p:nvPr/>
            </p:nvSpPr>
            <p:spPr>
              <a:xfrm>
                <a:off x="4564686" y="3490654"/>
                <a:ext cx="799435"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44" name="Right Arrow 43"/>
              <p:cNvSpPr/>
              <p:nvPr/>
            </p:nvSpPr>
            <p:spPr>
              <a:xfrm rot="10800000">
                <a:off x="3781214" y="3490654"/>
                <a:ext cx="783472"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grpSp>
        <p:sp>
          <p:nvSpPr>
            <p:cNvPr id="45" name="Rectangle 44"/>
            <p:cNvSpPr/>
            <p:nvPr/>
          </p:nvSpPr>
          <p:spPr>
            <a:xfrm>
              <a:off x="5659801" y="2569601"/>
              <a:ext cx="308242" cy="1451245"/>
            </a:xfrm>
            <a:prstGeom prst="rect">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pic>
        <p:nvPicPr>
          <p:cNvPr id="50" name="Picture 49"/>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332417" y="878220"/>
            <a:ext cx="1071896" cy="1077157"/>
          </a:xfrm>
          <a:prstGeom prst="rect">
            <a:avLst/>
          </a:prstGeom>
        </p:spPr>
      </p:pic>
      <p:grpSp>
        <p:nvGrpSpPr>
          <p:cNvPr id="7" name="Group 6">
            <a:extLst>
              <a:ext uri="{FF2B5EF4-FFF2-40B4-BE49-F238E27FC236}">
                <a16:creationId xmlns:a16="http://schemas.microsoft.com/office/drawing/2014/main" id="{29972202-7F74-AE49-A488-E0917D94F14C}"/>
              </a:ext>
            </a:extLst>
          </p:cNvPr>
          <p:cNvGrpSpPr/>
          <p:nvPr/>
        </p:nvGrpSpPr>
        <p:grpSpPr>
          <a:xfrm>
            <a:off x="2252414" y="4134417"/>
            <a:ext cx="7962773" cy="2238418"/>
            <a:chOff x="2252414" y="4134417"/>
            <a:chExt cx="7962773" cy="2238418"/>
          </a:xfrm>
        </p:grpSpPr>
        <p:sp>
          <p:nvSpPr>
            <p:cNvPr id="33" name="Rounded Rectangle 32"/>
            <p:cNvSpPr/>
            <p:nvPr/>
          </p:nvSpPr>
          <p:spPr>
            <a:xfrm>
              <a:off x="8997904" y="5171310"/>
              <a:ext cx="1197840" cy="1201525"/>
            </a:xfrm>
            <a:prstGeom prst="roundRect">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chemeClr val="bg1"/>
                </a:solidFill>
              </a:endParaRPr>
            </a:p>
          </p:txBody>
        </p:sp>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52414" y="5162727"/>
              <a:ext cx="871285" cy="897294"/>
            </a:xfrm>
            <a:prstGeom prst="rect">
              <a:avLst/>
            </a:prstGeom>
          </p:spPr>
        </p:pic>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65789" y="5162727"/>
              <a:ext cx="934372" cy="897294"/>
            </a:xfrm>
            <a:prstGeom prst="rect">
              <a:avLst/>
            </a:prstGeom>
          </p:spPr>
        </p:pic>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30860" y="5187822"/>
              <a:ext cx="1074174" cy="880130"/>
            </a:xfrm>
            <a:prstGeom prst="rect">
              <a:avLst/>
            </a:prstGeom>
          </p:spPr>
        </p:pic>
        <p:pic>
          <p:nvPicPr>
            <p:cNvPr id="27" name="Picture 26"/>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4342250" y="5171310"/>
              <a:ext cx="1046521" cy="897294"/>
            </a:xfrm>
            <a:prstGeom prst="rect">
              <a:avLst/>
            </a:prstGeom>
          </p:spPr>
        </p:pic>
        <p:pic>
          <p:nvPicPr>
            <p:cNvPr id="28" name="Picture 2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94003" y="5208691"/>
              <a:ext cx="894462" cy="867150"/>
            </a:xfrm>
            <a:prstGeom prst="rect">
              <a:avLst/>
            </a:prstGeom>
          </p:spPr>
        </p:pic>
        <p:pic>
          <p:nvPicPr>
            <p:cNvPr id="29" name="Picture 2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47519" y="5190763"/>
              <a:ext cx="1103044" cy="885078"/>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97904" y="5171310"/>
              <a:ext cx="1197840" cy="914327"/>
            </a:xfrm>
            <a:prstGeom prst="roundRect">
              <a:avLst/>
            </a:prstGeom>
          </p:spPr>
        </p:pic>
        <p:sp>
          <p:nvSpPr>
            <p:cNvPr id="34" name="TextBox 33"/>
            <p:cNvSpPr txBox="1"/>
            <p:nvPr/>
          </p:nvSpPr>
          <p:spPr>
            <a:xfrm>
              <a:off x="8998187" y="6052831"/>
              <a:ext cx="1217000" cy="307777"/>
            </a:xfrm>
            <a:prstGeom prst="rect">
              <a:avLst/>
            </a:prstGeom>
            <a:noFill/>
          </p:spPr>
          <p:txBody>
            <a:bodyPr wrap="none" rtlCol="0">
              <a:spAutoFit/>
            </a:bodyPr>
            <a:lstStyle/>
            <a:p>
              <a:pPr algn="ctr"/>
              <a:r>
                <a:rPr lang="en-ZA" sz="1400" b="1" dirty="0">
                  <a:solidFill>
                    <a:schemeClr val="bg1"/>
                  </a:solidFill>
                  <a:latin typeface="Arial" panose="020B0604020202020204" pitchFamily="34" charset="0"/>
                  <a:cs typeface="Arial" panose="020B0604020202020204" pitchFamily="34" charset="0"/>
                </a:rPr>
                <a:t>X </a:t>
              </a:r>
              <a:r>
                <a:rPr lang="en-ZA" sz="800" b="1" dirty="0">
                  <a:solidFill>
                    <a:schemeClr val="bg1"/>
                  </a:solidFill>
                  <a:latin typeface="Arial" panose="020B0604020202020204" pitchFamily="34" charset="0"/>
                  <a:cs typeface="Arial" panose="020B0604020202020204" pitchFamily="34" charset="0"/>
                </a:rPr>
                <a:t>ILLEGAL OPTION</a:t>
              </a:r>
            </a:p>
          </p:txBody>
        </p:sp>
        <p:sp>
          <p:nvSpPr>
            <p:cNvPr id="52" name="Right Arrow 51"/>
            <p:cNvSpPr/>
            <p:nvPr/>
          </p:nvSpPr>
          <p:spPr>
            <a:xfrm rot="5400000">
              <a:off x="2454217" y="4656683"/>
              <a:ext cx="467677"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53" name="Right Arrow 52"/>
            <p:cNvSpPr/>
            <p:nvPr/>
          </p:nvSpPr>
          <p:spPr>
            <a:xfrm rot="5400000">
              <a:off x="3442549" y="4656629"/>
              <a:ext cx="467677"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54" name="Right Arrow 53"/>
            <p:cNvSpPr/>
            <p:nvPr/>
          </p:nvSpPr>
          <p:spPr>
            <a:xfrm rot="5400000">
              <a:off x="4598017" y="4656629"/>
              <a:ext cx="467677"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55" name="Right Arrow 54"/>
            <p:cNvSpPr/>
            <p:nvPr/>
          </p:nvSpPr>
          <p:spPr>
            <a:xfrm rot="5400000">
              <a:off x="5785972" y="4664377"/>
              <a:ext cx="467677"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56" name="Right Arrow 55"/>
            <p:cNvSpPr/>
            <p:nvPr/>
          </p:nvSpPr>
          <p:spPr>
            <a:xfrm rot="5400000">
              <a:off x="7065202" y="4664378"/>
              <a:ext cx="467677"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57" name="Right Arrow 56"/>
            <p:cNvSpPr/>
            <p:nvPr/>
          </p:nvSpPr>
          <p:spPr>
            <a:xfrm rot="5400000">
              <a:off x="8157497" y="4664377"/>
              <a:ext cx="467677"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58" name="Right Arrow 57"/>
            <p:cNvSpPr/>
            <p:nvPr/>
          </p:nvSpPr>
          <p:spPr>
            <a:xfrm rot="5400000">
              <a:off x="9362985" y="4655136"/>
              <a:ext cx="467677"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2" name="Rectangle 1"/>
            <p:cNvSpPr/>
            <p:nvPr/>
          </p:nvSpPr>
          <p:spPr>
            <a:xfrm>
              <a:off x="2572655" y="4528829"/>
              <a:ext cx="7152936" cy="267105"/>
            </a:xfrm>
            <a:prstGeom prst="rect">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7" name="Rectangle 46"/>
            <p:cNvSpPr/>
            <p:nvPr/>
          </p:nvSpPr>
          <p:spPr>
            <a:xfrm>
              <a:off x="3383707" y="4134417"/>
              <a:ext cx="282848" cy="394412"/>
            </a:xfrm>
            <a:prstGeom prst="rect">
              <a:avLst/>
            </a:prstGeom>
            <a:solidFill>
              <a:srgbClr val="63459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Tree>
    <p:custDataLst>
      <p:tags r:id="rId1"/>
    </p:custDataLst>
    <p:extLst>
      <p:ext uri="{BB962C8B-B14F-4D97-AF65-F5344CB8AC3E}">
        <p14:creationId xmlns:p14="http://schemas.microsoft.com/office/powerpoint/2010/main" val="15556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0702" y="684598"/>
            <a:ext cx="3438148" cy="1771167"/>
          </a:xfrm>
          <a:prstGeom prst="rect">
            <a:avLst/>
          </a:prstGeom>
        </p:spPr>
      </p:pic>
      <p:grpSp>
        <p:nvGrpSpPr>
          <p:cNvPr id="6" name="Group 5">
            <a:extLst>
              <a:ext uri="{FF2B5EF4-FFF2-40B4-BE49-F238E27FC236}">
                <a16:creationId xmlns:a16="http://schemas.microsoft.com/office/drawing/2014/main" id="{B8607CD7-DA38-C545-8A4D-E6ACA60FB456}"/>
              </a:ext>
            </a:extLst>
          </p:cNvPr>
          <p:cNvGrpSpPr/>
          <p:nvPr/>
        </p:nvGrpSpPr>
        <p:grpSpPr>
          <a:xfrm>
            <a:off x="7380253" y="1114489"/>
            <a:ext cx="2332689" cy="4783629"/>
            <a:chOff x="7380253" y="1114489"/>
            <a:chExt cx="2332689" cy="4783629"/>
          </a:xfrm>
        </p:grpSpPr>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0253" y="3278194"/>
              <a:ext cx="2332689" cy="2619924"/>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0976" y="2262572"/>
              <a:ext cx="845451" cy="868097"/>
            </a:xfrm>
            <a:prstGeom prst="rect">
              <a:avLst/>
            </a:prstGeom>
          </p:spPr>
        </p:pic>
        <p:sp>
          <p:nvSpPr>
            <p:cNvPr id="37" name="Bent Arrow 36"/>
            <p:cNvSpPr/>
            <p:nvPr/>
          </p:nvSpPr>
          <p:spPr>
            <a:xfrm rot="5400000">
              <a:off x="7857778" y="1092096"/>
              <a:ext cx="1035226" cy="1080012"/>
            </a:xfrm>
            <a:prstGeom prst="bentArrow">
              <a:avLst>
                <a:gd name="adj1" fmla="val 25000"/>
                <a:gd name="adj2" fmla="val 25000"/>
                <a:gd name="adj3" fmla="val 25000"/>
                <a:gd name="adj4" fmla="val 22855"/>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grpSp>
      <p:grpSp>
        <p:nvGrpSpPr>
          <p:cNvPr id="3" name="Group 2">
            <a:extLst>
              <a:ext uri="{FF2B5EF4-FFF2-40B4-BE49-F238E27FC236}">
                <a16:creationId xmlns:a16="http://schemas.microsoft.com/office/drawing/2014/main" id="{454742F3-CF9E-5A4A-AC85-75A21AF464DE}"/>
              </a:ext>
            </a:extLst>
          </p:cNvPr>
          <p:cNvGrpSpPr/>
          <p:nvPr/>
        </p:nvGrpSpPr>
        <p:grpSpPr>
          <a:xfrm>
            <a:off x="1966350" y="1043557"/>
            <a:ext cx="2911426" cy="4819781"/>
            <a:chOff x="1966350" y="1043557"/>
            <a:chExt cx="2911426" cy="4819781"/>
          </a:xfrm>
        </p:grpSpPr>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966350" y="2455765"/>
              <a:ext cx="2911426" cy="3407573"/>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23412" y="2146939"/>
              <a:ext cx="987989" cy="850130"/>
            </a:xfrm>
            <a:prstGeom prst="rect">
              <a:avLst/>
            </a:prstGeom>
          </p:spPr>
        </p:pic>
        <p:sp>
          <p:nvSpPr>
            <p:cNvPr id="38" name="Bent Arrow 37"/>
            <p:cNvSpPr/>
            <p:nvPr/>
          </p:nvSpPr>
          <p:spPr>
            <a:xfrm rot="5400000" flipV="1">
              <a:off x="3167646" y="986294"/>
              <a:ext cx="1035226" cy="1149751"/>
            </a:xfrm>
            <a:prstGeom prst="bentArrow">
              <a:avLst>
                <a:gd name="adj1" fmla="val 25000"/>
                <a:gd name="adj2" fmla="val 25000"/>
                <a:gd name="adj3" fmla="val 25000"/>
                <a:gd name="adj4" fmla="val 22855"/>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grpSp>
    </p:spTree>
    <p:custDataLst>
      <p:tags r:id="rId1"/>
    </p:custDataLst>
    <p:extLst>
      <p:ext uri="{BB962C8B-B14F-4D97-AF65-F5344CB8AC3E}">
        <p14:creationId xmlns:p14="http://schemas.microsoft.com/office/powerpoint/2010/main" val="86013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0" y="330577"/>
            <a:ext cx="12192000"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Discuss </a:t>
            </a:r>
          </a:p>
        </p:txBody>
      </p:sp>
      <p:sp>
        <p:nvSpPr>
          <p:cNvPr id="4" name="Speech Bubble: Rectangle with Corners Rounded 3">
            <a:extLst>
              <a:ext uri="{FF2B5EF4-FFF2-40B4-BE49-F238E27FC236}">
                <a16:creationId xmlns:a16="http://schemas.microsoft.com/office/drawing/2014/main" id="{912B22B7-864A-4A2B-9A3F-267A72DC3708}"/>
              </a:ext>
            </a:extLst>
          </p:cNvPr>
          <p:cNvSpPr/>
          <p:nvPr/>
        </p:nvSpPr>
        <p:spPr>
          <a:xfrm>
            <a:off x="1096243" y="1676817"/>
            <a:ext cx="2915097" cy="1163019"/>
          </a:xfrm>
          <a:prstGeom prst="wedgeRoundRectCallout">
            <a:avLst>
              <a:gd name="adj1" fmla="val 42924"/>
              <a:gd name="adj2" fmla="val 78308"/>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82C89"/>
                </a:solidFill>
                <a:latin typeface="Arial" panose="020B0604020202020204" pitchFamily="34" charset="0"/>
                <a:cs typeface="Arial" panose="020B0604020202020204" pitchFamily="34" charset="0"/>
              </a:rPr>
              <a:t>Do you have any questions about this process?</a:t>
            </a:r>
          </a:p>
        </p:txBody>
      </p:sp>
      <p:sp>
        <p:nvSpPr>
          <p:cNvPr id="7" name="Speech Bubble: Rectangle with Corners Rounded 6">
            <a:extLst>
              <a:ext uri="{FF2B5EF4-FFF2-40B4-BE49-F238E27FC236}">
                <a16:creationId xmlns:a16="http://schemas.microsoft.com/office/drawing/2014/main" id="{23087893-EBF9-4420-8D66-EAA9F81A5A43}"/>
              </a:ext>
            </a:extLst>
          </p:cNvPr>
          <p:cNvSpPr/>
          <p:nvPr/>
        </p:nvSpPr>
        <p:spPr>
          <a:xfrm>
            <a:off x="7811428" y="1629456"/>
            <a:ext cx="3061046" cy="1163019"/>
          </a:xfrm>
          <a:prstGeom prst="wedgeRoundRectCallout">
            <a:avLst>
              <a:gd name="adj1" fmla="val -45351"/>
              <a:gd name="adj2" fmla="val 78854"/>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82C89"/>
                </a:solidFill>
                <a:latin typeface="Arial" panose="020B0604020202020204" pitchFamily="34" charset="0"/>
                <a:cs typeface="Arial" panose="020B0604020202020204" pitchFamily="34" charset="0"/>
              </a:rPr>
              <a:t>What other sources do you use to find out about sex, birth control and pregnancy?</a:t>
            </a:r>
          </a:p>
        </p:txBody>
      </p:sp>
      <p:pic>
        <p:nvPicPr>
          <p:cNvPr id="8" name="Picture 7">
            <a:extLst>
              <a:ext uri="{FF2B5EF4-FFF2-40B4-BE49-F238E27FC236}">
                <a16:creationId xmlns:a16="http://schemas.microsoft.com/office/drawing/2014/main" id="{E6023FC1-13AC-9947-A9E9-8B02903C20AD}"/>
              </a:ext>
            </a:extLst>
          </p:cNvPr>
          <p:cNvPicPr>
            <a:picLocks noChangeAspect="1"/>
          </p:cNvPicPr>
          <p:nvPr/>
        </p:nvPicPr>
        <p:blipFill rotWithShape="1">
          <a:blip r:embed="rId3"/>
          <a:srcRect l="8550" t="53586" r="74199" b="4253"/>
          <a:stretch/>
        </p:blipFill>
        <p:spPr>
          <a:xfrm>
            <a:off x="4676825" y="3905723"/>
            <a:ext cx="1419175" cy="2120356"/>
          </a:xfrm>
          <a:prstGeom prst="rect">
            <a:avLst/>
          </a:prstGeom>
        </p:spPr>
      </p:pic>
      <p:grpSp>
        <p:nvGrpSpPr>
          <p:cNvPr id="9" name="Group 8">
            <a:extLst>
              <a:ext uri="{FF2B5EF4-FFF2-40B4-BE49-F238E27FC236}">
                <a16:creationId xmlns:a16="http://schemas.microsoft.com/office/drawing/2014/main" id="{6816177C-2E96-7C4C-B8FF-52DAD325481D}"/>
              </a:ext>
            </a:extLst>
          </p:cNvPr>
          <p:cNvGrpSpPr/>
          <p:nvPr/>
        </p:nvGrpSpPr>
        <p:grpSpPr>
          <a:xfrm>
            <a:off x="5908873" y="3087635"/>
            <a:ext cx="1454801" cy="2662731"/>
            <a:chOff x="1435024" y="3177348"/>
            <a:chExt cx="1454801" cy="2662731"/>
          </a:xfrm>
        </p:grpSpPr>
        <p:sp>
          <p:nvSpPr>
            <p:cNvPr id="10" name="Rectangle 9">
              <a:extLst>
                <a:ext uri="{FF2B5EF4-FFF2-40B4-BE49-F238E27FC236}">
                  <a16:creationId xmlns:a16="http://schemas.microsoft.com/office/drawing/2014/main" id="{69FF225A-4777-294B-8316-4EC2E6E9DBEC}"/>
                </a:ext>
              </a:extLst>
            </p:cNvPr>
            <p:cNvSpPr/>
            <p:nvPr/>
          </p:nvSpPr>
          <p:spPr>
            <a:xfrm>
              <a:off x="1506274" y="3177348"/>
              <a:ext cx="1318161" cy="16361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710FAB30-3C5A-BE44-B902-8955B5673BA1}"/>
                </a:ext>
              </a:extLst>
            </p:cNvPr>
            <p:cNvSpPr/>
            <p:nvPr/>
          </p:nvSpPr>
          <p:spPr>
            <a:xfrm>
              <a:off x="1435024" y="4813526"/>
              <a:ext cx="1454801" cy="79496"/>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12" name="Straight Connector 11">
              <a:extLst>
                <a:ext uri="{FF2B5EF4-FFF2-40B4-BE49-F238E27FC236}">
                  <a16:creationId xmlns:a16="http://schemas.microsoft.com/office/drawing/2014/main" id="{8F516783-761D-F343-977D-A8B2E9183EDF}"/>
                </a:ext>
              </a:extLst>
            </p:cNvPr>
            <p:cNvCxnSpPr>
              <a:cxnSpLocks/>
            </p:cNvCxnSpPr>
            <p:nvPr/>
          </p:nvCxnSpPr>
          <p:spPr>
            <a:xfrm flipH="1">
              <a:off x="1614966" y="4893022"/>
              <a:ext cx="200066" cy="9470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F9A3B1A-BD3B-A94A-89A4-CBE5D4FE9B70}"/>
                </a:ext>
              </a:extLst>
            </p:cNvPr>
            <p:cNvCxnSpPr>
              <a:cxnSpLocks/>
            </p:cNvCxnSpPr>
            <p:nvPr/>
          </p:nvCxnSpPr>
          <p:spPr>
            <a:xfrm>
              <a:off x="2551301" y="4902589"/>
              <a:ext cx="203848" cy="9279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11B54B8-458A-1C4B-AEA0-C5D8546085E5}"/>
                </a:ext>
              </a:extLst>
            </p:cNvPr>
            <p:cNvCxnSpPr>
              <a:cxnSpLocks/>
            </p:cNvCxnSpPr>
            <p:nvPr/>
          </p:nvCxnSpPr>
          <p:spPr>
            <a:xfrm>
              <a:off x="2221780" y="4899127"/>
              <a:ext cx="0" cy="599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B3AB4E97-E720-654D-9CF7-66F4B20AA63B}"/>
              </a:ext>
            </a:extLst>
          </p:cNvPr>
          <p:cNvSpPr txBox="1"/>
          <p:nvPr/>
        </p:nvSpPr>
        <p:spPr>
          <a:xfrm>
            <a:off x="6016209" y="3429000"/>
            <a:ext cx="1212789" cy="1015663"/>
          </a:xfrm>
          <a:prstGeom prst="rect">
            <a:avLst/>
          </a:prstGeom>
          <a:noFill/>
        </p:spPr>
        <p:txBody>
          <a:bodyPr wrap="square">
            <a:spAutoFit/>
          </a:bodyPr>
          <a:lstStyle/>
          <a:p>
            <a:pPr algn="ctr">
              <a:defRPr/>
            </a:pPr>
            <a:r>
              <a:rPr lang="en-ZA" sz="6000" b="1" dirty="0">
                <a:solidFill>
                  <a:srgbClr val="3E0099"/>
                </a:solidFill>
                <a:latin typeface="Century Gothic" panose="020B0502020202020204" pitchFamily="34" charset="0"/>
                <a:ea typeface="MS PGothic" panose="020B0600070205080204" pitchFamily="34" charset="-128"/>
              </a:rPr>
              <a:t>? </a:t>
            </a:r>
          </a:p>
        </p:txBody>
      </p:sp>
      <p:sp>
        <p:nvSpPr>
          <p:cNvPr id="15" name="Speech Bubble: Rectangle with Corners Rounded 6">
            <a:extLst>
              <a:ext uri="{FF2B5EF4-FFF2-40B4-BE49-F238E27FC236}">
                <a16:creationId xmlns:a16="http://schemas.microsoft.com/office/drawing/2014/main" id="{AC622B68-1E94-8046-BADA-141C28E198BA}"/>
              </a:ext>
            </a:extLst>
          </p:cNvPr>
          <p:cNvSpPr/>
          <p:nvPr/>
        </p:nvSpPr>
        <p:spPr>
          <a:xfrm>
            <a:off x="8137828" y="4182051"/>
            <a:ext cx="3061046" cy="1163019"/>
          </a:xfrm>
          <a:prstGeom prst="wedgeRoundRectCallout">
            <a:avLst>
              <a:gd name="adj1" fmla="val -50214"/>
              <a:gd name="adj2" fmla="val -8479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82C89"/>
                </a:solidFill>
                <a:latin typeface="Arial" panose="020B0604020202020204" pitchFamily="34" charset="0"/>
                <a:cs typeface="Arial" panose="020B0604020202020204" pitchFamily="34" charset="0"/>
              </a:rPr>
              <a:t>What was your experience of trying to get this information from these other sources?</a:t>
            </a:r>
          </a:p>
        </p:txBody>
      </p:sp>
      <p:sp>
        <p:nvSpPr>
          <p:cNvPr id="16" name="Speech Bubble: Rectangle with Corners Rounded 3">
            <a:extLst>
              <a:ext uri="{FF2B5EF4-FFF2-40B4-BE49-F238E27FC236}">
                <a16:creationId xmlns:a16="http://schemas.microsoft.com/office/drawing/2014/main" id="{63D0CD1F-64B4-4947-8634-EDA7F67F4103}"/>
              </a:ext>
            </a:extLst>
          </p:cNvPr>
          <p:cNvSpPr/>
          <p:nvPr/>
        </p:nvSpPr>
        <p:spPr>
          <a:xfrm>
            <a:off x="1162099" y="4384391"/>
            <a:ext cx="2915097" cy="1163019"/>
          </a:xfrm>
          <a:prstGeom prst="wedgeRoundRectCallout">
            <a:avLst>
              <a:gd name="adj1" fmla="val 39641"/>
              <a:gd name="adj2" fmla="val -79852"/>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82C89"/>
                </a:solidFill>
                <a:latin typeface="Arial" panose="020B0604020202020204" pitchFamily="34" charset="0"/>
                <a:cs typeface="Arial" panose="020B0604020202020204" pitchFamily="34" charset="0"/>
              </a:rPr>
              <a:t>Is there anything you don’t understand or would like more information about?</a:t>
            </a:r>
          </a:p>
        </p:txBody>
      </p:sp>
    </p:spTree>
    <p:extLst>
      <p:ext uri="{BB962C8B-B14F-4D97-AF65-F5344CB8AC3E}">
        <p14:creationId xmlns:p14="http://schemas.microsoft.com/office/powerpoint/2010/main" val="3711666250"/>
      </p:ext>
    </p:extLst>
  </p:cSld>
  <p:clrMapOvr>
    <a:masterClrMapping/>
  </p:clrMapOvr>
  <mc:AlternateContent xmlns:mc="http://schemas.openxmlformats.org/markup-compatibility/2006" xmlns:p14="http://schemas.microsoft.com/office/powerpoint/2010/main">
    <mc:Choice Requires="p14">
      <p:transition spd="slow" p14:dur="2000" advTm="12899"/>
    </mc:Choice>
    <mc:Fallback xmlns="">
      <p:transition spd="slow" advTm="12899"/>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sp>
        <p:nvSpPr>
          <p:cNvPr id="7" name="TextBox 6">
            <a:extLst>
              <a:ext uri="{FF2B5EF4-FFF2-40B4-BE49-F238E27FC236}">
                <a16:creationId xmlns:a16="http://schemas.microsoft.com/office/drawing/2014/main" id="{04E5ABD4-2C93-0845-8DBF-2E380060D084}"/>
              </a:ext>
            </a:extLst>
          </p:cNvPr>
          <p:cNvSpPr txBox="1"/>
          <p:nvPr/>
        </p:nvSpPr>
        <p:spPr>
          <a:xfrm>
            <a:off x="3504542" y="1115023"/>
            <a:ext cx="8230917" cy="3785652"/>
          </a:xfrm>
          <a:prstGeom prst="rect">
            <a:avLst/>
          </a:prstGeom>
          <a:noFill/>
        </p:spPr>
        <p:txBody>
          <a:bodyPr wrap="square">
            <a:spAutoFit/>
          </a:bodyPr>
          <a:lstStyle/>
          <a:p>
            <a:pPr>
              <a:defRPr/>
            </a:pPr>
            <a:r>
              <a:rPr lang="en-ZA" sz="6000" b="1" dirty="0">
                <a:solidFill>
                  <a:schemeClr val="bg1"/>
                </a:solidFill>
                <a:latin typeface="Century Gothic" panose="020B0502020202020204" pitchFamily="34" charset="0"/>
                <a:ea typeface="MS PGothic" panose="020B0600070205080204" pitchFamily="34" charset="-128"/>
              </a:rPr>
              <a:t>What causes and what prevents crisis pregnancy in our communities?</a:t>
            </a:r>
            <a:endParaRPr lang="en-US" sz="6000" dirty="0"/>
          </a:p>
        </p:txBody>
      </p:sp>
      <p:pic>
        <p:nvPicPr>
          <p:cNvPr id="15" name="Picture 14" descr="Logo&#10;&#10;Description automatically generated">
            <a:extLst>
              <a:ext uri="{FF2B5EF4-FFF2-40B4-BE49-F238E27FC236}">
                <a16:creationId xmlns:a16="http://schemas.microsoft.com/office/drawing/2014/main" id="{D6FDD74D-DE29-9045-A2FC-04E535CFA6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541" y="1089485"/>
            <a:ext cx="2824125" cy="3330114"/>
          </a:xfrm>
          <a:prstGeom prst="rect">
            <a:avLst/>
          </a:prstGeom>
        </p:spPr>
      </p:pic>
      <p:grpSp>
        <p:nvGrpSpPr>
          <p:cNvPr id="28" name="Group 27">
            <a:extLst>
              <a:ext uri="{FF2B5EF4-FFF2-40B4-BE49-F238E27FC236}">
                <a16:creationId xmlns:a16="http://schemas.microsoft.com/office/drawing/2014/main" id="{98D7F98C-EF48-0F40-A62D-D41E48D788EE}"/>
              </a:ext>
            </a:extLst>
          </p:cNvPr>
          <p:cNvGrpSpPr/>
          <p:nvPr/>
        </p:nvGrpSpPr>
        <p:grpSpPr>
          <a:xfrm>
            <a:off x="10094196" y="3951363"/>
            <a:ext cx="2179978" cy="2906637"/>
            <a:chOff x="10094196" y="3951363"/>
            <a:chExt cx="2179978" cy="2906637"/>
          </a:xfrm>
        </p:grpSpPr>
        <p:pic>
          <p:nvPicPr>
            <p:cNvPr id="16" name="Picture 15" descr="Icon&#10;&#10;Description automatically generated">
              <a:extLst>
                <a:ext uri="{FF2B5EF4-FFF2-40B4-BE49-F238E27FC236}">
                  <a16:creationId xmlns:a16="http://schemas.microsoft.com/office/drawing/2014/main" id="{72CBD808-F464-8E46-A86C-1C172F665845}"/>
                </a:ext>
              </a:extLst>
            </p:cNvPr>
            <p:cNvPicPr>
              <a:picLocks noChangeAspect="1"/>
            </p:cNvPicPr>
            <p:nvPr/>
          </p:nvPicPr>
          <p:blipFill>
            <a:blip r:embed="rId4"/>
            <a:stretch>
              <a:fillRect/>
            </a:stretch>
          </p:blipFill>
          <p:spPr>
            <a:xfrm>
              <a:off x="10094196" y="3951363"/>
              <a:ext cx="2179978" cy="2906637"/>
            </a:xfrm>
            <a:prstGeom prst="rect">
              <a:avLst/>
            </a:prstGeom>
          </p:spPr>
        </p:pic>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C697716B-5A2B-A741-83BB-27C12D63CDB1}"/>
                    </a:ext>
                  </a:extLst>
                </p14:cNvPr>
                <p14:cNvContentPartPr/>
                <p14:nvPr/>
              </p14:nvContentPartPr>
              <p14:xfrm>
                <a:off x="11041585" y="4818235"/>
                <a:ext cx="203040" cy="56880"/>
              </p14:xfrm>
            </p:contentPart>
          </mc:Choice>
          <mc:Fallback xmlns="">
            <p:pic>
              <p:nvPicPr>
                <p:cNvPr id="17" name="Ink 16">
                  <a:extLst>
                    <a:ext uri="{FF2B5EF4-FFF2-40B4-BE49-F238E27FC236}">
                      <a16:creationId xmlns:a16="http://schemas.microsoft.com/office/drawing/2014/main" id="{C697716B-5A2B-A741-83BB-27C12D63CDB1}"/>
                    </a:ext>
                  </a:extLst>
                </p:cNvPr>
                <p:cNvPicPr/>
                <p:nvPr/>
              </p:nvPicPr>
              <p:blipFill>
                <a:blip r:embed="rId8"/>
                <a:stretch>
                  <a:fillRect/>
                </a:stretch>
              </p:blipFill>
              <p:spPr>
                <a:xfrm>
                  <a:off x="11023585" y="4800595"/>
                  <a:ext cx="238680" cy="925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46D3549A-96D6-3741-B938-4AD5E6202DD5}"/>
                    </a:ext>
                  </a:extLst>
                </p14:cNvPr>
                <p14:cNvContentPartPr/>
                <p14:nvPr/>
              </p14:nvContentPartPr>
              <p14:xfrm>
                <a:off x="11030065" y="4868275"/>
                <a:ext cx="29160" cy="32400"/>
              </p14:xfrm>
            </p:contentPart>
          </mc:Choice>
          <mc:Fallback xmlns="">
            <p:pic>
              <p:nvPicPr>
                <p:cNvPr id="21" name="Ink 20">
                  <a:extLst>
                    <a:ext uri="{FF2B5EF4-FFF2-40B4-BE49-F238E27FC236}">
                      <a16:creationId xmlns:a16="http://schemas.microsoft.com/office/drawing/2014/main" id="{46D3549A-96D6-3741-B938-4AD5E6202DD5}"/>
                    </a:ext>
                  </a:extLst>
                </p:cNvPr>
                <p:cNvPicPr/>
                <p:nvPr/>
              </p:nvPicPr>
              <p:blipFill>
                <a:blip r:embed="rId10"/>
                <a:stretch>
                  <a:fillRect/>
                </a:stretch>
              </p:blipFill>
              <p:spPr>
                <a:xfrm>
                  <a:off x="11012425" y="4850635"/>
                  <a:ext cx="64800" cy="680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Ink 21">
                  <a:extLst>
                    <a:ext uri="{FF2B5EF4-FFF2-40B4-BE49-F238E27FC236}">
                      <a16:creationId xmlns:a16="http://schemas.microsoft.com/office/drawing/2014/main" id="{2A799EB9-6C79-8C44-B710-1491976A9190}"/>
                    </a:ext>
                  </a:extLst>
                </p14:cNvPr>
                <p14:cNvContentPartPr/>
                <p14:nvPr/>
              </p14:nvContentPartPr>
              <p14:xfrm>
                <a:off x="11161105" y="4826875"/>
                <a:ext cx="27360" cy="1800"/>
              </p14:xfrm>
            </p:contentPart>
          </mc:Choice>
          <mc:Fallback xmlns="">
            <p:pic>
              <p:nvPicPr>
                <p:cNvPr id="22" name="Ink 21">
                  <a:extLst>
                    <a:ext uri="{FF2B5EF4-FFF2-40B4-BE49-F238E27FC236}">
                      <a16:creationId xmlns:a16="http://schemas.microsoft.com/office/drawing/2014/main" id="{2A799EB9-6C79-8C44-B710-1491976A9190}"/>
                    </a:ext>
                  </a:extLst>
                </p:cNvPr>
                <p:cNvPicPr/>
                <p:nvPr/>
              </p:nvPicPr>
              <p:blipFill>
                <a:blip r:embed="rId12"/>
                <a:stretch>
                  <a:fillRect/>
                </a:stretch>
              </p:blipFill>
              <p:spPr>
                <a:xfrm>
                  <a:off x="11143465" y="4808875"/>
                  <a:ext cx="63000" cy="37440"/>
                </a:xfrm>
                <a:prstGeom prst="rect">
                  <a:avLst/>
                </a:prstGeom>
              </p:spPr>
            </p:pic>
          </mc:Fallback>
        </mc:AlternateContent>
        <p:grpSp>
          <p:nvGrpSpPr>
            <p:cNvPr id="25" name="Group 24">
              <a:extLst>
                <a:ext uri="{FF2B5EF4-FFF2-40B4-BE49-F238E27FC236}">
                  <a16:creationId xmlns:a16="http://schemas.microsoft.com/office/drawing/2014/main" id="{9D912AFF-0FEF-3A4B-B2BA-399981EF8E0F}"/>
                </a:ext>
              </a:extLst>
            </p:cNvPr>
            <p:cNvGrpSpPr/>
            <p:nvPr/>
          </p:nvGrpSpPr>
          <p:grpSpPr>
            <a:xfrm>
              <a:off x="11068585" y="4814635"/>
              <a:ext cx="228240" cy="72360"/>
              <a:chOff x="11068585" y="4814635"/>
              <a:chExt cx="228240" cy="72360"/>
            </a:xfrm>
          </p:grpSpPr>
          <mc:AlternateContent xmlns:mc="http://schemas.openxmlformats.org/markup-compatibility/2006" xmlns:p14="http://schemas.microsoft.com/office/powerpoint/2010/main">
            <mc:Choice Requires="p14">
              <p:contentPart p14:bwMode="auto" r:id="rId13">
                <p14:nvContentPartPr>
                  <p14:cNvPr id="18" name="Ink 17">
                    <a:extLst>
                      <a:ext uri="{FF2B5EF4-FFF2-40B4-BE49-F238E27FC236}">
                        <a16:creationId xmlns:a16="http://schemas.microsoft.com/office/drawing/2014/main" id="{AC27B4C3-318F-8645-BC1E-863269B76C3C}"/>
                      </a:ext>
                    </a:extLst>
                  </p14:cNvPr>
                  <p14:cNvContentPartPr/>
                  <p14:nvPr/>
                </p14:nvContentPartPr>
                <p14:xfrm>
                  <a:off x="11154265" y="4814635"/>
                  <a:ext cx="86040" cy="65520"/>
                </p14:xfrm>
              </p:contentPart>
            </mc:Choice>
            <mc:Fallback xmlns="">
              <p:pic>
                <p:nvPicPr>
                  <p:cNvPr id="18" name="Ink 17">
                    <a:extLst>
                      <a:ext uri="{FF2B5EF4-FFF2-40B4-BE49-F238E27FC236}">
                        <a16:creationId xmlns:a16="http://schemas.microsoft.com/office/drawing/2014/main" id="{AC27B4C3-318F-8645-BC1E-863269B76C3C}"/>
                      </a:ext>
                    </a:extLst>
                  </p:cNvPr>
                  <p:cNvPicPr/>
                  <p:nvPr/>
                </p:nvPicPr>
                <p:blipFill>
                  <a:blip r:embed="rId14"/>
                  <a:stretch>
                    <a:fillRect/>
                  </a:stretch>
                </p:blipFill>
                <p:spPr>
                  <a:xfrm>
                    <a:off x="11136625" y="4796995"/>
                    <a:ext cx="121680" cy="1011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9" name="Ink 18">
                    <a:extLst>
                      <a:ext uri="{FF2B5EF4-FFF2-40B4-BE49-F238E27FC236}">
                        <a16:creationId xmlns:a16="http://schemas.microsoft.com/office/drawing/2014/main" id="{6F84FAA7-06B0-C44C-BDA1-7F654D626063}"/>
                      </a:ext>
                    </a:extLst>
                  </p14:cNvPr>
                  <p14:cNvContentPartPr/>
                  <p14:nvPr/>
                </p14:nvContentPartPr>
                <p14:xfrm>
                  <a:off x="11238505" y="4883035"/>
                  <a:ext cx="360" cy="3960"/>
                </p14:xfrm>
              </p:contentPart>
            </mc:Choice>
            <mc:Fallback xmlns="">
              <p:pic>
                <p:nvPicPr>
                  <p:cNvPr id="19" name="Ink 18">
                    <a:extLst>
                      <a:ext uri="{FF2B5EF4-FFF2-40B4-BE49-F238E27FC236}">
                        <a16:creationId xmlns:a16="http://schemas.microsoft.com/office/drawing/2014/main" id="{6F84FAA7-06B0-C44C-BDA1-7F654D626063}"/>
                      </a:ext>
                    </a:extLst>
                  </p:cNvPr>
                  <p:cNvPicPr/>
                  <p:nvPr/>
                </p:nvPicPr>
                <p:blipFill>
                  <a:blip r:embed="rId16"/>
                  <a:stretch>
                    <a:fillRect/>
                  </a:stretch>
                </p:blipFill>
                <p:spPr>
                  <a:xfrm>
                    <a:off x="11220865" y="4865035"/>
                    <a:ext cx="36000" cy="396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4" name="Ink 23">
                    <a:extLst>
                      <a:ext uri="{FF2B5EF4-FFF2-40B4-BE49-F238E27FC236}">
                        <a16:creationId xmlns:a16="http://schemas.microsoft.com/office/drawing/2014/main" id="{7A689E05-F124-CA49-9614-38C56E11CA57}"/>
                      </a:ext>
                    </a:extLst>
                  </p14:cNvPr>
                  <p14:cNvContentPartPr/>
                  <p14:nvPr/>
                </p14:nvContentPartPr>
                <p14:xfrm>
                  <a:off x="11068585" y="4834795"/>
                  <a:ext cx="228240" cy="38160"/>
                </p14:xfrm>
              </p:contentPart>
            </mc:Choice>
            <mc:Fallback xmlns="">
              <p:pic>
                <p:nvPicPr>
                  <p:cNvPr id="24" name="Ink 23">
                    <a:extLst>
                      <a:ext uri="{FF2B5EF4-FFF2-40B4-BE49-F238E27FC236}">
                        <a16:creationId xmlns:a16="http://schemas.microsoft.com/office/drawing/2014/main" id="{7A689E05-F124-CA49-9614-38C56E11CA57}"/>
                      </a:ext>
                    </a:extLst>
                  </p:cNvPr>
                  <p:cNvPicPr/>
                  <p:nvPr/>
                </p:nvPicPr>
                <p:blipFill>
                  <a:blip r:embed="rId18"/>
                  <a:stretch>
                    <a:fillRect/>
                  </a:stretch>
                </p:blipFill>
                <p:spPr>
                  <a:xfrm>
                    <a:off x="11050945" y="4817155"/>
                    <a:ext cx="263880" cy="73800"/>
                  </a:xfrm>
                  <a:prstGeom prst="rect">
                    <a:avLst/>
                  </a:prstGeom>
                </p:spPr>
              </p:pic>
            </mc:Fallback>
          </mc:AlternateContent>
        </p:grpSp>
      </p:grpSp>
      <p:sp>
        <p:nvSpPr>
          <p:cNvPr id="14" name="TextBox 13">
            <a:extLst>
              <a:ext uri="{FF2B5EF4-FFF2-40B4-BE49-F238E27FC236}">
                <a16:creationId xmlns:a16="http://schemas.microsoft.com/office/drawing/2014/main" id="{54723C40-8E15-4C42-AA02-676A35325D76}"/>
              </a:ext>
            </a:extLst>
          </p:cNvPr>
          <p:cNvSpPr txBox="1"/>
          <p:nvPr/>
        </p:nvSpPr>
        <p:spPr>
          <a:xfrm>
            <a:off x="1524000" y="5768515"/>
            <a:ext cx="9144000" cy="696794"/>
          </a:xfrm>
          <a:prstGeom prst="rect">
            <a:avLst/>
          </a:prstGeom>
          <a:noFill/>
        </p:spPr>
        <p:txBody>
          <a:bodyPr wrap="square">
            <a:spAutoFit/>
          </a:bodyPr>
          <a:lstStyle/>
          <a:p>
            <a:pPr algn="ctr">
              <a:lnSpc>
                <a:spcPct val="150000"/>
              </a:lnSpc>
              <a:defRPr/>
            </a:pPr>
            <a:r>
              <a:rPr lang="en-ZA" sz="3000" b="1" dirty="0">
                <a:solidFill>
                  <a:schemeClr val="bg1"/>
                </a:solidFill>
                <a:latin typeface="Century Gothic" panose="020B0502020202020204" pitchFamily="34" charset="0"/>
                <a:ea typeface="MS PGothic" panose="020B0600070205080204" pitchFamily="34" charset="-128"/>
              </a:rPr>
              <a:t>www.couragechildprotection.com</a:t>
            </a:r>
            <a:endParaRPr lang="en-ZA" sz="3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30481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4215" y="4435"/>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1841938" y="339107"/>
            <a:ext cx="8508124"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Useful courage tools</a:t>
            </a:r>
          </a:p>
        </p:txBody>
      </p:sp>
      <p:grpSp>
        <p:nvGrpSpPr>
          <p:cNvPr id="24" name="Group 23">
            <a:extLst>
              <a:ext uri="{FF2B5EF4-FFF2-40B4-BE49-F238E27FC236}">
                <a16:creationId xmlns:a16="http://schemas.microsoft.com/office/drawing/2014/main" id="{F117D4AD-5996-4D04-B6A3-80A2EC67D9C8}"/>
              </a:ext>
            </a:extLst>
          </p:cNvPr>
          <p:cNvGrpSpPr/>
          <p:nvPr/>
        </p:nvGrpSpPr>
        <p:grpSpPr>
          <a:xfrm>
            <a:off x="9372695" y="2221300"/>
            <a:ext cx="772160" cy="711738"/>
            <a:chOff x="6786880" y="2061942"/>
            <a:chExt cx="772160" cy="711738"/>
          </a:xfrm>
        </p:grpSpPr>
        <p:sp>
          <p:nvSpPr>
            <p:cNvPr id="20" name="Rectangle: Rounded Corners 19">
              <a:extLst>
                <a:ext uri="{FF2B5EF4-FFF2-40B4-BE49-F238E27FC236}">
                  <a16:creationId xmlns:a16="http://schemas.microsoft.com/office/drawing/2014/main" id="{9D41D8BD-3DC5-45B7-A548-D63CA0B1BBF4}"/>
                </a:ext>
              </a:extLst>
            </p:cNvPr>
            <p:cNvSpPr/>
            <p:nvPr/>
          </p:nvSpPr>
          <p:spPr>
            <a:xfrm>
              <a:off x="6786880" y="2061942"/>
              <a:ext cx="772160" cy="711738"/>
            </a:xfrm>
            <a:prstGeom prst="roundRect">
              <a:avLst/>
            </a:prstGeom>
            <a:noFill/>
            <a:ln w="76200">
              <a:solidFill>
                <a:srgbClr val="482C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1" name="Isosceles Triangle 20">
              <a:extLst>
                <a:ext uri="{FF2B5EF4-FFF2-40B4-BE49-F238E27FC236}">
                  <a16:creationId xmlns:a16="http://schemas.microsoft.com/office/drawing/2014/main" id="{8E2B8CED-40D0-431B-AE17-C6A07A232FDE}"/>
                </a:ext>
              </a:extLst>
            </p:cNvPr>
            <p:cNvSpPr/>
            <p:nvPr/>
          </p:nvSpPr>
          <p:spPr>
            <a:xfrm rot="5400000">
              <a:off x="6976193" y="2209531"/>
              <a:ext cx="453781" cy="416560"/>
            </a:xfrm>
            <a:prstGeom prst="triangle">
              <a:avLst/>
            </a:prstGeom>
            <a:solidFill>
              <a:srgbClr val="482C89"/>
            </a:solidFill>
            <a:ln>
              <a:solidFill>
                <a:srgbClr val="482C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27" name="TextBox 26">
            <a:extLst>
              <a:ext uri="{FF2B5EF4-FFF2-40B4-BE49-F238E27FC236}">
                <a16:creationId xmlns:a16="http://schemas.microsoft.com/office/drawing/2014/main" id="{C35DE230-AE39-4FF7-8771-56E167D433CF}"/>
              </a:ext>
            </a:extLst>
          </p:cNvPr>
          <p:cNvSpPr txBox="1"/>
          <p:nvPr/>
        </p:nvSpPr>
        <p:spPr>
          <a:xfrm>
            <a:off x="1772473" y="5872561"/>
            <a:ext cx="3294717" cy="646331"/>
          </a:xfrm>
          <a:prstGeom prst="rect">
            <a:avLst/>
          </a:prstGeom>
          <a:noFill/>
        </p:spPr>
        <p:txBody>
          <a:bodyPr wrap="square">
            <a:spAutoFit/>
          </a:bodyPr>
          <a:lstStyle/>
          <a:p>
            <a:pPr algn="ctr">
              <a:defRPr/>
            </a:pPr>
            <a:r>
              <a:rPr lang="en-ZA" b="1" dirty="0">
                <a:solidFill>
                  <a:srgbClr val="482C89"/>
                </a:solidFill>
                <a:latin typeface="Century Gothic" panose="020B0502020202020204" pitchFamily="34" charset="0"/>
                <a:ea typeface="MS PGothic" panose="020B0600070205080204" pitchFamily="34" charset="-128"/>
              </a:rPr>
              <a:t>courage community map and stickers/buttons</a:t>
            </a:r>
            <a:endParaRPr lang="en-ZA" dirty="0">
              <a:solidFill>
                <a:srgbClr val="482C89"/>
              </a:solidFill>
              <a:latin typeface="Century Gothic" panose="020B0502020202020204" pitchFamily="34" charset="0"/>
            </a:endParaRPr>
          </a:p>
        </p:txBody>
      </p:sp>
      <p:sp>
        <p:nvSpPr>
          <p:cNvPr id="30" name="TextBox 29">
            <a:extLst>
              <a:ext uri="{FF2B5EF4-FFF2-40B4-BE49-F238E27FC236}">
                <a16:creationId xmlns:a16="http://schemas.microsoft.com/office/drawing/2014/main" id="{60658497-060B-4A39-BC37-E7657F046889}"/>
              </a:ext>
            </a:extLst>
          </p:cNvPr>
          <p:cNvSpPr txBox="1"/>
          <p:nvPr/>
        </p:nvSpPr>
        <p:spPr>
          <a:xfrm>
            <a:off x="6087080" y="6011060"/>
            <a:ext cx="431981" cy="369332"/>
          </a:xfrm>
          <a:prstGeom prst="rect">
            <a:avLst/>
          </a:prstGeom>
          <a:noFill/>
        </p:spPr>
        <p:txBody>
          <a:bodyPr wrap="square">
            <a:spAutoFit/>
          </a:bodyPr>
          <a:lstStyle/>
          <a:p>
            <a:pPr algn="ctr">
              <a:defRPr/>
            </a:pPr>
            <a:r>
              <a:rPr lang="en-ZA" b="1" dirty="0">
                <a:solidFill>
                  <a:srgbClr val="482C89"/>
                </a:solidFill>
                <a:latin typeface="Century Gothic" panose="020B0502020202020204" pitchFamily="34" charset="0"/>
                <a:ea typeface="MS PGothic" panose="020B0600070205080204" pitchFamily="34" charset="-128"/>
              </a:rPr>
              <a:t>or</a:t>
            </a:r>
            <a:endParaRPr lang="en-ZA" dirty="0">
              <a:solidFill>
                <a:srgbClr val="482C89"/>
              </a:solidFill>
              <a:latin typeface="Century Gothic" panose="020B0502020202020204" pitchFamily="34" charset="0"/>
            </a:endParaRPr>
          </a:p>
        </p:txBody>
      </p:sp>
      <p:sp>
        <p:nvSpPr>
          <p:cNvPr id="31" name="TextBox 30">
            <a:extLst>
              <a:ext uri="{FF2B5EF4-FFF2-40B4-BE49-F238E27FC236}">
                <a16:creationId xmlns:a16="http://schemas.microsoft.com/office/drawing/2014/main" id="{F3F9EED0-9F8F-48D5-8968-FBE1DBA64F8D}"/>
              </a:ext>
            </a:extLst>
          </p:cNvPr>
          <p:cNvSpPr txBox="1"/>
          <p:nvPr/>
        </p:nvSpPr>
        <p:spPr>
          <a:xfrm>
            <a:off x="8346072" y="5895307"/>
            <a:ext cx="2725311" cy="646331"/>
          </a:xfrm>
          <a:prstGeom prst="rect">
            <a:avLst/>
          </a:prstGeom>
          <a:noFill/>
        </p:spPr>
        <p:txBody>
          <a:bodyPr wrap="square">
            <a:spAutoFit/>
          </a:bodyPr>
          <a:lstStyle/>
          <a:p>
            <a:pPr algn="ctr">
              <a:defRPr/>
            </a:pPr>
            <a:r>
              <a:rPr lang="en-ZA" b="1" dirty="0">
                <a:solidFill>
                  <a:srgbClr val="482C89"/>
                </a:solidFill>
                <a:latin typeface="Century Gothic" panose="020B0502020202020204" pitchFamily="34" charset="0"/>
                <a:ea typeface="MS PGothic" panose="020B0600070205080204" pitchFamily="34" charset="-128"/>
              </a:rPr>
              <a:t>Projection of map and white board markers</a:t>
            </a:r>
            <a:endParaRPr lang="en-ZA" dirty="0">
              <a:solidFill>
                <a:srgbClr val="482C89"/>
              </a:solidFill>
              <a:latin typeface="Century Gothic" panose="020B0502020202020204" pitchFamily="34" charset="0"/>
            </a:endParaRPr>
          </a:p>
        </p:txBody>
      </p:sp>
      <p:pic>
        <p:nvPicPr>
          <p:cNvPr id="5" name="Picture 4">
            <a:extLst>
              <a:ext uri="{FF2B5EF4-FFF2-40B4-BE49-F238E27FC236}">
                <a16:creationId xmlns:a16="http://schemas.microsoft.com/office/drawing/2014/main" id="{0BF7EC43-C750-42D0-ABF2-84CF06D59A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021842">
            <a:off x="407938" y="1743783"/>
            <a:ext cx="4368737" cy="3084731"/>
          </a:xfrm>
          <a:prstGeom prst="rect">
            <a:avLst/>
          </a:prstGeom>
        </p:spPr>
      </p:pic>
      <p:pic>
        <p:nvPicPr>
          <p:cNvPr id="33" name="Picture 32">
            <a:extLst>
              <a:ext uri="{FF2B5EF4-FFF2-40B4-BE49-F238E27FC236}">
                <a16:creationId xmlns:a16="http://schemas.microsoft.com/office/drawing/2014/main" id="{9F3C141E-BA37-419F-BE23-55719504FD53}"/>
              </a:ext>
            </a:extLst>
          </p:cNvPr>
          <p:cNvPicPr/>
          <p:nvPr/>
        </p:nvPicPr>
        <p:blipFill>
          <a:blip r:embed="rId4"/>
          <a:stretch>
            <a:fillRect/>
          </a:stretch>
        </p:blipFill>
        <p:spPr>
          <a:xfrm>
            <a:off x="8877862" y="3449578"/>
            <a:ext cx="1822072" cy="1420132"/>
          </a:xfrm>
          <a:prstGeom prst="rect">
            <a:avLst/>
          </a:prstGeom>
          <a:ln>
            <a:noFill/>
          </a:ln>
          <a:effectLst>
            <a:outerShdw blurRad="292100" dist="139700" dir="2700000" algn="tl" rotWithShape="0">
              <a:srgbClr val="333333">
                <a:alpha val="65000"/>
              </a:srgbClr>
            </a:outerShdw>
          </a:effectLst>
        </p:spPr>
      </p:pic>
      <p:pic>
        <p:nvPicPr>
          <p:cNvPr id="4" name="Picture 3" descr="Map&#10;&#10;Description automatically generated">
            <a:extLst>
              <a:ext uri="{FF2B5EF4-FFF2-40B4-BE49-F238E27FC236}">
                <a16:creationId xmlns:a16="http://schemas.microsoft.com/office/drawing/2014/main" id="{D19FD016-96AB-B744-B1FE-AEE51BB97B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05958">
            <a:off x="4452191" y="1604285"/>
            <a:ext cx="2973291" cy="4207759"/>
          </a:xfrm>
          <a:prstGeom prst="rect">
            <a:avLst/>
          </a:prstGeom>
        </p:spPr>
      </p:pic>
      <p:pic>
        <p:nvPicPr>
          <p:cNvPr id="8" name="Picture 2" descr="BEHAVIOR STICKERS PACK OF 320 : Amazon.in: Office Products">
            <a:extLst>
              <a:ext uri="{FF2B5EF4-FFF2-40B4-BE49-F238E27FC236}">
                <a16:creationId xmlns:a16="http://schemas.microsoft.com/office/drawing/2014/main" id="{C11AF9BA-4E52-6346-90EC-D0DD84D5FFB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719" t="7243" r="15505" b="10069"/>
          <a:stretch/>
        </p:blipFill>
        <p:spPr bwMode="auto">
          <a:xfrm>
            <a:off x="3090252" y="4869710"/>
            <a:ext cx="659158" cy="86292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ip Art: Dry Erase Marker Black I abcteach.com | abcteach">
            <a:extLst>
              <a:ext uri="{FF2B5EF4-FFF2-40B4-BE49-F238E27FC236}">
                <a16:creationId xmlns:a16="http://schemas.microsoft.com/office/drawing/2014/main" id="{353FB1E6-263E-C342-81E6-0FF810263E1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539" b="90461" l="7895" r="92105">
                        <a14:foregroundMark x1="22442" y1="71620" x2="41176" y2="49829"/>
                        <a14:foregroundMark x1="19615" y1="74908" x2="21283" y2="72968"/>
                        <a14:foregroundMark x1="85322" y1="12154" x2="91447" y2="17434"/>
                        <a14:foregroundMark x1="91447" y1="17434" x2="90407" y2="19042"/>
                        <a14:foregroundMark x1="68398" y1="42132" x2="17898" y2="85286"/>
                        <a14:foregroundMark x1="62171" y1="28618" x2="80592" y2="11184"/>
                        <a14:foregroundMark x1="80592" y1="11184" x2="92105" y2="16447"/>
                        <a14:foregroundMark x1="92105" y1="16447" x2="90349" y2="19002"/>
                        <a14:foregroundMark x1="77042" y1="33577" x2="74342" y2="35855"/>
                        <a14:foregroundMark x1="74342" y1="35855" x2="61842" y2="28289"/>
                        <a14:foregroundMark x1="62829" y1="28289" x2="75329" y2="27961"/>
                        <a14:foregroundMark x1="75329" y1="27961" x2="63487" y2="31250"/>
                        <a14:foregroundMark x1="63487" y1="31250" x2="75000" y2="32237"/>
                        <a14:foregroundMark x1="82237" y1="12171" x2="81908" y2="13816"/>
                        <a14:foregroundMark x1="80921" y1="14474" x2="80592" y2="14474"/>
                        <a14:foregroundMark x1="62500" y1="34868" x2="35197" y2="62171"/>
                        <a14:foregroundMark x1="35197" y1="62171" x2="47368" y2="59211"/>
                        <a14:foregroundMark x1="47368" y1="59211" x2="63816" y2="37829"/>
                        <a14:foregroundMark x1="63816" y1="37829" x2="63158" y2="34868"/>
                        <a14:foregroundMark x1="48026" y1="50000" x2="48684" y2="50329"/>
                        <a14:foregroundMark x1="12829" y1="83882" x2="13487" y2="84868"/>
                        <a14:foregroundMark x1="12964" y1="87770" x2="13487" y2="88816"/>
                        <a14:foregroundMark x1="10855" y1="89145" x2="13565" y2="88242"/>
                        <a14:foregroundMark x1="13788" y1="88417" x2="13158" y2="88487"/>
                        <a14:foregroundMark x1="10339" y1="89082" x2="10239" y2="89095"/>
                        <a14:foregroundMark x1="14011" y1="88593" x2="10805" y2="89020"/>
                        <a14:foregroundMark x1="87500" y1="18092" x2="80921" y2="24671"/>
                        <a14:foregroundMark x1="80921" y1="24671" x2="88487" y2="16447"/>
                        <a14:backgroundMark x1="18750" y1="74342" x2="11829" y2="83370"/>
                        <a14:backgroundMark x1="19408" y1="73026" x2="19737" y2="73684"/>
                        <a14:backgroundMark x1="42763" y1="46053" x2="49671" y2="38816"/>
                        <a14:backgroundMark x1="63353" y1="25593" x2="63547" y2="25416"/>
                        <a14:backgroundMark x1="42763" y1="44408" x2="60876" y2="27857"/>
                        <a14:backgroundMark x1="67105" y1="18750" x2="68750" y2="17763"/>
                        <a14:backgroundMark x1="71711" y1="14474" x2="72039" y2="16118"/>
                        <a14:backgroundMark x1="71741" y1="16510" x2="69737" y2="17763"/>
                        <a14:backgroundMark x1="73075" y1="38699" x2="68750" y2="42434"/>
                        <a14:backgroundMark x1="75351" y1="36733" x2="74929" y2="37097"/>
                        <a14:backgroundMark x1="19408" y1="74342" x2="20066" y2="74013"/>
                        <a14:backgroundMark x1="7566" y1="89803" x2="8882" y2="89803"/>
                        <a14:backgroundMark x1="11513" y1="90461" x2="10855" y2="90132"/>
                        <a14:backgroundMark x1="10855" y1="90461" x2="8224" y2="88487"/>
                        <a14:backgroundMark x1="12171" y1="84211" x2="10526" y2="85855"/>
                        <a14:backgroundMark x1="83905" y1="27015" x2="77961" y2="34211"/>
                        <a14:backgroundMark x1="90461" y1="19079" x2="89790" y2="19891"/>
                        <a14:backgroundMark x1="80921" y1="8553" x2="80263" y2="10526"/>
                      </a14:backgroundRemoval>
                    </a14:imgEffect>
                  </a14:imgLayer>
                </a14:imgProps>
              </a:ext>
              <a:ext uri="{28A0092B-C50C-407E-A947-70E740481C1C}">
                <a14:useLocalDpi xmlns:a14="http://schemas.microsoft.com/office/drawing/2010/main" val="0"/>
              </a:ext>
            </a:extLst>
          </a:blip>
          <a:srcRect/>
          <a:stretch>
            <a:fillRect/>
          </a:stretch>
        </p:blipFill>
        <p:spPr bwMode="auto">
          <a:xfrm>
            <a:off x="9472551" y="5052756"/>
            <a:ext cx="946975" cy="94697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Clip Art: Dry Erase Marker Black I abcteach.com | abcteach">
            <a:extLst>
              <a:ext uri="{FF2B5EF4-FFF2-40B4-BE49-F238E27FC236}">
                <a16:creationId xmlns:a16="http://schemas.microsoft.com/office/drawing/2014/main" id="{C12256A3-DF8E-1540-B3A2-CCC2263B9D78}"/>
              </a:ext>
            </a:extLst>
          </p:cNvPr>
          <p:cNvPicPr>
            <a:picLocks noChangeAspect="1" noChangeArrowheads="1"/>
          </p:cNvPicPr>
          <p:nvPr/>
        </p:nvPicPr>
        <p:blipFill>
          <a:blip r:embed="rId7">
            <a:extLst>
              <a:ext uri="{BEBA8EAE-BF5A-486C-A8C5-ECC9F3942E4B}">
                <a14:imgProps xmlns:a14="http://schemas.microsoft.com/office/drawing/2010/main">
                  <a14:imgLayer r:embed="rId9">
                    <a14:imgEffect>
                      <a14:backgroundRemoval t="9539" b="90461" l="7895" r="92105">
                        <a14:foregroundMark x1="22442" y1="71620" x2="41176" y2="49829"/>
                        <a14:foregroundMark x1="19615" y1="74908" x2="21283" y2="72968"/>
                        <a14:foregroundMark x1="85322" y1="12154" x2="91447" y2="17434"/>
                        <a14:foregroundMark x1="91447" y1="17434" x2="90407" y2="19042"/>
                        <a14:foregroundMark x1="68398" y1="42132" x2="17898" y2="85286"/>
                        <a14:foregroundMark x1="62171" y1="28618" x2="80592" y2="11184"/>
                        <a14:foregroundMark x1="80592" y1="11184" x2="92105" y2="16447"/>
                        <a14:foregroundMark x1="92105" y1="16447" x2="90349" y2="19002"/>
                        <a14:foregroundMark x1="77042" y1="33577" x2="74342" y2="35855"/>
                        <a14:foregroundMark x1="74342" y1="35855" x2="61842" y2="28289"/>
                        <a14:foregroundMark x1="62829" y1="28289" x2="75329" y2="27961"/>
                        <a14:foregroundMark x1="75329" y1="27961" x2="63487" y2="31250"/>
                        <a14:foregroundMark x1="63487" y1="31250" x2="75000" y2="32237"/>
                        <a14:foregroundMark x1="82237" y1="12171" x2="81908" y2="13816"/>
                        <a14:foregroundMark x1="80921" y1="14474" x2="80592" y2="14474"/>
                        <a14:foregroundMark x1="62500" y1="34868" x2="35197" y2="62171"/>
                        <a14:foregroundMark x1="35197" y1="62171" x2="47368" y2="59211"/>
                        <a14:foregroundMark x1="47368" y1="59211" x2="63816" y2="37829"/>
                        <a14:foregroundMark x1="63816" y1="37829" x2="63158" y2="34868"/>
                        <a14:foregroundMark x1="48026" y1="50000" x2="48684" y2="50329"/>
                        <a14:foregroundMark x1="12829" y1="83882" x2="13487" y2="84868"/>
                        <a14:foregroundMark x1="12964" y1="87770" x2="13487" y2="88816"/>
                        <a14:foregroundMark x1="10855" y1="89145" x2="13565" y2="88242"/>
                        <a14:foregroundMark x1="13788" y1="88417" x2="13158" y2="88487"/>
                        <a14:foregroundMark x1="10339" y1="89082" x2="10239" y2="89095"/>
                        <a14:foregroundMark x1="14011" y1="88593" x2="10805" y2="89020"/>
                        <a14:foregroundMark x1="87500" y1="18092" x2="80921" y2="24671"/>
                        <a14:foregroundMark x1="80921" y1="24671" x2="88487" y2="16447"/>
                        <a14:backgroundMark x1="18750" y1="74342" x2="11829" y2="83370"/>
                        <a14:backgroundMark x1="19408" y1="73026" x2="19737" y2="73684"/>
                        <a14:backgroundMark x1="42763" y1="46053" x2="49671" y2="38816"/>
                        <a14:backgroundMark x1="63353" y1="25593" x2="63547" y2="25416"/>
                        <a14:backgroundMark x1="42763" y1="44408" x2="60876" y2="27857"/>
                        <a14:backgroundMark x1="67105" y1="18750" x2="68750" y2="17763"/>
                        <a14:backgroundMark x1="71711" y1="14474" x2="72039" y2="16118"/>
                        <a14:backgroundMark x1="71741" y1="16510" x2="69737" y2="17763"/>
                        <a14:backgroundMark x1="73075" y1="38699" x2="68750" y2="42434"/>
                        <a14:backgroundMark x1="75351" y1="36733" x2="74929" y2="37097"/>
                        <a14:backgroundMark x1="19408" y1="74342" x2="20066" y2="74013"/>
                        <a14:backgroundMark x1="7566" y1="89803" x2="8882" y2="89803"/>
                        <a14:backgroundMark x1="11513" y1="90461" x2="10855" y2="90132"/>
                        <a14:backgroundMark x1="10855" y1="90461" x2="8224" y2="88487"/>
                        <a14:backgroundMark x1="12171" y1="84211" x2="10526" y2="85855"/>
                        <a14:backgroundMark x1="83905" y1="27015" x2="77961" y2="34211"/>
                        <a14:backgroundMark x1="90461" y1="19079" x2="89790" y2="19891"/>
                        <a14:backgroundMark x1="80921" y1="8553" x2="80263" y2="10526"/>
                      </a14:backgroundRemoval>
                    </a14:imgEffect>
                  </a14:imgLayer>
                </a14:imgProps>
              </a:ext>
              <a:ext uri="{28A0092B-C50C-407E-A947-70E740481C1C}">
                <a14:useLocalDpi xmlns:a14="http://schemas.microsoft.com/office/drawing/2010/main" val="0"/>
              </a:ext>
            </a:extLst>
          </a:blip>
          <a:srcRect/>
          <a:stretch>
            <a:fillRect/>
          </a:stretch>
        </p:blipFill>
        <p:spPr bwMode="auto">
          <a:xfrm>
            <a:off x="9833532" y="5064085"/>
            <a:ext cx="946975" cy="9469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Clip Art: Dry Erase Marker Black I abcteach.com | abcteach">
            <a:extLst>
              <a:ext uri="{FF2B5EF4-FFF2-40B4-BE49-F238E27FC236}">
                <a16:creationId xmlns:a16="http://schemas.microsoft.com/office/drawing/2014/main" id="{AAD1D461-00AE-1E40-B171-7D98DF5DF001}"/>
              </a:ext>
            </a:extLst>
          </p:cNvPr>
          <p:cNvPicPr>
            <a:picLocks noChangeAspect="1" noChangeArrowheads="1"/>
          </p:cNvPicPr>
          <p:nvPr/>
        </p:nvPicPr>
        <p:blipFill>
          <a:blip r:embed="rId7">
            <a:extLst>
              <a:ext uri="{BEBA8EAE-BF5A-486C-A8C5-ECC9F3942E4B}">
                <a14:imgProps xmlns:a14="http://schemas.microsoft.com/office/drawing/2010/main">
                  <a14:imgLayer r:embed="rId9">
                    <a14:imgEffect>
                      <a14:backgroundRemoval t="9539" b="90461" l="7895" r="92105">
                        <a14:foregroundMark x1="22442" y1="71620" x2="41176" y2="49829"/>
                        <a14:foregroundMark x1="19615" y1="74908" x2="21283" y2="72968"/>
                        <a14:foregroundMark x1="85322" y1="12154" x2="91447" y2="17434"/>
                        <a14:foregroundMark x1="91447" y1="17434" x2="90407" y2="19042"/>
                        <a14:foregroundMark x1="68398" y1="42132" x2="17898" y2="85286"/>
                        <a14:foregroundMark x1="62171" y1="28618" x2="80592" y2="11184"/>
                        <a14:foregroundMark x1="80592" y1="11184" x2="92105" y2="16447"/>
                        <a14:foregroundMark x1="92105" y1="16447" x2="90349" y2="19002"/>
                        <a14:foregroundMark x1="77042" y1="33577" x2="74342" y2="35855"/>
                        <a14:foregroundMark x1="74342" y1="35855" x2="61842" y2="28289"/>
                        <a14:foregroundMark x1="62829" y1="28289" x2="75329" y2="27961"/>
                        <a14:foregroundMark x1="75329" y1="27961" x2="63487" y2="31250"/>
                        <a14:foregroundMark x1="63487" y1="31250" x2="75000" y2="32237"/>
                        <a14:foregroundMark x1="82237" y1="12171" x2="81908" y2="13816"/>
                        <a14:foregroundMark x1="80921" y1="14474" x2="80592" y2="14474"/>
                        <a14:foregroundMark x1="62500" y1="34868" x2="35197" y2="62171"/>
                        <a14:foregroundMark x1="35197" y1="62171" x2="47368" y2="59211"/>
                        <a14:foregroundMark x1="47368" y1="59211" x2="63816" y2="37829"/>
                        <a14:foregroundMark x1="63816" y1="37829" x2="63158" y2="34868"/>
                        <a14:foregroundMark x1="48026" y1="50000" x2="48684" y2="50329"/>
                        <a14:foregroundMark x1="12829" y1="83882" x2="13487" y2="84868"/>
                        <a14:foregroundMark x1="12964" y1="87770" x2="13487" y2="88816"/>
                        <a14:foregroundMark x1="10855" y1="89145" x2="13565" y2="88242"/>
                        <a14:foregroundMark x1="13788" y1="88417" x2="13158" y2="88487"/>
                        <a14:foregroundMark x1="10339" y1="89082" x2="10239" y2="89095"/>
                        <a14:foregroundMark x1="14011" y1="88593" x2="10805" y2="89020"/>
                        <a14:foregroundMark x1="87500" y1="18092" x2="80921" y2="24671"/>
                        <a14:foregroundMark x1="80921" y1="24671" x2="88487" y2="16447"/>
                        <a14:backgroundMark x1="18750" y1="74342" x2="11829" y2="83370"/>
                        <a14:backgroundMark x1="19408" y1="73026" x2="19737" y2="73684"/>
                        <a14:backgroundMark x1="42763" y1="46053" x2="49671" y2="38816"/>
                        <a14:backgroundMark x1="63353" y1="25593" x2="63547" y2="25416"/>
                        <a14:backgroundMark x1="42763" y1="44408" x2="60876" y2="27857"/>
                        <a14:backgroundMark x1="67105" y1="18750" x2="68750" y2="17763"/>
                        <a14:backgroundMark x1="71711" y1="14474" x2="72039" y2="16118"/>
                        <a14:backgroundMark x1="71741" y1="16510" x2="69737" y2="17763"/>
                        <a14:backgroundMark x1="73075" y1="38699" x2="68750" y2="42434"/>
                        <a14:backgroundMark x1="75351" y1="36733" x2="74929" y2="37097"/>
                        <a14:backgroundMark x1="19408" y1="74342" x2="20066" y2="74013"/>
                        <a14:backgroundMark x1="7566" y1="89803" x2="8882" y2="89803"/>
                        <a14:backgroundMark x1="11513" y1="90461" x2="10855" y2="90132"/>
                        <a14:backgroundMark x1="10855" y1="90461" x2="8224" y2="88487"/>
                        <a14:backgroundMark x1="12171" y1="84211" x2="10526" y2="85855"/>
                        <a14:backgroundMark x1="83905" y1="27015" x2="77961" y2="34211"/>
                        <a14:backgroundMark x1="90461" y1="19079" x2="89790" y2="19891"/>
                        <a14:backgroundMark x1="80921" y1="8553" x2="80263" y2="10526"/>
                      </a14:backgroundRemoval>
                    </a14:imgEffect>
                  </a14:imgLayer>
                </a14:imgProps>
              </a:ext>
              <a:ext uri="{28A0092B-C50C-407E-A947-70E740481C1C}">
                <a14:useLocalDpi xmlns:a14="http://schemas.microsoft.com/office/drawing/2010/main" val="0"/>
              </a:ext>
            </a:extLst>
          </a:blip>
          <a:srcRect/>
          <a:stretch>
            <a:fillRect/>
          </a:stretch>
        </p:blipFill>
        <p:spPr bwMode="auto">
          <a:xfrm>
            <a:off x="9019947" y="5041427"/>
            <a:ext cx="946975" cy="94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726828"/>
      </p:ext>
    </p:extLst>
  </p:cSld>
  <p:clrMapOvr>
    <a:masterClrMapping/>
  </p:clrMapOvr>
  <mc:AlternateContent xmlns:mc="http://schemas.openxmlformats.org/markup-compatibility/2006" xmlns:p14="http://schemas.microsoft.com/office/powerpoint/2010/main">
    <mc:Choice Requires="p14">
      <p:transition spd="slow" p14:dur="2000" advTm="37677"/>
    </mc:Choice>
    <mc:Fallback xmlns="">
      <p:transition spd="slow" advTm="37677"/>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pic>
        <p:nvPicPr>
          <p:cNvPr id="9" name="Picture 8" descr="Map&#10;&#10;Description automatically generated">
            <a:extLst>
              <a:ext uri="{FF2B5EF4-FFF2-40B4-BE49-F238E27FC236}">
                <a16:creationId xmlns:a16="http://schemas.microsoft.com/office/drawing/2014/main" id="{68C32B72-CA37-D24A-89E4-104FC0B718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5649" y="1272729"/>
            <a:ext cx="3628553" cy="5135076"/>
          </a:xfrm>
          <a:prstGeom prst="rect">
            <a:avLst/>
          </a:prstGeom>
        </p:spPr>
      </p:pic>
      <p:sp>
        <p:nvSpPr>
          <p:cNvPr id="6" name="TextBox 5">
            <a:extLst>
              <a:ext uri="{FF2B5EF4-FFF2-40B4-BE49-F238E27FC236}">
                <a16:creationId xmlns:a16="http://schemas.microsoft.com/office/drawing/2014/main" id="{C7630E48-95FA-4130-9837-80BC2FCE60ED}"/>
              </a:ext>
            </a:extLst>
          </p:cNvPr>
          <p:cNvSpPr txBox="1"/>
          <p:nvPr/>
        </p:nvSpPr>
        <p:spPr>
          <a:xfrm>
            <a:off x="0" y="257066"/>
            <a:ext cx="12170776"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What we should ask?</a:t>
            </a:r>
          </a:p>
        </p:txBody>
      </p:sp>
      <p:pic>
        <p:nvPicPr>
          <p:cNvPr id="3" name="Picture 2">
            <a:extLst>
              <a:ext uri="{FF2B5EF4-FFF2-40B4-BE49-F238E27FC236}">
                <a16:creationId xmlns:a16="http://schemas.microsoft.com/office/drawing/2014/main" id="{2AF4DDE8-2900-43C5-B176-1D5049651F09}"/>
              </a:ext>
            </a:extLst>
          </p:cNvPr>
          <p:cNvPicPr>
            <a:picLocks noChangeAspect="1"/>
          </p:cNvPicPr>
          <p:nvPr/>
        </p:nvPicPr>
        <p:blipFill rotWithShape="1">
          <a:blip r:embed="rId4">
            <a:extLst>
              <a:ext uri="{28A0092B-C50C-407E-A947-70E740481C1C}">
                <a14:useLocalDpi xmlns:a14="http://schemas.microsoft.com/office/drawing/2010/main"/>
              </a:ext>
            </a:extLst>
          </a:blip>
          <a:srcRect l="2514" t="47863" r="81000" b="6421"/>
          <a:stretch/>
        </p:blipFill>
        <p:spPr>
          <a:xfrm>
            <a:off x="1631594" y="3428999"/>
            <a:ext cx="1590071" cy="3098423"/>
          </a:xfrm>
          <a:prstGeom prst="rect">
            <a:avLst/>
          </a:prstGeom>
        </p:spPr>
      </p:pic>
      <p:sp>
        <p:nvSpPr>
          <p:cNvPr id="4" name="Speech Bubble: Rectangle with Corners Rounded 3">
            <a:extLst>
              <a:ext uri="{FF2B5EF4-FFF2-40B4-BE49-F238E27FC236}">
                <a16:creationId xmlns:a16="http://schemas.microsoft.com/office/drawing/2014/main" id="{912B22B7-864A-4A2B-9A3F-267A72DC3708}"/>
              </a:ext>
            </a:extLst>
          </p:cNvPr>
          <p:cNvSpPr/>
          <p:nvPr/>
        </p:nvSpPr>
        <p:spPr>
          <a:xfrm>
            <a:off x="1446028" y="2555356"/>
            <a:ext cx="3099941" cy="1422226"/>
          </a:xfrm>
          <a:prstGeom prst="wedgeRoundRectCallout">
            <a:avLst>
              <a:gd name="adj1" fmla="val -16836"/>
              <a:gd name="adj2" fmla="val 66395"/>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82C89"/>
                </a:solidFill>
                <a:latin typeface="Arial" panose="020B0604020202020204" pitchFamily="34" charset="0"/>
                <a:cs typeface="Arial" panose="020B0604020202020204" pitchFamily="34" charset="0"/>
              </a:rPr>
              <a:t>What are some of the causes of crisis pregnancy in our community?</a:t>
            </a:r>
          </a:p>
        </p:txBody>
      </p:sp>
      <p:sp>
        <p:nvSpPr>
          <p:cNvPr id="7" name="Speech Bubble: Rectangle with Corners Rounded 6">
            <a:extLst>
              <a:ext uri="{FF2B5EF4-FFF2-40B4-BE49-F238E27FC236}">
                <a16:creationId xmlns:a16="http://schemas.microsoft.com/office/drawing/2014/main" id="{23087893-EBF9-4420-8D66-EAA9F81A5A43}"/>
              </a:ext>
            </a:extLst>
          </p:cNvPr>
          <p:cNvSpPr/>
          <p:nvPr/>
        </p:nvSpPr>
        <p:spPr>
          <a:xfrm>
            <a:off x="7701723" y="2522988"/>
            <a:ext cx="2858683" cy="1422226"/>
          </a:xfrm>
          <a:prstGeom prst="wedgeRoundRectCallout">
            <a:avLst>
              <a:gd name="adj1" fmla="val 26377"/>
              <a:gd name="adj2" fmla="val 66395"/>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82C89"/>
                </a:solidFill>
                <a:latin typeface="Arial" panose="020B0604020202020204" pitchFamily="34" charset="0"/>
                <a:cs typeface="Arial" panose="020B0604020202020204" pitchFamily="34" charset="0"/>
              </a:rPr>
              <a:t>What could prevent crisis pregnancy in our community?</a:t>
            </a:r>
          </a:p>
        </p:txBody>
      </p:sp>
      <p:pic>
        <p:nvPicPr>
          <p:cNvPr id="8" name="Picture 7">
            <a:extLst>
              <a:ext uri="{FF2B5EF4-FFF2-40B4-BE49-F238E27FC236}">
                <a16:creationId xmlns:a16="http://schemas.microsoft.com/office/drawing/2014/main" id="{C82784A3-59BF-D94B-9A7C-A2DF6A8AB6D1}"/>
              </a:ext>
            </a:extLst>
          </p:cNvPr>
          <p:cNvPicPr>
            <a:picLocks noChangeAspect="1"/>
          </p:cNvPicPr>
          <p:nvPr/>
        </p:nvPicPr>
        <p:blipFill rotWithShape="1">
          <a:blip r:embed="rId4">
            <a:extLst>
              <a:ext uri="{28A0092B-C50C-407E-A947-70E740481C1C}">
                <a14:useLocalDpi xmlns:a14="http://schemas.microsoft.com/office/drawing/2010/main"/>
              </a:ext>
            </a:extLst>
          </a:blip>
          <a:srcRect l="77646" t="51079" r="4914" b="6421"/>
          <a:stretch/>
        </p:blipFill>
        <p:spPr>
          <a:xfrm>
            <a:off x="8878186" y="3747346"/>
            <a:ext cx="1682220" cy="2880456"/>
          </a:xfrm>
          <a:prstGeom prst="rect">
            <a:avLst/>
          </a:prstGeom>
        </p:spPr>
      </p:pic>
      <p:sp>
        <p:nvSpPr>
          <p:cNvPr id="5" name="Oval 4">
            <a:extLst>
              <a:ext uri="{FF2B5EF4-FFF2-40B4-BE49-F238E27FC236}">
                <a16:creationId xmlns:a16="http://schemas.microsoft.com/office/drawing/2014/main" id="{EB76F472-109F-5D44-803E-4E2AC92B3906}"/>
              </a:ext>
            </a:extLst>
          </p:cNvPr>
          <p:cNvSpPr/>
          <p:nvPr/>
        </p:nvSpPr>
        <p:spPr>
          <a:xfrm>
            <a:off x="5398333" y="2636227"/>
            <a:ext cx="185566" cy="18140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7DA4CA0-4683-5447-AAF3-316EE9A0B5C5}"/>
              </a:ext>
            </a:extLst>
          </p:cNvPr>
          <p:cNvSpPr/>
          <p:nvPr/>
        </p:nvSpPr>
        <p:spPr>
          <a:xfrm>
            <a:off x="5398333" y="4978210"/>
            <a:ext cx="185566" cy="18140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6FAF25D-0C56-0840-9F0F-61AF0BC44279}"/>
              </a:ext>
            </a:extLst>
          </p:cNvPr>
          <p:cNvSpPr/>
          <p:nvPr/>
        </p:nvSpPr>
        <p:spPr>
          <a:xfrm>
            <a:off x="6003217" y="1641941"/>
            <a:ext cx="185566" cy="18140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F6F4926-565A-824D-8508-CAB541873B76}"/>
              </a:ext>
            </a:extLst>
          </p:cNvPr>
          <p:cNvSpPr/>
          <p:nvPr/>
        </p:nvSpPr>
        <p:spPr>
          <a:xfrm>
            <a:off x="6421431" y="5494570"/>
            <a:ext cx="185566" cy="18140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D08E15D-C41A-0448-88D0-5B27B6177FF3}"/>
              </a:ext>
            </a:extLst>
          </p:cNvPr>
          <p:cNvSpPr/>
          <p:nvPr/>
        </p:nvSpPr>
        <p:spPr>
          <a:xfrm>
            <a:off x="4724208" y="4887509"/>
            <a:ext cx="185566" cy="18140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6E58984-B5B1-D54F-8860-00FD6629FD59}"/>
              </a:ext>
            </a:extLst>
          </p:cNvPr>
          <p:cNvSpPr/>
          <p:nvPr/>
        </p:nvSpPr>
        <p:spPr>
          <a:xfrm>
            <a:off x="5040972" y="4125509"/>
            <a:ext cx="185566" cy="18140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B7D7E86-FE8A-8F4E-9E8D-B9CB180C6CC4}"/>
              </a:ext>
            </a:extLst>
          </p:cNvPr>
          <p:cNvSpPr/>
          <p:nvPr/>
        </p:nvSpPr>
        <p:spPr>
          <a:xfrm>
            <a:off x="5584462" y="5993873"/>
            <a:ext cx="185566" cy="18140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366FBEB-2F99-9F45-8B8D-23AD86B636CE}"/>
              </a:ext>
            </a:extLst>
          </p:cNvPr>
          <p:cNvSpPr/>
          <p:nvPr/>
        </p:nvSpPr>
        <p:spPr>
          <a:xfrm>
            <a:off x="6121537" y="5405927"/>
            <a:ext cx="185566" cy="18140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E73D4FE-D8A9-2C4D-B785-09C412AFFC87}"/>
              </a:ext>
            </a:extLst>
          </p:cNvPr>
          <p:cNvSpPr/>
          <p:nvPr/>
        </p:nvSpPr>
        <p:spPr>
          <a:xfrm>
            <a:off x="6816198" y="3157926"/>
            <a:ext cx="185566" cy="18140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3396C46-1E83-E942-B785-31CD9C497D53}"/>
              </a:ext>
            </a:extLst>
          </p:cNvPr>
          <p:cNvSpPr/>
          <p:nvPr/>
        </p:nvSpPr>
        <p:spPr>
          <a:xfrm>
            <a:off x="6723415" y="2033926"/>
            <a:ext cx="185566" cy="18140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2882BEA-E9D8-A34F-9A54-77AE8F42E30D}"/>
              </a:ext>
            </a:extLst>
          </p:cNvPr>
          <p:cNvSpPr/>
          <p:nvPr/>
        </p:nvSpPr>
        <p:spPr>
          <a:xfrm>
            <a:off x="9889243" y="3417144"/>
            <a:ext cx="185566" cy="18140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82DA2D2-6968-954A-BFE5-16E7CB0D95B6}"/>
              </a:ext>
            </a:extLst>
          </p:cNvPr>
          <p:cNvSpPr/>
          <p:nvPr/>
        </p:nvSpPr>
        <p:spPr>
          <a:xfrm>
            <a:off x="4050083" y="3428999"/>
            <a:ext cx="185566" cy="18140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2308597"/>
      </p:ext>
    </p:extLst>
  </p:cSld>
  <p:clrMapOvr>
    <a:masterClrMapping/>
  </p:clrMapOvr>
  <mc:AlternateContent xmlns:mc="http://schemas.openxmlformats.org/markup-compatibility/2006" xmlns:p14="http://schemas.microsoft.com/office/powerpoint/2010/main">
    <mc:Choice Requires="p14">
      <p:transition spd="slow" p14:dur="2000" advTm="25991"/>
    </mc:Choice>
    <mc:Fallback xmlns="">
      <p:transition spd="slow" advTm="25991"/>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947BBD-2C2A-BC4D-936C-24833DD27C95}"/>
              </a:ext>
            </a:extLst>
          </p:cNvPr>
          <p:cNvPicPr>
            <a:picLocks noChangeAspect="1"/>
          </p:cNvPicPr>
          <p:nvPr/>
        </p:nvPicPr>
        <p:blipFill rotWithShape="1">
          <a:blip r:embed="rId3">
            <a:extLst>
              <a:ext uri="{28A0092B-C50C-407E-A947-70E740481C1C}">
                <a14:useLocalDpi xmlns:a14="http://schemas.microsoft.com/office/drawing/2010/main" val="0"/>
              </a:ext>
            </a:extLst>
          </a:blip>
          <a:srcRect b="10550"/>
          <a:stretch/>
        </p:blipFill>
        <p:spPr>
          <a:xfrm>
            <a:off x="0" y="0"/>
            <a:ext cx="12192311" cy="6858000"/>
          </a:xfrm>
          <a:prstGeom prst="rect">
            <a:avLst/>
          </a:prstGeom>
        </p:spPr>
      </p:pic>
    </p:spTree>
    <p:extLst>
      <p:ext uri="{BB962C8B-B14F-4D97-AF65-F5344CB8AC3E}">
        <p14:creationId xmlns:p14="http://schemas.microsoft.com/office/powerpoint/2010/main" val="1333686277"/>
      </p:ext>
    </p:extLst>
  </p:cSld>
  <p:clrMapOvr>
    <a:masterClrMapping/>
  </p:clrMapOvr>
  <mc:AlternateContent xmlns:mc="http://schemas.openxmlformats.org/markup-compatibility/2006" xmlns:p14="http://schemas.microsoft.com/office/powerpoint/2010/main">
    <mc:Choice Requires="p14">
      <p:transition spd="slow" p14:dur="2000" advTm="16524"/>
    </mc:Choice>
    <mc:Fallback xmlns="">
      <p:transition spd="slow" advTm="16524"/>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medium confidence">
            <a:extLst>
              <a:ext uri="{FF2B5EF4-FFF2-40B4-BE49-F238E27FC236}">
                <a16:creationId xmlns:a16="http://schemas.microsoft.com/office/drawing/2014/main" id="{742DED0B-757E-5A41-BFE7-983C7E00FF49}"/>
              </a:ext>
            </a:extLst>
          </p:cNvPr>
          <p:cNvPicPr>
            <a:picLocks noChangeAspect="1"/>
          </p:cNvPicPr>
          <p:nvPr/>
        </p:nvPicPr>
        <p:blipFill rotWithShape="1">
          <a:blip r:embed="rId3">
            <a:extLst>
              <a:ext uri="{28A0092B-C50C-407E-A947-70E740481C1C}">
                <a14:useLocalDpi xmlns:a14="http://schemas.microsoft.com/office/drawing/2010/main" val="0"/>
              </a:ext>
            </a:extLst>
          </a:blip>
          <a:srcRect t="1976" b="9119"/>
          <a:stretch/>
        </p:blipFill>
        <p:spPr>
          <a:xfrm>
            <a:off x="-207" y="1"/>
            <a:ext cx="12192207" cy="6858000"/>
          </a:xfrm>
          <a:prstGeom prst="rect">
            <a:avLst/>
          </a:prstGeom>
        </p:spPr>
      </p:pic>
    </p:spTree>
    <p:extLst>
      <p:ext uri="{BB962C8B-B14F-4D97-AF65-F5344CB8AC3E}">
        <p14:creationId xmlns:p14="http://schemas.microsoft.com/office/powerpoint/2010/main" val="1889580785"/>
      </p:ext>
    </p:extLst>
  </p:cSld>
  <p:clrMapOvr>
    <a:masterClrMapping/>
  </p:clrMapOvr>
  <mc:AlternateContent xmlns:mc="http://schemas.openxmlformats.org/markup-compatibility/2006" xmlns:p14="http://schemas.microsoft.com/office/powerpoint/2010/main">
    <mc:Choice Requires="p14">
      <p:transition spd="slow" p14:dur="2000" advTm="23178"/>
    </mc:Choice>
    <mc:Fallback xmlns="">
      <p:transition spd="slow" advTm="23178"/>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sp>
        <p:nvSpPr>
          <p:cNvPr id="14" name="TextBox 13">
            <a:extLst>
              <a:ext uri="{FF2B5EF4-FFF2-40B4-BE49-F238E27FC236}">
                <a16:creationId xmlns:a16="http://schemas.microsoft.com/office/drawing/2014/main" id="{887FBEF9-921B-704E-B516-835D840D6925}"/>
              </a:ext>
            </a:extLst>
          </p:cNvPr>
          <p:cNvSpPr txBox="1"/>
          <p:nvPr/>
        </p:nvSpPr>
        <p:spPr>
          <a:xfrm>
            <a:off x="579310" y="1656576"/>
            <a:ext cx="11033380" cy="4708981"/>
          </a:xfrm>
          <a:prstGeom prst="rect">
            <a:avLst/>
          </a:prstGeom>
          <a:noFill/>
        </p:spPr>
        <p:txBody>
          <a:bodyPr wrap="square">
            <a:spAutoFit/>
          </a:bodyPr>
          <a:lstStyle>
            <a:defPPr>
              <a:defRPr lang="en-US"/>
            </a:defPPr>
            <a:lvl1pPr>
              <a:defRPr sz="6000" b="1">
                <a:solidFill>
                  <a:schemeClr val="bg1"/>
                </a:solidFill>
                <a:latin typeface="Century Gothic" panose="020B0502020202020204" pitchFamily="34" charset="0"/>
                <a:ea typeface="MS PGothic" panose="020B0600070205080204" pitchFamily="34" charset="-128"/>
              </a:defRPr>
            </a:lvl1pPr>
          </a:lstStyle>
          <a:p>
            <a:pPr marL="457200" indent="-457200">
              <a:spcBef>
                <a:spcPts val="1200"/>
              </a:spcBef>
              <a:buFont typeface="Arial" panose="020B0604020202020204" pitchFamily="34" charset="0"/>
              <a:buChar char="•"/>
            </a:pPr>
            <a:r>
              <a:rPr lang="en-ZA" sz="2600" dirty="0"/>
              <a:t>Develop a personal vision that gets you to think about your future and the kind of world you would like to create for yourself.</a:t>
            </a:r>
          </a:p>
          <a:p>
            <a:pPr marL="457200" indent="-457200">
              <a:spcBef>
                <a:spcPts val="1200"/>
              </a:spcBef>
              <a:buFont typeface="Arial" panose="020B0604020202020204" pitchFamily="34" charset="0"/>
              <a:buChar char="•"/>
            </a:pPr>
            <a:r>
              <a:rPr lang="en-ZA" sz="2600" dirty="0"/>
              <a:t>Understand puberty, consent, birth control, sex, conception and pregnancy.</a:t>
            </a:r>
          </a:p>
          <a:p>
            <a:pPr marL="457200" indent="-457200">
              <a:spcBef>
                <a:spcPts val="1200"/>
              </a:spcBef>
              <a:buFont typeface="Arial" panose="020B0604020202020204" pitchFamily="34" charset="0"/>
              <a:buChar char="•"/>
            </a:pPr>
            <a:r>
              <a:rPr lang="en-ZA" sz="2600" dirty="0"/>
              <a:t>Understand what causes and what can prevent crisis pregnancy in your community.</a:t>
            </a:r>
          </a:p>
          <a:p>
            <a:pPr marL="457200" indent="-457200">
              <a:spcBef>
                <a:spcPts val="1200"/>
              </a:spcBef>
              <a:buFont typeface="Arial" panose="020B0604020202020204" pitchFamily="34" charset="0"/>
              <a:buChar char="•"/>
            </a:pPr>
            <a:r>
              <a:rPr lang="en-ZA" sz="2600" dirty="0"/>
              <a:t>Understand the options available to someone experiencing a crisis pregnancy.</a:t>
            </a:r>
          </a:p>
          <a:p>
            <a:pPr marL="457200" indent="-457200">
              <a:spcBef>
                <a:spcPts val="1200"/>
              </a:spcBef>
              <a:buFont typeface="Arial" panose="020B0604020202020204" pitchFamily="34" charset="0"/>
              <a:buChar char="•"/>
            </a:pPr>
            <a:r>
              <a:rPr lang="en-ZA" sz="2600" dirty="0"/>
              <a:t>Develop an action plan to ensure that you achieve your defined vision and future for yourself.</a:t>
            </a:r>
          </a:p>
        </p:txBody>
      </p:sp>
      <p:sp>
        <p:nvSpPr>
          <p:cNvPr id="10" name="TextBox 9">
            <a:extLst>
              <a:ext uri="{FF2B5EF4-FFF2-40B4-BE49-F238E27FC236}">
                <a16:creationId xmlns:a16="http://schemas.microsoft.com/office/drawing/2014/main" id="{180878B3-CC20-D441-9CC6-C4B103F4F87C}"/>
              </a:ext>
            </a:extLst>
          </p:cNvPr>
          <p:cNvSpPr txBox="1"/>
          <p:nvPr/>
        </p:nvSpPr>
        <p:spPr>
          <a:xfrm>
            <a:off x="453327" y="492443"/>
            <a:ext cx="11285346" cy="861774"/>
          </a:xfrm>
          <a:prstGeom prst="rect">
            <a:avLst/>
          </a:prstGeom>
          <a:noFill/>
        </p:spPr>
        <p:txBody>
          <a:bodyPr wrap="square">
            <a:spAutoFit/>
          </a:bodyPr>
          <a:lstStyle/>
          <a:p>
            <a:pPr algn="ctr">
              <a:defRPr/>
            </a:pPr>
            <a:r>
              <a:rPr lang="en-ZA" sz="5000" b="1" dirty="0">
                <a:solidFill>
                  <a:schemeClr val="bg1"/>
                </a:solidFill>
                <a:latin typeface="Century Gothic" panose="020B0502020202020204" pitchFamily="34" charset="0"/>
                <a:ea typeface="MS PGothic" panose="020B0600070205080204" pitchFamily="34" charset="-128"/>
              </a:rPr>
              <a:t>This workshop will help you to:</a:t>
            </a:r>
          </a:p>
        </p:txBody>
      </p:sp>
    </p:spTree>
    <p:extLst>
      <p:ext uri="{BB962C8B-B14F-4D97-AF65-F5344CB8AC3E}">
        <p14:creationId xmlns:p14="http://schemas.microsoft.com/office/powerpoint/2010/main" val="1572675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medium confidence">
            <a:extLst>
              <a:ext uri="{FF2B5EF4-FFF2-40B4-BE49-F238E27FC236}">
                <a16:creationId xmlns:a16="http://schemas.microsoft.com/office/drawing/2014/main" id="{2E68B2FA-8C6D-5245-834B-C01D3CDBF6C0}"/>
              </a:ext>
            </a:extLst>
          </p:cNvPr>
          <p:cNvPicPr>
            <a:picLocks noChangeAspect="1"/>
          </p:cNvPicPr>
          <p:nvPr/>
        </p:nvPicPr>
        <p:blipFill rotWithShape="1">
          <a:blip r:embed="rId3">
            <a:extLst>
              <a:ext uri="{28A0092B-C50C-407E-A947-70E740481C1C}">
                <a14:useLocalDpi xmlns:a14="http://schemas.microsoft.com/office/drawing/2010/main" val="0"/>
              </a:ext>
            </a:extLst>
          </a:blip>
          <a:srcRect t="7621"/>
          <a:stretch/>
        </p:blipFill>
        <p:spPr>
          <a:xfrm>
            <a:off x="0" y="0"/>
            <a:ext cx="12192000" cy="6858000"/>
          </a:xfrm>
          <a:prstGeom prst="rect">
            <a:avLst/>
          </a:prstGeom>
        </p:spPr>
      </p:pic>
    </p:spTree>
    <p:extLst>
      <p:ext uri="{BB962C8B-B14F-4D97-AF65-F5344CB8AC3E}">
        <p14:creationId xmlns:p14="http://schemas.microsoft.com/office/powerpoint/2010/main" val="2412930909"/>
      </p:ext>
    </p:extLst>
  </p:cSld>
  <p:clrMapOvr>
    <a:masterClrMapping/>
  </p:clrMapOvr>
  <mc:AlternateContent xmlns:mc="http://schemas.openxmlformats.org/markup-compatibility/2006" xmlns:p14="http://schemas.microsoft.com/office/powerpoint/2010/main">
    <mc:Choice Requires="p14">
      <p:transition spd="slow" p14:dur="2000" advTm="25108"/>
    </mc:Choice>
    <mc:Fallback xmlns="">
      <p:transition spd="slow" advTm="25108"/>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DFB6BA-D556-4F05-9D5F-C51990A8C5FC}"/>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2" name="Picture 1">
            <a:extLst>
              <a:ext uri="{FF2B5EF4-FFF2-40B4-BE49-F238E27FC236}">
                <a16:creationId xmlns:a16="http://schemas.microsoft.com/office/drawing/2014/main" id="{1755D8D3-0F34-4DA3-B10D-75CE38F01FB5}"/>
              </a:ext>
            </a:extLst>
          </p:cNvPr>
          <p:cNvPicPr>
            <a:picLocks noChangeAspect="1"/>
          </p:cNvPicPr>
          <p:nvPr/>
        </p:nvPicPr>
        <p:blipFill rotWithShape="1">
          <a:blip r:embed="rId3">
            <a:extLst>
              <a:ext uri="{28A0092B-C50C-407E-A947-70E740481C1C}">
                <a14:useLocalDpi xmlns:a14="http://schemas.microsoft.com/office/drawing/2010/main"/>
              </a:ext>
            </a:extLst>
          </a:blip>
          <a:srcRect b="10388"/>
          <a:stretch/>
        </p:blipFill>
        <p:spPr>
          <a:xfrm rot="16200000">
            <a:off x="5193475" y="-1414843"/>
            <a:ext cx="1805050" cy="7249371"/>
          </a:xfrm>
          <a:prstGeom prst="rect">
            <a:avLst/>
          </a:prstGeom>
        </p:spPr>
      </p:pic>
      <p:pic>
        <p:nvPicPr>
          <p:cNvPr id="3" name="Picture 2">
            <a:extLst>
              <a:ext uri="{FF2B5EF4-FFF2-40B4-BE49-F238E27FC236}">
                <a16:creationId xmlns:a16="http://schemas.microsoft.com/office/drawing/2014/main" id="{5F4876F2-451A-414A-995D-28B750135BBB}"/>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rot="16200000">
            <a:off x="5764348" y="-225073"/>
            <a:ext cx="1805049" cy="8217722"/>
          </a:xfrm>
          <a:prstGeom prst="rect">
            <a:avLst/>
          </a:prstGeom>
        </p:spPr>
      </p:pic>
      <p:pic>
        <p:nvPicPr>
          <p:cNvPr id="7" name="Picture 6">
            <a:extLst>
              <a:ext uri="{FF2B5EF4-FFF2-40B4-BE49-F238E27FC236}">
                <a16:creationId xmlns:a16="http://schemas.microsoft.com/office/drawing/2014/main" id="{0EE57CB4-F016-40C3-A98E-88F312A7DACF}"/>
              </a:ext>
            </a:extLst>
          </p:cNvPr>
          <p:cNvPicPr>
            <a:picLocks noChangeAspect="1"/>
          </p:cNvPicPr>
          <p:nvPr/>
        </p:nvPicPr>
        <p:blipFill rotWithShape="1">
          <a:blip r:embed="rId5">
            <a:extLst>
              <a:ext uri="{28A0092B-C50C-407E-A947-70E740481C1C}">
                <a14:useLocalDpi xmlns:a14="http://schemas.microsoft.com/office/drawing/2010/main"/>
              </a:ext>
            </a:extLst>
          </a:blip>
          <a:srcRect t="-55" b="-1"/>
          <a:stretch/>
        </p:blipFill>
        <p:spPr>
          <a:xfrm rot="16200000">
            <a:off x="5467842" y="2821276"/>
            <a:ext cx="1805047" cy="5723544"/>
          </a:xfrm>
          <a:prstGeom prst="rect">
            <a:avLst/>
          </a:prstGeom>
        </p:spPr>
      </p:pic>
      <p:pic>
        <p:nvPicPr>
          <p:cNvPr id="8" name="Picture 7">
            <a:extLst>
              <a:ext uri="{FF2B5EF4-FFF2-40B4-BE49-F238E27FC236}">
                <a16:creationId xmlns:a16="http://schemas.microsoft.com/office/drawing/2014/main" id="{5484CD5F-DB27-4F9D-85E7-2220A35F55AA}"/>
              </a:ext>
            </a:extLst>
          </p:cNvPr>
          <p:cNvPicPr>
            <a:picLocks noChangeAspect="1"/>
          </p:cNvPicPr>
          <p:nvPr/>
        </p:nvPicPr>
        <p:blipFill>
          <a:blip r:embed="rId6"/>
          <a:stretch>
            <a:fillRect/>
          </a:stretch>
        </p:blipFill>
        <p:spPr>
          <a:xfrm>
            <a:off x="9357016" y="4859819"/>
            <a:ext cx="988343" cy="1342194"/>
          </a:xfrm>
          <a:prstGeom prst="rect">
            <a:avLst/>
          </a:prstGeom>
        </p:spPr>
      </p:pic>
      <p:pic>
        <p:nvPicPr>
          <p:cNvPr id="10" name="Picture 9">
            <a:extLst>
              <a:ext uri="{FF2B5EF4-FFF2-40B4-BE49-F238E27FC236}">
                <a16:creationId xmlns:a16="http://schemas.microsoft.com/office/drawing/2014/main" id="{55BF0B0D-5F87-4D31-B9C3-C1715D28D047}"/>
              </a:ext>
            </a:extLst>
          </p:cNvPr>
          <p:cNvPicPr>
            <a:picLocks noChangeAspect="1"/>
          </p:cNvPicPr>
          <p:nvPr/>
        </p:nvPicPr>
        <p:blipFill rotWithShape="1">
          <a:blip r:embed="rId7">
            <a:extLst>
              <a:ext uri="{28A0092B-C50C-407E-A947-70E740481C1C}">
                <a14:useLocalDpi xmlns:a14="http://schemas.microsoft.com/office/drawing/2010/main"/>
              </a:ext>
            </a:extLst>
          </a:blip>
          <a:srcRect b="10870"/>
          <a:stretch/>
        </p:blipFill>
        <p:spPr>
          <a:xfrm rot="16200000">
            <a:off x="1769685" y="5062097"/>
            <a:ext cx="1805051" cy="1241905"/>
          </a:xfrm>
          <a:prstGeom prst="rect">
            <a:avLst/>
          </a:prstGeom>
        </p:spPr>
      </p:pic>
      <p:pic>
        <p:nvPicPr>
          <p:cNvPr id="12" name="Picture 11">
            <a:extLst>
              <a:ext uri="{FF2B5EF4-FFF2-40B4-BE49-F238E27FC236}">
                <a16:creationId xmlns:a16="http://schemas.microsoft.com/office/drawing/2014/main" id="{FFDD9A8B-874B-4022-8AB2-9A7079FFE78D}"/>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rot="16200000">
            <a:off x="8323863" y="5542068"/>
            <a:ext cx="1805047" cy="261257"/>
          </a:xfrm>
          <a:prstGeom prst="rect">
            <a:avLst/>
          </a:prstGeom>
        </p:spPr>
      </p:pic>
      <p:sp>
        <p:nvSpPr>
          <p:cNvPr id="13" name="TextBox 12">
            <a:extLst>
              <a:ext uri="{FF2B5EF4-FFF2-40B4-BE49-F238E27FC236}">
                <a16:creationId xmlns:a16="http://schemas.microsoft.com/office/drawing/2014/main" id="{BE008042-C4B5-4A1B-A9D4-037EDD87B4D7}"/>
              </a:ext>
            </a:extLst>
          </p:cNvPr>
          <p:cNvSpPr txBox="1"/>
          <p:nvPr/>
        </p:nvSpPr>
        <p:spPr>
          <a:xfrm>
            <a:off x="9330234" y="6031488"/>
            <a:ext cx="833883" cy="307777"/>
          </a:xfrm>
          <a:prstGeom prst="rect">
            <a:avLst/>
          </a:prstGeom>
          <a:noFill/>
        </p:spPr>
        <p:txBody>
          <a:bodyPr wrap="none" rtlCol="0">
            <a:spAutoFit/>
          </a:bodyPr>
          <a:lstStyle/>
          <a:p>
            <a:r>
              <a:rPr lang="en-ZA" sz="1400" i="1" dirty="0">
                <a:solidFill>
                  <a:srgbClr val="6D48AA"/>
                </a:solidFill>
              </a:rPr>
              <a:t>Criminal </a:t>
            </a:r>
          </a:p>
        </p:txBody>
      </p:sp>
      <p:sp>
        <p:nvSpPr>
          <p:cNvPr id="15" name="Title 2">
            <a:extLst>
              <a:ext uri="{FF2B5EF4-FFF2-40B4-BE49-F238E27FC236}">
                <a16:creationId xmlns:a16="http://schemas.microsoft.com/office/drawing/2014/main" id="{4D256605-9B19-4EDF-8B5A-E4A58F53AAD3}"/>
              </a:ext>
            </a:extLst>
          </p:cNvPr>
          <p:cNvSpPr txBox="1">
            <a:spLocks noChangeArrowheads="1"/>
          </p:cNvSpPr>
          <p:nvPr/>
        </p:nvSpPr>
        <p:spPr>
          <a:xfrm>
            <a:off x="1787387" y="262077"/>
            <a:ext cx="8617226" cy="1015663"/>
          </a:xfrm>
          <a:prstGeom prst="rect">
            <a:avLst/>
          </a:prstGeom>
          <a:noFill/>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ZA" altLang="en-US" sz="6000" b="1" dirty="0">
                <a:solidFill>
                  <a:prstClr val="white"/>
                </a:solidFill>
                <a:latin typeface="Century Gothic" panose="020B0502020202020204" pitchFamily="34" charset="0"/>
                <a:ea typeface="MS PGothic" panose="020B0600070205080204" pitchFamily="34" charset="-128"/>
                <a:cs typeface="+mn-cs"/>
              </a:rPr>
              <a:t>Community members</a:t>
            </a:r>
          </a:p>
        </p:txBody>
      </p:sp>
      <p:pic>
        <p:nvPicPr>
          <p:cNvPr id="14" name="Picture 13">
            <a:extLst>
              <a:ext uri="{FF2B5EF4-FFF2-40B4-BE49-F238E27FC236}">
                <a16:creationId xmlns:a16="http://schemas.microsoft.com/office/drawing/2014/main" id="{7930FD3D-DB5A-0E44-B06E-E94E77AB806D}"/>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rot="16200000">
            <a:off x="2519676" y="5562771"/>
            <a:ext cx="1805047" cy="261257"/>
          </a:xfrm>
          <a:prstGeom prst="rect">
            <a:avLst/>
          </a:prstGeom>
        </p:spPr>
      </p:pic>
      <p:pic>
        <p:nvPicPr>
          <p:cNvPr id="16" name="Picture 15">
            <a:extLst>
              <a:ext uri="{FF2B5EF4-FFF2-40B4-BE49-F238E27FC236}">
                <a16:creationId xmlns:a16="http://schemas.microsoft.com/office/drawing/2014/main" id="{40F9A8FD-2CDC-9440-9679-AB4C323D543A}"/>
              </a:ext>
            </a:extLst>
          </p:cNvPr>
          <p:cNvPicPr>
            <a:picLocks noChangeAspect="1"/>
          </p:cNvPicPr>
          <p:nvPr/>
        </p:nvPicPr>
        <p:blipFill rotWithShape="1">
          <a:blip r:embed="rId3">
            <a:extLst>
              <a:ext uri="{28A0092B-C50C-407E-A947-70E740481C1C}">
                <a14:useLocalDpi xmlns:a14="http://schemas.microsoft.com/office/drawing/2010/main"/>
              </a:ext>
            </a:extLst>
          </a:blip>
          <a:srcRect t="91374"/>
          <a:stretch/>
        </p:blipFill>
        <p:spPr>
          <a:xfrm rot="16200000">
            <a:off x="799805" y="3529074"/>
            <a:ext cx="1805050" cy="697852"/>
          </a:xfrm>
          <a:prstGeom prst="rect">
            <a:avLst/>
          </a:prstGeom>
        </p:spPr>
      </p:pic>
      <p:pic>
        <p:nvPicPr>
          <p:cNvPr id="17" name="Picture 16">
            <a:extLst>
              <a:ext uri="{FF2B5EF4-FFF2-40B4-BE49-F238E27FC236}">
                <a16:creationId xmlns:a16="http://schemas.microsoft.com/office/drawing/2014/main" id="{BE39EF6B-281D-904F-A5D3-680A0DC2AD32}"/>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rot="16200000">
            <a:off x="1395823" y="3753161"/>
            <a:ext cx="1805047" cy="261257"/>
          </a:xfrm>
          <a:prstGeom prst="rect">
            <a:avLst/>
          </a:prstGeom>
        </p:spPr>
      </p:pic>
    </p:spTree>
    <p:extLst>
      <p:ext uri="{BB962C8B-B14F-4D97-AF65-F5344CB8AC3E}">
        <p14:creationId xmlns:p14="http://schemas.microsoft.com/office/powerpoint/2010/main" val="3654240509"/>
      </p:ext>
    </p:extLst>
  </p:cSld>
  <p:clrMapOvr>
    <a:masterClrMapping/>
  </p:clrMapOvr>
  <mc:AlternateContent xmlns:mc="http://schemas.openxmlformats.org/markup-compatibility/2006" xmlns:p14="http://schemas.microsoft.com/office/powerpoint/2010/main">
    <mc:Choice Requires="p14">
      <p:transition spd="slow" p14:dur="2000" advTm="17545"/>
    </mc:Choice>
    <mc:Fallback xmlns="">
      <p:transition spd="slow" advTm="17545"/>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DFB6BA-D556-4F05-9D5F-C51990A8C5FC}"/>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sp>
        <p:nvSpPr>
          <p:cNvPr id="27" name="Rectangle 26">
            <a:extLst>
              <a:ext uri="{FF2B5EF4-FFF2-40B4-BE49-F238E27FC236}">
                <a16:creationId xmlns:a16="http://schemas.microsoft.com/office/drawing/2014/main" id="{1DE470DE-742C-41AA-A36D-8FB94DDC7064}"/>
              </a:ext>
            </a:extLst>
          </p:cNvPr>
          <p:cNvSpPr/>
          <p:nvPr/>
        </p:nvSpPr>
        <p:spPr>
          <a:xfrm>
            <a:off x="636608" y="1258947"/>
            <a:ext cx="10945859" cy="5222876"/>
          </a:xfrm>
          <a:prstGeom prst="rect">
            <a:avLst/>
          </a:prstGeom>
          <a:solidFill>
            <a:srgbClr val="FFD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7" name="Picture 6">
            <a:extLst>
              <a:ext uri="{FF2B5EF4-FFF2-40B4-BE49-F238E27FC236}">
                <a16:creationId xmlns:a16="http://schemas.microsoft.com/office/drawing/2014/main" id="{4105DC6E-8DD6-4230-AA33-CAE0229B6FE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070" r="76564" b="11048"/>
          <a:stretch/>
        </p:blipFill>
        <p:spPr>
          <a:xfrm>
            <a:off x="8857851" y="1428878"/>
            <a:ext cx="1835740" cy="681856"/>
          </a:xfrm>
          <a:prstGeom prst="rect">
            <a:avLst/>
          </a:prstGeom>
        </p:spPr>
      </p:pic>
      <p:pic>
        <p:nvPicPr>
          <p:cNvPr id="9" name="Picture 8">
            <a:extLst>
              <a:ext uri="{FF2B5EF4-FFF2-40B4-BE49-F238E27FC236}">
                <a16:creationId xmlns:a16="http://schemas.microsoft.com/office/drawing/2014/main" id="{EBD5A7BF-ACD5-4256-BB64-9FA9D9261B5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5400000">
            <a:off x="4807497" y="641091"/>
            <a:ext cx="911075" cy="7339214"/>
          </a:xfrm>
          <a:prstGeom prst="rect">
            <a:avLst/>
          </a:prstGeom>
        </p:spPr>
      </p:pic>
      <p:pic>
        <p:nvPicPr>
          <p:cNvPr id="11" name="Picture 10">
            <a:extLst>
              <a:ext uri="{FF2B5EF4-FFF2-40B4-BE49-F238E27FC236}">
                <a16:creationId xmlns:a16="http://schemas.microsoft.com/office/drawing/2014/main" id="{E2009184-F066-445C-9FDE-0EFA78A0AE2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39560" t="8664" b="31631"/>
          <a:stretch/>
        </p:blipFill>
        <p:spPr>
          <a:xfrm rot="10800000">
            <a:off x="1547150" y="5550881"/>
            <a:ext cx="9144001" cy="911075"/>
          </a:xfrm>
          <a:prstGeom prst="rect">
            <a:avLst/>
          </a:prstGeom>
        </p:spPr>
      </p:pic>
      <p:pic>
        <p:nvPicPr>
          <p:cNvPr id="13" name="Picture 12">
            <a:extLst>
              <a:ext uri="{FF2B5EF4-FFF2-40B4-BE49-F238E27FC236}">
                <a16:creationId xmlns:a16="http://schemas.microsoft.com/office/drawing/2014/main" id="{26CCCF48-3776-4BCF-A514-20563BBCB2F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558157" y="1380754"/>
            <a:ext cx="7486113" cy="781894"/>
          </a:xfrm>
          <a:prstGeom prst="rect">
            <a:avLst/>
          </a:prstGeom>
        </p:spPr>
      </p:pic>
      <p:pic>
        <p:nvPicPr>
          <p:cNvPr id="15" name="Picture 14">
            <a:extLst>
              <a:ext uri="{FF2B5EF4-FFF2-40B4-BE49-F238E27FC236}">
                <a16:creationId xmlns:a16="http://schemas.microsoft.com/office/drawing/2014/main" id="{78F18837-3BD6-486F-B6FA-611B2CD79279}"/>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552785" y="2148082"/>
            <a:ext cx="6407893" cy="766551"/>
          </a:xfrm>
          <a:prstGeom prst="rect">
            <a:avLst/>
          </a:prstGeom>
        </p:spPr>
      </p:pic>
      <p:pic>
        <p:nvPicPr>
          <p:cNvPr id="17" name="Picture 16">
            <a:extLst>
              <a:ext uri="{FF2B5EF4-FFF2-40B4-BE49-F238E27FC236}">
                <a16:creationId xmlns:a16="http://schemas.microsoft.com/office/drawing/2014/main" id="{7228D292-B3CC-4C2D-84AC-DA8644C2F669}"/>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l="3298"/>
          <a:stretch/>
        </p:blipFill>
        <p:spPr>
          <a:xfrm>
            <a:off x="1616420" y="3028116"/>
            <a:ext cx="6715370" cy="766551"/>
          </a:xfrm>
          <a:prstGeom prst="rect">
            <a:avLst/>
          </a:prstGeom>
        </p:spPr>
      </p:pic>
      <p:pic>
        <p:nvPicPr>
          <p:cNvPr id="19" name="Picture 18">
            <a:extLst>
              <a:ext uri="{FF2B5EF4-FFF2-40B4-BE49-F238E27FC236}">
                <a16:creationId xmlns:a16="http://schemas.microsoft.com/office/drawing/2014/main" id="{1E17010A-51CD-487B-BF57-C9F5BA190B9C}"/>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l="20705" r="13865"/>
          <a:stretch/>
        </p:blipFill>
        <p:spPr>
          <a:xfrm>
            <a:off x="8266423" y="3005371"/>
            <a:ext cx="708708" cy="766551"/>
          </a:xfrm>
          <a:prstGeom prst="rect">
            <a:avLst/>
          </a:prstGeom>
        </p:spPr>
      </p:pic>
      <p:pic>
        <p:nvPicPr>
          <p:cNvPr id="21" name="Picture 20">
            <a:extLst>
              <a:ext uri="{FF2B5EF4-FFF2-40B4-BE49-F238E27FC236}">
                <a16:creationId xmlns:a16="http://schemas.microsoft.com/office/drawing/2014/main" id="{CDB58FAC-DFA6-4DA0-901A-6375E2C92F13}"/>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t="73368" b="-1"/>
          <a:stretch/>
        </p:blipFill>
        <p:spPr>
          <a:xfrm rot="5400000">
            <a:off x="2903038" y="3327718"/>
            <a:ext cx="911076" cy="3600839"/>
          </a:xfrm>
          <a:prstGeom prst="rect">
            <a:avLst/>
          </a:prstGeom>
        </p:spPr>
      </p:pic>
      <p:pic>
        <p:nvPicPr>
          <p:cNvPr id="2" name="Picture 1">
            <a:extLst>
              <a:ext uri="{FF2B5EF4-FFF2-40B4-BE49-F238E27FC236}">
                <a16:creationId xmlns:a16="http://schemas.microsoft.com/office/drawing/2014/main" id="{061B91F1-B842-4B5D-B258-2B4B2803B0E1}"/>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t="20560" r="11900" b="74504"/>
          <a:stretch/>
        </p:blipFill>
        <p:spPr>
          <a:xfrm rot="5400000">
            <a:off x="10657292" y="3010769"/>
            <a:ext cx="802650" cy="667307"/>
          </a:xfrm>
          <a:prstGeom prst="rect">
            <a:avLst/>
          </a:prstGeom>
        </p:spPr>
      </p:pic>
      <p:pic>
        <p:nvPicPr>
          <p:cNvPr id="3" name="Picture 2">
            <a:extLst>
              <a:ext uri="{FF2B5EF4-FFF2-40B4-BE49-F238E27FC236}">
                <a16:creationId xmlns:a16="http://schemas.microsoft.com/office/drawing/2014/main" id="{AC00F8D6-D7BC-4D1B-ABA9-7F7A52323A8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33026" t="22771" r="61696" b="31631"/>
          <a:stretch/>
        </p:blipFill>
        <p:spPr>
          <a:xfrm rot="10800000">
            <a:off x="764240" y="1384578"/>
            <a:ext cx="798503" cy="695800"/>
          </a:xfrm>
          <a:prstGeom prst="rect">
            <a:avLst/>
          </a:prstGeom>
        </p:spPr>
      </p:pic>
      <p:pic>
        <p:nvPicPr>
          <p:cNvPr id="5" name="Picture 4">
            <a:extLst>
              <a:ext uri="{FF2B5EF4-FFF2-40B4-BE49-F238E27FC236}">
                <a16:creationId xmlns:a16="http://schemas.microsoft.com/office/drawing/2014/main" id="{2FF4CF2F-337D-42F0-93C9-FDB800789D6B}"/>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t="27849" b="64140"/>
          <a:stretch/>
        </p:blipFill>
        <p:spPr>
          <a:xfrm rot="5400000">
            <a:off x="9694030" y="3660790"/>
            <a:ext cx="911075" cy="1083167"/>
          </a:xfrm>
          <a:prstGeom prst="rect">
            <a:avLst/>
          </a:prstGeom>
        </p:spPr>
      </p:pic>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F5E0807A-A7FA-4529-A2C4-BA785973BD4E}"/>
                  </a:ext>
                </a:extLst>
              </p14:cNvPr>
              <p14:cNvContentPartPr/>
              <p14:nvPr/>
            </p14:nvContentPartPr>
            <p14:xfrm>
              <a:off x="-3135432" y="2203625"/>
              <a:ext cx="360" cy="5040"/>
            </p14:xfrm>
          </p:contentPart>
        </mc:Choice>
        <mc:Fallback xmlns="">
          <p:pic>
            <p:nvPicPr>
              <p:cNvPr id="8" name="Ink 7">
                <a:extLst>
                  <a:ext uri="{FF2B5EF4-FFF2-40B4-BE49-F238E27FC236}">
                    <a16:creationId xmlns:a16="http://schemas.microsoft.com/office/drawing/2014/main" id="{F5E0807A-A7FA-4529-A2C4-BA785973BD4E}"/>
                  </a:ext>
                </a:extLst>
              </p:cNvPr>
              <p:cNvPicPr/>
              <p:nvPr/>
            </p:nvPicPr>
            <p:blipFill>
              <a:blip r:embed="rId14"/>
              <a:stretch>
                <a:fillRect/>
              </a:stretch>
            </p:blipFill>
            <p:spPr>
              <a:xfrm>
                <a:off x="-3144432" y="2195225"/>
                <a:ext cx="18000" cy="21504"/>
              </a:xfrm>
              <a:prstGeom prst="rect">
                <a:avLst/>
              </a:prstGeom>
            </p:spPr>
          </p:pic>
        </mc:Fallback>
      </mc:AlternateContent>
      <p:pic>
        <p:nvPicPr>
          <p:cNvPr id="6" name="Picture 5">
            <a:extLst>
              <a:ext uri="{FF2B5EF4-FFF2-40B4-BE49-F238E27FC236}">
                <a16:creationId xmlns:a16="http://schemas.microsoft.com/office/drawing/2014/main" id="{1B65EEEF-047E-4105-BF13-903BA5681A7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25520" t="-25859" r="39217" b="4346"/>
          <a:stretch/>
        </p:blipFill>
        <p:spPr>
          <a:xfrm>
            <a:off x="8107520" y="1970985"/>
            <a:ext cx="2641600" cy="931461"/>
          </a:xfrm>
          <a:prstGeom prst="rect">
            <a:avLst/>
          </a:prstGeom>
        </p:spPr>
      </p:pic>
      <p:pic>
        <p:nvPicPr>
          <p:cNvPr id="10" name="Picture 9">
            <a:extLst>
              <a:ext uri="{FF2B5EF4-FFF2-40B4-BE49-F238E27FC236}">
                <a16:creationId xmlns:a16="http://schemas.microsoft.com/office/drawing/2014/main" id="{8DC0F550-D139-4C2D-92E0-42FF32D761F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74098" t="7426" r="14691" b="1084"/>
          <a:stretch/>
        </p:blipFill>
        <p:spPr>
          <a:xfrm>
            <a:off x="8774655" y="3973676"/>
            <a:ext cx="839833" cy="701334"/>
          </a:xfrm>
          <a:prstGeom prst="rect">
            <a:avLst/>
          </a:prstGeom>
        </p:spPr>
      </p:pic>
      <p:pic>
        <p:nvPicPr>
          <p:cNvPr id="12" name="Picture 11">
            <a:extLst>
              <a:ext uri="{FF2B5EF4-FFF2-40B4-BE49-F238E27FC236}">
                <a16:creationId xmlns:a16="http://schemas.microsoft.com/office/drawing/2014/main" id="{235A81B7-0313-40AC-B822-8EFAD885131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2280" t="1708" r="29485"/>
          <a:stretch/>
        </p:blipFill>
        <p:spPr>
          <a:xfrm>
            <a:off x="5261320" y="4816576"/>
            <a:ext cx="616856" cy="753454"/>
          </a:xfrm>
          <a:prstGeom prst="rect">
            <a:avLst/>
          </a:prstGeom>
        </p:spPr>
      </p:pic>
      <p:pic>
        <p:nvPicPr>
          <p:cNvPr id="14" name="Picture 13">
            <a:extLst>
              <a:ext uri="{FF2B5EF4-FFF2-40B4-BE49-F238E27FC236}">
                <a16:creationId xmlns:a16="http://schemas.microsoft.com/office/drawing/2014/main" id="{3793A587-5DFB-42C6-9B5C-19DE9C12D9F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88788" t="7425" r="1" b="10282"/>
          <a:stretch/>
        </p:blipFill>
        <p:spPr>
          <a:xfrm>
            <a:off x="8987511" y="3095618"/>
            <a:ext cx="839833" cy="630821"/>
          </a:xfrm>
          <a:prstGeom prst="rect">
            <a:avLst/>
          </a:prstGeom>
        </p:spPr>
      </p:pic>
      <p:pic>
        <p:nvPicPr>
          <p:cNvPr id="26" name="Picture 25">
            <a:extLst>
              <a:ext uri="{FF2B5EF4-FFF2-40B4-BE49-F238E27FC236}">
                <a16:creationId xmlns:a16="http://schemas.microsoft.com/office/drawing/2014/main" id="{BEB88B8C-AD17-4766-A7BD-109DC9C2B1B4}"/>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l="2275" t="36329" r="-2275" b="27350"/>
          <a:stretch/>
        </p:blipFill>
        <p:spPr>
          <a:xfrm rot="5400000">
            <a:off x="7891269" y="2858272"/>
            <a:ext cx="853009" cy="4597799"/>
          </a:xfrm>
          <a:prstGeom prst="rect">
            <a:avLst/>
          </a:prstGeom>
        </p:spPr>
      </p:pic>
      <p:sp>
        <p:nvSpPr>
          <p:cNvPr id="28" name="Title 2">
            <a:extLst>
              <a:ext uri="{FF2B5EF4-FFF2-40B4-BE49-F238E27FC236}">
                <a16:creationId xmlns:a16="http://schemas.microsoft.com/office/drawing/2014/main" id="{57CBABD9-D252-4A1E-8E24-B46DCDB4394F}"/>
              </a:ext>
            </a:extLst>
          </p:cNvPr>
          <p:cNvSpPr txBox="1">
            <a:spLocks noChangeArrowheads="1"/>
          </p:cNvSpPr>
          <p:nvPr/>
        </p:nvSpPr>
        <p:spPr>
          <a:xfrm>
            <a:off x="279721" y="191751"/>
            <a:ext cx="11632557" cy="1015663"/>
          </a:xfrm>
          <a:prstGeom prst="rect">
            <a:avLst/>
          </a:prstGeom>
          <a:noFill/>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ZA" altLang="en-US" sz="6000" b="1" dirty="0">
                <a:solidFill>
                  <a:prstClr val="white"/>
                </a:solidFill>
                <a:latin typeface="Century Gothic" panose="020B0502020202020204" pitchFamily="34" charset="0"/>
                <a:ea typeface="MS PGothic" panose="020B0600070205080204" pitchFamily="34" charset="-128"/>
                <a:cs typeface="+mn-cs"/>
              </a:rPr>
              <a:t>Child protection conversations</a:t>
            </a:r>
          </a:p>
        </p:txBody>
      </p:sp>
      <p:pic>
        <p:nvPicPr>
          <p:cNvPr id="22" name="Picture 21">
            <a:extLst>
              <a:ext uri="{FF2B5EF4-FFF2-40B4-BE49-F238E27FC236}">
                <a16:creationId xmlns:a16="http://schemas.microsoft.com/office/drawing/2014/main" id="{4808391A-F8A2-DA47-91C1-C20EC3C72D1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26217" t="13459" r="67433" b="31630"/>
          <a:stretch/>
        </p:blipFill>
        <p:spPr>
          <a:xfrm rot="10800000">
            <a:off x="665611" y="2145920"/>
            <a:ext cx="960700" cy="837900"/>
          </a:xfrm>
          <a:prstGeom prst="rect">
            <a:avLst/>
          </a:prstGeom>
        </p:spPr>
      </p:pic>
      <p:pic>
        <p:nvPicPr>
          <p:cNvPr id="23" name="Picture 22">
            <a:extLst>
              <a:ext uri="{FF2B5EF4-FFF2-40B4-BE49-F238E27FC236}">
                <a16:creationId xmlns:a16="http://schemas.microsoft.com/office/drawing/2014/main" id="{24E026AE-9B36-9B48-A67B-93FE9746DA7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9561" t="13459" r="74089" b="31631"/>
          <a:stretch/>
        </p:blipFill>
        <p:spPr>
          <a:xfrm rot="10800000">
            <a:off x="654279" y="3018617"/>
            <a:ext cx="960700" cy="837899"/>
          </a:xfrm>
          <a:prstGeom prst="rect">
            <a:avLst/>
          </a:prstGeom>
        </p:spPr>
      </p:pic>
      <p:pic>
        <p:nvPicPr>
          <p:cNvPr id="24" name="Picture 23">
            <a:extLst>
              <a:ext uri="{FF2B5EF4-FFF2-40B4-BE49-F238E27FC236}">
                <a16:creationId xmlns:a16="http://schemas.microsoft.com/office/drawing/2014/main" id="{EEED7719-405D-B94B-B0FA-D943E6869F0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2905" t="14794" r="81739" b="30296"/>
          <a:stretch/>
        </p:blipFill>
        <p:spPr>
          <a:xfrm rot="10800000">
            <a:off x="740845" y="3880341"/>
            <a:ext cx="810229" cy="837900"/>
          </a:xfrm>
          <a:prstGeom prst="rect">
            <a:avLst/>
          </a:prstGeom>
        </p:spPr>
      </p:pic>
      <p:pic>
        <p:nvPicPr>
          <p:cNvPr id="25" name="Picture 24">
            <a:extLst>
              <a:ext uri="{FF2B5EF4-FFF2-40B4-BE49-F238E27FC236}">
                <a16:creationId xmlns:a16="http://schemas.microsoft.com/office/drawing/2014/main" id="{C4B64866-CB05-674F-A083-B3E29CAAE6D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5845" t="13459" r="88193" b="31631"/>
          <a:stretch/>
        </p:blipFill>
        <p:spPr>
          <a:xfrm rot="10800000">
            <a:off x="708815" y="4702922"/>
            <a:ext cx="902051" cy="837898"/>
          </a:xfrm>
          <a:prstGeom prst="rect">
            <a:avLst/>
          </a:prstGeom>
        </p:spPr>
      </p:pic>
      <p:pic>
        <p:nvPicPr>
          <p:cNvPr id="29" name="Picture 28">
            <a:extLst>
              <a:ext uri="{FF2B5EF4-FFF2-40B4-BE49-F238E27FC236}">
                <a16:creationId xmlns:a16="http://schemas.microsoft.com/office/drawing/2014/main" id="{28D4B383-4867-384A-B881-FD49E09327C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22312" r="94155" b="31631"/>
          <a:stretch/>
        </p:blipFill>
        <p:spPr>
          <a:xfrm rot="10800000">
            <a:off x="681004" y="5540820"/>
            <a:ext cx="884293" cy="702811"/>
          </a:xfrm>
          <a:prstGeom prst="rect">
            <a:avLst/>
          </a:prstGeom>
        </p:spPr>
      </p:pic>
      <p:pic>
        <p:nvPicPr>
          <p:cNvPr id="30" name="Picture 29">
            <a:extLst>
              <a:ext uri="{FF2B5EF4-FFF2-40B4-BE49-F238E27FC236}">
                <a16:creationId xmlns:a16="http://schemas.microsoft.com/office/drawing/2014/main" id="{FEBEBC33-4441-DF48-8349-AB1772BB2F51}"/>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t="13654" r="5566" b="79640"/>
          <a:stretch/>
        </p:blipFill>
        <p:spPr>
          <a:xfrm rot="5400000">
            <a:off x="10673667" y="1235864"/>
            <a:ext cx="860361" cy="906746"/>
          </a:xfrm>
          <a:prstGeom prst="rect">
            <a:avLst/>
          </a:prstGeom>
        </p:spPr>
      </p:pic>
      <p:pic>
        <p:nvPicPr>
          <p:cNvPr id="31" name="Picture 30">
            <a:extLst>
              <a:ext uri="{FF2B5EF4-FFF2-40B4-BE49-F238E27FC236}">
                <a16:creationId xmlns:a16="http://schemas.microsoft.com/office/drawing/2014/main" id="{7D63CCD3-9CB1-3B4D-819A-41CEA35A9194}"/>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t="8776" r="5566" b="86288"/>
          <a:stretch/>
        </p:blipFill>
        <p:spPr>
          <a:xfrm rot="5400000">
            <a:off x="10572362" y="2211645"/>
            <a:ext cx="860362" cy="667308"/>
          </a:xfrm>
          <a:prstGeom prst="rect">
            <a:avLst/>
          </a:prstGeom>
        </p:spPr>
      </p:pic>
      <p:pic>
        <p:nvPicPr>
          <p:cNvPr id="32" name="Picture 31">
            <a:extLst>
              <a:ext uri="{FF2B5EF4-FFF2-40B4-BE49-F238E27FC236}">
                <a16:creationId xmlns:a16="http://schemas.microsoft.com/office/drawing/2014/main" id="{1E0C0FFE-21BC-5A4E-8EAE-1349BA645E59}"/>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t="1342" r="1699" b="91938"/>
          <a:stretch/>
        </p:blipFill>
        <p:spPr>
          <a:xfrm rot="5400000">
            <a:off x="9714625" y="2918776"/>
            <a:ext cx="895590" cy="908506"/>
          </a:xfrm>
          <a:prstGeom prst="rect">
            <a:avLst/>
          </a:prstGeom>
        </p:spPr>
      </p:pic>
      <p:pic>
        <p:nvPicPr>
          <p:cNvPr id="18" name="Picture 17" descr="A picture containing logo&#10;&#10;Description automatically generated">
            <a:extLst>
              <a:ext uri="{FF2B5EF4-FFF2-40B4-BE49-F238E27FC236}">
                <a16:creationId xmlns:a16="http://schemas.microsoft.com/office/drawing/2014/main" id="{864207C1-274B-7C4E-8466-86088580C73E}"/>
              </a:ext>
            </a:extLst>
          </p:cNvPr>
          <p:cNvPicPr>
            <a:picLocks noChangeAspect="1"/>
          </p:cNvPicPr>
          <p:nvPr/>
        </p:nvPicPr>
        <p:blipFill rotWithShape="1">
          <a:blip r:embed="rId15">
            <a:extLst>
              <a:ext uri="{28A0092B-C50C-407E-A947-70E740481C1C}">
                <a14:useLocalDpi xmlns:a14="http://schemas.microsoft.com/office/drawing/2010/main" val="0"/>
              </a:ext>
            </a:extLst>
          </a:blip>
          <a:srcRect t="24186"/>
          <a:stretch/>
        </p:blipFill>
        <p:spPr>
          <a:xfrm>
            <a:off x="10650746" y="3995534"/>
            <a:ext cx="832439" cy="2358339"/>
          </a:xfrm>
          <a:prstGeom prst="rect">
            <a:avLst/>
          </a:prstGeom>
        </p:spPr>
      </p:pic>
    </p:spTree>
    <p:extLst>
      <p:ext uri="{BB962C8B-B14F-4D97-AF65-F5344CB8AC3E}">
        <p14:creationId xmlns:p14="http://schemas.microsoft.com/office/powerpoint/2010/main" val="1759618518"/>
      </p:ext>
    </p:extLst>
  </p:cSld>
  <p:clrMapOvr>
    <a:masterClrMapping/>
  </p:clrMapOvr>
  <mc:AlternateContent xmlns:mc="http://schemas.openxmlformats.org/markup-compatibility/2006" xmlns:p14="http://schemas.microsoft.com/office/powerpoint/2010/main">
    <mc:Choice Requires="p14">
      <p:transition spd="slow" p14:dur="2000" advTm="11687"/>
    </mc:Choice>
    <mc:Fallback xmlns="">
      <p:transition spd="slow" advTm="11687"/>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DFB6BA-D556-4F05-9D5F-C51990A8C5FC}"/>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2" name="Picture 1">
            <a:extLst>
              <a:ext uri="{FF2B5EF4-FFF2-40B4-BE49-F238E27FC236}">
                <a16:creationId xmlns:a16="http://schemas.microsoft.com/office/drawing/2014/main" id="{1755D8D3-0F34-4DA3-B10D-75CE38F01FB5}"/>
              </a:ext>
            </a:extLst>
          </p:cNvPr>
          <p:cNvPicPr>
            <a:picLocks noChangeAspect="1"/>
          </p:cNvPicPr>
          <p:nvPr/>
        </p:nvPicPr>
        <p:blipFill>
          <a:blip r:embed="rId3"/>
          <a:stretch>
            <a:fillRect/>
          </a:stretch>
        </p:blipFill>
        <p:spPr>
          <a:xfrm>
            <a:off x="1239693" y="0"/>
            <a:ext cx="9712613" cy="6858000"/>
          </a:xfrm>
          <a:prstGeom prst="rect">
            <a:avLst/>
          </a:prstGeom>
        </p:spPr>
      </p:pic>
    </p:spTree>
    <p:extLst>
      <p:ext uri="{BB962C8B-B14F-4D97-AF65-F5344CB8AC3E}">
        <p14:creationId xmlns:p14="http://schemas.microsoft.com/office/powerpoint/2010/main" val="591777610"/>
      </p:ext>
    </p:extLst>
  </p:cSld>
  <p:clrMapOvr>
    <a:masterClrMapping/>
  </p:clrMapOvr>
  <mc:AlternateContent xmlns:mc="http://schemas.openxmlformats.org/markup-compatibility/2006" xmlns:p14="http://schemas.microsoft.com/office/powerpoint/2010/main">
    <mc:Choice Requires="p14">
      <p:transition spd="slow" p14:dur="2000" advTm="10806"/>
    </mc:Choice>
    <mc:Fallback xmlns="">
      <p:transition spd="slow" advTm="10806"/>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0" y="330577"/>
            <a:ext cx="12192000"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How we should answer?</a:t>
            </a:r>
          </a:p>
        </p:txBody>
      </p:sp>
      <p:sp>
        <p:nvSpPr>
          <p:cNvPr id="4" name="Speech Bubble: Rectangle with Corners Rounded 3">
            <a:extLst>
              <a:ext uri="{FF2B5EF4-FFF2-40B4-BE49-F238E27FC236}">
                <a16:creationId xmlns:a16="http://schemas.microsoft.com/office/drawing/2014/main" id="{912B22B7-864A-4A2B-9A3F-267A72DC3708}"/>
              </a:ext>
            </a:extLst>
          </p:cNvPr>
          <p:cNvSpPr/>
          <p:nvPr/>
        </p:nvSpPr>
        <p:spPr>
          <a:xfrm>
            <a:off x="1319526" y="2600146"/>
            <a:ext cx="2915097" cy="1163019"/>
          </a:xfrm>
          <a:prstGeom prst="wedgeRoundRectCallout">
            <a:avLst>
              <a:gd name="adj1" fmla="val 42924"/>
              <a:gd name="adj2" fmla="val 78308"/>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82C89"/>
                </a:solidFill>
                <a:latin typeface="Arial" panose="020B0604020202020204" pitchFamily="34" charset="0"/>
                <a:cs typeface="Arial" panose="020B0604020202020204" pitchFamily="34" charset="0"/>
              </a:rPr>
              <a:t>What do we think is causing crisis pregnancy in our community?</a:t>
            </a:r>
          </a:p>
        </p:txBody>
      </p:sp>
      <p:sp>
        <p:nvSpPr>
          <p:cNvPr id="7" name="Speech Bubble: Rectangle with Corners Rounded 6">
            <a:extLst>
              <a:ext uri="{FF2B5EF4-FFF2-40B4-BE49-F238E27FC236}">
                <a16:creationId xmlns:a16="http://schemas.microsoft.com/office/drawing/2014/main" id="{23087893-EBF9-4420-8D66-EAA9F81A5A43}"/>
              </a:ext>
            </a:extLst>
          </p:cNvPr>
          <p:cNvSpPr/>
          <p:nvPr/>
        </p:nvSpPr>
        <p:spPr>
          <a:xfrm>
            <a:off x="8182687" y="2600146"/>
            <a:ext cx="2858683" cy="1163019"/>
          </a:xfrm>
          <a:prstGeom prst="wedgeRoundRectCallout">
            <a:avLst>
              <a:gd name="adj1" fmla="val -45351"/>
              <a:gd name="adj2" fmla="val 78854"/>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82C89"/>
                </a:solidFill>
                <a:latin typeface="Arial" panose="020B0604020202020204" pitchFamily="34" charset="0"/>
                <a:cs typeface="Arial" panose="020B0604020202020204" pitchFamily="34" charset="0"/>
              </a:rPr>
              <a:t>What do we think could prevent crisis pregnancy in our community?</a:t>
            </a:r>
          </a:p>
        </p:txBody>
      </p:sp>
      <p:pic>
        <p:nvPicPr>
          <p:cNvPr id="8" name="Picture 7">
            <a:extLst>
              <a:ext uri="{FF2B5EF4-FFF2-40B4-BE49-F238E27FC236}">
                <a16:creationId xmlns:a16="http://schemas.microsoft.com/office/drawing/2014/main" id="{E6023FC1-13AC-9947-A9E9-8B02903C20AD}"/>
              </a:ext>
            </a:extLst>
          </p:cNvPr>
          <p:cNvPicPr>
            <a:picLocks noChangeAspect="1"/>
          </p:cNvPicPr>
          <p:nvPr/>
        </p:nvPicPr>
        <p:blipFill rotWithShape="1">
          <a:blip r:embed="rId3"/>
          <a:srcRect l="8550" t="53586" r="74199" b="4253"/>
          <a:stretch/>
        </p:blipFill>
        <p:spPr>
          <a:xfrm>
            <a:off x="4676825" y="3905723"/>
            <a:ext cx="1419175" cy="2120356"/>
          </a:xfrm>
          <a:prstGeom prst="rect">
            <a:avLst/>
          </a:prstGeom>
        </p:spPr>
      </p:pic>
      <p:grpSp>
        <p:nvGrpSpPr>
          <p:cNvPr id="9" name="Group 8">
            <a:extLst>
              <a:ext uri="{FF2B5EF4-FFF2-40B4-BE49-F238E27FC236}">
                <a16:creationId xmlns:a16="http://schemas.microsoft.com/office/drawing/2014/main" id="{6816177C-2E96-7C4C-B8FF-52DAD325481D}"/>
              </a:ext>
            </a:extLst>
          </p:cNvPr>
          <p:cNvGrpSpPr/>
          <p:nvPr/>
        </p:nvGrpSpPr>
        <p:grpSpPr>
          <a:xfrm>
            <a:off x="5908873" y="3087635"/>
            <a:ext cx="1454801" cy="2662731"/>
            <a:chOff x="1435024" y="3177348"/>
            <a:chExt cx="1454801" cy="2662731"/>
          </a:xfrm>
        </p:grpSpPr>
        <p:sp>
          <p:nvSpPr>
            <p:cNvPr id="10" name="Rectangle 9">
              <a:extLst>
                <a:ext uri="{FF2B5EF4-FFF2-40B4-BE49-F238E27FC236}">
                  <a16:creationId xmlns:a16="http://schemas.microsoft.com/office/drawing/2014/main" id="{69FF225A-4777-294B-8316-4EC2E6E9DBEC}"/>
                </a:ext>
              </a:extLst>
            </p:cNvPr>
            <p:cNvSpPr/>
            <p:nvPr/>
          </p:nvSpPr>
          <p:spPr>
            <a:xfrm>
              <a:off x="1506274" y="3177348"/>
              <a:ext cx="1318161" cy="16361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710FAB30-3C5A-BE44-B902-8955B5673BA1}"/>
                </a:ext>
              </a:extLst>
            </p:cNvPr>
            <p:cNvSpPr/>
            <p:nvPr/>
          </p:nvSpPr>
          <p:spPr>
            <a:xfrm>
              <a:off x="1435024" y="4813526"/>
              <a:ext cx="1454801" cy="79496"/>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12" name="Straight Connector 11">
              <a:extLst>
                <a:ext uri="{FF2B5EF4-FFF2-40B4-BE49-F238E27FC236}">
                  <a16:creationId xmlns:a16="http://schemas.microsoft.com/office/drawing/2014/main" id="{8F516783-761D-F343-977D-A8B2E9183EDF}"/>
                </a:ext>
              </a:extLst>
            </p:cNvPr>
            <p:cNvCxnSpPr>
              <a:cxnSpLocks/>
            </p:cNvCxnSpPr>
            <p:nvPr/>
          </p:nvCxnSpPr>
          <p:spPr>
            <a:xfrm flipH="1">
              <a:off x="1614966" y="4893022"/>
              <a:ext cx="200066" cy="9470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F9A3B1A-BD3B-A94A-89A4-CBE5D4FE9B70}"/>
                </a:ext>
              </a:extLst>
            </p:cNvPr>
            <p:cNvCxnSpPr>
              <a:cxnSpLocks/>
            </p:cNvCxnSpPr>
            <p:nvPr/>
          </p:nvCxnSpPr>
          <p:spPr>
            <a:xfrm>
              <a:off x="2551301" y="4902589"/>
              <a:ext cx="203848" cy="9279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11B54B8-458A-1C4B-AEA0-C5D8546085E5}"/>
                </a:ext>
              </a:extLst>
            </p:cNvPr>
            <p:cNvCxnSpPr>
              <a:cxnSpLocks/>
            </p:cNvCxnSpPr>
            <p:nvPr/>
          </p:nvCxnSpPr>
          <p:spPr>
            <a:xfrm>
              <a:off x="2221780" y="4899127"/>
              <a:ext cx="0" cy="599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9982B2C1-B622-6F46-9204-E2FF8A63705F}"/>
              </a:ext>
            </a:extLst>
          </p:cNvPr>
          <p:cNvCxnSpPr>
            <a:stCxn id="10" idx="0"/>
            <a:endCxn id="11" idx="0"/>
          </p:cNvCxnSpPr>
          <p:nvPr/>
        </p:nvCxnSpPr>
        <p:spPr>
          <a:xfrm flipH="1">
            <a:off x="6636274" y="3087635"/>
            <a:ext cx="2930" cy="1636178"/>
          </a:xfrm>
          <a:prstGeom prst="line">
            <a:avLst/>
          </a:prstGeom>
        </p:spPr>
        <p:style>
          <a:lnRef idx="1">
            <a:schemeClr val="accent1"/>
          </a:lnRef>
          <a:fillRef idx="0">
            <a:schemeClr val="accent1"/>
          </a:fillRef>
          <a:effectRef idx="0">
            <a:schemeClr val="accent1"/>
          </a:effectRef>
          <a:fontRef idx="minor">
            <a:schemeClr val="tx1"/>
          </a:fontRef>
        </p:style>
      </p:cxnSp>
      <p:pic>
        <p:nvPicPr>
          <p:cNvPr id="25" name="Graphic 24" descr="Close with solid fill">
            <a:extLst>
              <a:ext uri="{FF2B5EF4-FFF2-40B4-BE49-F238E27FC236}">
                <a16:creationId xmlns:a16="http://schemas.microsoft.com/office/drawing/2014/main" id="{B747F8A0-73A3-2C4A-9F61-E4915FA8EA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59262" y="3181655"/>
            <a:ext cx="297873" cy="297873"/>
          </a:xfrm>
          <a:prstGeom prst="rect">
            <a:avLst/>
          </a:prstGeom>
        </p:spPr>
      </p:pic>
      <p:pic>
        <p:nvPicPr>
          <p:cNvPr id="27" name="Graphic 26" descr="Tick with solid fill">
            <a:extLst>
              <a:ext uri="{FF2B5EF4-FFF2-40B4-BE49-F238E27FC236}">
                <a16:creationId xmlns:a16="http://schemas.microsoft.com/office/drawing/2014/main" id="{9A17E849-178B-4B4D-AC12-C34CDC8BC44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53198" y="3116539"/>
            <a:ext cx="360952" cy="360952"/>
          </a:xfrm>
          <a:prstGeom prst="rect">
            <a:avLst/>
          </a:prstGeom>
        </p:spPr>
      </p:pic>
    </p:spTree>
    <p:extLst>
      <p:ext uri="{BB962C8B-B14F-4D97-AF65-F5344CB8AC3E}">
        <p14:creationId xmlns:p14="http://schemas.microsoft.com/office/powerpoint/2010/main" val="4030861489"/>
      </p:ext>
    </p:extLst>
  </p:cSld>
  <p:clrMapOvr>
    <a:masterClrMapping/>
  </p:clrMapOvr>
  <mc:AlternateContent xmlns:mc="http://schemas.openxmlformats.org/markup-compatibility/2006" xmlns:p14="http://schemas.microsoft.com/office/powerpoint/2010/main">
    <mc:Choice Requires="p14">
      <p:transition spd="slow" p14:dur="2000" advTm="12899"/>
    </mc:Choice>
    <mc:Fallback xmlns="">
      <p:transition spd="slow" advTm="12899"/>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sp>
        <p:nvSpPr>
          <p:cNvPr id="7" name="TextBox 6">
            <a:extLst>
              <a:ext uri="{FF2B5EF4-FFF2-40B4-BE49-F238E27FC236}">
                <a16:creationId xmlns:a16="http://schemas.microsoft.com/office/drawing/2014/main" id="{04E5ABD4-2C93-0845-8DBF-2E380060D084}"/>
              </a:ext>
            </a:extLst>
          </p:cNvPr>
          <p:cNvSpPr txBox="1"/>
          <p:nvPr/>
        </p:nvSpPr>
        <p:spPr>
          <a:xfrm>
            <a:off x="3504542" y="861716"/>
            <a:ext cx="8230917" cy="3785652"/>
          </a:xfrm>
          <a:prstGeom prst="rect">
            <a:avLst/>
          </a:prstGeom>
          <a:noFill/>
        </p:spPr>
        <p:txBody>
          <a:bodyPr wrap="square">
            <a:spAutoFit/>
          </a:bodyPr>
          <a:lstStyle/>
          <a:p>
            <a:pPr>
              <a:defRPr/>
            </a:pPr>
            <a:r>
              <a:rPr lang="en-ZA" sz="6000" b="1" dirty="0">
                <a:solidFill>
                  <a:schemeClr val="bg1"/>
                </a:solidFill>
                <a:latin typeface="Century Gothic" panose="020B0502020202020204" pitchFamily="34" charset="0"/>
                <a:ea typeface="MS PGothic" panose="020B0600070205080204" pitchFamily="34" charset="-128"/>
              </a:rPr>
              <a:t>What are the options available to you if you are experiencing a crisis pregnancy?</a:t>
            </a:r>
            <a:endParaRPr lang="en-US" sz="6000" dirty="0"/>
          </a:p>
        </p:txBody>
      </p:sp>
      <p:pic>
        <p:nvPicPr>
          <p:cNvPr id="15" name="Picture 14" descr="Logo&#10;&#10;Description automatically generated">
            <a:extLst>
              <a:ext uri="{FF2B5EF4-FFF2-40B4-BE49-F238E27FC236}">
                <a16:creationId xmlns:a16="http://schemas.microsoft.com/office/drawing/2014/main" id="{D6FDD74D-DE29-9045-A2FC-04E535CFA6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541" y="1089485"/>
            <a:ext cx="2824125" cy="3330114"/>
          </a:xfrm>
          <a:prstGeom prst="rect">
            <a:avLst/>
          </a:prstGeom>
        </p:spPr>
      </p:pic>
      <p:grpSp>
        <p:nvGrpSpPr>
          <p:cNvPr id="28" name="Group 27">
            <a:extLst>
              <a:ext uri="{FF2B5EF4-FFF2-40B4-BE49-F238E27FC236}">
                <a16:creationId xmlns:a16="http://schemas.microsoft.com/office/drawing/2014/main" id="{98D7F98C-EF48-0F40-A62D-D41E48D788EE}"/>
              </a:ext>
            </a:extLst>
          </p:cNvPr>
          <p:cNvGrpSpPr/>
          <p:nvPr/>
        </p:nvGrpSpPr>
        <p:grpSpPr>
          <a:xfrm>
            <a:off x="10094196" y="3951363"/>
            <a:ext cx="2179978" cy="2906637"/>
            <a:chOff x="10094196" y="3951363"/>
            <a:chExt cx="2179978" cy="2906637"/>
          </a:xfrm>
        </p:grpSpPr>
        <p:pic>
          <p:nvPicPr>
            <p:cNvPr id="16" name="Picture 15" descr="Icon&#10;&#10;Description automatically generated">
              <a:extLst>
                <a:ext uri="{FF2B5EF4-FFF2-40B4-BE49-F238E27FC236}">
                  <a16:creationId xmlns:a16="http://schemas.microsoft.com/office/drawing/2014/main" id="{72CBD808-F464-8E46-A86C-1C172F665845}"/>
                </a:ext>
              </a:extLst>
            </p:cNvPr>
            <p:cNvPicPr>
              <a:picLocks noChangeAspect="1"/>
            </p:cNvPicPr>
            <p:nvPr/>
          </p:nvPicPr>
          <p:blipFill>
            <a:blip r:embed="rId4"/>
            <a:stretch>
              <a:fillRect/>
            </a:stretch>
          </p:blipFill>
          <p:spPr>
            <a:xfrm>
              <a:off x="10094196" y="3951363"/>
              <a:ext cx="2179978" cy="2906637"/>
            </a:xfrm>
            <a:prstGeom prst="rect">
              <a:avLst/>
            </a:prstGeom>
          </p:spPr>
        </p:pic>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C697716B-5A2B-A741-83BB-27C12D63CDB1}"/>
                    </a:ext>
                  </a:extLst>
                </p14:cNvPr>
                <p14:cNvContentPartPr/>
                <p14:nvPr/>
              </p14:nvContentPartPr>
              <p14:xfrm>
                <a:off x="11041585" y="4818235"/>
                <a:ext cx="203040" cy="56880"/>
              </p14:xfrm>
            </p:contentPart>
          </mc:Choice>
          <mc:Fallback xmlns="">
            <p:pic>
              <p:nvPicPr>
                <p:cNvPr id="17" name="Ink 16">
                  <a:extLst>
                    <a:ext uri="{FF2B5EF4-FFF2-40B4-BE49-F238E27FC236}">
                      <a16:creationId xmlns:a16="http://schemas.microsoft.com/office/drawing/2014/main" id="{C697716B-5A2B-A741-83BB-27C12D63CDB1}"/>
                    </a:ext>
                  </a:extLst>
                </p:cNvPr>
                <p:cNvPicPr/>
                <p:nvPr/>
              </p:nvPicPr>
              <p:blipFill>
                <a:blip r:embed="rId8"/>
                <a:stretch>
                  <a:fillRect/>
                </a:stretch>
              </p:blipFill>
              <p:spPr>
                <a:xfrm>
                  <a:off x="11023585" y="4800595"/>
                  <a:ext cx="238680" cy="925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46D3549A-96D6-3741-B938-4AD5E6202DD5}"/>
                    </a:ext>
                  </a:extLst>
                </p14:cNvPr>
                <p14:cNvContentPartPr/>
                <p14:nvPr/>
              </p14:nvContentPartPr>
              <p14:xfrm>
                <a:off x="11030065" y="4868275"/>
                <a:ext cx="29160" cy="32400"/>
              </p14:xfrm>
            </p:contentPart>
          </mc:Choice>
          <mc:Fallback xmlns="">
            <p:pic>
              <p:nvPicPr>
                <p:cNvPr id="21" name="Ink 20">
                  <a:extLst>
                    <a:ext uri="{FF2B5EF4-FFF2-40B4-BE49-F238E27FC236}">
                      <a16:creationId xmlns:a16="http://schemas.microsoft.com/office/drawing/2014/main" id="{46D3549A-96D6-3741-B938-4AD5E6202DD5}"/>
                    </a:ext>
                  </a:extLst>
                </p:cNvPr>
                <p:cNvPicPr/>
                <p:nvPr/>
              </p:nvPicPr>
              <p:blipFill>
                <a:blip r:embed="rId10"/>
                <a:stretch>
                  <a:fillRect/>
                </a:stretch>
              </p:blipFill>
              <p:spPr>
                <a:xfrm>
                  <a:off x="11012425" y="4850635"/>
                  <a:ext cx="64800" cy="680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Ink 21">
                  <a:extLst>
                    <a:ext uri="{FF2B5EF4-FFF2-40B4-BE49-F238E27FC236}">
                      <a16:creationId xmlns:a16="http://schemas.microsoft.com/office/drawing/2014/main" id="{2A799EB9-6C79-8C44-B710-1491976A9190}"/>
                    </a:ext>
                  </a:extLst>
                </p14:cNvPr>
                <p14:cNvContentPartPr/>
                <p14:nvPr/>
              </p14:nvContentPartPr>
              <p14:xfrm>
                <a:off x="11161105" y="4826875"/>
                <a:ext cx="27360" cy="1800"/>
              </p14:xfrm>
            </p:contentPart>
          </mc:Choice>
          <mc:Fallback xmlns="">
            <p:pic>
              <p:nvPicPr>
                <p:cNvPr id="22" name="Ink 21">
                  <a:extLst>
                    <a:ext uri="{FF2B5EF4-FFF2-40B4-BE49-F238E27FC236}">
                      <a16:creationId xmlns:a16="http://schemas.microsoft.com/office/drawing/2014/main" id="{2A799EB9-6C79-8C44-B710-1491976A9190}"/>
                    </a:ext>
                  </a:extLst>
                </p:cNvPr>
                <p:cNvPicPr/>
                <p:nvPr/>
              </p:nvPicPr>
              <p:blipFill>
                <a:blip r:embed="rId12"/>
                <a:stretch>
                  <a:fillRect/>
                </a:stretch>
              </p:blipFill>
              <p:spPr>
                <a:xfrm>
                  <a:off x="11143465" y="4808875"/>
                  <a:ext cx="63000" cy="37440"/>
                </a:xfrm>
                <a:prstGeom prst="rect">
                  <a:avLst/>
                </a:prstGeom>
              </p:spPr>
            </p:pic>
          </mc:Fallback>
        </mc:AlternateContent>
        <p:grpSp>
          <p:nvGrpSpPr>
            <p:cNvPr id="25" name="Group 24">
              <a:extLst>
                <a:ext uri="{FF2B5EF4-FFF2-40B4-BE49-F238E27FC236}">
                  <a16:creationId xmlns:a16="http://schemas.microsoft.com/office/drawing/2014/main" id="{9D912AFF-0FEF-3A4B-B2BA-399981EF8E0F}"/>
                </a:ext>
              </a:extLst>
            </p:cNvPr>
            <p:cNvGrpSpPr/>
            <p:nvPr/>
          </p:nvGrpSpPr>
          <p:grpSpPr>
            <a:xfrm>
              <a:off x="11068585" y="4814635"/>
              <a:ext cx="228240" cy="72360"/>
              <a:chOff x="11068585" y="4814635"/>
              <a:chExt cx="228240" cy="72360"/>
            </a:xfrm>
          </p:grpSpPr>
          <mc:AlternateContent xmlns:mc="http://schemas.openxmlformats.org/markup-compatibility/2006" xmlns:p14="http://schemas.microsoft.com/office/powerpoint/2010/main">
            <mc:Choice Requires="p14">
              <p:contentPart p14:bwMode="auto" r:id="rId13">
                <p14:nvContentPartPr>
                  <p14:cNvPr id="18" name="Ink 17">
                    <a:extLst>
                      <a:ext uri="{FF2B5EF4-FFF2-40B4-BE49-F238E27FC236}">
                        <a16:creationId xmlns:a16="http://schemas.microsoft.com/office/drawing/2014/main" id="{AC27B4C3-318F-8645-BC1E-863269B76C3C}"/>
                      </a:ext>
                    </a:extLst>
                  </p14:cNvPr>
                  <p14:cNvContentPartPr/>
                  <p14:nvPr/>
                </p14:nvContentPartPr>
                <p14:xfrm>
                  <a:off x="11154265" y="4814635"/>
                  <a:ext cx="86040" cy="65520"/>
                </p14:xfrm>
              </p:contentPart>
            </mc:Choice>
            <mc:Fallback xmlns="">
              <p:pic>
                <p:nvPicPr>
                  <p:cNvPr id="18" name="Ink 17">
                    <a:extLst>
                      <a:ext uri="{FF2B5EF4-FFF2-40B4-BE49-F238E27FC236}">
                        <a16:creationId xmlns:a16="http://schemas.microsoft.com/office/drawing/2014/main" id="{AC27B4C3-318F-8645-BC1E-863269B76C3C}"/>
                      </a:ext>
                    </a:extLst>
                  </p:cNvPr>
                  <p:cNvPicPr/>
                  <p:nvPr/>
                </p:nvPicPr>
                <p:blipFill>
                  <a:blip r:embed="rId14"/>
                  <a:stretch>
                    <a:fillRect/>
                  </a:stretch>
                </p:blipFill>
                <p:spPr>
                  <a:xfrm>
                    <a:off x="11136625" y="4796995"/>
                    <a:ext cx="121680" cy="1011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9" name="Ink 18">
                    <a:extLst>
                      <a:ext uri="{FF2B5EF4-FFF2-40B4-BE49-F238E27FC236}">
                        <a16:creationId xmlns:a16="http://schemas.microsoft.com/office/drawing/2014/main" id="{6F84FAA7-06B0-C44C-BDA1-7F654D626063}"/>
                      </a:ext>
                    </a:extLst>
                  </p14:cNvPr>
                  <p14:cNvContentPartPr/>
                  <p14:nvPr/>
                </p14:nvContentPartPr>
                <p14:xfrm>
                  <a:off x="11238505" y="4883035"/>
                  <a:ext cx="360" cy="3960"/>
                </p14:xfrm>
              </p:contentPart>
            </mc:Choice>
            <mc:Fallback xmlns="">
              <p:pic>
                <p:nvPicPr>
                  <p:cNvPr id="19" name="Ink 18">
                    <a:extLst>
                      <a:ext uri="{FF2B5EF4-FFF2-40B4-BE49-F238E27FC236}">
                        <a16:creationId xmlns:a16="http://schemas.microsoft.com/office/drawing/2014/main" id="{6F84FAA7-06B0-C44C-BDA1-7F654D626063}"/>
                      </a:ext>
                    </a:extLst>
                  </p:cNvPr>
                  <p:cNvPicPr/>
                  <p:nvPr/>
                </p:nvPicPr>
                <p:blipFill>
                  <a:blip r:embed="rId16"/>
                  <a:stretch>
                    <a:fillRect/>
                  </a:stretch>
                </p:blipFill>
                <p:spPr>
                  <a:xfrm>
                    <a:off x="11220865" y="4865035"/>
                    <a:ext cx="36000" cy="396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4" name="Ink 23">
                    <a:extLst>
                      <a:ext uri="{FF2B5EF4-FFF2-40B4-BE49-F238E27FC236}">
                        <a16:creationId xmlns:a16="http://schemas.microsoft.com/office/drawing/2014/main" id="{7A689E05-F124-CA49-9614-38C56E11CA57}"/>
                      </a:ext>
                    </a:extLst>
                  </p14:cNvPr>
                  <p14:cNvContentPartPr/>
                  <p14:nvPr/>
                </p14:nvContentPartPr>
                <p14:xfrm>
                  <a:off x="11068585" y="4834795"/>
                  <a:ext cx="228240" cy="38160"/>
                </p14:xfrm>
              </p:contentPart>
            </mc:Choice>
            <mc:Fallback xmlns="">
              <p:pic>
                <p:nvPicPr>
                  <p:cNvPr id="24" name="Ink 23">
                    <a:extLst>
                      <a:ext uri="{FF2B5EF4-FFF2-40B4-BE49-F238E27FC236}">
                        <a16:creationId xmlns:a16="http://schemas.microsoft.com/office/drawing/2014/main" id="{7A689E05-F124-CA49-9614-38C56E11CA57}"/>
                      </a:ext>
                    </a:extLst>
                  </p:cNvPr>
                  <p:cNvPicPr/>
                  <p:nvPr/>
                </p:nvPicPr>
                <p:blipFill>
                  <a:blip r:embed="rId18"/>
                  <a:stretch>
                    <a:fillRect/>
                  </a:stretch>
                </p:blipFill>
                <p:spPr>
                  <a:xfrm>
                    <a:off x="11050945" y="4817155"/>
                    <a:ext cx="263880" cy="73800"/>
                  </a:xfrm>
                  <a:prstGeom prst="rect">
                    <a:avLst/>
                  </a:prstGeom>
                </p:spPr>
              </p:pic>
            </mc:Fallback>
          </mc:AlternateContent>
        </p:grpSp>
      </p:grpSp>
      <p:sp>
        <p:nvSpPr>
          <p:cNvPr id="14" name="TextBox 13">
            <a:extLst>
              <a:ext uri="{FF2B5EF4-FFF2-40B4-BE49-F238E27FC236}">
                <a16:creationId xmlns:a16="http://schemas.microsoft.com/office/drawing/2014/main" id="{54723C40-8E15-4C42-AA02-676A35325D76}"/>
              </a:ext>
            </a:extLst>
          </p:cNvPr>
          <p:cNvSpPr txBox="1"/>
          <p:nvPr/>
        </p:nvSpPr>
        <p:spPr>
          <a:xfrm>
            <a:off x="1524000" y="5768515"/>
            <a:ext cx="9144000" cy="696794"/>
          </a:xfrm>
          <a:prstGeom prst="rect">
            <a:avLst/>
          </a:prstGeom>
          <a:noFill/>
        </p:spPr>
        <p:txBody>
          <a:bodyPr wrap="square">
            <a:spAutoFit/>
          </a:bodyPr>
          <a:lstStyle/>
          <a:p>
            <a:pPr algn="ctr">
              <a:lnSpc>
                <a:spcPct val="150000"/>
              </a:lnSpc>
              <a:defRPr/>
            </a:pPr>
            <a:r>
              <a:rPr lang="en-ZA" sz="3000" b="1" dirty="0">
                <a:solidFill>
                  <a:schemeClr val="bg1"/>
                </a:solidFill>
                <a:latin typeface="Century Gothic" panose="020B0502020202020204" pitchFamily="34" charset="0"/>
                <a:ea typeface="MS PGothic" panose="020B0600070205080204" pitchFamily="34" charset="-128"/>
              </a:rPr>
              <a:t>www.couragechildprotection.com</a:t>
            </a:r>
            <a:endParaRPr lang="en-ZA" sz="3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4436146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sp>
        <p:nvSpPr>
          <p:cNvPr id="12" name="TextBox 11">
            <a:extLst>
              <a:ext uri="{FF2B5EF4-FFF2-40B4-BE49-F238E27FC236}">
                <a16:creationId xmlns:a16="http://schemas.microsoft.com/office/drawing/2014/main" id="{09C83D70-2935-924A-A826-C186B1AE1FE5}"/>
              </a:ext>
            </a:extLst>
          </p:cNvPr>
          <p:cNvSpPr txBox="1"/>
          <p:nvPr/>
        </p:nvSpPr>
        <p:spPr>
          <a:xfrm>
            <a:off x="1841938" y="330577"/>
            <a:ext cx="8508124" cy="861774"/>
          </a:xfrm>
          <a:prstGeom prst="rect">
            <a:avLst/>
          </a:prstGeom>
          <a:noFill/>
        </p:spPr>
        <p:txBody>
          <a:bodyPr wrap="square">
            <a:spAutoFit/>
          </a:bodyPr>
          <a:lstStyle/>
          <a:p>
            <a:pPr algn="ctr">
              <a:defRPr/>
            </a:pPr>
            <a:r>
              <a:rPr lang="en-ZA" sz="5000" b="1" dirty="0">
                <a:solidFill>
                  <a:prstClr val="white"/>
                </a:solidFill>
                <a:latin typeface="Century Gothic" panose="020B0502020202020204" pitchFamily="34" charset="0"/>
                <a:ea typeface="MS PGothic" panose="020B0600070205080204" pitchFamily="34" charset="-128"/>
              </a:rPr>
              <a:t>Useful Courage Tools</a:t>
            </a:r>
          </a:p>
        </p:txBody>
      </p:sp>
      <p:grpSp>
        <p:nvGrpSpPr>
          <p:cNvPr id="14" name="Group 13">
            <a:extLst>
              <a:ext uri="{FF2B5EF4-FFF2-40B4-BE49-F238E27FC236}">
                <a16:creationId xmlns:a16="http://schemas.microsoft.com/office/drawing/2014/main" id="{3CF78129-EB92-5A4D-90FC-A2A0AD2AA304}"/>
              </a:ext>
            </a:extLst>
          </p:cNvPr>
          <p:cNvGrpSpPr/>
          <p:nvPr/>
        </p:nvGrpSpPr>
        <p:grpSpPr>
          <a:xfrm>
            <a:off x="8721745" y="1942875"/>
            <a:ext cx="772160" cy="711738"/>
            <a:chOff x="6786880" y="2061942"/>
            <a:chExt cx="772160" cy="711738"/>
          </a:xfrm>
        </p:grpSpPr>
        <p:sp>
          <p:nvSpPr>
            <p:cNvPr id="15" name="Rectangle: Rounded Corners 19">
              <a:extLst>
                <a:ext uri="{FF2B5EF4-FFF2-40B4-BE49-F238E27FC236}">
                  <a16:creationId xmlns:a16="http://schemas.microsoft.com/office/drawing/2014/main" id="{A771BE4A-C706-CF4C-B303-6016956CA859}"/>
                </a:ext>
              </a:extLst>
            </p:cNvPr>
            <p:cNvSpPr/>
            <p:nvPr/>
          </p:nvSpPr>
          <p:spPr>
            <a:xfrm>
              <a:off x="6786880" y="2061942"/>
              <a:ext cx="772160" cy="711738"/>
            </a:xfrm>
            <a:prstGeom prst="roundRect">
              <a:avLst/>
            </a:prstGeom>
            <a:noFill/>
            <a:ln w="76200">
              <a:solidFill>
                <a:srgbClr val="482C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6" name="Isosceles Triangle 20">
              <a:extLst>
                <a:ext uri="{FF2B5EF4-FFF2-40B4-BE49-F238E27FC236}">
                  <a16:creationId xmlns:a16="http://schemas.microsoft.com/office/drawing/2014/main" id="{C3E83301-E682-AF43-97E4-7756883CE8D4}"/>
                </a:ext>
              </a:extLst>
            </p:cNvPr>
            <p:cNvSpPr/>
            <p:nvPr/>
          </p:nvSpPr>
          <p:spPr>
            <a:xfrm rot="5400000">
              <a:off x="6976193" y="2209531"/>
              <a:ext cx="453781" cy="416560"/>
            </a:xfrm>
            <a:prstGeom prst="triangle">
              <a:avLst/>
            </a:prstGeom>
            <a:solidFill>
              <a:srgbClr val="482C89"/>
            </a:solidFill>
            <a:ln>
              <a:solidFill>
                <a:srgbClr val="482C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17" name="TextBox 16">
            <a:extLst>
              <a:ext uri="{FF2B5EF4-FFF2-40B4-BE49-F238E27FC236}">
                <a16:creationId xmlns:a16="http://schemas.microsoft.com/office/drawing/2014/main" id="{5991A129-8BEC-1941-9827-A7719A9BD87D}"/>
              </a:ext>
            </a:extLst>
          </p:cNvPr>
          <p:cNvSpPr txBox="1"/>
          <p:nvPr/>
        </p:nvSpPr>
        <p:spPr>
          <a:xfrm>
            <a:off x="1266360" y="5733882"/>
            <a:ext cx="3477000" cy="646331"/>
          </a:xfrm>
          <a:prstGeom prst="rect">
            <a:avLst/>
          </a:prstGeom>
          <a:noFill/>
        </p:spPr>
        <p:txBody>
          <a:bodyPr wrap="square">
            <a:spAutoFit/>
          </a:bodyPr>
          <a:lstStyle/>
          <a:p>
            <a:pPr algn="ctr">
              <a:defRPr/>
            </a:pPr>
            <a:r>
              <a:rPr lang="en-ZA" b="1" dirty="0">
                <a:solidFill>
                  <a:srgbClr val="482C89"/>
                </a:solidFill>
                <a:latin typeface="Century Gothic" panose="020B0502020202020204" pitchFamily="34" charset="0"/>
                <a:ea typeface="MS PGothic" panose="020B0600070205080204" pitchFamily="34" charset="-128"/>
              </a:rPr>
              <a:t>Option Counselling for Crisis Pregnancy Poster</a:t>
            </a:r>
            <a:endParaRPr lang="en-ZA" dirty="0">
              <a:solidFill>
                <a:srgbClr val="482C89"/>
              </a:solidFill>
              <a:latin typeface="Century Gothic" panose="020B0502020202020204" pitchFamily="34" charset="0"/>
            </a:endParaRPr>
          </a:p>
        </p:txBody>
      </p:sp>
      <p:sp>
        <p:nvSpPr>
          <p:cNvPr id="18" name="TextBox 17">
            <a:extLst>
              <a:ext uri="{FF2B5EF4-FFF2-40B4-BE49-F238E27FC236}">
                <a16:creationId xmlns:a16="http://schemas.microsoft.com/office/drawing/2014/main" id="{C391A11C-245A-BE43-B858-2502E27AD4D6}"/>
              </a:ext>
            </a:extLst>
          </p:cNvPr>
          <p:cNvSpPr txBox="1"/>
          <p:nvPr/>
        </p:nvSpPr>
        <p:spPr>
          <a:xfrm>
            <a:off x="5880009" y="5872381"/>
            <a:ext cx="431981" cy="369332"/>
          </a:xfrm>
          <a:prstGeom prst="rect">
            <a:avLst/>
          </a:prstGeom>
          <a:noFill/>
        </p:spPr>
        <p:txBody>
          <a:bodyPr wrap="square">
            <a:spAutoFit/>
          </a:bodyPr>
          <a:lstStyle/>
          <a:p>
            <a:pPr algn="ctr">
              <a:defRPr/>
            </a:pPr>
            <a:r>
              <a:rPr lang="en-ZA" b="1" dirty="0">
                <a:solidFill>
                  <a:srgbClr val="482C89"/>
                </a:solidFill>
                <a:latin typeface="Century Gothic" panose="020B0502020202020204" pitchFamily="34" charset="0"/>
                <a:ea typeface="MS PGothic" panose="020B0600070205080204" pitchFamily="34" charset="-128"/>
              </a:rPr>
              <a:t>or</a:t>
            </a:r>
            <a:endParaRPr lang="en-ZA" dirty="0">
              <a:solidFill>
                <a:srgbClr val="482C89"/>
              </a:solidFill>
              <a:latin typeface="Century Gothic" panose="020B0502020202020204" pitchFamily="34" charset="0"/>
            </a:endParaRPr>
          </a:p>
        </p:txBody>
      </p:sp>
      <p:sp>
        <p:nvSpPr>
          <p:cNvPr id="19" name="TextBox 18">
            <a:extLst>
              <a:ext uri="{FF2B5EF4-FFF2-40B4-BE49-F238E27FC236}">
                <a16:creationId xmlns:a16="http://schemas.microsoft.com/office/drawing/2014/main" id="{46B8309B-2C90-8140-B355-9E14B0A7E189}"/>
              </a:ext>
            </a:extLst>
          </p:cNvPr>
          <p:cNvSpPr txBox="1"/>
          <p:nvPr/>
        </p:nvSpPr>
        <p:spPr>
          <a:xfrm>
            <a:off x="6971880" y="5755147"/>
            <a:ext cx="4271891" cy="646331"/>
          </a:xfrm>
          <a:prstGeom prst="rect">
            <a:avLst/>
          </a:prstGeom>
          <a:noFill/>
        </p:spPr>
        <p:txBody>
          <a:bodyPr wrap="square">
            <a:spAutoFit/>
          </a:bodyPr>
          <a:lstStyle/>
          <a:p>
            <a:pPr algn="ctr">
              <a:defRPr/>
            </a:pPr>
            <a:r>
              <a:rPr lang="en-ZA" b="1" dirty="0">
                <a:solidFill>
                  <a:srgbClr val="482C89"/>
                </a:solidFill>
                <a:latin typeface="Century Gothic" panose="020B0502020202020204" pitchFamily="34" charset="0"/>
                <a:ea typeface="MS PGothic" panose="020B0600070205080204" pitchFamily="34" charset="-128"/>
              </a:rPr>
              <a:t>Option Counselling for Crisis Pregnancy Movie or Presentation</a:t>
            </a:r>
            <a:endParaRPr lang="en-ZA" dirty="0">
              <a:solidFill>
                <a:srgbClr val="482C89"/>
              </a:solidFill>
              <a:latin typeface="Century Gothic" panose="020B0502020202020204" pitchFamily="34" charset="0"/>
            </a:endParaRPr>
          </a:p>
        </p:txBody>
      </p:sp>
      <p:pic>
        <p:nvPicPr>
          <p:cNvPr id="2" name="Picture 1">
            <a:extLst>
              <a:ext uri="{FF2B5EF4-FFF2-40B4-BE49-F238E27FC236}">
                <a16:creationId xmlns:a16="http://schemas.microsoft.com/office/drawing/2014/main" id="{21B0539C-8786-1E4F-BFEE-67B4215CA999}"/>
              </a:ext>
            </a:extLst>
          </p:cNvPr>
          <p:cNvPicPr>
            <a:picLocks noChangeAspect="1"/>
          </p:cNvPicPr>
          <p:nvPr/>
        </p:nvPicPr>
        <p:blipFill rotWithShape="1">
          <a:blip r:embed="rId4"/>
          <a:srcRect l="12037" t="17987" r="28237" b="27572"/>
          <a:stretch/>
        </p:blipFill>
        <p:spPr>
          <a:xfrm>
            <a:off x="7558114" y="3684606"/>
            <a:ext cx="2963801" cy="1688449"/>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3C46380B-0B42-C04C-B786-D49F4B37F16A}"/>
              </a:ext>
            </a:extLst>
          </p:cNvPr>
          <p:cNvPicPr>
            <a:picLocks noChangeAspect="1"/>
          </p:cNvPicPr>
          <p:nvPr/>
        </p:nvPicPr>
        <p:blipFill rotWithShape="1">
          <a:blip r:embed="rId5"/>
          <a:srcRect l="28910" t="2469" r="29012" b="2880"/>
          <a:stretch/>
        </p:blipFill>
        <p:spPr>
          <a:xfrm>
            <a:off x="1562072" y="1289773"/>
            <a:ext cx="3125850" cy="4394533"/>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3691239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sp>
        <p:nvSpPr>
          <p:cNvPr id="33" name="Rounded Rectangle 32"/>
          <p:cNvSpPr/>
          <p:nvPr/>
        </p:nvSpPr>
        <p:spPr>
          <a:xfrm>
            <a:off x="8651035" y="5002177"/>
            <a:ext cx="1197840" cy="1201525"/>
          </a:xfrm>
          <a:prstGeom prst="roundRect">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chemeClr val="bg1"/>
              </a:solidFill>
            </a:endParaRPr>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545" y="4993594"/>
            <a:ext cx="871285" cy="897294"/>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8920" y="4993594"/>
            <a:ext cx="934372" cy="897294"/>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3991" y="5018689"/>
            <a:ext cx="1074174" cy="880130"/>
          </a:xfrm>
          <a:prstGeom prst="rect">
            <a:avLst/>
          </a:prstGeom>
        </p:spPr>
      </p:pic>
      <p:pic>
        <p:nvPicPr>
          <p:cNvPr id="27" name="Picture 2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3995381" y="5002177"/>
            <a:ext cx="1046521" cy="897294"/>
          </a:xfrm>
          <a:prstGeom prst="rect">
            <a:avLst/>
          </a:prstGeom>
        </p:spPr>
      </p:pic>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7134" y="5039558"/>
            <a:ext cx="894462" cy="867150"/>
          </a:xfrm>
          <a:prstGeom prst="rect">
            <a:avLst/>
          </a:prstGeom>
        </p:spPr>
      </p:pic>
      <p:pic>
        <p:nvPicPr>
          <p:cNvPr id="29" name="Picture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00650" y="5021630"/>
            <a:ext cx="1103044" cy="885078"/>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51035" y="5002177"/>
            <a:ext cx="1197840" cy="914327"/>
          </a:xfrm>
          <a:prstGeom prst="roundRect">
            <a:avLst/>
          </a:prstGeom>
        </p:spPr>
      </p:pic>
      <p:sp>
        <p:nvSpPr>
          <p:cNvPr id="34" name="TextBox 33"/>
          <p:cNvSpPr txBox="1"/>
          <p:nvPr/>
        </p:nvSpPr>
        <p:spPr>
          <a:xfrm>
            <a:off x="8651318" y="5883698"/>
            <a:ext cx="1217000" cy="307777"/>
          </a:xfrm>
          <a:prstGeom prst="rect">
            <a:avLst/>
          </a:prstGeom>
          <a:noFill/>
        </p:spPr>
        <p:txBody>
          <a:bodyPr wrap="none" rtlCol="0">
            <a:spAutoFit/>
          </a:bodyPr>
          <a:lstStyle/>
          <a:p>
            <a:pPr algn="ctr"/>
            <a:r>
              <a:rPr lang="en-ZA" sz="1400" b="1" dirty="0">
                <a:solidFill>
                  <a:schemeClr val="bg1"/>
                </a:solidFill>
                <a:latin typeface="Arial" panose="020B0604020202020204" pitchFamily="34" charset="0"/>
                <a:cs typeface="Arial" panose="020B0604020202020204" pitchFamily="34" charset="0"/>
              </a:rPr>
              <a:t>X </a:t>
            </a:r>
            <a:r>
              <a:rPr lang="en-ZA" sz="800" b="1" dirty="0">
                <a:solidFill>
                  <a:schemeClr val="bg1"/>
                </a:solidFill>
                <a:latin typeface="Arial" panose="020B0604020202020204" pitchFamily="34" charset="0"/>
                <a:cs typeface="Arial" panose="020B0604020202020204" pitchFamily="34" charset="0"/>
              </a:rPr>
              <a:t>ILLEGAL OPTION</a:t>
            </a:r>
          </a:p>
        </p:txBody>
      </p:sp>
      <p:sp>
        <p:nvSpPr>
          <p:cNvPr id="35" name="Rounded Rectangle 34"/>
          <p:cNvSpPr/>
          <p:nvPr/>
        </p:nvSpPr>
        <p:spPr>
          <a:xfrm>
            <a:off x="4662795" y="3055967"/>
            <a:ext cx="2040230" cy="450117"/>
          </a:xfrm>
          <a:prstGeom prst="roundRect">
            <a:avLst/>
          </a:prstGeom>
          <a:solidFill>
            <a:srgbClr val="7FC45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a:solidFill>
                  <a:schemeClr val="bg1"/>
                </a:solidFill>
                <a:latin typeface="Arial" panose="020B0604020202020204" pitchFamily="34" charset="0"/>
                <a:cs typeface="Arial" panose="020B0604020202020204" pitchFamily="34" charset="0"/>
              </a:rPr>
              <a:t>OPTION COUNSELLING</a:t>
            </a:r>
          </a:p>
        </p:txBody>
      </p:sp>
      <p:pic>
        <p:nvPicPr>
          <p:cNvPr id="14" name="Picture 13"/>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4040830" y="507575"/>
            <a:ext cx="3153658" cy="2528581"/>
          </a:xfrm>
          <a:prstGeom prst="rect">
            <a:avLst/>
          </a:prstGeom>
        </p:spPr>
      </p:pic>
      <p:sp>
        <p:nvSpPr>
          <p:cNvPr id="47" name="Rectangle 46"/>
          <p:cNvSpPr/>
          <p:nvPr/>
        </p:nvSpPr>
        <p:spPr>
          <a:xfrm>
            <a:off x="5543735" y="3636661"/>
            <a:ext cx="245298" cy="867059"/>
          </a:xfrm>
          <a:prstGeom prst="rect">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2" name="Right Arrow 51"/>
          <p:cNvSpPr/>
          <p:nvPr/>
        </p:nvSpPr>
        <p:spPr>
          <a:xfrm rot="5400000">
            <a:off x="2107348" y="4487550"/>
            <a:ext cx="467677"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53" name="Right Arrow 52"/>
          <p:cNvSpPr/>
          <p:nvPr/>
        </p:nvSpPr>
        <p:spPr>
          <a:xfrm rot="5400000">
            <a:off x="3095680" y="4487496"/>
            <a:ext cx="467677"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54" name="Right Arrow 53"/>
          <p:cNvSpPr/>
          <p:nvPr/>
        </p:nvSpPr>
        <p:spPr>
          <a:xfrm rot="5400000">
            <a:off x="4251148" y="4487496"/>
            <a:ext cx="467677"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55" name="Right Arrow 54"/>
          <p:cNvSpPr/>
          <p:nvPr/>
        </p:nvSpPr>
        <p:spPr>
          <a:xfrm rot="5400000">
            <a:off x="5439103" y="4495244"/>
            <a:ext cx="467677"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56" name="Right Arrow 55"/>
          <p:cNvSpPr/>
          <p:nvPr/>
        </p:nvSpPr>
        <p:spPr>
          <a:xfrm rot="5400000">
            <a:off x="6718333" y="4495245"/>
            <a:ext cx="467677"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57" name="Right Arrow 56"/>
          <p:cNvSpPr/>
          <p:nvPr/>
        </p:nvSpPr>
        <p:spPr>
          <a:xfrm rot="5400000">
            <a:off x="7810628" y="4495244"/>
            <a:ext cx="467677"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58" name="Right Arrow 57"/>
          <p:cNvSpPr/>
          <p:nvPr/>
        </p:nvSpPr>
        <p:spPr>
          <a:xfrm rot="5400000">
            <a:off x="9016116" y="4486003"/>
            <a:ext cx="467677"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37" name="Rectangle 36"/>
          <p:cNvSpPr/>
          <p:nvPr/>
        </p:nvSpPr>
        <p:spPr>
          <a:xfrm>
            <a:off x="2211006" y="4395360"/>
            <a:ext cx="7177548" cy="257401"/>
          </a:xfrm>
          <a:prstGeom prst="rect">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40185384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7507" y="1354654"/>
            <a:ext cx="6326018" cy="4445310"/>
          </a:xfrm>
          <a:prstGeom prst="rect">
            <a:avLst/>
          </a:prstGeom>
        </p:spPr>
      </p:pic>
    </p:spTree>
    <p:extLst>
      <p:ext uri="{BB962C8B-B14F-4D97-AF65-F5344CB8AC3E}">
        <p14:creationId xmlns:p14="http://schemas.microsoft.com/office/powerpoint/2010/main" val="12615329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4098" y="1096389"/>
            <a:ext cx="4563804" cy="4665222"/>
          </a:xfrm>
          <a:prstGeom prst="rect">
            <a:avLst/>
          </a:prstGeom>
        </p:spPr>
      </p:pic>
      <p:pic>
        <p:nvPicPr>
          <p:cNvPr id="22" name="Picture 21">
            <a:extLst>
              <a:ext uri="{FF2B5EF4-FFF2-40B4-BE49-F238E27FC236}">
                <a16:creationId xmlns:a16="http://schemas.microsoft.com/office/drawing/2014/main" id="{D417844A-6EB3-C940-927D-2629CF89A6F8}"/>
              </a:ext>
            </a:extLst>
          </p:cNvPr>
          <p:cNvPicPr>
            <a:picLocks noChangeAspect="1"/>
          </p:cNvPicPr>
          <p:nvPr/>
        </p:nvPicPr>
        <p:blipFill rotWithShape="1">
          <a:blip r:embed="rId4">
            <a:extLst>
              <a:ext uri="{28A0092B-C50C-407E-A947-70E740481C1C}">
                <a14:useLocalDpi xmlns:a14="http://schemas.microsoft.com/office/drawing/2010/main" val="0"/>
              </a:ext>
            </a:extLst>
          </a:blip>
          <a:srcRect l="72301" t="32568" r="18603" b="54541"/>
          <a:stretch/>
        </p:blipFill>
        <p:spPr>
          <a:xfrm>
            <a:off x="4098369" y="1967023"/>
            <a:ext cx="521962" cy="478465"/>
          </a:xfrm>
          <a:prstGeom prst="roundRect">
            <a:avLst/>
          </a:prstGeom>
        </p:spPr>
      </p:pic>
    </p:spTree>
    <p:extLst>
      <p:ext uri="{BB962C8B-B14F-4D97-AF65-F5344CB8AC3E}">
        <p14:creationId xmlns:p14="http://schemas.microsoft.com/office/powerpoint/2010/main" val="1996995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89">
            <a:extLst>
              <a:ext uri="{FF2B5EF4-FFF2-40B4-BE49-F238E27FC236}">
                <a16:creationId xmlns:a16="http://schemas.microsoft.com/office/drawing/2014/main" id="{631086D4-B47A-ED40-B3D1-4E62A3C1D1ED}"/>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10" name="Picture 9" descr="Logo&#10;&#10;Description automatically generated">
            <a:extLst>
              <a:ext uri="{FF2B5EF4-FFF2-40B4-BE49-F238E27FC236}">
                <a16:creationId xmlns:a16="http://schemas.microsoft.com/office/drawing/2014/main" id="{63720DDE-441A-914B-A8FD-F6FED14923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1358" y="5609330"/>
            <a:ext cx="815070" cy="961103"/>
          </a:xfrm>
          <a:prstGeom prst="rect">
            <a:avLst/>
          </a:prstGeom>
        </p:spPr>
      </p:pic>
      <p:pic>
        <p:nvPicPr>
          <p:cNvPr id="4" name="Graphic 3" descr="Clock with solid fill">
            <a:extLst>
              <a:ext uri="{FF2B5EF4-FFF2-40B4-BE49-F238E27FC236}">
                <a16:creationId xmlns:a16="http://schemas.microsoft.com/office/drawing/2014/main" id="{819622BE-F8DD-DC4A-B160-3E48F40EF6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6384" y="86754"/>
            <a:ext cx="563671" cy="563671"/>
          </a:xfrm>
          <a:prstGeom prst="rect">
            <a:avLst/>
          </a:prstGeom>
        </p:spPr>
      </p:pic>
      <p:pic>
        <p:nvPicPr>
          <p:cNvPr id="9" name="Graphic 8" descr="Telescope with solid fill">
            <a:extLst>
              <a:ext uri="{FF2B5EF4-FFF2-40B4-BE49-F238E27FC236}">
                <a16:creationId xmlns:a16="http://schemas.microsoft.com/office/drawing/2014/main" id="{5EC5B570-6FC5-6146-8F02-66D7598989A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87787" y="1125798"/>
            <a:ext cx="563671" cy="563671"/>
          </a:xfrm>
          <a:prstGeom prst="rect">
            <a:avLst/>
          </a:prstGeom>
        </p:spPr>
      </p:pic>
      <p:pic>
        <p:nvPicPr>
          <p:cNvPr id="15" name="Graphic 14" descr="Neighbourhood with solid fill">
            <a:extLst>
              <a:ext uri="{FF2B5EF4-FFF2-40B4-BE49-F238E27FC236}">
                <a16:creationId xmlns:a16="http://schemas.microsoft.com/office/drawing/2014/main" id="{30125261-D8B0-7945-8332-6EF6547F3F5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884539" y="2522243"/>
            <a:ext cx="563671" cy="563671"/>
          </a:xfrm>
          <a:prstGeom prst="rect">
            <a:avLst/>
          </a:prstGeom>
        </p:spPr>
      </p:pic>
      <p:grpSp>
        <p:nvGrpSpPr>
          <p:cNvPr id="67" name="Group 66">
            <a:extLst>
              <a:ext uri="{FF2B5EF4-FFF2-40B4-BE49-F238E27FC236}">
                <a16:creationId xmlns:a16="http://schemas.microsoft.com/office/drawing/2014/main" id="{D7D967E2-5510-DA42-9007-EC7F1A4FA28B}"/>
              </a:ext>
            </a:extLst>
          </p:cNvPr>
          <p:cNvGrpSpPr/>
          <p:nvPr/>
        </p:nvGrpSpPr>
        <p:grpSpPr>
          <a:xfrm>
            <a:off x="762317" y="3264928"/>
            <a:ext cx="958241" cy="566388"/>
            <a:chOff x="1655520" y="3429000"/>
            <a:chExt cx="958241" cy="566388"/>
          </a:xfrm>
        </p:grpSpPr>
        <p:pic>
          <p:nvPicPr>
            <p:cNvPr id="18" name="Graphic 17" descr="Checkbox Ticked with solid fill">
              <a:extLst>
                <a:ext uri="{FF2B5EF4-FFF2-40B4-BE49-F238E27FC236}">
                  <a16:creationId xmlns:a16="http://schemas.microsoft.com/office/drawing/2014/main" id="{F0AC9937-C038-874C-8CA9-E6648B55DD3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55520" y="3431717"/>
              <a:ext cx="563671" cy="563671"/>
            </a:xfrm>
            <a:prstGeom prst="rect">
              <a:avLst/>
            </a:prstGeom>
          </p:spPr>
        </p:pic>
        <p:pic>
          <p:nvPicPr>
            <p:cNvPr id="20" name="Graphic 19" descr="Checkbox Crossed with solid fill">
              <a:extLst>
                <a:ext uri="{FF2B5EF4-FFF2-40B4-BE49-F238E27FC236}">
                  <a16:creationId xmlns:a16="http://schemas.microsoft.com/office/drawing/2014/main" id="{EEFC3F0C-8917-8E46-865A-05FF5DD99BF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050090" y="3429000"/>
              <a:ext cx="563671" cy="563671"/>
            </a:xfrm>
            <a:prstGeom prst="rect">
              <a:avLst/>
            </a:prstGeom>
          </p:spPr>
        </p:pic>
      </p:grpSp>
      <p:pic>
        <p:nvPicPr>
          <p:cNvPr id="34" name="Graphic 33" descr="Hand with solid fill">
            <a:extLst>
              <a:ext uri="{FF2B5EF4-FFF2-40B4-BE49-F238E27FC236}">
                <a16:creationId xmlns:a16="http://schemas.microsoft.com/office/drawing/2014/main" id="{0F7C8DCE-F019-2248-877F-3DBE236665C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45895" y="714417"/>
            <a:ext cx="457200" cy="457200"/>
          </a:xfrm>
          <a:prstGeom prst="rect">
            <a:avLst/>
          </a:prstGeom>
        </p:spPr>
      </p:pic>
      <p:pic>
        <p:nvPicPr>
          <p:cNvPr id="38" name="Graphic 37" descr="Decision chart with solid fill">
            <a:extLst>
              <a:ext uri="{FF2B5EF4-FFF2-40B4-BE49-F238E27FC236}">
                <a16:creationId xmlns:a16="http://schemas.microsoft.com/office/drawing/2014/main" id="{47C57A6B-C0C1-754B-A2FA-89463FAE87C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75292" y="1963395"/>
            <a:ext cx="563673" cy="563673"/>
          </a:xfrm>
          <a:prstGeom prst="rect">
            <a:avLst/>
          </a:prstGeom>
        </p:spPr>
      </p:pic>
      <p:pic>
        <p:nvPicPr>
          <p:cNvPr id="44" name="Graphic 43" descr="Clipboard with solid fill">
            <a:extLst>
              <a:ext uri="{FF2B5EF4-FFF2-40B4-BE49-F238E27FC236}">
                <a16:creationId xmlns:a16="http://schemas.microsoft.com/office/drawing/2014/main" id="{57F4EDBF-89E3-9343-B84B-B6F82F4E757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814929" y="3903974"/>
            <a:ext cx="563671" cy="563671"/>
          </a:xfrm>
          <a:prstGeom prst="rect">
            <a:avLst/>
          </a:prstGeom>
        </p:spPr>
      </p:pic>
      <p:sp>
        <p:nvSpPr>
          <p:cNvPr id="62" name="Rounded Rectangle 61">
            <a:extLst>
              <a:ext uri="{FF2B5EF4-FFF2-40B4-BE49-F238E27FC236}">
                <a16:creationId xmlns:a16="http://schemas.microsoft.com/office/drawing/2014/main" id="{0E838CE4-9ECC-BC47-9E14-D43815397570}"/>
              </a:ext>
            </a:extLst>
          </p:cNvPr>
          <p:cNvSpPr/>
          <p:nvPr/>
        </p:nvSpPr>
        <p:spPr>
          <a:xfrm>
            <a:off x="561341" y="648525"/>
            <a:ext cx="3436310" cy="4907758"/>
          </a:xfrm>
          <a:prstGeom prst="roundRect">
            <a:avLst/>
          </a:prstGeom>
          <a:noFill/>
          <a:ln w="38100">
            <a:solidFill>
              <a:srgbClr val="3E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D3134BB9-ACDC-374F-9346-8844CA46C1CE}"/>
              </a:ext>
            </a:extLst>
          </p:cNvPr>
          <p:cNvSpPr txBox="1"/>
          <p:nvPr/>
        </p:nvSpPr>
        <p:spPr>
          <a:xfrm>
            <a:off x="1274495" y="162765"/>
            <a:ext cx="2659640" cy="400110"/>
          </a:xfrm>
          <a:prstGeom prst="rect">
            <a:avLst/>
          </a:prstGeom>
          <a:noFill/>
        </p:spPr>
        <p:txBody>
          <a:bodyPr wrap="square">
            <a:spAutoFit/>
          </a:bodyPr>
          <a:lstStyle/>
          <a:p>
            <a:pPr>
              <a:defRPr/>
            </a:pPr>
            <a:r>
              <a:rPr lang="en-ZA" sz="1000" b="1" dirty="0">
                <a:solidFill>
                  <a:srgbClr val="3E0099"/>
                </a:solidFill>
                <a:latin typeface="Century Gothic" panose="020B0502020202020204" pitchFamily="34" charset="0"/>
                <a:ea typeface="MS PGothic" panose="020B0600070205080204" pitchFamily="34" charset="-128"/>
              </a:rPr>
              <a:t>2 HOUR SEX, CONCEPTION, PREGNANCY &amp; OPTION COUNSELLING WORKSHOP</a:t>
            </a:r>
          </a:p>
        </p:txBody>
      </p:sp>
      <p:sp>
        <p:nvSpPr>
          <p:cNvPr id="69" name="TextBox 68">
            <a:extLst>
              <a:ext uri="{FF2B5EF4-FFF2-40B4-BE49-F238E27FC236}">
                <a16:creationId xmlns:a16="http://schemas.microsoft.com/office/drawing/2014/main" id="{5523810B-95E6-234D-B05E-5A3156809C99}"/>
              </a:ext>
            </a:extLst>
          </p:cNvPr>
          <p:cNvSpPr txBox="1"/>
          <p:nvPr/>
        </p:nvSpPr>
        <p:spPr>
          <a:xfrm>
            <a:off x="635931" y="1186561"/>
            <a:ext cx="1277128" cy="553998"/>
          </a:xfrm>
          <a:prstGeom prst="rect">
            <a:avLst/>
          </a:prstGeom>
          <a:noFill/>
        </p:spPr>
        <p:txBody>
          <a:bodyPr wrap="square">
            <a:spAutoFit/>
          </a:bodyPr>
          <a:lstStyle/>
          <a:p>
            <a:pPr algn="ctr">
              <a:defRPr/>
            </a:pPr>
            <a:r>
              <a:rPr lang="en-ZA" sz="1000" b="1" dirty="0">
                <a:solidFill>
                  <a:srgbClr val="3E0099"/>
                </a:solidFill>
                <a:latin typeface="Century Gothic" panose="020B0502020202020204" pitchFamily="34" charset="0"/>
                <a:ea typeface="MS PGothic" panose="020B0600070205080204" pitchFamily="34" charset="-128"/>
              </a:rPr>
              <a:t>WELCOME &amp; </a:t>
            </a:r>
          </a:p>
          <a:p>
            <a:pPr algn="ctr">
              <a:defRPr/>
            </a:pPr>
            <a:r>
              <a:rPr lang="en-ZA" sz="1000" b="1" dirty="0">
                <a:solidFill>
                  <a:srgbClr val="3E0099"/>
                </a:solidFill>
                <a:latin typeface="Century Gothic" panose="020B0502020202020204" pitchFamily="34" charset="0"/>
                <a:ea typeface="MS PGothic" panose="020B0600070205080204" pitchFamily="34" charset="-128"/>
              </a:rPr>
              <a:t>INTRODUCTIONS 10 MINS</a:t>
            </a:r>
          </a:p>
        </p:txBody>
      </p:sp>
      <p:sp>
        <p:nvSpPr>
          <p:cNvPr id="70" name="TextBox 69">
            <a:extLst>
              <a:ext uri="{FF2B5EF4-FFF2-40B4-BE49-F238E27FC236}">
                <a16:creationId xmlns:a16="http://schemas.microsoft.com/office/drawing/2014/main" id="{1DFA65B3-D05B-4846-965F-F79287B0BF65}"/>
              </a:ext>
            </a:extLst>
          </p:cNvPr>
          <p:cNvSpPr txBox="1"/>
          <p:nvPr/>
        </p:nvSpPr>
        <p:spPr>
          <a:xfrm>
            <a:off x="2403927" y="1741161"/>
            <a:ext cx="1371536" cy="553998"/>
          </a:xfrm>
          <a:prstGeom prst="rect">
            <a:avLst/>
          </a:prstGeom>
          <a:noFill/>
        </p:spPr>
        <p:txBody>
          <a:bodyPr wrap="square">
            <a:spAutoFit/>
          </a:bodyPr>
          <a:lstStyle/>
          <a:p>
            <a:pPr algn="ctr">
              <a:defRPr/>
            </a:pPr>
            <a:r>
              <a:rPr lang="en-ZA" sz="1000" b="1" dirty="0">
                <a:solidFill>
                  <a:srgbClr val="3E0099"/>
                </a:solidFill>
                <a:latin typeface="Century Gothic" panose="020B0502020202020204" pitchFamily="34" charset="0"/>
                <a:ea typeface="MS PGothic" panose="020B0600070205080204" pitchFamily="34" charset="-128"/>
              </a:rPr>
              <a:t>FUTURE VISION </a:t>
            </a:r>
          </a:p>
          <a:p>
            <a:pPr algn="ctr">
              <a:defRPr/>
            </a:pPr>
            <a:r>
              <a:rPr lang="en-ZA" sz="1000" b="1" dirty="0">
                <a:solidFill>
                  <a:srgbClr val="3E0099"/>
                </a:solidFill>
                <a:latin typeface="Century Gothic" panose="020B0502020202020204" pitchFamily="34" charset="0"/>
                <a:ea typeface="MS PGothic" panose="020B0600070205080204" pitchFamily="34" charset="-128"/>
              </a:rPr>
              <a:t>EXERCISE </a:t>
            </a:r>
          </a:p>
          <a:p>
            <a:pPr algn="ctr">
              <a:defRPr/>
            </a:pPr>
            <a:r>
              <a:rPr lang="en-ZA" sz="1000" b="1" dirty="0">
                <a:solidFill>
                  <a:srgbClr val="3E0099"/>
                </a:solidFill>
                <a:latin typeface="Century Gothic" panose="020B0502020202020204" pitchFamily="34" charset="0"/>
                <a:ea typeface="MS PGothic" panose="020B0600070205080204" pitchFamily="34" charset="-128"/>
              </a:rPr>
              <a:t>20 MINS</a:t>
            </a:r>
          </a:p>
        </p:txBody>
      </p:sp>
      <p:sp>
        <p:nvSpPr>
          <p:cNvPr id="71" name="TextBox 70">
            <a:extLst>
              <a:ext uri="{FF2B5EF4-FFF2-40B4-BE49-F238E27FC236}">
                <a16:creationId xmlns:a16="http://schemas.microsoft.com/office/drawing/2014/main" id="{F0226487-CC56-CA4E-B012-D62AD4A8AF6A}"/>
              </a:ext>
            </a:extLst>
          </p:cNvPr>
          <p:cNvSpPr txBox="1"/>
          <p:nvPr/>
        </p:nvSpPr>
        <p:spPr>
          <a:xfrm>
            <a:off x="2486091" y="3118071"/>
            <a:ext cx="1277127" cy="553998"/>
          </a:xfrm>
          <a:prstGeom prst="rect">
            <a:avLst/>
          </a:prstGeom>
          <a:noFill/>
        </p:spPr>
        <p:txBody>
          <a:bodyPr wrap="square">
            <a:spAutoFit/>
          </a:bodyPr>
          <a:lstStyle/>
          <a:p>
            <a:pPr algn="ctr">
              <a:defRPr/>
            </a:pPr>
            <a:r>
              <a:rPr lang="en-ZA" sz="1000" b="1" dirty="0">
                <a:solidFill>
                  <a:srgbClr val="3E0099"/>
                </a:solidFill>
                <a:latin typeface="Century Gothic" panose="020B0502020202020204" pitchFamily="34" charset="0"/>
                <a:ea typeface="MS PGothic" panose="020B0600070205080204" pitchFamily="34" charset="-128"/>
              </a:rPr>
              <a:t>COMMUNITY MAPPING </a:t>
            </a:r>
          </a:p>
          <a:p>
            <a:pPr algn="ctr">
              <a:defRPr/>
            </a:pPr>
            <a:r>
              <a:rPr lang="en-ZA" sz="1000" b="1" dirty="0">
                <a:solidFill>
                  <a:srgbClr val="3E0099"/>
                </a:solidFill>
                <a:latin typeface="Century Gothic" panose="020B0502020202020204" pitchFamily="34" charset="0"/>
                <a:ea typeface="MS PGothic" panose="020B0600070205080204" pitchFamily="34" charset="-128"/>
              </a:rPr>
              <a:t>20 MINS</a:t>
            </a:r>
          </a:p>
        </p:txBody>
      </p:sp>
      <p:sp>
        <p:nvSpPr>
          <p:cNvPr id="72" name="TextBox 71">
            <a:extLst>
              <a:ext uri="{FF2B5EF4-FFF2-40B4-BE49-F238E27FC236}">
                <a16:creationId xmlns:a16="http://schemas.microsoft.com/office/drawing/2014/main" id="{3AD5A74F-660B-F144-AF1C-3A04D6F22441}"/>
              </a:ext>
            </a:extLst>
          </p:cNvPr>
          <p:cNvSpPr txBox="1"/>
          <p:nvPr/>
        </p:nvSpPr>
        <p:spPr>
          <a:xfrm>
            <a:off x="599966" y="2507472"/>
            <a:ext cx="1426313" cy="553998"/>
          </a:xfrm>
          <a:prstGeom prst="rect">
            <a:avLst/>
          </a:prstGeom>
          <a:noFill/>
        </p:spPr>
        <p:txBody>
          <a:bodyPr wrap="square">
            <a:spAutoFit/>
          </a:bodyPr>
          <a:lstStyle/>
          <a:p>
            <a:pPr algn="ctr">
              <a:defRPr/>
            </a:pPr>
            <a:r>
              <a:rPr lang="en-ZA" sz="1000" b="1" dirty="0">
                <a:solidFill>
                  <a:srgbClr val="3E0099"/>
                </a:solidFill>
                <a:latin typeface="Century Gothic" panose="020B0502020202020204" pitchFamily="34" charset="0"/>
                <a:ea typeface="MS PGothic" panose="020B0600070205080204" pitchFamily="34" charset="-128"/>
              </a:rPr>
              <a:t>SEX, CONCEPTION </a:t>
            </a:r>
          </a:p>
          <a:p>
            <a:pPr algn="ctr">
              <a:defRPr/>
            </a:pPr>
            <a:r>
              <a:rPr lang="en-ZA" sz="1000" b="1" dirty="0">
                <a:solidFill>
                  <a:srgbClr val="3E0099"/>
                </a:solidFill>
                <a:latin typeface="Century Gothic" panose="020B0502020202020204" pitchFamily="34" charset="0"/>
                <a:ea typeface="MS PGothic" panose="020B0600070205080204" pitchFamily="34" charset="-128"/>
              </a:rPr>
              <a:t>&amp; PREGNANCY</a:t>
            </a:r>
          </a:p>
          <a:p>
            <a:pPr algn="ctr">
              <a:defRPr/>
            </a:pPr>
            <a:r>
              <a:rPr lang="en-ZA" sz="1000" b="1" dirty="0">
                <a:solidFill>
                  <a:srgbClr val="3E0099"/>
                </a:solidFill>
                <a:latin typeface="Century Gothic" panose="020B0502020202020204" pitchFamily="34" charset="0"/>
                <a:ea typeface="MS PGothic" panose="020B0600070205080204" pitchFamily="34" charset="-128"/>
              </a:rPr>
              <a:t>25 MINS</a:t>
            </a:r>
          </a:p>
        </p:txBody>
      </p:sp>
      <p:sp>
        <p:nvSpPr>
          <p:cNvPr id="73" name="TextBox 72">
            <a:extLst>
              <a:ext uri="{FF2B5EF4-FFF2-40B4-BE49-F238E27FC236}">
                <a16:creationId xmlns:a16="http://schemas.microsoft.com/office/drawing/2014/main" id="{2C315950-AE2A-7040-90EE-D54308208B55}"/>
              </a:ext>
            </a:extLst>
          </p:cNvPr>
          <p:cNvSpPr txBox="1"/>
          <p:nvPr/>
        </p:nvSpPr>
        <p:spPr>
          <a:xfrm>
            <a:off x="591543" y="3737752"/>
            <a:ext cx="1277128" cy="553998"/>
          </a:xfrm>
          <a:prstGeom prst="rect">
            <a:avLst/>
          </a:prstGeom>
          <a:noFill/>
        </p:spPr>
        <p:txBody>
          <a:bodyPr wrap="square">
            <a:spAutoFit/>
          </a:bodyPr>
          <a:lstStyle/>
          <a:p>
            <a:pPr algn="ctr">
              <a:defRPr/>
            </a:pPr>
            <a:r>
              <a:rPr lang="en-ZA" sz="1000" b="1" dirty="0">
                <a:solidFill>
                  <a:srgbClr val="3E0099"/>
                </a:solidFill>
                <a:latin typeface="Century Gothic" panose="020B0502020202020204" pitchFamily="34" charset="0"/>
                <a:ea typeface="MS PGothic" panose="020B0600070205080204" pitchFamily="34" charset="-128"/>
              </a:rPr>
              <a:t>OPTION COUNSELLING</a:t>
            </a:r>
          </a:p>
          <a:p>
            <a:pPr algn="ctr">
              <a:defRPr/>
            </a:pPr>
            <a:r>
              <a:rPr lang="en-ZA" sz="1000" b="1" dirty="0">
                <a:solidFill>
                  <a:srgbClr val="3E0099"/>
                </a:solidFill>
                <a:latin typeface="Century Gothic" panose="020B0502020202020204" pitchFamily="34" charset="0"/>
                <a:ea typeface="MS PGothic" panose="020B0600070205080204" pitchFamily="34" charset="-128"/>
              </a:rPr>
              <a:t>25 MINS</a:t>
            </a:r>
          </a:p>
        </p:txBody>
      </p:sp>
      <p:sp>
        <p:nvSpPr>
          <p:cNvPr id="74" name="TextBox 73">
            <a:extLst>
              <a:ext uri="{FF2B5EF4-FFF2-40B4-BE49-F238E27FC236}">
                <a16:creationId xmlns:a16="http://schemas.microsoft.com/office/drawing/2014/main" id="{C8E3AE3D-FA9C-BC42-9AC4-298F3DA98873}"/>
              </a:ext>
            </a:extLst>
          </p:cNvPr>
          <p:cNvSpPr txBox="1"/>
          <p:nvPr/>
        </p:nvSpPr>
        <p:spPr>
          <a:xfrm>
            <a:off x="2403520" y="4499893"/>
            <a:ext cx="1446326" cy="553998"/>
          </a:xfrm>
          <a:prstGeom prst="rect">
            <a:avLst/>
          </a:prstGeom>
          <a:noFill/>
        </p:spPr>
        <p:txBody>
          <a:bodyPr wrap="square">
            <a:spAutoFit/>
          </a:bodyPr>
          <a:lstStyle/>
          <a:p>
            <a:pPr algn="ctr">
              <a:defRPr/>
            </a:pPr>
            <a:r>
              <a:rPr lang="en-ZA" sz="1000" b="1" dirty="0">
                <a:solidFill>
                  <a:srgbClr val="3E0099"/>
                </a:solidFill>
                <a:latin typeface="Century Gothic" panose="020B0502020202020204" pitchFamily="34" charset="0"/>
                <a:ea typeface="MS PGothic" panose="020B0600070205080204" pitchFamily="34" charset="-128"/>
              </a:rPr>
              <a:t>ACTION </a:t>
            </a:r>
          </a:p>
          <a:p>
            <a:pPr algn="ctr">
              <a:defRPr/>
            </a:pPr>
            <a:r>
              <a:rPr lang="en-ZA" sz="1000" b="1" dirty="0">
                <a:solidFill>
                  <a:srgbClr val="3E0099"/>
                </a:solidFill>
                <a:latin typeface="Century Gothic" panose="020B0502020202020204" pitchFamily="34" charset="0"/>
                <a:ea typeface="MS PGothic" panose="020B0600070205080204" pitchFamily="34" charset="-128"/>
              </a:rPr>
              <a:t>PLANNING</a:t>
            </a:r>
          </a:p>
          <a:p>
            <a:pPr algn="ctr">
              <a:defRPr/>
            </a:pPr>
            <a:r>
              <a:rPr lang="en-ZA" sz="1000" b="1" dirty="0">
                <a:solidFill>
                  <a:srgbClr val="3E0099"/>
                </a:solidFill>
                <a:latin typeface="Century Gothic" panose="020B0502020202020204" pitchFamily="34" charset="0"/>
                <a:ea typeface="MS PGothic" panose="020B0600070205080204" pitchFamily="34" charset="-128"/>
              </a:rPr>
              <a:t>10 MINS</a:t>
            </a:r>
          </a:p>
        </p:txBody>
      </p:sp>
      <p:cxnSp>
        <p:nvCxnSpPr>
          <p:cNvPr id="87" name="Curved Connector 86">
            <a:extLst>
              <a:ext uri="{FF2B5EF4-FFF2-40B4-BE49-F238E27FC236}">
                <a16:creationId xmlns:a16="http://schemas.microsoft.com/office/drawing/2014/main" id="{13681F1E-7496-D247-B615-84758EE07342}"/>
              </a:ext>
            </a:extLst>
          </p:cNvPr>
          <p:cNvCxnSpPr>
            <a:cxnSpLocks/>
          </p:cNvCxnSpPr>
          <p:nvPr/>
        </p:nvCxnSpPr>
        <p:spPr>
          <a:xfrm>
            <a:off x="1803898" y="2260278"/>
            <a:ext cx="884567" cy="574893"/>
          </a:xfrm>
          <a:prstGeom prst="curvedConnector3">
            <a:avLst>
              <a:gd name="adj1" fmla="val 50000"/>
            </a:avLst>
          </a:prstGeom>
          <a:ln w="38100">
            <a:solidFill>
              <a:srgbClr val="3E0099"/>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Curved Connector 108">
            <a:extLst>
              <a:ext uri="{FF2B5EF4-FFF2-40B4-BE49-F238E27FC236}">
                <a16:creationId xmlns:a16="http://schemas.microsoft.com/office/drawing/2014/main" id="{2AE13B48-B6AE-9B41-9DA8-9EABD5FB0BB2}"/>
              </a:ext>
            </a:extLst>
          </p:cNvPr>
          <p:cNvCxnSpPr>
            <a:cxnSpLocks/>
          </p:cNvCxnSpPr>
          <p:nvPr/>
        </p:nvCxnSpPr>
        <p:spPr>
          <a:xfrm rot="10800000" flipV="1">
            <a:off x="1759661" y="1537941"/>
            <a:ext cx="884567" cy="574892"/>
          </a:xfrm>
          <a:prstGeom prst="curvedConnector3">
            <a:avLst>
              <a:gd name="adj1" fmla="val 50000"/>
            </a:avLst>
          </a:prstGeom>
          <a:ln w="38100">
            <a:solidFill>
              <a:srgbClr val="3E0099"/>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Curved Connector 111">
            <a:extLst>
              <a:ext uri="{FF2B5EF4-FFF2-40B4-BE49-F238E27FC236}">
                <a16:creationId xmlns:a16="http://schemas.microsoft.com/office/drawing/2014/main" id="{1B236F8A-76B6-2C44-B6DB-D9CAF7090653}"/>
              </a:ext>
            </a:extLst>
          </p:cNvPr>
          <p:cNvCxnSpPr>
            <a:cxnSpLocks/>
          </p:cNvCxnSpPr>
          <p:nvPr/>
        </p:nvCxnSpPr>
        <p:spPr>
          <a:xfrm>
            <a:off x="1792495" y="859681"/>
            <a:ext cx="884567" cy="574893"/>
          </a:xfrm>
          <a:prstGeom prst="curvedConnector3">
            <a:avLst>
              <a:gd name="adj1" fmla="val 50000"/>
            </a:avLst>
          </a:prstGeom>
          <a:ln w="38100">
            <a:solidFill>
              <a:srgbClr val="3E0099"/>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Curved Connector 112">
            <a:extLst>
              <a:ext uri="{FF2B5EF4-FFF2-40B4-BE49-F238E27FC236}">
                <a16:creationId xmlns:a16="http://schemas.microsoft.com/office/drawing/2014/main" id="{036BA882-2834-4A4C-8F4F-D78163D94E46}"/>
              </a:ext>
            </a:extLst>
          </p:cNvPr>
          <p:cNvCxnSpPr>
            <a:cxnSpLocks/>
          </p:cNvCxnSpPr>
          <p:nvPr/>
        </p:nvCxnSpPr>
        <p:spPr>
          <a:xfrm rot="10800000" flipV="1">
            <a:off x="1792495" y="2953847"/>
            <a:ext cx="884567" cy="574892"/>
          </a:xfrm>
          <a:prstGeom prst="curvedConnector3">
            <a:avLst>
              <a:gd name="adj1" fmla="val 50000"/>
            </a:avLst>
          </a:prstGeom>
          <a:ln w="38100">
            <a:solidFill>
              <a:srgbClr val="3E0099"/>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Curved Connector 115">
            <a:extLst>
              <a:ext uri="{FF2B5EF4-FFF2-40B4-BE49-F238E27FC236}">
                <a16:creationId xmlns:a16="http://schemas.microsoft.com/office/drawing/2014/main" id="{749B47B6-7EE2-E046-B7CF-B628F9448E72}"/>
              </a:ext>
            </a:extLst>
          </p:cNvPr>
          <p:cNvCxnSpPr>
            <a:cxnSpLocks/>
          </p:cNvCxnSpPr>
          <p:nvPr/>
        </p:nvCxnSpPr>
        <p:spPr>
          <a:xfrm>
            <a:off x="1803898" y="3657427"/>
            <a:ext cx="884567" cy="574893"/>
          </a:xfrm>
          <a:prstGeom prst="curvedConnector3">
            <a:avLst>
              <a:gd name="adj1" fmla="val 50000"/>
            </a:avLst>
          </a:prstGeom>
          <a:ln w="38100">
            <a:solidFill>
              <a:srgbClr val="3E0099"/>
            </a:solidFill>
            <a:tailEnd type="triangle"/>
          </a:ln>
        </p:spPr>
        <p:style>
          <a:lnRef idx="1">
            <a:schemeClr val="accent1"/>
          </a:lnRef>
          <a:fillRef idx="0">
            <a:schemeClr val="accent1"/>
          </a:fillRef>
          <a:effectRef idx="0">
            <a:schemeClr val="accent1"/>
          </a:effectRef>
          <a:fontRef idx="minor">
            <a:schemeClr val="tx1"/>
          </a:fontRef>
        </p:style>
      </p:cxnSp>
      <p:sp>
        <p:nvSpPr>
          <p:cNvPr id="124" name="Oval 123">
            <a:extLst>
              <a:ext uri="{FF2B5EF4-FFF2-40B4-BE49-F238E27FC236}">
                <a16:creationId xmlns:a16="http://schemas.microsoft.com/office/drawing/2014/main" id="{CD83CA01-5825-1C4D-B44D-482F670FA1C0}"/>
              </a:ext>
            </a:extLst>
          </p:cNvPr>
          <p:cNvSpPr/>
          <p:nvPr/>
        </p:nvSpPr>
        <p:spPr>
          <a:xfrm>
            <a:off x="2006165" y="2281484"/>
            <a:ext cx="498764" cy="502908"/>
          </a:xfrm>
          <a:prstGeom prst="ellipse">
            <a:avLst/>
          </a:prstGeom>
          <a:solidFill>
            <a:srgbClr val="3E0099"/>
          </a:solidFill>
          <a:ln>
            <a:solidFill>
              <a:srgbClr val="3E0099"/>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000" dirty="0">
                <a:solidFill>
                  <a:schemeClr val="bg1"/>
                </a:solidFill>
              </a:rPr>
              <a:t>TAKE</a:t>
            </a:r>
          </a:p>
          <a:p>
            <a:pPr algn="ctr"/>
            <a:r>
              <a:rPr lang="en-US" sz="1000" dirty="0">
                <a:solidFill>
                  <a:schemeClr val="bg1"/>
                </a:solidFill>
              </a:rPr>
              <a:t>10</a:t>
            </a:r>
          </a:p>
        </p:txBody>
      </p:sp>
      <p:pic>
        <p:nvPicPr>
          <p:cNvPr id="127" name="Graphic 126" descr="Clock with solid fill">
            <a:extLst>
              <a:ext uri="{FF2B5EF4-FFF2-40B4-BE49-F238E27FC236}">
                <a16:creationId xmlns:a16="http://schemas.microsoft.com/office/drawing/2014/main" id="{6FF49CCA-510B-3E47-B4EE-5FCB92B1CE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82608" y="77030"/>
            <a:ext cx="563671" cy="563671"/>
          </a:xfrm>
          <a:prstGeom prst="rect">
            <a:avLst/>
          </a:prstGeom>
        </p:spPr>
      </p:pic>
      <p:pic>
        <p:nvPicPr>
          <p:cNvPr id="128" name="Graphic 127" descr="Telescope with solid fill">
            <a:extLst>
              <a:ext uri="{FF2B5EF4-FFF2-40B4-BE49-F238E27FC236}">
                <a16:creationId xmlns:a16="http://schemas.microsoft.com/office/drawing/2014/main" id="{8EE8634A-B0A3-834D-BADE-860B0C53B04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74425" y="684213"/>
            <a:ext cx="563671" cy="563671"/>
          </a:xfrm>
          <a:prstGeom prst="rect">
            <a:avLst/>
          </a:prstGeom>
        </p:spPr>
      </p:pic>
      <p:pic>
        <p:nvPicPr>
          <p:cNvPr id="134" name="Graphic 133" descr="Hand with solid fill">
            <a:extLst>
              <a:ext uri="{FF2B5EF4-FFF2-40B4-BE49-F238E27FC236}">
                <a16:creationId xmlns:a16="http://schemas.microsoft.com/office/drawing/2014/main" id="{B7BC5883-6A92-8B44-8EA1-F9A0D48C212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957935" y="716839"/>
            <a:ext cx="457200" cy="457200"/>
          </a:xfrm>
          <a:prstGeom prst="rect">
            <a:avLst/>
          </a:prstGeom>
        </p:spPr>
      </p:pic>
      <p:pic>
        <p:nvPicPr>
          <p:cNvPr id="135" name="Graphic 134" descr="Decision chart with solid fill">
            <a:extLst>
              <a:ext uri="{FF2B5EF4-FFF2-40B4-BE49-F238E27FC236}">
                <a16:creationId xmlns:a16="http://schemas.microsoft.com/office/drawing/2014/main" id="{852FE457-AC37-7F4A-BBFA-2027493BCAB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796314" y="3543709"/>
            <a:ext cx="563673" cy="563673"/>
          </a:xfrm>
          <a:prstGeom prst="rect">
            <a:avLst/>
          </a:prstGeom>
        </p:spPr>
      </p:pic>
      <p:pic>
        <p:nvPicPr>
          <p:cNvPr id="137" name="Graphic 136" descr="Badge Heart with solid fill">
            <a:extLst>
              <a:ext uri="{FF2B5EF4-FFF2-40B4-BE49-F238E27FC236}">
                <a16:creationId xmlns:a16="http://schemas.microsoft.com/office/drawing/2014/main" id="{46AC95DC-E70B-9146-8C9B-4571EB41A555}"/>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515197" y="3487736"/>
            <a:ext cx="635559" cy="635559"/>
          </a:xfrm>
          <a:prstGeom prst="rect">
            <a:avLst/>
          </a:prstGeom>
        </p:spPr>
      </p:pic>
      <p:sp>
        <p:nvSpPr>
          <p:cNvPr id="139" name="TextBox 138">
            <a:extLst>
              <a:ext uri="{FF2B5EF4-FFF2-40B4-BE49-F238E27FC236}">
                <a16:creationId xmlns:a16="http://schemas.microsoft.com/office/drawing/2014/main" id="{7868735B-C809-9D46-8778-5B2EF55AADB2}"/>
              </a:ext>
            </a:extLst>
          </p:cNvPr>
          <p:cNvSpPr txBox="1"/>
          <p:nvPr/>
        </p:nvSpPr>
        <p:spPr>
          <a:xfrm>
            <a:off x="5122977" y="164671"/>
            <a:ext cx="2666418" cy="400110"/>
          </a:xfrm>
          <a:prstGeom prst="rect">
            <a:avLst/>
          </a:prstGeom>
          <a:noFill/>
        </p:spPr>
        <p:txBody>
          <a:bodyPr wrap="square">
            <a:spAutoFit/>
          </a:bodyPr>
          <a:lstStyle/>
          <a:p>
            <a:pPr>
              <a:defRPr/>
            </a:pPr>
            <a:r>
              <a:rPr lang="en-ZA" sz="1000" b="1" dirty="0">
                <a:solidFill>
                  <a:srgbClr val="3E0099"/>
                </a:solidFill>
                <a:latin typeface="Century Gothic" panose="020B0502020202020204" pitchFamily="34" charset="0"/>
                <a:ea typeface="MS PGothic" panose="020B0600070205080204" pitchFamily="34" charset="-128"/>
              </a:rPr>
              <a:t>1 HOUR SEX, CONCEPTION &amp; PREGNANCY WORKSHOP</a:t>
            </a:r>
          </a:p>
        </p:txBody>
      </p:sp>
      <p:sp>
        <p:nvSpPr>
          <p:cNvPr id="140" name="Rounded Rectangle 139">
            <a:extLst>
              <a:ext uri="{FF2B5EF4-FFF2-40B4-BE49-F238E27FC236}">
                <a16:creationId xmlns:a16="http://schemas.microsoft.com/office/drawing/2014/main" id="{9507F79E-02DB-4C40-9D48-FC8555FB6DA7}"/>
              </a:ext>
            </a:extLst>
          </p:cNvPr>
          <p:cNvSpPr/>
          <p:nvPr/>
        </p:nvSpPr>
        <p:spPr>
          <a:xfrm>
            <a:off x="4473381" y="650948"/>
            <a:ext cx="3436310" cy="2133915"/>
          </a:xfrm>
          <a:prstGeom prst="roundRect">
            <a:avLst/>
          </a:prstGeom>
          <a:noFill/>
          <a:ln w="38100">
            <a:solidFill>
              <a:srgbClr val="3E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41">
            <a:extLst>
              <a:ext uri="{FF2B5EF4-FFF2-40B4-BE49-F238E27FC236}">
                <a16:creationId xmlns:a16="http://schemas.microsoft.com/office/drawing/2014/main" id="{A4640325-1312-3145-B518-085369E027E2}"/>
              </a:ext>
            </a:extLst>
          </p:cNvPr>
          <p:cNvSpPr txBox="1"/>
          <p:nvPr/>
        </p:nvSpPr>
        <p:spPr>
          <a:xfrm>
            <a:off x="4547971" y="1188983"/>
            <a:ext cx="1277128" cy="400110"/>
          </a:xfrm>
          <a:prstGeom prst="rect">
            <a:avLst/>
          </a:prstGeom>
          <a:noFill/>
        </p:spPr>
        <p:txBody>
          <a:bodyPr wrap="square">
            <a:spAutoFit/>
          </a:bodyPr>
          <a:lstStyle/>
          <a:p>
            <a:pPr algn="ctr">
              <a:defRPr/>
            </a:pPr>
            <a:r>
              <a:rPr lang="en-ZA" sz="1000" b="1" dirty="0">
                <a:solidFill>
                  <a:srgbClr val="3E0099"/>
                </a:solidFill>
                <a:latin typeface="Century Gothic" panose="020B0502020202020204" pitchFamily="34" charset="0"/>
                <a:ea typeface="MS PGothic" panose="020B0600070205080204" pitchFamily="34" charset="-128"/>
              </a:rPr>
              <a:t>WELCOME/INTRO10 MINS</a:t>
            </a:r>
          </a:p>
        </p:txBody>
      </p:sp>
      <p:sp>
        <p:nvSpPr>
          <p:cNvPr id="143" name="TextBox 142">
            <a:extLst>
              <a:ext uri="{FF2B5EF4-FFF2-40B4-BE49-F238E27FC236}">
                <a16:creationId xmlns:a16="http://schemas.microsoft.com/office/drawing/2014/main" id="{C64399F2-9516-5B41-8093-C39E3D74A949}"/>
              </a:ext>
            </a:extLst>
          </p:cNvPr>
          <p:cNvSpPr txBox="1"/>
          <p:nvPr/>
        </p:nvSpPr>
        <p:spPr>
          <a:xfrm>
            <a:off x="6220666" y="1215754"/>
            <a:ext cx="1371536" cy="553998"/>
          </a:xfrm>
          <a:prstGeom prst="rect">
            <a:avLst/>
          </a:prstGeom>
          <a:noFill/>
        </p:spPr>
        <p:txBody>
          <a:bodyPr wrap="square">
            <a:spAutoFit/>
          </a:bodyPr>
          <a:lstStyle/>
          <a:p>
            <a:pPr algn="ctr">
              <a:defRPr/>
            </a:pPr>
            <a:r>
              <a:rPr lang="en-ZA" sz="1000" b="1" dirty="0">
                <a:solidFill>
                  <a:srgbClr val="3E0099"/>
                </a:solidFill>
                <a:latin typeface="Century Gothic" panose="020B0502020202020204" pitchFamily="34" charset="0"/>
                <a:ea typeface="MS PGothic" panose="020B0600070205080204" pitchFamily="34" charset="-128"/>
              </a:rPr>
              <a:t>FUTURE VISION </a:t>
            </a:r>
          </a:p>
          <a:p>
            <a:pPr algn="ctr">
              <a:defRPr/>
            </a:pPr>
            <a:r>
              <a:rPr lang="en-ZA" sz="1000" b="1" dirty="0">
                <a:solidFill>
                  <a:srgbClr val="3E0099"/>
                </a:solidFill>
                <a:latin typeface="Century Gothic" panose="020B0502020202020204" pitchFamily="34" charset="0"/>
                <a:ea typeface="MS PGothic" panose="020B0600070205080204" pitchFamily="34" charset="-128"/>
              </a:rPr>
              <a:t>EXERCISE </a:t>
            </a:r>
          </a:p>
          <a:p>
            <a:pPr algn="ctr">
              <a:defRPr/>
            </a:pPr>
            <a:r>
              <a:rPr lang="en-ZA" sz="1000" b="1" dirty="0">
                <a:solidFill>
                  <a:srgbClr val="3E0099"/>
                </a:solidFill>
                <a:latin typeface="Century Gothic" panose="020B0502020202020204" pitchFamily="34" charset="0"/>
                <a:ea typeface="MS PGothic" panose="020B0600070205080204" pitchFamily="34" charset="-128"/>
              </a:rPr>
              <a:t>20 MINS</a:t>
            </a:r>
          </a:p>
        </p:txBody>
      </p:sp>
      <p:sp>
        <p:nvSpPr>
          <p:cNvPr id="147" name="TextBox 146">
            <a:extLst>
              <a:ext uri="{FF2B5EF4-FFF2-40B4-BE49-F238E27FC236}">
                <a16:creationId xmlns:a16="http://schemas.microsoft.com/office/drawing/2014/main" id="{D2A4ED82-5F45-5143-A554-A446E599B916}"/>
              </a:ext>
            </a:extLst>
          </p:cNvPr>
          <p:cNvSpPr txBox="1"/>
          <p:nvPr/>
        </p:nvSpPr>
        <p:spPr>
          <a:xfrm>
            <a:off x="6353238" y="4086374"/>
            <a:ext cx="1446326" cy="400110"/>
          </a:xfrm>
          <a:prstGeom prst="rect">
            <a:avLst/>
          </a:prstGeom>
          <a:noFill/>
        </p:spPr>
        <p:txBody>
          <a:bodyPr wrap="square">
            <a:spAutoFit/>
          </a:bodyPr>
          <a:lstStyle/>
          <a:p>
            <a:pPr algn="ctr">
              <a:defRPr/>
            </a:pPr>
            <a:r>
              <a:rPr lang="en-ZA" sz="1000" b="1" dirty="0">
                <a:solidFill>
                  <a:srgbClr val="3E0099"/>
                </a:solidFill>
                <a:latin typeface="Century Gothic" panose="020B0502020202020204" pitchFamily="34" charset="0"/>
                <a:ea typeface="MS PGothic" panose="020B0600070205080204" pitchFamily="34" charset="-128"/>
              </a:rPr>
              <a:t>SEX, GENDER &amp; ID</a:t>
            </a:r>
          </a:p>
          <a:p>
            <a:pPr algn="ctr">
              <a:defRPr/>
            </a:pPr>
            <a:r>
              <a:rPr lang="en-ZA" sz="1000" b="1" dirty="0">
                <a:solidFill>
                  <a:srgbClr val="3E0099"/>
                </a:solidFill>
                <a:latin typeface="Century Gothic" panose="020B0502020202020204" pitchFamily="34" charset="0"/>
                <a:ea typeface="MS PGothic" panose="020B0600070205080204" pitchFamily="34" charset="-128"/>
              </a:rPr>
              <a:t>20 MINS</a:t>
            </a:r>
          </a:p>
        </p:txBody>
      </p:sp>
      <p:sp>
        <p:nvSpPr>
          <p:cNvPr id="148" name="TextBox 147">
            <a:extLst>
              <a:ext uri="{FF2B5EF4-FFF2-40B4-BE49-F238E27FC236}">
                <a16:creationId xmlns:a16="http://schemas.microsoft.com/office/drawing/2014/main" id="{02FB7B11-8F79-8449-A4F1-ADF227DF3A5F}"/>
              </a:ext>
            </a:extLst>
          </p:cNvPr>
          <p:cNvSpPr txBox="1"/>
          <p:nvPr/>
        </p:nvSpPr>
        <p:spPr>
          <a:xfrm>
            <a:off x="4488121" y="4937847"/>
            <a:ext cx="1426313" cy="400110"/>
          </a:xfrm>
          <a:prstGeom prst="rect">
            <a:avLst/>
          </a:prstGeom>
          <a:noFill/>
        </p:spPr>
        <p:txBody>
          <a:bodyPr wrap="square">
            <a:spAutoFit/>
          </a:bodyPr>
          <a:lstStyle/>
          <a:p>
            <a:pPr algn="ctr">
              <a:defRPr/>
            </a:pPr>
            <a:r>
              <a:rPr lang="en-ZA" sz="1000" b="1" dirty="0">
                <a:solidFill>
                  <a:srgbClr val="3E0099"/>
                </a:solidFill>
                <a:latin typeface="Century Gothic" panose="020B0502020202020204" pitchFamily="34" charset="0"/>
                <a:ea typeface="MS PGothic" panose="020B0600070205080204" pitchFamily="34" charset="-128"/>
              </a:rPr>
              <a:t>PERSONAL IDENTITY</a:t>
            </a:r>
          </a:p>
          <a:p>
            <a:pPr algn="ctr">
              <a:defRPr/>
            </a:pPr>
            <a:r>
              <a:rPr lang="en-ZA" sz="1000" b="1" dirty="0">
                <a:solidFill>
                  <a:srgbClr val="3E0099"/>
                </a:solidFill>
                <a:latin typeface="Century Gothic" panose="020B0502020202020204" pitchFamily="34" charset="0"/>
                <a:ea typeface="MS PGothic" panose="020B0600070205080204" pitchFamily="34" charset="-128"/>
              </a:rPr>
              <a:t>20 MINS</a:t>
            </a:r>
          </a:p>
        </p:txBody>
      </p:sp>
      <p:sp>
        <p:nvSpPr>
          <p:cNvPr id="149" name="TextBox 148">
            <a:extLst>
              <a:ext uri="{FF2B5EF4-FFF2-40B4-BE49-F238E27FC236}">
                <a16:creationId xmlns:a16="http://schemas.microsoft.com/office/drawing/2014/main" id="{ABFBBE1C-5830-1B4C-9829-910C4427803B}"/>
              </a:ext>
            </a:extLst>
          </p:cNvPr>
          <p:cNvSpPr txBox="1"/>
          <p:nvPr/>
        </p:nvSpPr>
        <p:spPr>
          <a:xfrm>
            <a:off x="10079143" y="4049946"/>
            <a:ext cx="1507665" cy="553998"/>
          </a:xfrm>
          <a:prstGeom prst="rect">
            <a:avLst/>
          </a:prstGeom>
          <a:noFill/>
        </p:spPr>
        <p:txBody>
          <a:bodyPr wrap="square">
            <a:spAutoFit/>
          </a:bodyPr>
          <a:lstStyle/>
          <a:p>
            <a:pPr algn="ctr">
              <a:defRPr/>
            </a:pPr>
            <a:r>
              <a:rPr lang="en-ZA" sz="1000" b="1" dirty="0">
                <a:solidFill>
                  <a:srgbClr val="3E0099"/>
                </a:solidFill>
                <a:latin typeface="Century Gothic" panose="020B0502020202020204" pitchFamily="34" charset="0"/>
                <a:ea typeface="MS PGothic" panose="020B0600070205080204" pitchFamily="34" charset="-128"/>
              </a:rPr>
              <a:t>SEX &amp; REPRODUCTIVE HEALTH RIGHTS</a:t>
            </a:r>
          </a:p>
          <a:p>
            <a:pPr algn="ctr">
              <a:defRPr/>
            </a:pPr>
            <a:r>
              <a:rPr lang="en-ZA" sz="1000" b="1" dirty="0">
                <a:solidFill>
                  <a:srgbClr val="3E0099"/>
                </a:solidFill>
                <a:latin typeface="Century Gothic" panose="020B0502020202020204" pitchFamily="34" charset="0"/>
                <a:ea typeface="MS PGothic" panose="020B0600070205080204" pitchFamily="34" charset="-128"/>
              </a:rPr>
              <a:t>20 MINS</a:t>
            </a:r>
          </a:p>
        </p:txBody>
      </p:sp>
      <p:sp>
        <p:nvSpPr>
          <p:cNvPr id="150" name="TextBox 149">
            <a:extLst>
              <a:ext uri="{FF2B5EF4-FFF2-40B4-BE49-F238E27FC236}">
                <a16:creationId xmlns:a16="http://schemas.microsoft.com/office/drawing/2014/main" id="{58B9419B-4AFD-6F41-AF48-370CA933294A}"/>
              </a:ext>
            </a:extLst>
          </p:cNvPr>
          <p:cNvSpPr txBox="1"/>
          <p:nvPr/>
        </p:nvSpPr>
        <p:spPr>
          <a:xfrm>
            <a:off x="8288742" y="4977406"/>
            <a:ext cx="1334367" cy="553998"/>
          </a:xfrm>
          <a:prstGeom prst="rect">
            <a:avLst/>
          </a:prstGeom>
          <a:noFill/>
        </p:spPr>
        <p:txBody>
          <a:bodyPr wrap="square">
            <a:spAutoFit/>
          </a:bodyPr>
          <a:lstStyle/>
          <a:p>
            <a:pPr algn="ctr">
              <a:defRPr/>
            </a:pPr>
            <a:r>
              <a:rPr lang="en-ZA" sz="1000" b="1" dirty="0">
                <a:solidFill>
                  <a:srgbClr val="3E0099"/>
                </a:solidFill>
                <a:latin typeface="Century Gothic" panose="020B0502020202020204" pitchFamily="34" charset="0"/>
                <a:ea typeface="MS PGothic" panose="020B0600070205080204" pitchFamily="34" charset="-128"/>
              </a:rPr>
              <a:t>PERSONAL EMPOWERMENT</a:t>
            </a:r>
          </a:p>
          <a:p>
            <a:pPr algn="ctr">
              <a:defRPr/>
            </a:pPr>
            <a:r>
              <a:rPr lang="en-ZA" sz="1000" b="1" dirty="0">
                <a:solidFill>
                  <a:srgbClr val="3E0099"/>
                </a:solidFill>
                <a:latin typeface="Century Gothic" panose="020B0502020202020204" pitchFamily="34" charset="0"/>
                <a:ea typeface="MS PGothic" panose="020B0600070205080204" pitchFamily="34" charset="-128"/>
              </a:rPr>
              <a:t>20 MINS</a:t>
            </a:r>
          </a:p>
        </p:txBody>
      </p:sp>
      <p:cxnSp>
        <p:nvCxnSpPr>
          <p:cNvPr id="152" name="Curved Connector 151">
            <a:extLst>
              <a:ext uri="{FF2B5EF4-FFF2-40B4-BE49-F238E27FC236}">
                <a16:creationId xmlns:a16="http://schemas.microsoft.com/office/drawing/2014/main" id="{2D07F3F5-42B0-1746-B49A-EC00FA4694BD}"/>
              </a:ext>
            </a:extLst>
          </p:cNvPr>
          <p:cNvCxnSpPr>
            <a:cxnSpLocks/>
          </p:cNvCxnSpPr>
          <p:nvPr/>
        </p:nvCxnSpPr>
        <p:spPr>
          <a:xfrm rot="10800000" flipV="1">
            <a:off x="5715937" y="1137267"/>
            <a:ext cx="884567" cy="574892"/>
          </a:xfrm>
          <a:prstGeom prst="curvedConnector3">
            <a:avLst>
              <a:gd name="adj1" fmla="val 50000"/>
            </a:avLst>
          </a:prstGeom>
          <a:ln w="38100">
            <a:solidFill>
              <a:srgbClr val="3E0099"/>
            </a:solidFill>
            <a:tailEnd type="triangle"/>
          </a:ln>
        </p:spPr>
        <p:style>
          <a:lnRef idx="1">
            <a:schemeClr val="accent1"/>
          </a:lnRef>
          <a:fillRef idx="0">
            <a:schemeClr val="accent1"/>
          </a:fillRef>
          <a:effectRef idx="0">
            <a:schemeClr val="accent1"/>
          </a:effectRef>
          <a:fontRef idx="minor">
            <a:schemeClr val="tx1"/>
          </a:fontRef>
        </p:style>
      </p:cxnSp>
      <p:cxnSp>
        <p:nvCxnSpPr>
          <p:cNvPr id="170" name="Curved Connector 169">
            <a:extLst>
              <a:ext uri="{FF2B5EF4-FFF2-40B4-BE49-F238E27FC236}">
                <a16:creationId xmlns:a16="http://schemas.microsoft.com/office/drawing/2014/main" id="{9E50FC12-86CE-624F-B79D-B0C6AD786A22}"/>
              </a:ext>
            </a:extLst>
          </p:cNvPr>
          <p:cNvCxnSpPr>
            <a:cxnSpLocks/>
          </p:cNvCxnSpPr>
          <p:nvPr/>
        </p:nvCxnSpPr>
        <p:spPr>
          <a:xfrm flipV="1">
            <a:off x="5570176" y="953830"/>
            <a:ext cx="1030328" cy="6607"/>
          </a:xfrm>
          <a:prstGeom prst="curvedConnector3">
            <a:avLst>
              <a:gd name="adj1" fmla="val 50000"/>
            </a:avLst>
          </a:prstGeom>
          <a:ln w="38100">
            <a:solidFill>
              <a:srgbClr val="3E0099"/>
            </a:solidFill>
            <a:tailEnd type="triangle"/>
          </a:ln>
        </p:spPr>
        <p:style>
          <a:lnRef idx="1">
            <a:schemeClr val="accent1"/>
          </a:lnRef>
          <a:fillRef idx="0">
            <a:schemeClr val="accent1"/>
          </a:fillRef>
          <a:effectRef idx="0">
            <a:schemeClr val="accent1"/>
          </a:effectRef>
          <a:fontRef idx="minor">
            <a:schemeClr val="tx1"/>
          </a:fontRef>
        </p:style>
      </p:cxnSp>
      <p:cxnSp>
        <p:nvCxnSpPr>
          <p:cNvPr id="173" name="Curved Connector 172">
            <a:extLst>
              <a:ext uri="{FF2B5EF4-FFF2-40B4-BE49-F238E27FC236}">
                <a16:creationId xmlns:a16="http://schemas.microsoft.com/office/drawing/2014/main" id="{15C68081-F9E2-824E-BCF8-D060282F0AE1}"/>
              </a:ext>
            </a:extLst>
          </p:cNvPr>
          <p:cNvCxnSpPr>
            <a:cxnSpLocks/>
          </p:cNvCxnSpPr>
          <p:nvPr/>
        </p:nvCxnSpPr>
        <p:spPr>
          <a:xfrm flipV="1">
            <a:off x="5638885" y="2078622"/>
            <a:ext cx="1030328" cy="6607"/>
          </a:xfrm>
          <a:prstGeom prst="curvedConnector3">
            <a:avLst>
              <a:gd name="adj1" fmla="val 50000"/>
            </a:avLst>
          </a:prstGeom>
          <a:ln w="38100">
            <a:solidFill>
              <a:srgbClr val="3E0099"/>
            </a:solidFill>
            <a:tailEnd type="triangle"/>
          </a:ln>
        </p:spPr>
        <p:style>
          <a:lnRef idx="1">
            <a:schemeClr val="accent1"/>
          </a:lnRef>
          <a:fillRef idx="0">
            <a:schemeClr val="accent1"/>
          </a:fillRef>
          <a:effectRef idx="0">
            <a:schemeClr val="accent1"/>
          </a:effectRef>
          <a:fontRef idx="minor">
            <a:schemeClr val="tx1"/>
          </a:fontRef>
        </p:style>
      </p:cxnSp>
      <p:pic>
        <p:nvPicPr>
          <p:cNvPr id="176" name="Graphic 175" descr="Hand with solid fill">
            <a:extLst>
              <a:ext uri="{FF2B5EF4-FFF2-40B4-BE49-F238E27FC236}">
                <a16:creationId xmlns:a16="http://schemas.microsoft.com/office/drawing/2014/main" id="{55BED8CB-F340-2E42-82DF-8A173F95D3F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756764" y="674172"/>
            <a:ext cx="457200" cy="457200"/>
          </a:xfrm>
          <a:prstGeom prst="rect">
            <a:avLst/>
          </a:prstGeom>
        </p:spPr>
      </p:pic>
      <p:sp>
        <p:nvSpPr>
          <p:cNvPr id="177" name="Rounded Rectangle 176">
            <a:extLst>
              <a:ext uri="{FF2B5EF4-FFF2-40B4-BE49-F238E27FC236}">
                <a16:creationId xmlns:a16="http://schemas.microsoft.com/office/drawing/2014/main" id="{627CB08F-FF72-474B-BD28-666AB345ED26}"/>
              </a:ext>
            </a:extLst>
          </p:cNvPr>
          <p:cNvSpPr/>
          <p:nvPr/>
        </p:nvSpPr>
        <p:spPr>
          <a:xfrm>
            <a:off x="8272210" y="608281"/>
            <a:ext cx="3436310" cy="2133915"/>
          </a:xfrm>
          <a:prstGeom prst="roundRect">
            <a:avLst/>
          </a:prstGeom>
          <a:noFill/>
          <a:ln w="38100">
            <a:solidFill>
              <a:srgbClr val="3E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TextBox 177">
            <a:extLst>
              <a:ext uri="{FF2B5EF4-FFF2-40B4-BE49-F238E27FC236}">
                <a16:creationId xmlns:a16="http://schemas.microsoft.com/office/drawing/2014/main" id="{1A0247C2-94FE-204F-942C-85D6F8338ABB}"/>
              </a:ext>
            </a:extLst>
          </p:cNvPr>
          <p:cNvSpPr txBox="1"/>
          <p:nvPr/>
        </p:nvSpPr>
        <p:spPr>
          <a:xfrm>
            <a:off x="8346800" y="1146316"/>
            <a:ext cx="1277128" cy="400110"/>
          </a:xfrm>
          <a:prstGeom prst="rect">
            <a:avLst/>
          </a:prstGeom>
          <a:noFill/>
        </p:spPr>
        <p:txBody>
          <a:bodyPr wrap="square">
            <a:spAutoFit/>
          </a:bodyPr>
          <a:lstStyle/>
          <a:p>
            <a:pPr algn="ctr">
              <a:defRPr/>
            </a:pPr>
            <a:r>
              <a:rPr lang="en-ZA" sz="1000" b="1" dirty="0">
                <a:solidFill>
                  <a:srgbClr val="3E0099"/>
                </a:solidFill>
                <a:latin typeface="Century Gothic" panose="020B0502020202020204" pitchFamily="34" charset="0"/>
                <a:ea typeface="MS PGothic" panose="020B0600070205080204" pitchFamily="34" charset="-128"/>
              </a:rPr>
              <a:t>WELCOME/INTRO10 MINS</a:t>
            </a:r>
          </a:p>
        </p:txBody>
      </p:sp>
      <p:cxnSp>
        <p:nvCxnSpPr>
          <p:cNvPr id="179" name="Curved Connector 178">
            <a:extLst>
              <a:ext uri="{FF2B5EF4-FFF2-40B4-BE49-F238E27FC236}">
                <a16:creationId xmlns:a16="http://schemas.microsoft.com/office/drawing/2014/main" id="{66716329-2ADA-9740-81BF-4CBAAA4F3D6F}"/>
              </a:ext>
            </a:extLst>
          </p:cNvPr>
          <p:cNvCxnSpPr>
            <a:cxnSpLocks/>
          </p:cNvCxnSpPr>
          <p:nvPr/>
        </p:nvCxnSpPr>
        <p:spPr>
          <a:xfrm flipV="1">
            <a:off x="9369005" y="911163"/>
            <a:ext cx="1030328" cy="6607"/>
          </a:xfrm>
          <a:prstGeom prst="curvedConnector3">
            <a:avLst>
              <a:gd name="adj1" fmla="val 50000"/>
            </a:avLst>
          </a:prstGeom>
          <a:ln w="38100">
            <a:solidFill>
              <a:srgbClr val="3E0099"/>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Curved Connector 179">
            <a:extLst>
              <a:ext uri="{FF2B5EF4-FFF2-40B4-BE49-F238E27FC236}">
                <a16:creationId xmlns:a16="http://schemas.microsoft.com/office/drawing/2014/main" id="{3E65EDF9-5944-1640-B29B-76212562D859}"/>
              </a:ext>
            </a:extLst>
          </p:cNvPr>
          <p:cNvCxnSpPr>
            <a:cxnSpLocks/>
          </p:cNvCxnSpPr>
          <p:nvPr/>
        </p:nvCxnSpPr>
        <p:spPr>
          <a:xfrm flipV="1">
            <a:off x="9437714" y="2035955"/>
            <a:ext cx="1030328" cy="6607"/>
          </a:xfrm>
          <a:prstGeom prst="curvedConnector3">
            <a:avLst>
              <a:gd name="adj1" fmla="val 50000"/>
            </a:avLst>
          </a:prstGeom>
          <a:ln w="38100">
            <a:solidFill>
              <a:srgbClr val="3E0099"/>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Curved Connector 182">
            <a:extLst>
              <a:ext uri="{FF2B5EF4-FFF2-40B4-BE49-F238E27FC236}">
                <a16:creationId xmlns:a16="http://schemas.microsoft.com/office/drawing/2014/main" id="{7D708579-44A5-3A44-8D53-A38F91A02284}"/>
              </a:ext>
            </a:extLst>
          </p:cNvPr>
          <p:cNvCxnSpPr>
            <a:cxnSpLocks/>
          </p:cNvCxnSpPr>
          <p:nvPr/>
        </p:nvCxnSpPr>
        <p:spPr>
          <a:xfrm rot="10800000" flipV="1">
            <a:off x="9494382" y="1109301"/>
            <a:ext cx="884567" cy="574892"/>
          </a:xfrm>
          <a:prstGeom prst="curvedConnector3">
            <a:avLst>
              <a:gd name="adj1" fmla="val 50000"/>
            </a:avLst>
          </a:prstGeom>
          <a:ln w="38100">
            <a:solidFill>
              <a:srgbClr val="3E0099"/>
            </a:solidFill>
            <a:tailEnd type="triangle"/>
          </a:ln>
        </p:spPr>
        <p:style>
          <a:lnRef idx="1">
            <a:schemeClr val="accent1"/>
          </a:lnRef>
          <a:fillRef idx="0">
            <a:schemeClr val="accent1"/>
          </a:fillRef>
          <a:effectRef idx="0">
            <a:schemeClr val="accent1"/>
          </a:effectRef>
          <a:fontRef idx="minor">
            <a:schemeClr val="tx1"/>
          </a:fontRef>
        </p:style>
      </p:cxnSp>
      <p:pic>
        <p:nvPicPr>
          <p:cNvPr id="190" name="Graphic 189" descr="Hand with solid fill">
            <a:extLst>
              <a:ext uri="{FF2B5EF4-FFF2-40B4-BE49-F238E27FC236}">
                <a16:creationId xmlns:a16="http://schemas.microsoft.com/office/drawing/2014/main" id="{5C6EA185-668E-4740-A8A3-3C750B98D9F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987065" y="3488259"/>
            <a:ext cx="457200" cy="457200"/>
          </a:xfrm>
          <a:prstGeom prst="rect">
            <a:avLst/>
          </a:prstGeom>
        </p:spPr>
      </p:pic>
      <p:sp>
        <p:nvSpPr>
          <p:cNvPr id="191" name="Rounded Rectangle 190">
            <a:extLst>
              <a:ext uri="{FF2B5EF4-FFF2-40B4-BE49-F238E27FC236}">
                <a16:creationId xmlns:a16="http://schemas.microsoft.com/office/drawing/2014/main" id="{B06D742E-7CF4-DF4E-9AAE-E9567167A468}"/>
              </a:ext>
            </a:extLst>
          </p:cNvPr>
          <p:cNvSpPr/>
          <p:nvPr/>
        </p:nvSpPr>
        <p:spPr>
          <a:xfrm>
            <a:off x="4502511" y="3422368"/>
            <a:ext cx="3436310" cy="2133915"/>
          </a:xfrm>
          <a:prstGeom prst="roundRect">
            <a:avLst/>
          </a:prstGeom>
          <a:noFill/>
          <a:ln w="38100">
            <a:solidFill>
              <a:srgbClr val="3E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TextBox 191">
            <a:extLst>
              <a:ext uri="{FF2B5EF4-FFF2-40B4-BE49-F238E27FC236}">
                <a16:creationId xmlns:a16="http://schemas.microsoft.com/office/drawing/2014/main" id="{6348281F-5825-0F4B-949D-82190E295A7B}"/>
              </a:ext>
            </a:extLst>
          </p:cNvPr>
          <p:cNvSpPr txBox="1"/>
          <p:nvPr/>
        </p:nvSpPr>
        <p:spPr>
          <a:xfrm>
            <a:off x="4577101" y="3960403"/>
            <a:ext cx="1277128" cy="400110"/>
          </a:xfrm>
          <a:prstGeom prst="rect">
            <a:avLst/>
          </a:prstGeom>
          <a:noFill/>
        </p:spPr>
        <p:txBody>
          <a:bodyPr wrap="square">
            <a:spAutoFit/>
          </a:bodyPr>
          <a:lstStyle/>
          <a:p>
            <a:pPr algn="ctr">
              <a:defRPr/>
            </a:pPr>
            <a:r>
              <a:rPr lang="en-ZA" sz="1000" b="1" dirty="0">
                <a:solidFill>
                  <a:srgbClr val="3E0099"/>
                </a:solidFill>
                <a:latin typeface="Century Gothic" panose="020B0502020202020204" pitchFamily="34" charset="0"/>
                <a:ea typeface="MS PGothic" panose="020B0600070205080204" pitchFamily="34" charset="-128"/>
              </a:rPr>
              <a:t>WELCOME/INTRO10 MINS</a:t>
            </a:r>
          </a:p>
        </p:txBody>
      </p:sp>
      <p:cxnSp>
        <p:nvCxnSpPr>
          <p:cNvPr id="197" name="Curved Connector 196">
            <a:extLst>
              <a:ext uri="{FF2B5EF4-FFF2-40B4-BE49-F238E27FC236}">
                <a16:creationId xmlns:a16="http://schemas.microsoft.com/office/drawing/2014/main" id="{33E2A6A0-E7CB-854D-8C15-9CFAE45096FA}"/>
              </a:ext>
            </a:extLst>
          </p:cNvPr>
          <p:cNvCxnSpPr>
            <a:cxnSpLocks/>
          </p:cNvCxnSpPr>
          <p:nvPr/>
        </p:nvCxnSpPr>
        <p:spPr>
          <a:xfrm rot="10800000" flipV="1">
            <a:off x="5745067" y="3908687"/>
            <a:ext cx="884567" cy="574892"/>
          </a:xfrm>
          <a:prstGeom prst="curvedConnector3">
            <a:avLst>
              <a:gd name="adj1" fmla="val 50000"/>
            </a:avLst>
          </a:prstGeom>
          <a:ln w="38100">
            <a:solidFill>
              <a:srgbClr val="3E0099"/>
            </a:solidFill>
            <a:tailEnd type="triangle"/>
          </a:ln>
        </p:spPr>
        <p:style>
          <a:lnRef idx="1">
            <a:schemeClr val="accent1"/>
          </a:lnRef>
          <a:fillRef idx="0">
            <a:schemeClr val="accent1"/>
          </a:fillRef>
          <a:effectRef idx="0">
            <a:schemeClr val="accent1"/>
          </a:effectRef>
          <a:fontRef idx="minor">
            <a:schemeClr val="tx1"/>
          </a:fontRef>
        </p:style>
      </p:cxnSp>
      <p:cxnSp>
        <p:nvCxnSpPr>
          <p:cNvPr id="198" name="Curved Connector 197">
            <a:extLst>
              <a:ext uri="{FF2B5EF4-FFF2-40B4-BE49-F238E27FC236}">
                <a16:creationId xmlns:a16="http://schemas.microsoft.com/office/drawing/2014/main" id="{B730197C-8F17-994C-8E79-C9999C18855E}"/>
              </a:ext>
            </a:extLst>
          </p:cNvPr>
          <p:cNvCxnSpPr>
            <a:cxnSpLocks/>
          </p:cNvCxnSpPr>
          <p:nvPr/>
        </p:nvCxnSpPr>
        <p:spPr>
          <a:xfrm flipV="1">
            <a:off x="5599306" y="3725250"/>
            <a:ext cx="1030328" cy="6607"/>
          </a:xfrm>
          <a:prstGeom prst="curvedConnector3">
            <a:avLst>
              <a:gd name="adj1" fmla="val 50000"/>
            </a:avLst>
          </a:prstGeom>
          <a:ln w="38100">
            <a:solidFill>
              <a:srgbClr val="3E0099"/>
            </a:solidFill>
            <a:tailEnd type="triangle"/>
          </a:ln>
        </p:spPr>
        <p:style>
          <a:lnRef idx="1">
            <a:schemeClr val="accent1"/>
          </a:lnRef>
          <a:fillRef idx="0">
            <a:schemeClr val="accent1"/>
          </a:fillRef>
          <a:effectRef idx="0">
            <a:schemeClr val="accent1"/>
          </a:effectRef>
          <a:fontRef idx="minor">
            <a:schemeClr val="tx1"/>
          </a:fontRef>
        </p:style>
      </p:cxnSp>
      <p:cxnSp>
        <p:nvCxnSpPr>
          <p:cNvPr id="199" name="Curved Connector 198">
            <a:extLst>
              <a:ext uri="{FF2B5EF4-FFF2-40B4-BE49-F238E27FC236}">
                <a16:creationId xmlns:a16="http://schemas.microsoft.com/office/drawing/2014/main" id="{CDF60456-4A1A-AA47-A70B-BFF17EBD7294}"/>
              </a:ext>
            </a:extLst>
          </p:cNvPr>
          <p:cNvCxnSpPr>
            <a:cxnSpLocks/>
          </p:cNvCxnSpPr>
          <p:nvPr/>
        </p:nvCxnSpPr>
        <p:spPr>
          <a:xfrm flipV="1">
            <a:off x="5668015" y="4850042"/>
            <a:ext cx="1030328" cy="6607"/>
          </a:xfrm>
          <a:prstGeom prst="curvedConnector3">
            <a:avLst>
              <a:gd name="adj1" fmla="val 50000"/>
            </a:avLst>
          </a:prstGeom>
          <a:ln w="38100">
            <a:solidFill>
              <a:srgbClr val="3E0099"/>
            </a:solidFill>
            <a:tailEnd type="triangle"/>
          </a:ln>
        </p:spPr>
        <p:style>
          <a:lnRef idx="1">
            <a:schemeClr val="accent1"/>
          </a:lnRef>
          <a:fillRef idx="0">
            <a:schemeClr val="accent1"/>
          </a:fillRef>
          <a:effectRef idx="0">
            <a:schemeClr val="accent1"/>
          </a:effectRef>
          <a:fontRef idx="minor">
            <a:schemeClr val="tx1"/>
          </a:fontRef>
        </p:style>
      </p:cxnSp>
      <p:pic>
        <p:nvPicPr>
          <p:cNvPr id="202" name="Graphic 201" descr="Hand with solid fill">
            <a:extLst>
              <a:ext uri="{FF2B5EF4-FFF2-40B4-BE49-F238E27FC236}">
                <a16:creationId xmlns:a16="http://schemas.microsoft.com/office/drawing/2014/main" id="{A14FE042-7ABA-3049-91EA-3F91B87F9C9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755954" y="3482513"/>
            <a:ext cx="457200" cy="457200"/>
          </a:xfrm>
          <a:prstGeom prst="rect">
            <a:avLst/>
          </a:prstGeom>
        </p:spPr>
      </p:pic>
      <p:sp>
        <p:nvSpPr>
          <p:cNvPr id="203" name="Rounded Rectangle 202">
            <a:extLst>
              <a:ext uri="{FF2B5EF4-FFF2-40B4-BE49-F238E27FC236}">
                <a16:creationId xmlns:a16="http://schemas.microsoft.com/office/drawing/2014/main" id="{89E58850-7380-6741-B93C-5BEC59015A50}"/>
              </a:ext>
            </a:extLst>
          </p:cNvPr>
          <p:cNvSpPr/>
          <p:nvPr/>
        </p:nvSpPr>
        <p:spPr>
          <a:xfrm>
            <a:off x="8271400" y="3416622"/>
            <a:ext cx="3436310" cy="2133915"/>
          </a:xfrm>
          <a:prstGeom prst="roundRect">
            <a:avLst/>
          </a:prstGeom>
          <a:noFill/>
          <a:ln w="38100">
            <a:solidFill>
              <a:srgbClr val="3E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TextBox 203">
            <a:extLst>
              <a:ext uri="{FF2B5EF4-FFF2-40B4-BE49-F238E27FC236}">
                <a16:creationId xmlns:a16="http://schemas.microsoft.com/office/drawing/2014/main" id="{80111EEF-1B01-6B41-BDD5-4C2968A8F770}"/>
              </a:ext>
            </a:extLst>
          </p:cNvPr>
          <p:cNvSpPr txBox="1"/>
          <p:nvPr/>
        </p:nvSpPr>
        <p:spPr>
          <a:xfrm>
            <a:off x="8345990" y="3954657"/>
            <a:ext cx="1277128" cy="400110"/>
          </a:xfrm>
          <a:prstGeom prst="rect">
            <a:avLst/>
          </a:prstGeom>
          <a:noFill/>
        </p:spPr>
        <p:txBody>
          <a:bodyPr wrap="square">
            <a:spAutoFit/>
          </a:bodyPr>
          <a:lstStyle/>
          <a:p>
            <a:pPr algn="ctr">
              <a:defRPr/>
            </a:pPr>
            <a:r>
              <a:rPr lang="en-ZA" sz="1000" b="1" dirty="0">
                <a:solidFill>
                  <a:srgbClr val="3E0099"/>
                </a:solidFill>
                <a:latin typeface="Century Gothic" panose="020B0502020202020204" pitchFamily="34" charset="0"/>
                <a:ea typeface="MS PGothic" panose="020B0600070205080204" pitchFamily="34" charset="-128"/>
              </a:rPr>
              <a:t>WELCOME/INTRO10 MINS</a:t>
            </a:r>
          </a:p>
        </p:txBody>
      </p:sp>
      <p:cxnSp>
        <p:nvCxnSpPr>
          <p:cNvPr id="205" name="Curved Connector 204">
            <a:extLst>
              <a:ext uri="{FF2B5EF4-FFF2-40B4-BE49-F238E27FC236}">
                <a16:creationId xmlns:a16="http://schemas.microsoft.com/office/drawing/2014/main" id="{1301352E-4E73-504C-80F1-C152111878DA}"/>
              </a:ext>
            </a:extLst>
          </p:cNvPr>
          <p:cNvCxnSpPr>
            <a:cxnSpLocks/>
          </p:cNvCxnSpPr>
          <p:nvPr/>
        </p:nvCxnSpPr>
        <p:spPr>
          <a:xfrm flipV="1">
            <a:off x="9368195" y="3719504"/>
            <a:ext cx="1030328" cy="6607"/>
          </a:xfrm>
          <a:prstGeom prst="curvedConnector3">
            <a:avLst>
              <a:gd name="adj1" fmla="val 50000"/>
            </a:avLst>
          </a:prstGeom>
          <a:ln w="38100">
            <a:solidFill>
              <a:srgbClr val="3E0099"/>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Curved Connector 205">
            <a:extLst>
              <a:ext uri="{FF2B5EF4-FFF2-40B4-BE49-F238E27FC236}">
                <a16:creationId xmlns:a16="http://schemas.microsoft.com/office/drawing/2014/main" id="{92ED5A98-5FD5-E84D-A8B9-6E864B97E297}"/>
              </a:ext>
            </a:extLst>
          </p:cNvPr>
          <p:cNvCxnSpPr>
            <a:cxnSpLocks/>
          </p:cNvCxnSpPr>
          <p:nvPr/>
        </p:nvCxnSpPr>
        <p:spPr>
          <a:xfrm flipV="1">
            <a:off x="9436904" y="4844296"/>
            <a:ext cx="1030328" cy="6607"/>
          </a:xfrm>
          <a:prstGeom prst="curvedConnector3">
            <a:avLst>
              <a:gd name="adj1" fmla="val 50000"/>
            </a:avLst>
          </a:prstGeom>
          <a:ln w="38100">
            <a:solidFill>
              <a:srgbClr val="3E0099"/>
            </a:solidFill>
            <a:tailEnd type="triangle"/>
          </a:ln>
        </p:spPr>
        <p:style>
          <a:lnRef idx="1">
            <a:schemeClr val="accent1"/>
          </a:lnRef>
          <a:fillRef idx="0">
            <a:schemeClr val="accent1"/>
          </a:fillRef>
          <a:effectRef idx="0">
            <a:schemeClr val="accent1"/>
          </a:effectRef>
          <a:fontRef idx="minor">
            <a:schemeClr val="tx1"/>
          </a:fontRef>
        </p:style>
      </p:cxnSp>
      <p:cxnSp>
        <p:nvCxnSpPr>
          <p:cNvPr id="209" name="Curved Connector 208">
            <a:extLst>
              <a:ext uri="{FF2B5EF4-FFF2-40B4-BE49-F238E27FC236}">
                <a16:creationId xmlns:a16="http://schemas.microsoft.com/office/drawing/2014/main" id="{F2ED7B86-F7E4-3548-A8AD-90EAD9040EDE}"/>
              </a:ext>
            </a:extLst>
          </p:cNvPr>
          <p:cNvCxnSpPr>
            <a:cxnSpLocks/>
          </p:cNvCxnSpPr>
          <p:nvPr/>
        </p:nvCxnSpPr>
        <p:spPr>
          <a:xfrm rot="10800000" flipV="1">
            <a:off x="9493572" y="3917642"/>
            <a:ext cx="884567" cy="574892"/>
          </a:xfrm>
          <a:prstGeom prst="curvedConnector3">
            <a:avLst>
              <a:gd name="adj1" fmla="val 50000"/>
            </a:avLst>
          </a:prstGeom>
          <a:ln w="38100">
            <a:solidFill>
              <a:srgbClr val="3E0099"/>
            </a:solidFill>
            <a:tailEnd type="triangle"/>
          </a:ln>
        </p:spPr>
        <p:style>
          <a:lnRef idx="1">
            <a:schemeClr val="accent1"/>
          </a:lnRef>
          <a:fillRef idx="0">
            <a:schemeClr val="accent1"/>
          </a:fillRef>
          <a:effectRef idx="0">
            <a:schemeClr val="accent1"/>
          </a:effectRef>
          <a:fontRef idx="minor">
            <a:schemeClr val="tx1"/>
          </a:fontRef>
        </p:style>
      </p:cxnSp>
      <p:sp>
        <p:nvSpPr>
          <p:cNvPr id="210" name="Rounded Rectangle 209">
            <a:extLst>
              <a:ext uri="{FF2B5EF4-FFF2-40B4-BE49-F238E27FC236}">
                <a16:creationId xmlns:a16="http://schemas.microsoft.com/office/drawing/2014/main" id="{47FEB95A-F1EE-BF47-A371-5236D3BDF29E}"/>
              </a:ext>
            </a:extLst>
          </p:cNvPr>
          <p:cNvSpPr/>
          <p:nvPr/>
        </p:nvSpPr>
        <p:spPr>
          <a:xfrm>
            <a:off x="561341" y="5783367"/>
            <a:ext cx="10341445" cy="913983"/>
          </a:xfrm>
          <a:prstGeom prst="roundRect">
            <a:avLst/>
          </a:prstGeom>
          <a:noFill/>
          <a:ln w="38100">
            <a:solidFill>
              <a:srgbClr val="3E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3E0099"/>
                </a:solidFill>
                <a:latin typeface="Century Gothic" panose="020B0502020202020204" pitchFamily="34" charset="0"/>
              </a:rPr>
              <a:t>THE COURAGE CHILD SEX, GENDER &amp; SEXUALITY MATERIAL CAN BE USED IN A NUMBER OF DIFFERENT WORKSHOP FORMATS DEPENDING ON THE TIME YOU HAVE AVAILABLE AND WHICH MODULES YOU WOULD LIKE TO INCLUDE IN YOUR PROCESS </a:t>
            </a:r>
          </a:p>
          <a:p>
            <a:pPr algn="ctr"/>
            <a:r>
              <a:rPr lang="en-US" sz="1200" b="1" dirty="0">
                <a:solidFill>
                  <a:srgbClr val="3E0099"/>
                </a:solidFill>
                <a:latin typeface="Century Gothic" panose="020B0502020202020204" pitchFamily="34" charset="0"/>
              </a:rPr>
              <a:t>SEE </a:t>
            </a:r>
            <a:r>
              <a:rPr lang="en-US" sz="1200" b="1" dirty="0">
                <a:solidFill>
                  <a:srgbClr val="3E0099"/>
                </a:solidFill>
                <a:latin typeface="Century Gothic" panose="020B0502020202020204" pitchFamily="34" charset="0"/>
                <a:hlinkClick r:id="rId22"/>
              </a:rPr>
              <a:t>WWW.COURAGECHILDPROTECTION.COM</a:t>
            </a:r>
            <a:r>
              <a:rPr lang="en-US" sz="1200" b="1" dirty="0">
                <a:solidFill>
                  <a:srgbClr val="3E0099"/>
                </a:solidFill>
                <a:latin typeface="Century Gothic" panose="020B0502020202020204" pitchFamily="34" charset="0"/>
              </a:rPr>
              <a:t> FOR MORE</a:t>
            </a:r>
          </a:p>
        </p:txBody>
      </p:sp>
      <p:pic>
        <p:nvPicPr>
          <p:cNvPr id="92" name="Picture 91" descr="Logo&#10;&#10;Description automatically generated">
            <a:extLst>
              <a:ext uri="{FF2B5EF4-FFF2-40B4-BE49-F238E27FC236}">
                <a16:creationId xmlns:a16="http://schemas.microsoft.com/office/drawing/2014/main" id="{32561F8F-F5BE-FC43-AC1D-39AF65497E64}"/>
              </a:ext>
            </a:extLst>
          </p:cNvPr>
          <p:cNvPicPr>
            <a:picLocks noChangeAspect="1"/>
          </p:cNvPicPr>
          <p:nvPr/>
        </p:nvPicPr>
        <p:blipFill>
          <a:blip r:embed="rId23"/>
          <a:stretch>
            <a:fillRect/>
          </a:stretch>
        </p:blipFill>
        <p:spPr>
          <a:xfrm>
            <a:off x="11061661" y="5613509"/>
            <a:ext cx="1003642" cy="1124915"/>
          </a:xfrm>
          <a:prstGeom prst="rect">
            <a:avLst/>
          </a:prstGeom>
        </p:spPr>
      </p:pic>
      <p:pic>
        <p:nvPicPr>
          <p:cNvPr id="93" name="Graphic 92" descr="Decision chart with solid fill">
            <a:extLst>
              <a:ext uri="{FF2B5EF4-FFF2-40B4-BE49-F238E27FC236}">
                <a16:creationId xmlns:a16="http://schemas.microsoft.com/office/drawing/2014/main" id="{2D78DE2E-A70B-F340-919E-AD6516C321A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796646" y="1696605"/>
            <a:ext cx="563673" cy="563673"/>
          </a:xfrm>
          <a:prstGeom prst="rect">
            <a:avLst/>
          </a:prstGeom>
        </p:spPr>
      </p:pic>
      <p:sp>
        <p:nvSpPr>
          <p:cNvPr id="94" name="TextBox 93">
            <a:extLst>
              <a:ext uri="{FF2B5EF4-FFF2-40B4-BE49-F238E27FC236}">
                <a16:creationId xmlns:a16="http://schemas.microsoft.com/office/drawing/2014/main" id="{97670917-1739-6242-8698-76C205D12972}"/>
              </a:ext>
            </a:extLst>
          </p:cNvPr>
          <p:cNvSpPr txBox="1"/>
          <p:nvPr/>
        </p:nvSpPr>
        <p:spPr>
          <a:xfrm>
            <a:off x="4409821" y="2236617"/>
            <a:ext cx="1426313" cy="553998"/>
          </a:xfrm>
          <a:prstGeom prst="rect">
            <a:avLst/>
          </a:prstGeom>
          <a:noFill/>
        </p:spPr>
        <p:txBody>
          <a:bodyPr wrap="square">
            <a:spAutoFit/>
          </a:bodyPr>
          <a:lstStyle/>
          <a:p>
            <a:pPr algn="ctr">
              <a:defRPr/>
            </a:pPr>
            <a:r>
              <a:rPr lang="en-ZA" sz="1000" b="1" dirty="0">
                <a:solidFill>
                  <a:srgbClr val="3E0099"/>
                </a:solidFill>
                <a:latin typeface="Century Gothic" panose="020B0502020202020204" pitchFamily="34" charset="0"/>
                <a:ea typeface="MS PGothic" panose="020B0600070205080204" pitchFamily="34" charset="-128"/>
              </a:rPr>
              <a:t>SEX, CONCEPTION </a:t>
            </a:r>
          </a:p>
          <a:p>
            <a:pPr algn="ctr">
              <a:defRPr/>
            </a:pPr>
            <a:r>
              <a:rPr lang="en-ZA" sz="1000" b="1" dirty="0">
                <a:solidFill>
                  <a:srgbClr val="3E0099"/>
                </a:solidFill>
                <a:latin typeface="Century Gothic" panose="020B0502020202020204" pitchFamily="34" charset="0"/>
                <a:ea typeface="MS PGothic" panose="020B0600070205080204" pitchFamily="34" charset="-128"/>
              </a:rPr>
              <a:t>&amp; PREGNANCY</a:t>
            </a:r>
          </a:p>
          <a:p>
            <a:pPr algn="ctr">
              <a:defRPr/>
            </a:pPr>
            <a:r>
              <a:rPr lang="en-ZA" sz="1000" b="1" dirty="0">
                <a:solidFill>
                  <a:srgbClr val="3E0099"/>
                </a:solidFill>
                <a:latin typeface="Century Gothic" panose="020B0502020202020204" pitchFamily="34" charset="0"/>
                <a:ea typeface="MS PGothic" panose="020B0600070205080204" pitchFamily="34" charset="-128"/>
              </a:rPr>
              <a:t>20 MINS</a:t>
            </a:r>
          </a:p>
        </p:txBody>
      </p:sp>
      <p:pic>
        <p:nvPicPr>
          <p:cNvPr id="95" name="Graphic 94" descr="Clipboard with solid fill">
            <a:extLst>
              <a:ext uri="{FF2B5EF4-FFF2-40B4-BE49-F238E27FC236}">
                <a16:creationId xmlns:a16="http://schemas.microsoft.com/office/drawing/2014/main" id="{5468A7EF-22D4-0346-A676-8EB5DAD8EBC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679475" y="1811815"/>
            <a:ext cx="673553" cy="563671"/>
          </a:xfrm>
          <a:prstGeom prst="rect">
            <a:avLst/>
          </a:prstGeom>
        </p:spPr>
      </p:pic>
      <p:pic>
        <p:nvPicPr>
          <p:cNvPr id="97" name="Graphic 96" descr="Neighbourhood with solid fill">
            <a:extLst>
              <a:ext uri="{FF2B5EF4-FFF2-40B4-BE49-F238E27FC236}">
                <a16:creationId xmlns:a16="http://schemas.microsoft.com/office/drawing/2014/main" id="{030E5852-D0E2-9245-8AC0-B2C454E1729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659367" y="622890"/>
            <a:ext cx="563671" cy="563671"/>
          </a:xfrm>
          <a:prstGeom prst="rect">
            <a:avLst/>
          </a:prstGeom>
        </p:spPr>
      </p:pic>
      <p:sp>
        <p:nvSpPr>
          <p:cNvPr id="98" name="TextBox 97">
            <a:extLst>
              <a:ext uri="{FF2B5EF4-FFF2-40B4-BE49-F238E27FC236}">
                <a16:creationId xmlns:a16="http://schemas.microsoft.com/office/drawing/2014/main" id="{74D30D7F-4DAD-9042-85CB-A878F89FC61F}"/>
              </a:ext>
            </a:extLst>
          </p:cNvPr>
          <p:cNvSpPr txBox="1"/>
          <p:nvPr/>
        </p:nvSpPr>
        <p:spPr>
          <a:xfrm>
            <a:off x="10203043" y="1218809"/>
            <a:ext cx="1416091" cy="553998"/>
          </a:xfrm>
          <a:prstGeom prst="rect">
            <a:avLst/>
          </a:prstGeom>
          <a:noFill/>
        </p:spPr>
        <p:txBody>
          <a:bodyPr wrap="square">
            <a:spAutoFit/>
          </a:bodyPr>
          <a:lstStyle/>
          <a:p>
            <a:pPr algn="ctr">
              <a:defRPr/>
            </a:pPr>
            <a:r>
              <a:rPr lang="en-ZA" sz="1000" b="1" dirty="0">
                <a:solidFill>
                  <a:srgbClr val="3E0099"/>
                </a:solidFill>
                <a:latin typeface="Century Gothic" panose="020B0502020202020204" pitchFamily="34" charset="0"/>
                <a:ea typeface="MS PGothic" panose="020B0600070205080204" pitchFamily="34" charset="-128"/>
              </a:rPr>
              <a:t>COMMUNITY MAPPING </a:t>
            </a:r>
          </a:p>
          <a:p>
            <a:pPr algn="ctr">
              <a:defRPr/>
            </a:pPr>
            <a:r>
              <a:rPr lang="en-ZA" sz="1000" b="1" dirty="0">
                <a:solidFill>
                  <a:srgbClr val="3E0099"/>
                </a:solidFill>
                <a:latin typeface="Century Gothic" panose="020B0502020202020204" pitchFamily="34" charset="0"/>
                <a:ea typeface="MS PGothic" panose="020B0600070205080204" pitchFamily="34" charset="-128"/>
              </a:rPr>
              <a:t>20 MINS</a:t>
            </a:r>
          </a:p>
        </p:txBody>
      </p:sp>
      <p:grpSp>
        <p:nvGrpSpPr>
          <p:cNvPr id="99" name="Group 98">
            <a:extLst>
              <a:ext uri="{FF2B5EF4-FFF2-40B4-BE49-F238E27FC236}">
                <a16:creationId xmlns:a16="http://schemas.microsoft.com/office/drawing/2014/main" id="{AD76BEA5-66E2-5E4A-9B87-662B884F804E}"/>
              </a:ext>
            </a:extLst>
          </p:cNvPr>
          <p:cNvGrpSpPr/>
          <p:nvPr/>
        </p:nvGrpSpPr>
        <p:grpSpPr>
          <a:xfrm>
            <a:off x="8465130" y="1600776"/>
            <a:ext cx="958241" cy="566388"/>
            <a:chOff x="1655520" y="3429000"/>
            <a:chExt cx="958241" cy="566388"/>
          </a:xfrm>
        </p:grpSpPr>
        <p:pic>
          <p:nvPicPr>
            <p:cNvPr id="100" name="Graphic 99" descr="Checkbox Ticked with solid fill">
              <a:extLst>
                <a:ext uri="{FF2B5EF4-FFF2-40B4-BE49-F238E27FC236}">
                  <a16:creationId xmlns:a16="http://schemas.microsoft.com/office/drawing/2014/main" id="{5F8D1D01-704F-5E4C-8A19-C0F4F70F128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55520" y="3431717"/>
              <a:ext cx="563671" cy="563671"/>
            </a:xfrm>
            <a:prstGeom prst="rect">
              <a:avLst/>
            </a:prstGeom>
          </p:spPr>
        </p:pic>
        <p:pic>
          <p:nvPicPr>
            <p:cNvPr id="101" name="Graphic 100" descr="Checkbox Crossed with solid fill">
              <a:extLst>
                <a:ext uri="{FF2B5EF4-FFF2-40B4-BE49-F238E27FC236}">
                  <a16:creationId xmlns:a16="http://schemas.microsoft.com/office/drawing/2014/main" id="{33AB1B46-E1D6-214C-88DD-C5C8BC1F258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050090" y="3429000"/>
              <a:ext cx="563671" cy="563671"/>
            </a:xfrm>
            <a:prstGeom prst="rect">
              <a:avLst/>
            </a:prstGeom>
          </p:spPr>
        </p:pic>
      </p:grpSp>
      <p:pic>
        <p:nvPicPr>
          <p:cNvPr id="102" name="Graphic 101" descr="Clipboard with solid fill">
            <a:extLst>
              <a:ext uri="{FF2B5EF4-FFF2-40B4-BE49-F238E27FC236}">
                <a16:creationId xmlns:a16="http://schemas.microsoft.com/office/drawing/2014/main" id="{F005A93F-24E4-F24D-ABDA-33A4FDD9DBD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599335" y="1790024"/>
            <a:ext cx="563671" cy="563671"/>
          </a:xfrm>
          <a:prstGeom prst="rect">
            <a:avLst/>
          </a:prstGeom>
        </p:spPr>
      </p:pic>
      <p:sp>
        <p:nvSpPr>
          <p:cNvPr id="103" name="TextBox 102">
            <a:extLst>
              <a:ext uri="{FF2B5EF4-FFF2-40B4-BE49-F238E27FC236}">
                <a16:creationId xmlns:a16="http://schemas.microsoft.com/office/drawing/2014/main" id="{08A81F9F-308F-5149-B4FF-FF7F8BB1AD71}"/>
              </a:ext>
            </a:extLst>
          </p:cNvPr>
          <p:cNvSpPr txBox="1"/>
          <p:nvPr/>
        </p:nvSpPr>
        <p:spPr>
          <a:xfrm>
            <a:off x="8294356" y="2073600"/>
            <a:ext cx="1277128" cy="553998"/>
          </a:xfrm>
          <a:prstGeom prst="rect">
            <a:avLst/>
          </a:prstGeom>
          <a:noFill/>
        </p:spPr>
        <p:txBody>
          <a:bodyPr wrap="square">
            <a:spAutoFit/>
          </a:bodyPr>
          <a:lstStyle/>
          <a:p>
            <a:pPr algn="ctr">
              <a:defRPr/>
            </a:pPr>
            <a:r>
              <a:rPr lang="en-ZA" sz="1000" b="1" dirty="0">
                <a:solidFill>
                  <a:srgbClr val="3E0099"/>
                </a:solidFill>
                <a:latin typeface="Century Gothic" panose="020B0502020202020204" pitchFamily="34" charset="0"/>
                <a:ea typeface="MS PGothic" panose="020B0600070205080204" pitchFamily="34" charset="-128"/>
              </a:rPr>
              <a:t>OPTION COUNSELLING</a:t>
            </a:r>
          </a:p>
          <a:p>
            <a:pPr algn="ctr">
              <a:defRPr/>
            </a:pPr>
            <a:r>
              <a:rPr lang="en-ZA" sz="1000" b="1" dirty="0">
                <a:solidFill>
                  <a:srgbClr val="3E0099"/>
                </a:solidFill>
                <a:latin typeface="Century Gothic" panose="020B0502020202020204" pitchFamily="34" charset="0"/>
                <a:ea typeface="MS PGothic" panose="020B0600070205080204" pitchFamily="34" charset="-128"/>
              </a:rPr>
              <a:t>20 MINS</a:t>
            </a:r>
          </a:p>
        </p:txBody>
      </p:sp>
      <p:sp>
        <p:nvSpPr>
          <p:cNvPr id="104" name="TextBox 103">
            <a:extLst>
              <a:ext uri="{FF2B5EF4-FFF2-40B4-BE49-F238E27FC236}">
                <a16:creationId xmlns:a16="http://schemas.microsoft.com/office/drawing/2014/main" id="{B29555D1-11D8-D148-83D7-4551EC25B866}"/>
              </a:ext>
            </a:extLst>
          </p:cNvPr>
          <p:cNvSpPr txBox="1"/>
          <p:nvPr/>
        </p:nvSpPr>
        <p:spPr>
          <a:xfrm>
            <a:off x="10187925" y="2290022"/>
            <a:ext cx="1446326" cy="400110"/>
          </a:xfrm>
          <a:prstGeom prst="rect">
            <a:avLst/>
          </a:prstGeom>
          <a:noFill/>
        </p:spPr>
        <p:txBody>
          <a:bodyPr wrap="square">
            <a:spAutoFit/>
          </a:bodyPr>
          <a:lstStyle/>
          <a:p>
            <a:pPr algn="ctr">
              <a:defRPr/>
            </a:pPr>
            <a:r>
              <a:rPr lang="en-ZA" sz="1000" b="1" dirty="0">
                <a:solidFill>
                  <a:srgbClr val="3E0099"/>
                </a:solidFill>
                <a:latin typeface="Century Gothic" panose="020B0502020202020204" pitchFamily="34" charset="0"/>
                <a:ea typeface="MS PGothic" panose="020B0600070205080204" pitchFamily="34" charset="-128"/>
              </a:rPr>
              <a:t>ACTION PLAN</a:t>
            </a:r>
          </a:p>
          <a:p>
            <a:pPr algn="ctr">
              <a:defRPr/>
            </a:pPr>
            <a:r>
              <a:rPr lang="en-ZA" sz="1000" b="1" dirty="0">
                <a:solidFill>
                  <a:srgbClr val="3E0099"/>
                </a:solidFill>
                <a:latin typeface="Century Gothic" panose="020B0502020202020204" pitchFamily="34" charset="0"/>
                <a:ea typeface="MS PGothic" panose="020B0600070205080204" pitchFamily="34" charset="-128"/>
              </a:rPr>
              <a:t>10 MINS</a:t>
            </a:r>
          </a:p>
        </p:txBody>
      </p:sp>
      <p:sp>
        <p:nvSpPr>
          <p:cNvPr id="105" name="TextBox 104">
            <a:extLst>
              <a:ext uri="{FF2B5EF4-FFF2-40B4-BE49-F238E27FC236}">
                <a16:creationId xmlns:a16="http://schemas.microsoft.com/office/drawing/2014/main" id="{603AADA3-982B-7148-A8CA-9E7CE0649E48}"/>
              </a:ext>
            </a:extLst>
          </p:cNvPr>
          <p:cNvSpPr txBox="1"/>
          <p:nvPr/>
        </p:nvSpPr>
        <p:spPr>
          <a:xfrm>
            <a:off x="6330032" y="2334558"/>
            <a:ext cx="1446326" cy="400110"/>
          </a:xfrm>
          <a:prstGeom prst="rect">
            <a:avLst/>
          </a:prstGeom>
          <a:noFill/>
        </p:spPr>
        <p:txBody>
          <a:bodyPr wrap="square">
            <a:spAutoFit/>
          </a:bodyPr>
          <a:lstStyle/>
          <a:p>
            <a:pPr algn="ctr">
              <a:defRPr/>
            </a:pPr>
            <a:r>
              <a:rPr lang="en-ZA" sz="1000" b="1" dirty="0">
                <a:solidFill>
                  <a:srgbClr val="3E0099"/>
                </a:solidFill>
                <a:latin typeface="Century Gothic" panose="020B0502020202020204" pitchFamily="34" charset="0"/>
                <a:ea typeface="MS PGothic" panose="020B0600070205080204" pitchFamily="34" charset="-128"/>
              </a:rPr>
              <a:t>ACTION PLAN</a:t>
            </a:r>
          </a:p>
          <a:p>
            <a:pPr algn="ctr">
              <a:defRPr/>
            </a:pPr>
            <a:r>
              <a:rPr lang="en-ZA" sz="1000" b="1" dirty="0">
                <a:solidFill>
                  <a:srgbClr val="3E0099"/>
                </a:solidFill>
                <a:latin typeface="Century Gothic" panose="020B0502020202020204" pitchFamily="34" charset="0"/>
                <a:ea typeface="MS PGothic" panose="020B0600070205080204" pitchFamily="34" charset="-128"/>
              </a:rPr>
              <a:t>10 MINS</a:t>
            </a:r>
          </a:p>
        </p:txBody>
      </p:sp>
      <p:pic>
        <p:nvPicPr>
          <p:cNvPr id="5" name="Graphic 4" descr="Fingerprint with solid fill">
            <a:extLst>
              <a:ext uri="{FF2B5EF4-FFF2-40B4-BE49-F238E27FC236}">
                <a16:creationId xmlns:a16="http://schemas.microsoft.com/office/drawing/2014/main" id="{CA291EF6-949B-3E41-9440-D3519706C295}"/>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4937531" y="4398535"/>
            <a:ext cx="533560" cy="533560"/>
          </a:xfrm>
          <a:prstGeom prst="rect">
            <a:avLst/>
          </a:prstGeom>
        </p:spPr>
      </p:pic>
      <p:pic>
        <p:nvPicPr>
          <p:cNvPr id="119" name="Graphic 118" descr="Clock with solid fill">
            <a:extLst>
              <a:ext uri="{FF2B5EF4-FFF2-40B4-BE49-F238E27FC236}">
                <a16:creationId xmlns:a16="http://schemas.microsoft.com/office/drawing/2014/main" id="{357EFA9C-F29D-994B-9F53-9392A8CCA9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02001" y="50233"/>
            <a:ext cx="563671" cy="563671"/>
          </a:xfrm>
          <a:prstGeom prst="rect">
            <a:avLst/>
          </a:prstGeom>
        </p:spPr>
      </p:pic>
      <p:sp>
        <p:nvSpPr>
          <p:cNvPr id="120" name="TextBox 119">
            <a:extLst>
              <a:ext uri="{FF2B5EF4-FFF2-40B4-BE49-F238E27FC236}">
                <a16:creationId xmlns:a16="http://schemas.microsoft.com/office/drawing/2014/main" id="{0D1007C3-17CC-824C-8B99-7014D42F47CC}"/>
              </a:ext>
            </a:extLst>
          </p:cNvPr>
          <p:cNvSpPr txBox="1"/>
          <p:nvPr/>
        </p:nvSpPr>
        <p:spPr>
          <a:xfrm>
            <a:off x="8854716" y="135375"/>
            <a:ext cx="2666418" cy="400110"/>
          </a:xfrm>
          <a:prstGeom prst="rect">
            <a:avLst/>
          </a:prstGeom>
          <a:noFill/>
        </p:spPr>
        <p:txBody>
          <a:bodyPr wrap="square">
            <a:spAutoFit/>
          </a:bodyPr>
          <a:lstStyle/>
          <a:p>
            <a:pPr>
              <a:defRPr/>
            </a:pPr>
            <a:r>
              <a:rPr lang="en-ZA" sz="1000" b="1" dirty="0">
                <a:solidFill>
                  <a:srgbClr val="3E0099"/>
                </a:solidFill>
                <a:latin typeface="Century Gothic" panose="020B0502020202020204" pitchFamily="34" charset="0"/>
                <a:ea typeface="MS PGothic" panose="020B0600070205080204" pitchFamily="34" charset="-128"/>
              </a:rPr>
              <a:t>1 HOUR CRISIS PREGNANCY &amp; </a:t>
            </a:r>
          </a:p>
          <a:p>
            <a:pPr>
              <a:defRPr/>
            </a:pPr>
            <a:r>
              <a:rPr lang="en-ZA" sz="1000" b="1" dirty="0">
                <a:solidFill>
                  <a:srgbClr val="3E0099"/>
                </a:solidFill>
                <a:latin typeface="Century Gothic" panose="020B0502020202020204" pitchFamily="34" charset="0"/>
                <a:ea typeface="MS PGothic" panose="020B0600070205080204" pitchFamily="34" charset="-128"/>
              </a:rPr>
              <a:t>OPTION COUNSELLING WORKSHOP</a:t>
            </a:r>
          </a:p>
        </p:txBody>
      </p:sp>
      <p:pic>
        <p:nvPicPr>
          <p:cNvPr id="121" name="Graphic 120" descr="Clock with solid fill">
            <a:extLst>
              <a:ext uri="{FF2B5EF4-FFF2-40B4-BE49-F238E27FC236}">
                <a16:creationId xmlns:a16="http://schemas.microsoft.com/office/drawing/2014/main" id="{7210DB63-FF13-B34A-93B2-861635FCF0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90418" y="2858541"/>
            <a:ext cx="563671" cy="563671"/>
          </a:xfrm>
          <a:prstGeom prst="rect">
            <a:avLst/>
          </a:prstGeom>
        </p:spPr>
      </p:pic>
      <p:sp>
        <p:nvSpPr>
          <p:cNvPr id="122" name="TextBox 121">
            <a:extLst>
              <a:ext uri="{FF2B5EF4-FFF2-40B4-BE49-F238E27FC236}">
                <a16:creationId xmlns:a16="http://schemas.microsoft.com/office/drawing/2014/main" id="{12D7A909-F6BD-8642-8DD4-7CEE8371E80D}"/>
              </a:ext>
            </a:extLst>
          </p:cNvPr>
          <p:cNvSpPr txBox="1"/>
          <p:nvPr/>
        </p:nvSpPr>
        <p:spPr>
          <a:xfrm>
            <a:off x="5130787" y="2946182"/>
            <a:ext cx="2666418" cy="400110"/>
          </a:xfrm>
          <a:prstGeom prst="rect">
            <a:avLst/>
          </a:prstGeom>
          <a:noFill/>
        </p:spPr>
        <p:txBody>
          <a:bodyPr wrap="square">
            <a:spAutoFit/>
          </a:bodyPr>
          <a:lstStyle/>
          <a:p>
            <a:pPr>
              <a:defRPr/>
            </a:pPr>
            <a:r>
              <a:rPr lang="en-ZA" sz="1000" b="1" dirty="0">
                <a:solidFill>
                  <a:srgbClr val="3E0099"/>
                </a:solidFill>
                <a:latin typeface="Century Gothic" panose="020B0502020202020204" pitchFamily="34" charset="0"/>
                <a:ea typeface="MS PGothic" panose="020B0600070205080204" pitchFamily="34" charset="-128"/>
              </a:rPr>
              <a:t>1 HOUR SEX, GENDER &amp; PERSONAL </a:t>
            </a:r>
          </a:p>
          <a:p>
            <a:pPr>
              <a:defRPr/>
            </a:pPr>
            <a:r>
              <a:rPr lang="en-ZA" sz="1000" b="1" dirty="0">
                <a:solidFill>
                  <a:srgbClr val="3E0099"/>
                </a:solidFill>
                <a:latin typeface="Century Gothic" panose="020B0502020202020204" pitchFamily="34" charset="0"/>
                <a:ea typeface="MS PGothic" panose="020B0600070205080204" pitchFamily="34" charset="-128"/>
              </a:rPr>
              <a:t>IDENITTY  WORKSHOP</a:t>
            </a:r>
          </a:p>
        </p:txBody>
      </p:sp>
      <p:pic>
        <p:nvPicPr>
          <p:cNvPr id="123" name="Graphic 122" descr="Clock with solid fill">
            <a:extLst>
              <a:ext uri="{FF2B5EF4-FFF2-40B4-BE49-F238E27FC236}">
                <a16:creationId xmlns:a16="http://schemas.microsoft.com/office/drawing/2014/main" id="{0F53ADDE-BE46-A74D-B3F6-67A8C8D5A7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76591" y="2830820"/>
            <a:ext cx="563671" cy="563671"/>
          </a:xfrm>
          <a:prstGeom prst="rect">
            <a:avLst/>
          </a:prstGeom>
        </p:spPr>
      </p:pic>
      <p:sp>
        <p:nvSpPr>
          <p:cNvPr id="125" name="TextBox 124">
            <a:extLst>
              <a:ext uri="{FF2B5EF4-FFF2-40B4-BE49-F238E27FC236}">
                <a16:creationId xmlns:a16="http://schemas.microsoft.com/office/drawing/2014/main" id="{F6E4945F-68A5-2C4F-9493-9997200A1EA7}"/>
              </a:ext>
            </a:extLst>
          </p:cNvPr>
          <p:cNvSpPr txBox="1"/>
          <p:nvPr/>
        </p:nvSpPr>
        <p:spPr>
          <a:xfrm>
            <a:off x="8971520" y="2915905"/>
            <a:ext cx="2666418" cy="400110"/>
          </a:xfrm>
          <a:prstGeom prst="rect">
            <a:avLst/>
          </a:prstGeom>
          <a:noFill/>
        </p:spPr>
        <p:txBody>
          <a:bodyPr wrap="square">
            <a:spAutoFit/>
          </a:bodyPr>
          <a:lstStyle/>
          <a:p>
            <a:pPr>
              <a:defRPr/>
            </a:pPr>
            <a:r>
              <a:rPr lang="en-ZA" sz="1000" b="1" dirty="0">
                <a:solidFill>
                  <a:srgbClr val="3E0099"/>
                </a:solidFill>
                <a:latin typeface="Century Gothic" panose="020B0502020202020204" pitchFamily="34" charset="0"/>
                <a:ea typeface="MS PGothic" panose="020B0600070205080204" pitchFamily="34" charset="-128"/>
              </a:rPr>
              <a:t>1 HOUR SEXUAL AND REPRODUCTIVE HEALTH RIGHTS WORKSHOP</a:t>
            </a:r>
          </a:p>
        </p:txBody>
      </p:sp>
      <p:pic>
        <p:nvPicPr>
          <p:cNvPr id="151" name="Graphic 150" descr="Group success with solid fill">
            <a:extLst>
              <a:ext uri="{FF2B5EF4-FFF2-40B4-BE49-F238E27FC236}">
                <a16:creationId xmlns:a16="http://schemas.microsoft.com/office/drawing/2014/main" id="{1A55DAAE-3ED6-1143-BDCC-FBD8287B02DB}"/>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8534596" y="4385123"/>
            <a:ext cx="914400" cy="689341"/>
          </a:xfrm>
          <a:prstGeom prst="rect">
            <a:avLst/>
          </a:prstGeom>
        </p:spPr>
      </p:pic>
      <p:pic>
        <p:nvPicPr>
          <p:cNvPr id="153" name="Graphic 152" descr="Clipboard with solid fill">
            <a:extLst>
              <a:ext uri="{FF2B5EF4-FFF2-40B4-BE49-F238E27FC236}">
                <a16:creationId xmlns:a16="http://schemas.microsoft.com/office/drawing/2014/main" id="{1B120DC7-84E3-244D-9A53-FA109E918A5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874775" y="4587955"/>
            <a:ext cx="563671" cy="563671"/>
          </a:xfrm>
          <a:prstGeom prst="rect">
            <a:avLst/>
          </a:prstGeom>
        </p:spPr>
      </p:pic>
      <p:sp>
        <p:nvSpPr>
          <p:cNvPr id="154" name="TextBox 153">
            <a:extLst>
              <a:ext uri="{FF2B5EF4-FFF2-40B4-BE49-F238E27FC236}">
                <a16:creationId xmlns:a16="http://schemas.microsoft.com/office/drawing/2014/main" id="{430766AB-0E0B-1B44-8623-085B7357AD49}"/>
              </a:ext>
            </a:extLst>
          </p:cNvPr>
          <p:cNvSpPr txBox="1"/>
          <p:nvPr/>
        </p:nvSpPr>
        <p:spPr>
          <a:xfrm>
            <a:off x="6463365" y="5087953"/>
            <a:ext cx="1446326" cy="400110"/>
          </a:xfrm>
          <a:prstGeom prst="rect">
            <a:avLst/>
          </a:prstGeom>
          <a:noFill/>
        </p:spPr>
        <p:txBody>
          <a:bodyPr wrap="square">
            <a:spAutoFit/>
          </a:bodyPr>
          <a:lstStyle/>
          <a:p>
            <a:pPr algn="ctr">
              <a:defRPr/>
            </a:pPr>
            <a:r>
              <a:rPr lang="en-ZA" sz="1000" b="1" dirty="0">
                <a:solidFill>
                  <a:srgbClr val="3E0099"/>
                </a:solidFill>
                <a:latin typeface="Century Gothic" panose="020B0502020202020204" pitchFamily="34" charset="0"/>
                <a:ea typeface="MS PGothic" panose="020B0600070205080204" pitchFamily="34" charset="-128"/>
              </a:rPr>
              <a:t>ACTION PLAN</a:t>
            </a:r>
          </a:p>
          <a:p>
            <a:pPr algn="ctr">
              <a:defRPr/>
            </a:pPr>
            <a:r>
              <a:rPr lang="en-ZA" sz="1000" b="1" dirty="0">
                <a:solidFill>
                  <a:srgbClr val="3E0099"/>
                </a:solidFill>
                <a:latin typeface="Century Gothic" panose="020B0502020202020204" pitchFamily="34" charset="0"/>
                <a:ea typeface="MS PGothic" panose="020B0600070205080204" pitchFamily="34" charset="-128"/>
              </a:rPr>
              <a:t>10 MINS</a:t>
            </a:r>
          </a:p>
        </p:txBody>
      </p:sp>
      <p:pic>
        <p:nvPicPr>
          <p:cNvPr id="155" name="Graphic 154" descr="Clipboard with solid fill">
            <a:extLst>
              <a:ext uri="{FF2B5EF4-FFF2-40B4-BE49-F238E27FC236}">
                <a16:creationId xmlns:a16="http://schemas.microsoft.com/office/drawing/2014/main" id="{D6EE0681-6242-104F-8642-14B9D4505D0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672794" y="4630041"/>
            <a:ext cx="563671" cy="563671"/>
          </a:xfrm>
          <a:prstGeom prst="rect">
            <a:avLst/>
          </a:prstGeom>
        </p:spPr>
      </p:pic>
      <p:sp>
        <p:nvSpPr>
          <p:cNvPr id="156" name="TextBox 155">
            <a:extLst>
              <a:ext uri="{FF2B5EF4-FFF2-40B4-BE49-F238E27FC236}">
                <a16:creationId xmlns:a16="http://schemas.microsoft.com/office/drawing/2014/main" id="{C09EDCE9-BED8-4847-85F8-FF34D17A11B3}"/>
              </a:ext>
            </a:extLst>
          </p:cNvPr>
          <p:cNvSpPr txBox="1"/>
          <p:nvPr/>
        </p:nvSpPr>
        <p:spPr>
          <a:xfrm>
            <a:off x="10261384" y="5130039"/>
            <a:ext cx="1446326" cy="400110"/>
          </a:xfrm>
          <a:prstGeom prst="rect">
            <a:avLst/>
          </a:prstGeom>
          <a:noFill/>
        </p:spPr>
        <p:txBody>
          <a:bodyPr wrap="square">
            <a:spAutoFit/>
          </a:bodyPr>
          <a:lstStyle/>
          <a:p>
            <a:pPr algn="ctr">
              <a:defRPr/>
            </a:pPr>
            <a:r>
              <a:rPr lang="en-ZA" sz="1000" b="1" dirty="0">
                <a:solidFill>
                  <a:srgbClr val="3E0099"/>
                </a:solidFill>
                <a:latin typeface="Century Gothic" panose="020B0502020202020204" pitchFamily="34" charset="0"/>
                <a:ea typeface="MS PGothic" panose="020B0600070205080204" pitchFamily="34" charset="-128"/>
              </a:rPr>
              <a:t>ACTION PLAN</a:t>
            </a:r>
          </a:p>
          <a:p>
            <a:pPr algn="ctr">
              <a:defRPr/>
            </a:pPr>
            <a:r>
              <a:rPr lang="en-ZA" sz="1000" b="1" dirty="0">
                <a:solidFill>
                  <a:srgbClr val="3E0099"/>
                </a:solidFill>
                <a:latin typeface="Century Gothic" panose="020B0502020202020204" pitchFamily="34" charset="0"/>
                <a:ea typeface="MS PGothic" panose="020B0600070205080204" pitchFamily="34" charset="-128"/>
              </a:rPr>
              <a:t>10 MINS</a:t>
            </a:r>
          </a:p>
        </p:txBody>
      </p:sp>
      <p:cxnSp>
        <p:nvCxnSpPr>
          <p:cNvPr id="158" name="Curved Connector 157">
            <a:extLst>
              <a:ext uri="{FF2B5EF4-FFF2-40B4-BE49-F238E27FC236}">
                <a16:creationId xmlns:a16="http://schemas.microsoft.com/office/drawing/2014/main" id="{94F73356-D0AD-5147-8EDC-E822D3761D84}"/>
              </a:ext>
            </a:extLst>
          </p:cNvPr>
          <p:cNvCxnSpPr>
            <a:cxnSpLocks/>
          </p:cNvCxnSpPr>
          <p:nvPr/>
        </p:nvCxnSpPr>
        <p:spPr>
          <a:xfrm rot="10800000" flipV="1">
            <a:off x="1792495" y="4353252"/>
            <a:ext cx="884567" cy="574892"/>
          </a:xfrm>
          <a:prstGeom prst="curvedConnector3">
            <a:avLst>
              <a:gd name="adj1" fmla="val 50000"/>
            </a:avLst>
          </a:prstGeom>
          <a:ln w="38100">
            <a:solidFill>
              <a:srgbClr val="3E0099"/>
            </a:solidFill>
            <a:tailEnd type="triangle"/>
          </a:ln>
        </p:spPr>
        <p:style>
          <a:lnRef idx="1">
            <a:schemeClr val="accent1"/>
          </a:lnRef>
          <a:fillRef idx="0">
            <a:schemeClr val="accent1"/>
          </a:fillRef>
          <a:effectRef idx="0">
            <a:schemeClr val="accent1"/>
          </a:effectRef>
          <a:fontRef idx="minor">
            <a:schemeClr val="tx1"/>
          </a:fontRef>
        </p:style>
      </p:cxnSp>
      <p:pic>
        <p:nvPicPr>
          <p:cNvPr id="159" name="Graphic 158" descr="Hand with solid fill">
            <a:extLst>
              <a:ext uri="{FF2B5EF4-FFF2-40B4-BE49-F238E27FC236}">
                <a16:creationId xmlns:a16="http://schemas.microsoft.com/office/drawing/2014/main" id="{D2EAB3C9-9ADF-D74C-A81F-155CBECA4D3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83724" y="4596691"/>
            <a:ext cx="457200" cy="457200"/>
          </a:xfrm>
          <a:prstGeom prst="rect">
            <a:avLst/>
          </a:prstGeom>
        </p:spPr>
      </p:pic>
      <p:sp>
        <p:nvSpPr>
          <p:cNvPr id="160" name="TextBox 159">
            <a:extLst>
              <a:ext uri="{FF2B5EF4-FFF2-40B4-BE49-F238E27FC236}">
                <a16:creationId xmlns:a16="http://schemas.microsoft.com/office/drawing/2014/main" id="{6239FB5C-D014-4A40-9888-5A4844E6CEC8}"/>
              </a:ext>
            </a:extLst>
          </p:cNvPr>
          <p:cNvSpPr txBox="1"/>
          <p:nvPr/>
        </p:nvSpPr>
        <p:spPr>
          <a:xfrm>
            <a:off x="687424" y="5111035"/>
            <a:ext cx="1277128" cy="246221"/>
          </a:xfrm>
          <a:prstGeom prst="rect">
            <a:avLst/>
          </a:prstGeom>
          <a:noFill/>
        </p:spPr>
        <p:txBody>
          <a:bodyPr wrap="square">
            <a:spAutoFit/>
          </a:bodyPr>
          <a:lstStyle/>
          <a:p>
            <a:pPr algn="ctr">
              <a:defRPr/>
            </a:pPr>
            <a:r>
              <a:rPr lang="en-ZA" sz="1000" b="1" dirty="0">
                <a:solidFill>
                  <a:srgbClr val="3E0099"/>
                </a:solidFill>
                <a:latin typeface="Century Gothic" panose="020B0502020202020204" pitchFamily="34" charset="0"/>
                <a:ea typeface="MS PGothic" panose="020B0600070205080204" pitchFamily="34" charset="-128"/>
              </a:rPr>
              <a:t>THANKS &amp; CLOSE</a:t>
            </a:r>
          </a:p>
        </p:txBody>
      </p:sp>
    </p:spTree>
    <p:extLst>
      <p:ext uri="{BB962C8B-B14F-4D97-AF65-F5344CB8AC3E}">
        <p14:creationId xmlns:p14="http://schemas.microsoft.com/office/powerpoint/2010/main" val="2314883781"/>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1242" y="1490609"/>
            <a:ext cx="6429516" cy="4158991"/>
          </a:xfrm>
          <a:prstGeom prst="rect">
            <a:avLst/>
          </a:prstGeom>
        </p:spPr>
      </p:pic>
    </p:spTree>
    <p:extLst>
      <p:ext uri="{BB962C8B-B14F-4D97-AF65-F5344CB8AC3E}">
        <p14:creationId xmlns:p14="http://schemas.microsoft.com/office/powerpoint/2010/main" val="34301306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3442" y="1272163"/>
            <a:ext cx="5443870" cy="4116927"/>
          </a:xfrm>
          <a:prstGeom prst="rect">
            <a:avLst/>
          </a:prstGeom>
        </p:spPr>
      </p:pic>
    </p:spTree>
    <p:extLst>
      <p:ext uri="{BB962C8B-B14F-4D97-AF65-F5344CB8AC3E}">
        <p14:creationId xmlns:p14="http://schemas.microsoft.com/office/powerpoint/2010/main" val="39050533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633"/>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4077" y="1345580"/>
            <a:ext cx="4723846" cy="4166839"/>
          </a:xfrm>
          <a:prstGeom prst="rect">
            <a:avLst/>
          </a:prstGeom>
        </p:spPr>
      </p:pic>
    </p:spTree>
    <p:extLst>
      <p:ext uri="{BB962C8B-B14F-4D97-AF65-F5344CB8AC3E}">
        <p14:creationId xmlns:p14="http://schemas.microsoft.com/office/powerpoint/2010/main" val="32535562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8548" y="841048"/>
            <a:ext cx="5814903" cy="5175903"/>
          </a:xfrm>
          <a:prstGeom prst="rect">
            <a:avLst/>
          </a:prstGeom>
        </p:spPr>
      </p:pic>
    </p:spTree>
    <p:extLst>
      <p:ext uri="{BB962C8B-B14F-4D97-AF65-F5344CB8AC3E}">
        <p14:creationId xmlns:p14="http://schemas.microsoft.com/office/powerpoint/2010/main" val="36872787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5846" y="1272547"/>
            <a:ext cx="5480308" cy="4312905"/>
          </a:xfrm>
          <a:prstGeom prst="rect">
            <a:avLst/>
          </a:prstGeom>
        </p:spPr>
      </p:pic>
    </p:spTree>
    <p:extLst>
      <p:ext uri="{BB962C8B-B14F-4D97-AF65-F5344CB8AC3E}">
        <p14:creationId xmlns:p14="http://schemas.microsoft.com/office/powerpoint/2010/main" val="40747636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5034" y="680218"/>
            <a:ext cx="5701931" cy="5497561"/>
          </a:xfrm>
          <a:prstGeom prst="rect">
            <a:avLst/>
          </a:prstGeom>
        </p:spPr>
      </p:pic>
    </p:spTree>
    <p:extLst>
      <p:ext uri="{BB962C8B-B14F-4D97-AF65-F5344CB8AC3E}">
        <p14:creationId xmlns:p14="http://schemas.microsoft.com/office/powerpoint/2010/main" val="28793952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138072" y="2068756"/>
            <a:ext cx="3549456" cy="2845929"/>
          </a:xfrm>
          <a:prstGeom prst="rect">
            <a:avLst/>
          </a:prstGeom>
        </p:spPr>
      </p:pic>
      <p:pic>
        <p:nvPicPr>
          <p:cNvPr id="10" name="Graphic 9" descr="Open hand with solid fill">
            <a:extLst>
              <a:ext uri="{FF2B5EF4-FFF2-40B4-BE49-F238E27FC236}">
                <a16:creationId xmlns:a16="http://schemas.microsoft.com/office/drawing/2014/main" id="{55F85944-52C5-6843-B97F-FA81FA31F38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47357" y="499438"/>
            <a:ext cx="1505781" cy="1505781"/>
          </a:xfrm>
          <a:prstGeom prst="rect">
            <a:avLst/>
          </a:prstGeom>
        </p:spPr>
      </p:pic>
      <p:grpSp>
        <p:nvGrpSpPr>
          <p:cNvPr id="18" name="Group 17">
            <a:extLst>
              <a:ext uri="{FF2B5EF4-FFF2-40B4-BE49-F238E27FC236}">
                <a16:creationId xmlns:a16="http://schemas.microsoft.com/office/drawing/2014/main" id="{F6348267-6AF2-F040-908D-17A7EBDF45B0}"/>
              </a:ext>
            </a:extLst>
          </p:cNvPr>
          <p:cNvGrpSpPr/>
          <p:nvPr/>
        </p:nvGrpSpPr>
        <p:grpSpPr>
          <a:xfrm>
            <a:off x="3944465" y="339076"/>
            <a:ext cx="1685456" cy="1505781"/>
            <a:chOff x="1708000" y="4135050"/>
            <a:chExt cx="1851697" cy="1711655"/>
          </a:xfrm>
        </p:grpSpPr>
        <p:pic>
          <p:nvPicPr>
            <p:cNvPr id="8" name="Graphic 7" descr="Gavel with solid fill">
              <a:extLst>
                <a:ext uri="{FF2B5EF4-FFF2-40B4-BE49-F238E27FC236}">
                  <a16:creationId xmlns:a16="http://schemas.microsoft.com/office/drawing/2014/main" id="{9E40C4D1-CE6F-E74D-9049-0CC0F861E0F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48042" y="4135050"/>
              <a:ext cx="1711655" cy="1711655"/>
            </a:xfrm>
            <a:prstGeom prst="rect">
              <a:avLst/>
            </a:prstGeom>
          </p:spPr>
        </p:pic>
        <p:pic>
          <p:nvPicPr>
            <p:cNvPr id="12" name="Graphic 11" descr="Close with solid fill">
              <a:extLst>
                <a:ext uri="{FF2B5EF4-FFF2-40B4-BE49-F238E27FC236}">
                  <a16:creationId xmlns:a16="http://schemas.microsoft.com/office/drawing/2014/main" id="{F50B3C26-A6C0-C646-B312-78764097E67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08000" y="4592251"/>
              <a:ext cx="524290" cy="524290"/>
            </a:xfrm>
            <a:prstGeom prst="rect">
              <a:avLst/>
            </a:prstGeom>
          </p:spPr>
        </p:pic>
      </p:grpSp>
      <p:pic>
        <p:nvPicPr>
          <p:cNvPr id="15" name="Graphic 14" descr="Clipboard Ticked with solid fill">
            <a:extLst>
              <a:ext uri="{FF2B5EF4-FFF2-40B4-BE49-F238E27FC236}">
                <a16:creationId xmlns:a16="http://schemas.microsoft.com/office/drawing/2014/main" id="{CD73E523-F52F-BE4E-B96E-6AFCF1882BC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652289" y="339076"/>
            <a:ext cx="1505781" cy="1505781"/>
          </a:xfrm>
          <a:prstGeom prst="rect">
            <a:avLst/>
          </a:prstGeom>
        </p:spPr>
      </p:pic>
      <p:pic>
        <p:nvPicPr>
          <p:cNvPr id="17" name="Graphic 16" descr="Help with solid fill">
            <a:extLst>
              <a:ext uri="{FF2B5EF4-FFF2-40B4-BE49-F238E27FC236}">
                <a16:creationId xmlns:a16="http://schemas.microsoft.com/office/drawing/2014/main" id="{DD9F7BBC-2B45-CA4B-A470-1B4A9989C21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948964" y="339076"/>
            <a:ext cx="1505781" cy="1505781"/>
          </a:xfrm>
          <a:prstGeom prst="rect">
            <a:avLst/>
          </a:prstGeom>
        </p:spPr>
      </p:pic>
      <p:pic>
        <p:nvPicPr>
          <p:cNvPr id="20" name="Graphic 19" descr="Clenched Fist with solid fill">
            <a:extLst>
              <a:ext uri="{FF2B5EF4-FFF2-40B4-BE49-F238E27FC236}">
                <a16:creationId xmlns:a16="http://schemas.microsoft.com/office/drawing/2014/main" id="{B5021712-D816-BA4F-9A1A-6483C5F6195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53484" y="5057946"/>
            <a:ext cx="1293341" cy="1293341"/>
          </a:xfrm>
          <a:prstGeom prst="rect">
            <a:avLst/>
          </a:prstGeom>
        </p:spPr>
      </p:pic>
      <p:pic>
        <p:nvPicPr>
          <p:cNvPr id="24" name="Graphic 23" descr="Lock with solid fill">
            <a:extLst>
              <a:ext uri="{FF2B5EF4-FFF2-40B4-BE49-F238E27FC236}">
                <a16:creationId xmlns:a16="http://schemas.microsoft.com/office/drawing/2014/main" id="{B8D92FF4-DED3-C741-9C59-C5EDCE474DE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825985" y="5159071"/>
            <a:ext cx="1148882" cy="1148882"/>
          </a:xfrm>
          <a:prstGeom prst="rect">
            <a:avLst/>
          </a:prstGeom>
        </p:spPr>
      </p:pic>
      <p:pic>
        <p:nvPicPr>
          <p:cNvPr id="40" name="Graphic 39" descr="Family with two children with solid fill">
            <a:extLst>
              <a:ext uri="{FF2B5EF4-FFF2-40B4-BE49-F238E27FC236}">
                <a16:creationId xmlns:a16="http://schemas.microsoft.com/office/drawing/2014/main" id="{931DD8E3-D91B-3647-A33A-60DC75895D7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354027" y="4914685"/>
            <a:ext cx="1599014" cy="1489421"/>
          </a:xfrm>
          <a:prstGeom prst="rect">
            <a:avLst/>
          </a:prstGeom>
        </p:spPr>
      </p:pic>
      <p:pic>
        <p:nvPicPr>
          <p:cNvPr id="42" name="Graphic 41" descr="Earth globe: Africa and Europe with solid fill">
            <a:extLst>
              <a:ext uri="{FF2B5EF4-FFF2-40B4-BE49-F238E27FC236}">
                <a16:creationId xmlns:a16="http://schemas.microsoft.com/office/drawing/2014/main" id="{DA7ABBDB-DDBB-C24F-9B5B-B48EC95F49D9}"/>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338730" y="5051048"/>
            <a:ext cx="1220467" cy="1220467"/>
          </a:xfrm>
          <a:prstGeom prst="rect">
            <a:avLst/>
          </a:prstGeom>
        </p:spPr>
      </p:pic>
      <p:sp>
        <p:nvSpPr>
          <p:cNvPr id="43" name="TextBox 42">
            <a:extLst>
              <a:ext uri="{FF2B5EF4-FFF2-40B4-BE49-F238E27FC236}">
                <a16:creationId xmlns:a16="http://schemas.microsoft.com/office/drawing/2014/main" id="{6EA01121-41DC-D64A-B537-6D357DAEC50E}"/>
              </a:ext>
            </a:extLst>
          </p:cNvPr>
          <p:cNvSpPr txBox="1"/>
          <p:nvPr/>
        </p:nvSpPr>
        <p:spPr>
          <a:xfrm>
            <a:off x="6332201" y="5369790"/>
            <a:ext cx="1627369" cy="861774"/>
          </a:xfrm>
          <a:prstGeom prst="rect">
            <a:avLst/>
          </a:prstGeom>
          <a:noFill/>
        </p:spPr>
        <p:txBody>
          <a:bodyPr wrap="none" rtlCol="0">
            <a:spAutoFit/>
          </a:bodyPr>
          <a:lstStyle/>
          <a:p>
            <a:r>
              <a:rPr lang="en-US" sz="5000" dirty="0">
                <a:solidFill>
                  <a:srgbClr val="7FC455"/>
                </a:solidFill>
                <a:latin typeface="Arial" panose="020B0604020202020204" pitchFamily="34" charset="0"/>
                <a:cs typeface="Arial" panose="020B0604020202020204" pitchFamily="34" charset="0"/>
              </a:rPr>
              <a:t>18+?</a:t>
            </a:r>
          </a:p>
        </p:txBody>
      </p:sp>
      <p:sp>
        <p:nvSpPr>
          <p:cNvPr id="44" name="Oval 43">
            <a:extLst>
              <a:ext uri="{FF2B5EF4-FFF2-40B4-BE49-F238E27FC236}">
                <a16:creationId xmlns:a16="http://schemas.microsoft.com/office/drawing/2014/main" id="{BCEC8502-BC65-7A45-B5E3-C87C99F93AE1}"/>
              </a:ext>
            </a:extLst>
          </p:cNvPr>
          <p:cNvSpPr/>
          <p:nvPr/>
        </p:nvSpPr>
        <p:spPr>
          <a:xfrm>
            <a:off x="10124116" y="5202195"/>
            <a:ext cx="914400" cy="914400"/>
          </a:xfrm>
          <a:prstGeom prst="ellipse">
            <a:avLst/>
          </a:prstGeom>
          <a:solidFill>
            <a:schemeClr val="bg1"/>
          </a:solidFill>
          <a:ln w="57150">
            <a:solidFill>
              <a:srgbClr val="7FC4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dirty="0">
                <a:solidFill>
                  <a:srgbClr val="7FC455"/>
                </a:solidFill>
                <a:latin typeface="Arial" panose="020B0604020202020204" pitchFamily="34" charset="0"/>
                <a:cs typeface="Arial" panose="020B0604020202020204" pitchFamily="34" charset="0"/>
              </a:rPr>
              <a:t>A</a:t>
            </a:r>
          </a:p>
        </p:txBody>
      </p:sp>
    </p:spTree>
    <p:custDataLst>
      <p:tags r:id="rId1"/>
    </p:custDataLst>
    <p:extLst>
      <p:ext uri="{BB962C8B-B14F-4D97-AF65-F5344CB8AC3E}">
        <p14:creationId xmlns:p14="http://schemas.microsoft.com/office/powerpoint/2010/main" val="204919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ppt_w</p:attrName>
                                        </p:attrNameLst>
                                      </p:cBhvr>
                                      <p:tavLst>
                                        <p:tav tm="0">
                                          <p:val>
                                            <p:fltVal val="0"/>
                                          </p:val>
                                        </p:tav>
                                        <p:tav tm="100000">
                                          <p:val>
                                            <p:strVal val="#ppt_w"/>
                                          </p:val>
                                        </p:tav>
                                      </p:tavLst>
                                    </p:anim>
                                    <p:anim calcmode="lin" valueType="num">
                                      <p:cBhvr>
                                        <p:cTn id="36" dur="500" fill="hold"/>
                                        <p:tgtEl>
                                          <p:spTgt spid="20"/>
                                        </p:tgtEl>
                                        <p:attrNameLst>
                                          <p:attrName>ppt_h</p:attrName>
                                        </p:attrNameLst>
                                      </p:cBhvr>
                                      <p:tavLst>
                                        <p:tav tm="0">
                                          <p:val>
                                            <p:fltVal val="0"/>
                                          </p:val>
                                        </p:tav>
                                        <p:tav tm="100000">
                                          <p:val>
                                            <p:strVal val="#ppt_h"/>
                                          </p:val>
                                        </p:tav>
                                      </p:tavLst>
                                    </p:anim>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ppt_w</p:attrName>
                                        </p:attrNameLst>
                                      </p:cBhvr>
                                      <p:tavLst>
                                        <p:tav tm="0">
                                          <p:val>
                                            <p:fltVal val="0"/>
                                          </p:val>
                                        </p:tav>
                                        <p:tav tm="100000">
                                          <p:val>
                                            <p:strVal val="#ppt_w"/>
                                          </p:val>
                                        </p:tav>
                                      </p:tavLst>
                                    </p:anim>
                                    <p:anim calcmode="lin" valueType="num">
                                      <p:cBhvr>
                                        <p:cTn id="43" dur="500" fill="hold"/>
                                        <p:tgtEl>
                                          <p:spTgt spid="24"/>
                                        </p:tgtEl>
                                        <p:attrNameLst>
                                          <p:attrName>ppt_h</p:attrName>
                                        </p:attrNameLst>
                                      </p:cBhvr>
                                      <p:tavLst>
                                        <p:tav tm="0">
                                          <p:val>
                                            <p:fltVal val="0"/>
                                          </p:val>
                                        </p:tav>
                                        <p:tav tm="100000">
                                          <p:val>
                                            <p:strVal val="#ppt_h"/>
                                          </p:val>
                                        </p:tav>
                                      </p:tavLst>
                                    </p:anim>
                                    <p:animEffect transition="in" filter="fade">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0"/>
                                        </p:tgtEl>
                                        <p:attrNameLst>
                                          <p:attrName>style.visibility</p:attrName>
                                        </p:attrNameLst>
                                      </p:cBhvr>
                                      <p:to>
                                        <p:strVal val="visible"/>
                                      </p:to>
                                    </p:set>
                                    <p:anim calcmode="lin" valueType="num">
                                      <p:cBhvr>
                                        <p:cTn id="49" dur="500" fill="hold"/>
                                        <p:tgtEl>
                                          <p:spTgt spid="40"/>
                                        </p:tgtEl>
                                        <p:attrNameLst>
                                          <p:attrName>ppt_w</p:attrName>
                                        </p:attrNameLst>
                                      </p:cBhvr>
                                      <p:tavLst>
                                        <p:tav tm="0">
                                          <p:val>
                                            <p:fltVal val="0"/>
                                          </p:val>
                                        </p:tav>
                                        <p:tav tm="100000">
                                          <p:val>
                                            <p:strVal val="#ppt_w"/>
                                          </p:val>
                                        </p:tav>
                                      </p:tavLst>
                                    </p:anim>
                                    <p:anim calcmode="lin" valueType="num">
                                      <p:cBhvr>
                                        <p:cTn id="50" dur="500" fill="hold"/>
                                        <p:tgtEl>
                                          <p:spTgt spid="40"/>
                                        </p:tgtEl>
                                        <p:attrNameLst>
                                          <p:attrName>ppt_h</p:attrName>
                                        </p:attrNameLst>
                                      </p:cBhvr>
                                      <p:tavLst>
                                        <p:tav tm="0">
                                          <p:val>
                                            <p:fltVal val="0"/>
                                          </p:val>
                                        </p:tav>
                                        <p:tav tm="100000">
                                          <p:val>
                                            <p:strVal val="#ppt_h"/>
                                          </p:val>
                                        </p:tav>
                                      </p:tavLst>
                                    </p:anim>
                                    <p:animEffect transition="in" filter="fade">
                                      <p:cBhvr>
                                        <p:cTn id="51" dur="500"/>
                                        <p:tgtEl>
                                          <p:spTgt spid="40"/>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43"/>
                                        </p:tgtEl>
                                        <p:attrNameLst>
                                          <p:attrName>style.visibility</p:attrName>
                                        </p:attrNameLst>
                                      </p:cBhvr>
                                      <p:to>
                                        <p:strVal val="visible"/>
                                      </p:to>
                                    </p:set>
                                    <p:anim calcmode="lin" valueType="num">
                                      <p:cBhvr>
                                        <p:cTn id="56" dur="500" fill="hold"/>
                                        <p:tgtEl>
                                          <p:spTgt spid="43"/>
                                        </p:tgtEl>
                                        <p:attrNameLst>
                                          <p:attrName>ppt_w</p:attrName>
                                        </p:attrNameLst>
                                      </p:cBhvr>
                                      <p:tavLst>
                                        <p:tav tm="0">
                                          <p:val>
                                            <p:fltVal val="0"/>
                                          </p:val>
                                        </p:tav>
                                        <p:tav tm="100000">
                                          <p:val>
                                            <p:strVal val="#ppt_w"/>
                                          </p:val>
                                        </p:tav>
                                      </p:tavLst>
                                    </p:anim>
                                    <p:anim calcmode="lin" valueType="num">
                                      <p:cBhvr>
                                        <p:cTn id="57" dur="500" fill="hold"/>
                                        <p:tgtEl>
                                          <p:spTgt spid="43"/>
                                        </p:tgtEl>
                                        <p:attrNameLst>
                                          <p:attrName>ppt_h</p:attrName>
                                        </p:attrNameLst>
                                      </p:cBhvr>
                                      <p:tavLst>
                                        <p:tav tm="0">
                                          <p:val>
                                            <p:fltVal val="0"/>
                                          </p:val>
                                        </p:tav>
                                        <p:tav tm="100000">
                                          <p:val>
                                            <p:strVal val="#ppt_h"/>
                                          </p:val>
                                        </p:tav>
                                      </p:tavLst>
                                    </p:anim>
                                    <p:animEffect transition="in" filter="fade">
                                      <p:cBhvr>
                                        <p:cTn id="58" dur="500"/>
                                        <p:tgtEl>
                                          <p:spTgt spid="43"/>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42"/>
                                        </p:tgtEl>
                                        <p:attrNameLst>
                                          <p:attrName>style.visibility</p:attrName>
                                        </p:attrNameLst>
                                      </p:cBhvr>
                                      <p:to>
                                        <p:strVal val="visible"/>
                                      </p:to>
                                    </p:set>
                                    <p:anim calcmode="lin" valueType="num">
                                      <p:cBhvr>
                                        <p:cTn id="63" dur="500" fill="hold"/>
                                        <p:tgtEl>
                                          <p:spTgt spid="42"/>
                                        </p:tgtEl>
                                        <p:attrNameLst>
                                          <p:attrName>ppt_w</p:attrName>
                                        </p:attrNameLst>
                                      </p:cBhvr>
                                      <p:tavLst>
                                        <p:tav tm="0">
                                          <p:val>
                                            <p:fltVal val="0"/>
                                          </p:val>
                                        </p:tav>
                                        <p:tav tm="100000">
                                          <p:val>
                                            <p:strVal val="#ppt_w"/>
                                          </p:val>
                                        </p:tav>
                                      </p:tavLst>
                                    </p:anim>
                                    <p:anim calcmode="lin" valueType="num">
                                      <p:cBhvr>
                                        <p:cTn id="64" dur="500" fill="hold"/>
                                        <p:tgtEl>
                                          <p:spTgt spid="42"/>
                                        </p:tgtEl>
                                        <p:attrNameLst>
                                          <p:attrName>ppt_h</p:attrName>
                                        </p:attrNameLst>
                                      </p:cBhvr>
                                      <p:tavLst>
                                        <p:tav tm="0">
                                          <p:val>
                                            <p:fltVal val="0"/>
                                          </p:val>
                                        </p:tav>
                                        <p:tav tm="100000">
                                          <p:val>
                                            <p:strVal val="#ppt_h"/>
                                          </p:val>
                                        </p:tav>
                                      </p:tavLst>
                                    </p:anim>
                                    <p:animEffect transition="in" filter="fade">
                                      <p:cBhvr>
                                        <p:cTn id="65" dur="500"/>
                                        <p:tgtEl>
                                          <p:spTgt spid="42"/>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44"/>
                                        </p:tgtEl>
                                        <p:attrNameLst>
                                          <p:attrName>style.visibility</p:attrName>
                                        </p:attrNameLst>
                                      </p:cBhvr>
                                      <p:to>
                                        <p:strVal val="visible"/>
                                      </p:to>
                                    </p:set>
                                    <p:anim calcmode="lin" valueType="num">
                                      <p:cBhvr>
                                        <p:cTn id="70" dur="500" fill="hold"/>
                                        <p:tgtEl>
                                          <p:spTgt spid="44"/>
                                        </p:tgtEl>
                                        <p:attrNameLst>
                                          <p:attrName>ppt_w</p:attrName>
                                        </p:attrNameLst>
                                      </p:cBhvr>
                                      <p:tavLst>
                                        <p:tav tm="0">
                                          <p:val>
                                            <p:fltVal val="0"/>
                                          </p:val>
                                        </p:tav>
                                        <p:tav tm="100000">
                                          <p:val>
                                            <p:strVal val="#ppt_w"/>
                                          </p:val>
                                        </p:tav>
                                      </p:tavLst>
                                    </p:anim>
                                    <p:anim calcmode="lin" valueType="num">
                                      <p:cBhvr>
                                        <p:cTn id="71" dur="500" fill="hold"/>
                                        <p:tgtEl>
                                          <p:spTgt spid="44"/>
                                        </p:tgtEl>
                                        <p:attrNameLst>
                                          <p:attrName>ppt_h</p:attrName>
                                        </p:attrNameLst>
                                      </p:cBhvr>
                                      <p:tavLst>
                                        <p:tav tm="0">
                                          <p:val>
                                            <p:fltVal val="0"/>
                                          </p:val>
                                        </p:tav>
                                        <p:tav tm="100000">
                                          <p:val>
                                            <p:strVal val="#ppt_h"/>
                                          </p:val>
                                        </p:tav>
                                      </p:tavLst>
                                    </p:anim>
                                    <p:animEffect transition="in" filter="fade">
                                      <p:cBhvr>
                                        <p:cTn id="7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138072" y="2068756"/>
            <a:ext cx="3549456" cy="2845929"/>
          </a:xfrm>
          <a:prstGeom prst="rect">
            <a:avLst/>
          </a:prstGeom>
        </p:spPr>
      </p:pic>
      <p:sp>
        <p:nvSpPr>
          <p:cNvPr id="16" name="TextBox 15">
            <a:extLst>
              <a:ext uri="{FF2B5EF4-FFF2-40B4-BE49-F238E27FC236}">
                <a16:creationId xmlns:a16="http://schemas.microsoft.com/office/drawing/2014/main" id="{C6F234E9-855B-F74A-8994-900141FC0D7F}"/>
              </a:ext>
            </a:extLst>
          </p:cNvPr>
          <p:cNvSpPr txBox="1"/>
          <p:nvPr/>
        </p:nvSpPr>
        <p:spPr>
          <a:xfrm>
            <a:off x="0" y="330577"/>
            <a:ext cx="12192000"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Role play exercise</a:t>
            </a:r>
          </a:p>
        </p:txBody>
      </p:sp>
      <p:sp>
        <p:nvSpPr>
          <p:cNvPr id="19" name="TextBox 18">
            <a:extLst>
              <a:ext uri="{FF2B5EF4-FFF2-40B4-BE49-F238E27FC236}">
                <a16:creationId xmlns:a16="http://schemas.microsoft.com/office/drawing/2014/main" id="{1B4F5FF0-585B-E54F-8047-E81F629238D1}"/>
              </a:ext>
            </a:extLst>
          </p:cNvPr>
          <p:cNvSpPr txBox="1"/>
          <p:nvPr/>
        </p:nvSpPr>
        <p:spPr>
          <a:xfrm>
            <a:off x="579310" y="4990870"/>
            <a:ext cx="11033380" cy="1292662"/>
          </a:xfrm>
          <a:prstGeom prst="rect">
            <a:avLst/>
          </a:prstGeom>
          <a:noFill/>
        </p:spPr>
        <p:txBody>
          <a:bodyPr wrap="square">
            <a:spAutoFit/>
          </a:bodyPr>
          <a:lstStyle>
            <a:defPPr>
              <a:defRPr lang="en-US"/>
            </a:defPPr>
            <a:lvl1pPr>
              <a:defRPr sz="6000" b="1">
                <a:solidFill>
                  <a:schemeClr val="bg1"/>
                </a:solidFill>
                <a:latin typeface="Century Gothic" panose="020B0502020202020204" pitchFamily="34" charset="0"/>
                <a:ea typeface="MS PGothic" panose="020B0600070205080204" pitchFamily="34" charset="-128"/>
              </a:defRPr>
            </a:lvl1pPr>
          </a:lstStyle>
          <a:p>
            <a:pPr>
              <a:spcBef>
                <a:spcPts val="1200"/>
              </a:spcBef>
            </a:pPr>
            <a:r>
              <a:rPr lang="en-ZA" sz="2600" dirty="0"/>
              <a:t>‘Role play’ exercise where one participant pretends to be pregnant and the other participant tries to counsel them on the options available to them using the Courage poster (swap roles half way).</a:t>
            </a:r>
          </a:p>
        </p:txBody>
      </p:sp>
    </p:spTree>
    <p:custDataLst>
      <p:tags r:id="rId1"/>
    </p:custDataLst>
    <p:extLst>
      <p:ext uri="{BB962C8B-B14F-4D97-AF65-F5344CB8AC3E}">
        <p14:creationId xmlns:p14="http://schemas.microsoft.com/office/powerpoint/2010/main" val="23010882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0" y="330577"/>
            <a:ext cx="12192000"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Discuss </a:t>
            </a:r>
          </a:p>
        </p:txBody>
      </p:sp>
      <p:sp>
        <p:nvSpPr>
          <p:cNvPr id="4" name="Speech Bubble: Rectangle with Corners Rounded 3">
            <a:extLst>
              <a:ext uri="{FF2B5EF4-FFF2-40B4-BE49-F238E27FC236}">
                <a16:creationId xmlns:a16="http://schemas.microsoft.com/office/drawing/2014/main" id="{912B22B7-864A-4A2B-9A3F-267A72DC3708}"/>
              </a:ext>
            </a:extLst>
          </p:cNvPr>
          <p:cNvSpPr/>
          <p:nvPr/>
        </p:nvSpPr>
        <p:spPr>
          <a:xfrm>
            <a:off x="1096243" y="1676817"/>
            <a:ext cx="2915097" cy="1163019"/>
          </a:xfrm>
          <a:prstGeom prst="wedgeRoundRectCallout">
            <a:avLst>
              <a:gd name="adj1" fmla="val 42924"/>
              <a:gd name="adj2" fmla="val 78308"/>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82C89"/>
                </a:solidFill>
                <a:latin typeface="Arial" panose="020B0604020202020204" pitchFamily="34" charset="0"/>
                <a:cs typeface="Arial" panose="020B0604020202020204" pitchFamily="34" charset="0"/>
              </a:rPr>
              <a:t>Do you have any questions about the options presented?</a:t>
            </a:r>
          </a:p>
        </p:txBody>
      </p:sp>
      <p:sp>
        <p:nvSpPr>
          <p:cNvPr id="7" name="Speech Bubble: Rectangle with Corners Rounded 6">
            <a:extLst>
              <a:ext uri="{FF2B5EF4-FFF2-40B4-BE49-F238E27FC236}">
                <a16:creationId xmlns:a16="http://schemas.microsoft.com/office/drawing/2014/main" id="{23087893-EBF9-4420-8D66-EAA9F81A5A43}"/>
              </a:ext>
            </a:extLst>
          </p:cNvPr>
          <p:cNvSpPr/>
          <p:nvPr/>
        </p:nvSpPr>
        <p:spPr>
          <a:xfrm>
            <a:off x="7811428" y="1629456"/>
            <a:ext cx="3061046" cy="1163019"/>
          </a:xfrm>
          <a:prstGeom prst="wedgeRoundRectCallout">
            <a:avLst>
              <a:gd name="adj1" fmla="val -45351"/>
              <a:gd name="adj2" fmla="val 78854"/>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82C89"/>
                </a:solidFill>
                <a:latin typeface="Arial" panose="020B0604020202020204" pitchFamily="34" charset="0"/>
                <a:cs typeface="Arial" panose="020B0604020202020204" pitchFamily="34" charset="0"/>
              </a:rPr>
              <a:t>What was it like to pretend you were experiencing a crisis pregnancy?</a:t>
            </a:r>
          </a:p>
        </p:txBody>
      </p:sp>
      <p:pic>
        <p:nvPicPr>
          <p:cNvPr id="8" name="Picture 7">
            <a:extLst>
              <a:ext uri="{FF2B5EF4-FFF2-40B4-BE49-F238E27FC236}">
                <a16:creationId xmlns:a16="http://schemas.microsoft.com/office/drawing/2014/main" id="{E6023FC1-13AC-9947-A9E9-8B02903C20AD}"/>
              </a:ext>
            </a:extLst>
          </p:cNvPr>
          <p:cNvPicPr>
            <a:picLocks noChangeAspect="1"/>
          </p:cNvPicPr>
          <p:nvPr/>
        </p:nvPicPr>
        <p:blipFill rotWithShape="1">
          <a:blip r:embed="rId3"/>
          <a:srcRect l="8550" t="53586" r="74199" b="4253"/>
          <a:stretch/>
        </p:blipFill>
        <p:spPr>
          <a:xfrm>
            <a:off x="4676825" y="3905723"/>
            <a:ext cx="1419175" cy="2120356"/>
          </a:xfrm>
          <a:prstGeom prst="rect">
            <a:avLst/>
          </a:prstGeom>
        </p:spPr>
      </p:pic>
      <p:grpSp>
        <p:nvGrpSpPr>
          <p:cNvPr id="9" name="Group 8">
            <a:extLst>
              <a:ext uri="{FF2B5EF4-FFF2-40B4-BE49-F238E27FC236}">
                <a16:creationId xmlns:a16="http://schemas.microsoft.com/office/drawing/2014/main" id="{6816177C-2E96-7C4C-B8FF-52DAD325481D}"/>
              </a:ext>
            </a:extLst>
          </p:cNvPr>
          <p:cNvGrpSpPr/>
          <p:nvPr/>
        </p:nvGrpSpPr>
        <p:grpSpPr>
          <a:xfrm>
            <a:off x="5908873" y="3087635"/>
            <a:ext cx="1454801" cy="2662731"/>
            <a:chOff x="1435024" y="3177348"/>
            <a:chExt cx="1454801" cy="2662731"/>
          </a:xfrm>
        </p:grpSpPr>
        <p:sp>
          <p:nvSpPr>
            <p:cNvPr id="10" name="Rectangle 9">
              <a:extLst>
                <a:ext uri="{FF2B5EF4-FFF2-40B4-BE49-F238E27FC236}">
                  <a16:creationId xmlns:a16="http://schemas.microsoft.com/office/drawing/2014/main" id="{69FF225A-4777-294B-8316-4EC2E6E9DBEC}"/>
                </a:ext>
              </a:extLst>
            </p:cNvPr>
            <p:cNvSpPr/>
            <p:nvPr/>
          </p:nvSpPr>
          <p:spPr>
            <a:xfrm>
              <a:off x="1506274" y="3177348"/>
              <a:ext cx="1318161" cy="16361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710FAB30-3C5A-BE44-B902-8955B5673BA1}"/>
                </a:ext>
              </a:extLst>
            </p:cNvPr>
            <p:cNvSpPr/>
            <p:nvPr/>
          </p:nvSpPr>
          <p:spPr>
            <a:xfrm>
              <a:off x="1435024" y="4813526"/>
              <a:ext cx="1454801" cy="79496"/>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12" name="Straight Connector 11">
              <a:extLst>
                <a:ext uri="{FF2B5EF4-FFF2-40B4-BE49-F238E27FC236}">
                  <a16:creationId xmlns:a16="http://schemas.microsoft.com/office/drawing/2014/main" id="{8F516783-761D-F343-977D-A8B2E9183EDF}"/>
                </a:ext>
              </a:extLst>
            </p:cNvPr>
            <p:cNvCxnSpPr>
              <a:cxnSpLocks/>
            </p:cNvCxnSpPr>
            <p:nvPr/>
          </p:nvCxnSpPr>
          <p:spPr>
            <a:xfrm flipH="1">
              <a:off x="1614966" y="4893022"/>
              <a:ext cx="200066" cy="9470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F9A3B1A-BD3B-A94A-89A4-CBE5D4FE9B70}"/>
                </a:ext>
              </a:extLst>
            </p:cNvPr>
            <p:cNvCxnSpPr>
              <a:cxnSpLocks/>
            </p:cNvCxnSpPr>
            <p:nvPr/>
          </p:nvCxnSpPr>
          <p:spPr>
            <a:xfrm>
              <a:off x="2551301" y="4902589"/>
              <a:ext cx="203848" cy="9279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11B54B8-458A-1C4B-AEA0-C5D8546085E5}"/>
                </a:ext>
              </a:extLst>
            </p:cNvPr>
            <p:cNvCxnSpPr>
              <a:cxnSpLocks/>
            </p:cNvCxnSpPr>
            <p:nvPr/>
          </p:nvCxnSpPr>
          <p:spPr>
            <a:xfrm>
              <a:off x="2221780" y="4899127"/>
              <a:ext cx="0" cy="599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B3AB4E97-E720-654D-9CF7-66F4B20AA63B}"/>
              </a:ext>
            </a:extLst>
          </p:cNvPr>
          <p:cNvSpPr txBox="1"/>
          <p:nvPr/>
        </p:nvSpPr>
        <p:spPr>
          <a:xfrm>
            <a:off x="6016209" y="3429000"/>
            <a:ext cx="1212789" cy="1015663"/>
          </a:xfrm>
          <a:prstGeom prst="rect">
            <a:avLst/>
          </a:prstGeom>
          <a:noFill/>
        </p:spPr>
        <p:txBody>
          <a:bodyPr wrap="square">
            <a:spAutoFit/>
          </a:bodyPr>
          <a:lstStyle/>
          <a:p>
            <a:pPr algn="ctr">
              <a:defRPr/>
            </a:pPr>
            <a:r>
              <a:rPr lang="en-ZA" sz="6000" b="1" dirty="0">
                <a:solidFill>
                  <a:srgbClr val="3E0099"/>
                </a:solidFill>
                <a:latin typeface="Century Gothic" panose="020B0502020202020204" pitchFamily="34" charset="0"/>
                <a:ea typeface="MS PGothic" panose="020B0600070205080204" pitchFamily="34" charset="-128"/>
              </a:rPr>
              <a:t>? </a:t>
            </a:r>
          </a:p>
        </p:txBody>
      </p:sp>
      <p:sp>
        <p:nvSpPr>
          <p:cNvPr id="15" name="Speech Bubble: Rectangle with Corners Rounded 6">
            <a:extLst>
              <a:ext uri="{FF2B5EF4-FFF2-40B4-BE49-F238E27FC236}">
                <a16:creationId xmlns:a16="http://schemas.microsoft.com/office/drawing/2014/main" id="{AC622B68-1E94-8046-BADA-141C28E198BA}"/>
              </a:ext>
            </a:extLst>
          </p:cNvPr>
          <p:cNvSpPr/>
          <p:nvPr/>
        </p:nvSpPr>
        <p:spPr>
          <a:xfrm>
            <a:off x="8137828" y="4182051"/>
            <a:ext cx="3061046" cy="1163019"/>
          </a:xfrm>
          <a:prstGeom prst="wedgeRoundRectCallout">
            <a:avLst>
              <a:gd name="adj1" fmla="val -50214"/>
              <a:gd name="adj2" fmla="val -8479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82C89"/>
                </a:solidFill>
                <a:latin typeface="Arial" panose="020B0604020202020204" pitchFamily="34" charset="0"/>
                <a:cs typeface="Arial" panose="020B0604020202020204" pitchFamily="34" charset="0"/>
              </a:rPr>
              <a:t>What was it like to counsel someone experiencing a crisis pregnancy?</a:t>
            </a:r>
          </a:p>
        </p:txBody>
      </p:sp>
      <p:sp>
        <p:nvSpPr>
          <p:cNvPr id="16" name="Speech Bubble: Rectangle with Corners Rounded 3">
            <a:extLst>
              <a:ext uri="{FF2B5EF4-FFF2-40B4-BE49-F238E27FC236}">
                <a16:creationId xmlns:a16="http://schemas.microsoft.com/office/drawing/2014/main" id="{63D0CD1F-64B4-4947-8634-EDA7F67F4103}"/>
              </a:ext>
            </a:extLst>
          </p:cNvPr>
          <p:cNvSpPr/>
          <p:nvPr/>
        </p:nvSpPr>
        <p:spPr>
          <a:xfrm>
            <a:off x="1162099" y="4384391"/>
            <a:ext cx="2915097" cy="1163019"/>
          </a:xfrm>
          <a:prstGeom prst="wedgeRoundRectCallout">
            <a:avLst>
              <a:gd name="adj1" fmla="val 39641"/>
              <a:gd name="adj2" fmla="val -79852"/>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82C89"/>
                </a:solidFill>
                <a:latin typeface="Arial" panose="020B0604020202020204" pitchFamily="34" charset="0"/>
                <a:cs typeface="Arial" panose="020B0604020202020204" pitchFamily="34" charset="0"/>
              </a:rPr>
              <a:t>Is there anything you don’t understand or would like more information about?</a:t>
            </a:r>
          </a:p>
        </p:txBody>
      </p:sp>
    </p:spTree>
    <p:extLst>
      <p:ext uri="{BB962C8B-B14F-4D97-AF65-F5344CB8AC3E}">
        <p14:creationId xmlns:p14="http://schemas.microsoft.com/office/powerpoint/2010/main" val="3104223496"/>
      </p:ext>
    </p:extLst>
  </p:cSld>
  <p:clrMapOvr>
    <a:masterClrMapping/>
  </p:clrMapOvr>
  <mc:AlternateContent xmlns:mc="http://schemas.openxmlformats.org/markup-compatibility/2006" xmlns:p14="http://schemas.microsoft.com/office/powerpoint/2010/main">
    <mc:Choice Requires="p14">
      <p:transition spd="slow" p14:dur="2000" advTm="12899"/>
    </mc:Choice>
    <mc:Fallback xmlns="">
      <p:transition spd="slow" advTm="12899"/>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sp>
        <p:nvSpPr>
          <p:cNvPr id="7" name="TextBox 6">
            <a:extLst>
              <a:ext uri="{FF2B5EF4-FFF2-40B4-BE49-F238E27FC236}">
                <a16:creationId xmlns:a16="http://schemas.microsoft.com/office/drawing/2014/main" id="{04E5ABD4-2C93-0845-8DBF-2E380060D084}"/>
              </a:ext>
            </a:extLst>
          </p:cNvPr>
          <p:cNvSpPr txBox="1"/>
          <p:nvPr/>
        </p:nvSpPr>
        <p:spPr>
          <a:xfrm>
            <a:off x="3504542" y="1493857"/>
            <a:ext cx="8230917" cy="2862322"/>
          </a:xfrm>
          <a:prstGeom prst="rect">
            <a:avLst/>
          </a:prstGeom>
          <a:noFill/>
        </p:spPr>
        <p:txBody>
          <a:bodyPr wrap="square">
            <a:spAutoFit/>
          </a:bodyPr>
          <a:lstStyle/>
          <a:p>
            <a:pPr>
              <a:defRPr/>
            </a:pPr>
            <a:r>
              <a:rPr lang="en-ZA" sz="6000" b="1" dirty="0">
                <a:solidFill>
                  <a:schemeClr val="bg1"/>
                </a:solidFill>
                <a:latin typeface="Century Gothic" panose="020B0502020202020204" pitchFamily="34" charset="0"/>
                <a:ea typeface="MS PGothic" panose="020B0600070205080204" pitchFamily="34" charset="-128"/>
              </a:rPr>
              <a:t>Action planning to achieve our vision </a:t>
            </a:r>
          </a:p>
          <a:p>
            <a:pPr>
              <a:defRPr/>
            </a:pPr>
            <a:r>
              <a:rPr lang="en-ZA" sz="6000" b="1" dirty="0">
                <a:solidFill>
                  <a:schemeClr val="bg1"/>
                </a:solidFill>
                <a:latin typeface="Century Gothic" panose="020B0502020202020204" pitchFamily="34" charset="0"/>
                <a:ea typeface="MS PGothic" panose="020B0600070205080204" pitchFamily="34" charset="-128"/>
              </a:rPr>
              <a:t>for ourselves</a:t>
            </a:r>
            <a:endParaRPr lang="en-US" sz="6000" dirty="0"/>
          </a:p>
        </p:txBody>
      </p:sp>
      <p:pic>
        <p:nvPicPr>
          <p:cNvPr id="15" name="Picture 14" descr="Logo&#10;&#10;Description automatically generated">
            <a:extLst>
              <a:ext uri="{FF2B5EF4-FFF2-40B4-BE49-F238E27FC236}">
                <a16:creationId xmlns:a16="http://schemas.microsoft.com/office/drawing/2014/main" id="{D6FDD74D-DE29-9045-A2FC-04E535CFA6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541" y="1089485"/>
            <a:ext cx="2824125" cy="3330114"/>
          </a:xfrm>
          <a:prstGeom prst="rect">
            <a:avLst/>
          </a:prstGeom>
        </p:spPr>
      </p:pic>
      <p:sp>
        <p:nvSpPr>
          <p:cNvPr id="14" name="TextBox 13">
            <a:extLst>
              <a:ext uri="{FF2B5EF4-FFF2-40B4-BE49-F238E27FC236}">
                <a16:creationId xmlns:a16="http://schemas.microsoft.com/office/drawing/2014/main" id="{54723C40-8E15-4C42-AA02-676A35325D76}"/>
              </a:ext>
            </a:extLst>
          </p:cNvPr>
          <p:cNvSpPr txBox="1"/>
          <p:nvPr/>
        </p:nvSpPr>
        <p:spPr>
          <a:xfrm>
            <a:off x="1524000" y="5768515"/>
            <a:ext cx="9144000" cy="696794"/>
          </a:xfrm>
          <a:prstGeom prst="rect">
            <a:avLst/>
          </a:prstGeom>
          <a:noFill/>
        </p:spPr>
        <p:txBody>
          <a:bodyPr wrap="square">
            <a:spAutoFit/>
          </a:bodyPr>
          <a:lstStyle/>
          <a:p>
            <a:pPr algn="ctr">
              <a:lnSpc>
                <a:spcPct val="150000"/>
              </a:lnSpc>
              <a:defRPr/>
            </a:pPr>
            <a:r>
              <a:rPr lang="en-ZA" sz="3000" b="1" dirty="0">
                <a:solidFill>
                  <a:schemeClr val="bg1"/>
                </a:solidFill>
                <a:latin typeface="Century Gothic" panose="020B0502020202020204" pitchFamily="34" charset="0"/>
                <a:ea typeface="MS PGothic" panose="020B0600070205080204" pitchFamily="34" charset="-128"/>
              </a:rPr>
              <a:t>www.couragechildprotection.com</a:t>
            </a:r>
            <a:endParaRPr lang="en-ZA" sz="3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328302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sp>
        <p:nvSpPr>
          <p:cNvPr id="14" name="TextBox 13">
            <a:extLst>
              <a:ext uri="{FF2B5EF4-FFF2-40B4-BE49-F238E27FC236}">
                <a16:creationId xmlns:a16="http://schemas.microsoft.com/office/drawing/2014/main" id="{887FBEF9-921B-704E-B516-835D840D6925}"/>
              </a:ext>
            </a:extLst>
          </p:cNvPr>
          <p:cNvSpPr txBox="1"/>
          <p:nvPr/>
        </p:nvSpPr>
        <p:spPr>
          <a:xfrm>
            <a:off x="3621500" y="1191326"/>
            <a:ext cx="7457625" cy="3785652"/>
          </a:xfrm>
          <a:prstGeom prst="rect">
            <a:avLst/>
          </a:prstGeom>
          <a:noFill/>
        </p:spPr>
        <p:txBody>
          <a:bodyPr wrap="square">
            <a:spAutoFit/>
          </a:bodyPr>
          <a:lstStyle/>
          <a:p>
            <a:pPr>
              <a:defRPr/>
            </a:pPr>
            <a:r>
              <a:rPr lang="en-ZA" sz="6000" b="1" dirty="0">
                <a:solidFill>
                  <a:schemeClr val="bg1"/>
                </a:solidFill>
                <a:latin typeface="Century Gothic" panose="020B0502020202020204" pitchFamily="34" charset="0"/>
                <a:ea typeface="MS PGothic" panose="020B0600070205080204" pitchFamily="34" charset="-128"/>
              </a:rPr>
              <a:t>Creating a vision for ourselves and the world we want to live in</a:t>
            </a:r>
          </a:p>
        </p:txBody>
      </p:sp>
      <p:pic>
        <p:nvPicPr>
          <p:cNvPr id="15" name="Picture 14" descr="Logo&#10;&#10;Description automatically generated">
            <a:extLst>
              <a:ext uri="{FF2B5EF4-FFF2-40B4-BE49-F238E27FC236}">
                <a16:creationId xmlns:a16="http://schemas.microsoft.com/office/drawing/2014/main" id="{842C08F2-5847-D74E-8338-AF544C8DFF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541" y="1089485"/>
            <a:ext cx="2824125" cy="3330114"/>
          </a:xfrm>
          <a:prstGeom prst="rect">
            <a:avLst/>
          </a:prstGeom>
        </p:spPr>
      </p:pic>
      <p:sp>
        <p:nvSpPr>
          <p:cNvPr id="11" name="TextBox 10">
            <a:extLst>
              <a:ext uri="{FF2B5EF4-FFF2-40B4-BE49-F238E27FC236}">
                <a16:creationId xmlns:a16="http://schemas.microsoft.com/office/drawing/2014/main" id="{79F600E2-D2A5-7F4D-B701-B1C190BEFDB8}"/>
              </a:ext>
            </a:extLst>
          </p:cNvPr>
          <p:cNvSpPr txBox="1"/>
          <p:nvPr/>
        </p:nvSpPr>
        <p:spPr>
          <a:xfrm>
            <a:off x="1524000" y="5768515"/>
            <a:ext cx="9144000" cy="696794"/>
          </a:xfrm>
          <a:prstGeom prst="rect">
            <a:avLst/>
          </a:prstGeom>
          <a:noFill/>
        </p:spPr>
        <p:txBody>
          <a:bodyPr wrap="square">
            <a:spAutoFit/>
          </a:bodyPr>
          <a:lstStyle/>
          <a:p>
            <a:pPr algn="ctr">
              <a:lnSpc>
                <a:spcPct val="150000"/>
              </a:lnSpc>
              <a:defRPr/>
            </a:pPr>
            <a:r>
              <a:rPr lang="en-ZA" sz="3000" b="1" dirty="0">
                <a:solidFill>
                  <a:schemeClr val="bg1"/>
                </a:solidFill>
                <a:latin typeface="Century Gothic" panose="020B0502020202020204" pitchFamily="34" charset="0"/>
                <a:ea typeface="MS PGothic" panose="020B0600070205080204" pitchFamily="34" charset="-128"/>
              </a:rPr>
              <a:t>www.couragechildprotection.com</a:t>
            </a:r>
            <a:endParaRPr lang="en-ZA" sz="3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399707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1841938" y="330577"/>
            <a:ext cx="8508124"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Presence &amp; action</a:t>
            </a:r>
          </a:p>
        </p:txBody>
      </p:sp>
      <p:sp>
        <p:nvSpPr>
          <p:cNvPr id="3" name="Speech Bubble: Rectangle with Corners Rounded 2">
            <a:extLst>
              <a:ext uri="{FF2B5EF4-FFF2-40B4-BE49-F238E27FC236}">
                <a16:creationId xmlns:a16="http://schemas.microsoft.com/office/drawing/2014/main" id="{51399B52-584E-4881-8179-9C7ED1E34C0C}"/>
              </a:ext>
            </a:extLst>
          </p:cNvPr>
          <p:cNvSpPr/>
          <p:nvPr/>
        </p:nvSpPr>
        <p:spPr>
          <a:xfrm>
            <a:off x="2141731" y="1652819"/>
            <a:ext cx="1432560" cy="955040"/>
          </a:xfrm>
          <a:prstGeom prst="wedgeRoundRectCallout">
            <a:avLst>
              <a:gd name="adj1" fmla="val 43966"/>
              <a:gd name="adj2" fmla="val 83027"/>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Speech Bubble: Rectangle with Corners Rounded 14">
            <a:extLst>
              <a:ext uri="{FF2B5EF4-FFF2-40B4-BE49-F238E27FC236}">
                <a16:creationId xmlns:a16="http://schemas.microsoft.com/office/drawing/2014/main" id="{C2332884-7158-416E-812F-9B2575C6C310}"/>
              </a:ext>
            </a:extLst>
          </p:cNvPr>
          <p:cNvSpPr/>
          <p:nvPr/>
        </p:nvSpPr>
        <p:spPr>
          <a:xfrm>
            <a:off x="2141731" y="3456219"/>
            <a:ext cx="1432560" cy="955040"/>
          </a:xfrm>
          <a:prstGeom prst="wedgeRoundRectCallout">
            <a:avLst>
              <a:gd name="adj1" fmla="val 82264"/>
              <a:gd name="adj2" fmla="val 16006"/>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Speech Bubble: Rectangle with Corners Rounded 17">
            <a:extLst>
              <a:ext uri="{FF2B5EF4-FFF2-40B4-BE49-F238E27FC236}">
                <a16:creationId xmlns:a16="http://schemas.microsoft.com/office/drawing/2014/main" id="{67712D59-71C2-4714-B600-2C5A481433A4}"/>
              </a:ext>
            </a:extLst>
          </p:cNvPr>
          <p:cNvSpPr/>
          <p:nvPr/>
        </p:nvSpPr>
        <p:spPr>
          <a:xfrm>
            <a:off x="2141731" y="5157109"/>
            <a:ext cx="1432560" cy="955040"/>
          </a:xfrm>
          <a:prstGeom prst="wedgeRoundRectCallout">
            <a:avLst>
              <a:gd name="adj1" fmla="val 47512"/>
              <a:gd name="adj2" fmla="val -87186"/>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1" name="Speech Bubble: Rectangle with Corners Rounded 20">
            <a:extLst>
              <a:ext uri="{FF2B5EF4-FFF2-40B4-BE49-F238E27FC236}">
                <a16:creationId xmlns:a16="http://schemas.microsoft.com/office/drawing/2014/main" id="{B39B49EA-8E21-4486-956E-CD8F37A3A5DB}"/>
              </a:ext>
            </a:extLst>
          </p:cNvPr>
          <p:cNvSpPr/>
          <p:nvPr/>
        </p:nvSpPr>
        <p:spPr>
          <a:xfrm>
            <a:off x="8647643" y="1652819"/>
            <a:ext cx="1432560" cy="955040"/>
          </a:xfrm>
          <a:prstGeom prst="wedgeRoundRectCallout">
            <a:avLst>
              <a:gd name="adj1" fmla="val -51779"/>
              <a:gd name="adj2" fmla="val 89410"/>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Speech Bubble: Rectangle with Corners Rounded 21">
            <a:extLst>
              <a:ext uri="{FF2B5EF4-FFF2-40B4-BE49-F238E27FC236}">
                <a16:creationId xmlns:a16="http://schemas.microsoft.com/office/drawing/2014/main" id="{313BC0A2-0B87-4645-AF4B-976E138587F7}"/>
              </a:ext>
            </a:extLst>
          </p:cNvPr>
          <p:cNvSpPr/>
          <p:nvPr/>
        </p:nvSpPr>
        <p:spPr>
          <a:xfrm>
            <a:off x="8647643" y="3456219"/>
            <a:ext cx="1432560" cy="955040"/>
          </a:xfrm>
          <a:prstGeom prst="wedgeRoundRectCallout">
            <a:avLst>
              <a:gd name="adj1" fmla="val -84403"/>
              <a:gd name="adj2" fmla="val 26644"/>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3" name="Speech Bubble: Rectangle with Corners Rounded 22">
            <a:extLst>
              <a:ext uri="{FF2B5EF4-FFF2-40B4-BE49-F238E27FC236}">
                <a16:creationId xmlns:a16="http://schemas.microsoft.com/office/drawing/2014/main" id="{2D8A9813-830A-43B3-99E6-6CC9DF2DB7B1}"/>
              </a:ext>
            </a:extLst>
          </p:cNvPr>
          <p:cNvSpPr/>
          <p:nvPr/>
        </p:nvSpPr>
        <p:spPr>
          <a:xfrm>
            <a:off x="8647643" y="5157109"/>
            <a:ext cx="1432560" cy="955040"/>
          </a:xfrm>
          <a:prstGeom prst="wedgeRoundRectCallout">
            <a:avLst>
              <a:gd name="adj1" fmla="val -51070"/>
              <a:gd name="adj2" fmla="val -90377"/>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2" name="Picture 2" descr="07">
            <a:extLst>
              <a:ext uri="{FF2B5EF4-FFF2-40B4-BE49-F238E27FC236}">
                <a16:creationId xmlns:a16="http://schemas.microsoft.com/office/drawing/2014/main" id="{FAC780E8-2D9E-468A-A371-666248E40B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717" t="6584" r="20389" b="4651"/>
          <a:stretch>
            <a:fillRect/>
          </a:stretch>
        </p:blipFill>
        <p:spPr bwMode="auto">
          <a:xfrm>
            <a:off x="4035061" y="1910015"/>
            <a:ext cx="4151812" cy="4617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screenshot of a cell phone&#10;&#10;Description generated with very high confidence">
            <a:extLst>
              <a:ext uri="{FF2B5EF4-FFF2-40B4-BE49-F238E27FC236}">
                <a16:creationId xmlns:a16="http://schemas.microsoft.com/office/drawing/2014/main" id="{4021F2F4-D765-4954-AB0B-128063E7744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561" t="15395" r="54491" b="73323"/>
          <a:stretch/>
        </p:blipFill>
        <p:spPr>
          <a:xfrm>
            <a:off x="2347987" y="1827992"/>
            <a:ext cx="1020048" cy="768529"/>
          </a:xfrm>
          <a:prstGeom prst="rect">
            <a:avLst/>
          </a:prstGeom>
          <a:ln>
            <a:noFill/>
          </a:ln>
        </p:spPr>
      </p:pic>
      <p:pic>
        <p:nvPicPr>
          <p:cNvPr id="14" name="Picture 13" descr="A screenshot of a cell phone&#10;&#10;Description generated with very high confidence">
            <a:extLst>
              <a:ext uri="{FF2B5EF4-FFF2-40B4-BE49-F238E27FC236}">
                <a16:creationId xmlns:a16="http://schemas.microsoft.com/office/drawing/2014/main" id="{B6DD442B-CCD3-4DFC-AE48-C753130FB24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432" t="37278" r="60234" b="50348"/>
          <a:stretch/>
        </p:blipFill>
        <p:spPr>
          <a:xfrm>
            <a:off x="2446364" y="3456220"/>
            <a:ext cx="823295" cy="955039"/>
          </a:xfrm>
          <a:prstGeom prst="rect">
            <a:avLst/>
          </a:prstGeom>
          <a:ln>
            <a:noFill/>
          </a:ln>
        </p:spPr>
      </p:pic>
      <p:pic>
        <p:nvPicPr>
          <p:cNvPr id="16" name="Picture 15" descr="A screenshot of a cell phone&#10;&#10;Description generated with very high confidence">
            <a:extLst>
              <a:ext uri="{FF2B5EF4-FFF2-40B4-BE49-F238E27FC236}">
                <a16:creationId xmlns:a16="http://schemas.microsoft.com/office/drawing/2014/main" id="{9AD5A92A-0E0F-4885-8E58-897BB2659C6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201" t="66490" r="60686" b="21015"/>
          <a:stretch/>
        </p:blipFill>
        <p:spPr>
          <a:xfrm>
            <a:off x="2347987" y="5205181"/>
            <a:ext cx="802566" cy="906968"/>
          </a:xfrm>
          <a:prstGeom prst="rect">
            <a:avLst/>
          </a:prstGeom>
          <a:ln>
            <a:noFill/>
          </a:ln>
        </p:spPr>
      </p:pic>
      <p:pic>
        <p:nvPicPr>
          <p:cNvPr id="17" name="Picture 16" descr="A screenshot of a cell phone&#10;&#10;Description generated with very high confidence">
            <a:extLst>
              <a:ext uri="{FF2B5EF4-FFF2-40B4-BE49-F238E27FC236}">
                <a16:creationId xmlns:a16="http://schemas.microsoft.com/office/drawing/2014/main" id="{104F96A0-A5CA-44FC-9E21-A7767A82B2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9047" t="15395" r="14020" b="73733"/>
          <a:stretch/>
        </p:blipFill>
        <p:spPr>
          <a:xfrm>
            <a:off x="8903546" y="1711928"/>
            <a:ext cx="1047783" cy="845905"/>
          </a:xfrm>
          <a:prstGeom prst="rect">
            <a:avLst/>
          </a:prstGeom>
          <a:ln>
            <a:noFill/>
          </a:ln>
        </p:spPr>
      </p:pic>
      <p:pic>
        <p:nvPicPr>
          <p:cNvPr id="19" name="Picture 18" descr="A screenshot of a cell phone&#10;&#10;Description generated with very high confidence">
            <a:extLst>
              <a:ext uri="{FF2B5EF4-FFF2-40B4-BE49-F238E27FC236}">
                <a16:creationId xmlns:a16="http://schemas.microsoft.com/office/drawing/2014/main" id="{C1055CBD-CCD9-4E50-809B-287530599E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509" t="36268" r="14020" b="54923"/>
          <a:stretch/>
        </p:blipFill>
        <p:spPr>
          <a:xfrm>
            <a:off x="8979160" y="3501642"/>
            <a:ext cx="900733" cy="648421"/>
          </a:xfrm>
          <a:prstGeom prst="rect">
            <a:avLst/>
          </a:prstGeom>
          <a:ln>
            <a:noFill/>
          </a:ln>
        </p:spPr>
      </p:pic>
      <p:pic>
        <p:nvPicPr>
          <p:cNvPr id="20" name="Picture 19" descr="A screenshot of a cell phone&#10;&#10;Description generated with very high confidence">
            <a:extLst>
              <a:ext uri="{FF2B5EF4-FFF2-40B4-BE49-F238E27FC236}">
                <a16:creationId xmlns:a16="http://schemas.microsoft.com/office/drawing/2014/main" id="{C5B628F2-F6BB-43DD-BF4E-9565FDCE44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406" t="66883" r="14020" b="22245"/>
          <a:stretch/>
        </p:blipFill>
        <p:spPr>
          <a:xfrm>
            <a:off x="8838582" y="5259618"/>
            <a:ext cx="1050682" cy="799530"/>
          </a:xfrm>
          <a:prstGeom prst="rect">
            <a:avLst/>
          </a:prstGeom>
          <a:ln>
            <a:noFill/>
          </a:ln>
        </p:spPr>
      </p:pic>
      <p:pic>
        <p:nvPicPr>
          <p:cNvPr id="24" name="Picture 23" descr="A screenshot of a cell phone&#10;&#10;Description generated with very high confidence">
            <a:extLst>
              <a:ext uri="{FF2B5EF4-FFF2-40B4-BE49-F238E27FC236}">
                <a16:creationId xmlns:a16="http://schemas.microsoft.com/office/drawing/2014/main" id="{98199171-6ADD-4E86-92E9-D1EC243104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509" t="46312" r="14020" b="50758"/>
          <a:stretch/>
        </p:blipFill>
        <p:spPr>
          <a:xfrm>
            <a:off x="8952277" y="4184012"/>
            <a:ext cx="900733" cy="215679"/>
          </a:xfrm>
          <a:prstGeom prst="rect">
            <a:avLst/>
          </a:prstGeom>
          <a:ln>
            <a:noFill/>
          </a:ln>
        </p:spPr>
      </p:pic>
    </p:spTree>
    <p:extLst>
      <p:ext uri="{BB962C8B-B14F-4D97-AF65-F5344CB8AC3E}">
        <p14:creationId xmlns:p14="http://schemas.microsoft.com/office/powerpoint/2010/main" val="24016310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F81043-5B88-45DD-8077-9BBF1E71D518}"/>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6" name="Picture 5">
            <a:extLst>
              <a:ext uri="{FF2B5EF4-FFF2-40B4-BE49-F238E27FC236}">
                <a16:creationId xmlns:a16="http://schemas.microsoft.com/office/drawing/2014/main" id="{7AC623AD-AF6B-43D6-9A9F-33FD15A108C1}"/>
              </a:ext>
            </a:extLst>
          </p:cNvPr>
          <p:cNvPicPr>
            <a:picLocks noChangeAspect="1"/>
          </p:cNvPicPr>
          <p:nvPr/>
        </p:nvPicPr>
        <p:blipFill rotWithShape="1">
          <a:blip r:embed="rId3">
            <a:extLst>
              <a:ext uri="{28A0092B-C50C-407E-A947-70E740481C1C}">
                <a14:useLocalDpi xmlns:a14="http://schemas.microsoft.com/office/drawing/2010/main"/>
              </a:ext>
            </a:extLst>
          </a:blip>
          <a:srcRect l="6227" t="18131" r="5605" b="5112"/>
          <a:stretch/>
        </p:blipFill>
        <p:spPr>
          <a:xfrm>
            <a:off x="1731335" y="1212112"/>
            <a:ext cx="8729330" cy="5279572"/>
          </a:xfrm>
          <a:prstGeom prst="rect">
            <a:avLst/>
          </a:prstGeom>
        </p:spPr>
      </p:pic>
      <p:sp>
        <p:nvSpPr>
          <p:cNvPr id="4" name="TextBox 3">
            <a:extLst>
              <a:ext uri="{FF2B5EF4-FFF2-40B4-BE49-F238E27FC236}">
                <a16:creationId xmlns:a16="http://schemas.microsoft.com/office/drawing/2014/main" id="{E2BDFB39-69A3-734A-AEB1-0AD5F8F1F21E}"/>
              </a:ext>
            </a:extLst>
          </p:cNvPr>
          <p:cNvSpPr txBox="1"/>
          <p:nvPr/>
        </p:nvSpPr>
        <p:spPr>
          <a:xfrm>
            <a:off x="1841938" y="330577"/>
            <a:ext cx="8718467" cy="861774"/>
          </a:xfrm>
          <a:prstGeom prst="rect">
            <a:avLst/>
          </a:prstGeom>
          <a:noFill/>
        </p:spPr>
        <p:txBody>
          <a:bodyPr wrap="square">
            <a:spAutoFit/>
          </a:bodyPr>
          <a:lstStyle/>
          <a:p>
            <a:pPr algn="ctr">
              <a:defRPr/>
            </a:pPr>
            <a:r>
              <a:rPr lang="en-ZA" sz="5000" b="1" dirty="0">
                <a:solidFill>
                  <a:prstClr val="white"/>
                </a:solidFill>
                <a:latin typeface="Century Gothic" panose="020B0502020202020204" pitchFamily="34" charset="0"/>
                <a:ea typeface="MS PGothic" panose="020B0600070205080204" pitchFamily="34" charset="-128"/>
              </a:rPr>
              <a:t>What should we ask?</a:t>
            </a:r>
          </a:p>
        </p:txBody>
      </p:sp>
    </p:spTree>
    <p:extLst>
      <p:ext uri="{BB962C8B-B14F-4D97-AF65-F5344CB8AC3E}">
        <p14:creationId xmlns:p14="http://schemas.microsoft.com/office/powerpoint/2010/main" val="40410757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1841938" y="330577"/>
            <a:ext cx="8718467" cy="861774"/>
          </a:xfrm>
          <a:prstGeom prst="rect">
            <a:avLst/>
          </a:prstGeom>
          <a:noFill/>
        </p:spPr>
        <p:txBody>
          <a:bodyPr wrap="square">
            <a:spAutoFit/>
          </a:bodyPr>
          <a:lstStyle/>
          <a:p>
            <a:pPr algn="ctr">
              <a:defRPr/>
            </a:pPr>
            <a:r>
              <a:rPr lang="en-ZA" sz="5000" b="1" dirty="0">
                <a:solidFill>
                  <a:prstClr val="white"/>
                </a:solidFill>
                <a:latin typeface="Century Gothic" panose="020B0502020202020204" pitchFamily="34" charset="0"/>
                <a:ea typeface="MS PGothic" panose="020B0600070205080204" pitchFamily="34" charset="-128"/>
              </a:rPr>
              <a:t>How should we answer?</a:t>
            </a:r>
          </a:p>
        </p:txBody>
      </p:sp>
      <p:pic>
        <p:nvPicPr>
          <p:cNvPr id="3" name="Picture 2">
            <a:extLst>
              <a:ext uri="{FF2B5EF4-FFF2-40B4-BE49-F238E27FC236}">
                <a16:creationId xmlns:a16="http://schemas.microsoft.com/office/drawing/2014/main" id="{D604A79F-19AB-4DD4-9AA4-96576F20392E}"/>
              </a:ext>
            </a:extLst>
          </p:cNvPr>
          <p:cNvPicPr>
            <a:picLocks noChangeAspect="1"/>
          </p:cNvPicPr>
          <p:nvPr/>
        </p:nvPicPr>
        <p:blipFill rotWithShape="1">
          <a:blip r:embed="rId3"/>
          <a:srcRect l="6006" t="50656" r="71662"/>
          <a:stretch/>
        </p:blipFill>
        <p:spPr>
          <a:xfrm>
            <a:off x="2847229" y="3254770"/>
            <a:ext cx="1967391" cy="2657577"/>
          </a:xfrm>
          <a:prstGeom prst="rect">
            <a:avLst/>
          </a:prstGeom>
        </p:spPr>
      </p:pic>
      <p:sp>
        <p:nvSpPr>
          <p:cNvPr id="7" name="Speech Bubble: Rectangle with Corners Rounded 6">
            <a:extLst>
              <a:ext uri="{FF2B5EF4-FFF2-40B4-BE49-F238E27FC236}">
                <a16:creationId xmlns:a16="http://schemas.microsoft.com/office/drawing/2014/main" id="{0558CB25-84B5-4664-B0AF-E6591512F750}"/>
              </a:ext>
            </a:extLst>
          </p:cNvPr>
          <p:cNvSpPr/>
          <p:nvPr/>
        </p:nvSpPr>
        <p:spPr>
          <a:xfrm>
            <a:off x="3592287" y="1534894"/>
            <a:ext cx="4348343" cy="1659706"/>
          </a:xfrm>
          <a:prstGeom prst="wedgeRoundRectCallout">
            <a:avLst>
              <a:gd name="adj1" fmla="val -32669"/>
              <a:gd name="adj2" fmla="val 74380"/>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solidFill>
                  <a:srgbClr val="482C89"/>
                </a:solidFill>
                <a:latin typeface="Arial" panose="020B0604020202020204" pitchFamily="34" charset="0"/>
                <a:cs typeface="Arial" panose="020B0604020202020204" pitchFamily="34" charset="0"/>
              </a:rPr>
              <a:t>From today what will can we stop doing? What can we start doing? What can we continue doing?  To achieve our vision for ourselves and the world we would like to live in? </a:t>
            </a:r>
          </a:p>
        </p:txBody>
      </p:sp>
      <p:grpSp>
        <p:nvGrpSpPr>
          <p:cNvPr id="9" name="Group 8">
            <a:extLst>
              <a:ext uri="{FF2B5EF4-FFF2-40B4-BE49-F238E27FC236}">
                <a16:creationId xmlns:a16="http://schemas.microsoft.com/office/drawing/2014/main" id="{8885880F-A7A1-457A-9178-60C52C2EA3DF}"/>
              </a:ext>
            </a:extLst>
          </p:cNvPr>
          <p:cNvGrpSpPr/>
          <p:nvPr/>
        </p:nvGrpSpPr>
        <p:grpSpPr>
          <a:xfrm>
            <a:off x="5368600" y="3429001"/>
            <a:ext cx="1454801" cy="2662731"/>
            <a:chOff x="1435024" y="3177348"/>
            <a:chExt cx="1454801" cy="2662731"/>
          </a:xfrm>
        </p:grpSpPr>
        <p:sp>
          <p:nvSpPr>
            <p:cNvPr id="10" name="Rectangle 9">
              <a:extLst>
                <a:ext uri="{FF2B5EF4-FFF2-40B4-BE49-F238E27FC236}">
                  <a16:creationId xmlns:a16="http://schemas.microsoft.com/office/drawing/2014/main" id="{0A877307-3E85-4827-9473-F6022951F654}"/>
                </a:ext>
              </a:extLst>
            </p:cNvPr>
            <p:cNvSpPr/>
            <p:nvPr/>
          </p:nvSpPr>
          <p:spPr>
            <a:xfrm>
              <a:off x="1506274" y="3177348"/>
              <a:ext cx="1318161" cy="16361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Rectangle 11">
              <a:extLst>
                <a:ext uri="{FF2B5EF4-FFF2-40B4-BE49-F238E27FC236}">
                  <a16:creationId xmlns:a16="http://schemas.microsoft.com/office/drawing/2014/main" id="{8342C614-F8D1-40EE-B0C5-DDFE2100591E}"/>
                </a:ext>
              </a:extLst>
            </p:cNvPr>
            <p:cNvSpPr/>
            <p:nvPr/>
          </p:nvSpPr>
          <p:spPr>
            <a:xfrm>
              <a:off x="1435024" y="4813526"/>
              <a:ext cx="1454801" cy="79496"/>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13" name="Straight Connector 12">
              <a:extLst>
                <a:ext uri="{FF2B5EF4-FFF2-40B4-BE49-F238E27FC236}">
                  <a16:creationId xmlns:a16="http://schemas.microsoft.com/office/drawing/2014/main" id="{318DCB6F-E7E9-4C59-BA7A-2305AEF3D598}"/>
                </a:ext>
              </a:extLst>
            </p:cNvPr>
            <p:cNvCxnSpPr>
              <a:cxnSpLocks/>
            </p:cNvCxnSpPr>
            <p:nvPr/>
          </p:nvCxnSpPr>
          <p:spPr>
            <a:xfrm flipH="1">
              <a:off x="1614966" y="4893022"/>
              <a:ext cx="200066" cy="9470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54F96C9-4C60-4F80-A9FF-0E5B15102383}"/>
                </a:ext>
              </a:extLst>
            </p:cNvPr>
            <p:cNvCxnSpPr>
              <a:cxnSpLocks/>
            </p:cNvCxnSpPr>
            <p:nvPr/>
          </p:nvCxnSpPr>
          <p:spPr>
            <a:xfrm>
              <a:off x="2551301" y="4902589"/>
              <a:ext cx="203848" cy="9279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EA727CE-6C59-47EA-B927-C02F400AA05B}"/>
                </a:ext>
              </a:extLst>
            </p:cNvPr>
            <p:cNvCxnSpPr>
              <a:cxnSpLocks/>
            </p:cNvCxnSpPr>
            <p:nvPr/>
          </p:nvCxnSpPr>
          <p:spPr>
            <a:xfrm>
              <a:off x="2221780" y="4899127"/>
              <a:ext cx="0" cy="599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E4563F0E-87B2-442C-A81D-5BB9A661F9FE}"/>
              </a:ext>
            </a:extLst>
          </p:cNvPr>
          <p:cNvSpPr txBox="1"/>
          <p:nvPr/>
        </p:nvSpPr>
        <p:spPr>
          <a:xfrm>
            <a:off x="5480956" y="3552440"/>
            <a:ext cx="1230086" cy="246221"/>
          </a:xfrm>
          <a:prstGeom prst="rect">
            <a:avLst/>
          </a:prstGeom>
          <a:noFill/>
        </p:spPr>
        <p:txBody>
          <a:bodyPr wrap="square" rtlCol="0">
            <a:spAutoFit/>
          </a:bodyPr>
          <a:lstStyle/>
          <a:p>
            <a:pPr algn="ctr"/>
            <a:r>
              <a:rPr lang="en-ZA" sz="1000" dirty="0">
                <a:solidFill>
                  <a:srgbClr val="482C89"/>
                </a:solidFill>
              </a:rPr>
              <a:t>ACTION PLANNING</a:t>
            </a:r>
          </a:p>
        </p:txBody>
      </p:sp>
      <p:pic>
        <p:nvPicPr>
          <p:cNvPr id="8" name="Picture 7">
            <a:extLst>
              <a:ext uri="{FF2B5EF4-FFF2-40B4-BE49-F238E27FC236}">
                <a16:creationId xmlns:a16="http://schemas.microsoft.com/office/drawing/2014/main" id="{04899025-F7AF-4975-A34B-9F58036983D5}"/>
              </a:ext>
            </a:extLst>
          </p:cNvPr>
          <p:cNvPicPr>
            <a:picLocks noChangeAspect="1"/>
          </p:cNvPicPr>
          <p:nvPr/>
        </p:nvPicPr>
        <p:blipFill rotWithShape="1">
          <a:blip r:embed="rId4"/>
          <a:srcRect l="17023" t="18254" r="15357" b="8942"/>
          <a:stretch/>
        </p:blipFill>
        <p:spPr>
          <a:xfrm>
            <a:off x="5454904" y="3877586"/>
            <a:ext cx="1303106" cy="953192"/>
          </a:xfrm>
          <a:prstGeom prst="rect">
            <a:avLst/>
          </a:prstGeom>
        </p:spPr>
      </p:pic>
    </p:spTree>
    <p:extLst>
      <p:ext uri="{BB962C8B-B14F-4D97-AF65-F5344CB8AC3E}">
        <p14:creationId xmlns:p14="http://schemas.microsoft.com/office/powerpoint/2010/main" val="36009135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31" name="Picture 6">
            <a:extLst>
              <a:ext uri="{FF2B5EF4-FFF2-40B4-BE49-F238E27FC236}">
                <a16:creationId xmlns:a16="http://schemas.microsoft.com/office/drawing/2014/main" id="{4F00AF8F-5F97-4FB0-9FD3-F684D7BFACC5}"/>
              </a:ext>
            </a:extLst>
          </p:cNvPr>
          <p:cNvPicPr>
            <a:picLocks noChangeAspect="1"/>
          </p:cNvPicPr>
          <p:nvPr/>
        </p:nvPicPr>
        <p:blipFill rotWithShape="1">
          <a:blip r:embed="rId3">
            <a:extLst>
              <a:ext uri="{28A0092B-C50C-407E-A947-70E740481C1C}">
                <a14:useLocalDpi xmlns:a14="http://schemas.microsoft.com/office/drawing/2010/main" val="0"/>
              </a:ext>
            </a:extLst>
          </a:blip>
          <a:srcRect l="36425" t="59497" r="35907" b="26786"/>
          <a:stretch/>
        </p:blipFill>
        <p:spPr bwMode="auto">
          <a:xfrm>
            <a:off x="6404387" y="2073431"/>
            <a:ext cx="3930872" cy="902658"/>
          </a:xfrm>
          <a:prstGeom prst="rect">
            <a:avLst/>
          </a:prstGeom>
          <a:solidFill>
            <a:srgbClr val="FCC916"/>
          </a:solidFill>
          <a:ln>
            <a:noFill/>
          </a:ln>
        </p:spPr>
      </p:pic>
      <p:sp>
        <p:nvSpPr>
          <p:cNvPr id="32" name="TextBox 31">
            <a:extLst>
              <a:ext uri="{FF2B5EF4-FFF2-40B4-BE49-F238E27FC236}">
                <a16:creationId xmlns:a16="http://schemas.microsoft.com/office/drawing/2014/main" id="{C72F3F9A-2F7A-4966-B509-45CFC12B7E78}"/>
              </a:ext>
            </a:extLst>
          </p:cNvPr>
          <p:cNvSpPr txBox="1"/>
          <p:nvPr/>
        </p:nvSpPr>
        <p:spPr>
          <a:xfrm>
            <a:off x="2088852" y="617474"/>
            <a:ext cx="4200189" cy="1015663"/>
          </a:xfrm>
          <a:prstGeom prst="rect">
            <a:avLst/>
          </a:prstGeom>
          <a:noFill/>
        </p:spPr>
        <p:txBody>
          <a:bodyPr wrap="none">
            <a:spAutoFit/>
          </a:bodyPr>
          <a:lstStyle/>
          <a:p>
            <a:pPr>
              <a:defRPr/>
            </a:pPr>
            <a:r>
              <a:rPr lang="en-ZA" sz="6000" b="1" dirty="0">
                <a:solidFill>
                  <a:schemeClr val="bg1"/>
                </a:solidFill>
                <a:latin typeface="Century Gothic" panose="020B0502020202020204" pitchFamily="34" charset="0"/>
                <a:ea typeface="MS PGothic" panose="020B0600070205080204" pitchFamily="34" charset="-128"/>
              </a:rPr>
              <a:t>stay </a:t>
            </a:r>
            <a:r>
              <a:rPr lang="en-ZA" sz="6000" b="1" dirty="0">
                <a:solidFill>
                  <a:srgbClr val="6B08A5"/>
                </a:solidFill>
                <a:latin typeface="Century Gothic" panose="020B0502020202020204" pitchFamily="34" charset="0"/>
                <a:ea typeface="MS PGothic" panose="020B0600070205080204" pitchFamily="34" charset="-128"/>
              </a:rPr>
              <a:t>strong</a:t>
            </a:r>
          </a:p>
        </p:txBody>
      </p:sp>
      <p:pic>
        <p:nvPicPr>
          <p:cNvPr id="33" name="Picture 6">
            <a:extLst>
              <a:ext uri="{FF2B5EF4-FFF2-40B4-BE49-F238E27FC236}">
                <a16:creationId xmlns:a16="http://schemas.microsoft.com/office/drawing/2014/main" id="{6AE385DF-8F5B-4329-9EBD-3CF4B8FC2F60}"/>
              </a:ext>
            </a:extLst>
          </p:cNvPr>
          <p:cNvPicPr>
            <a:picLocks noChangeAspect="1"/>
          </p:cNvPicPr>
          <p:nvPr/>
        </p:nvPicPr>
        <p:blipFill rotWithShape="1">
          <a:blip r:embed="rId3">
            <a:extLst>
              <a:ext uri="{28A0092B-C50C-407E-A947-70E740481C1C}">
                <a14:useLocalDpi xmlns:a14="http://schemas.microsoft.com/office/drawing/2010/main" val="0"/>
              </a:ext>
            </a:extLst>
          </a:blip>
          <a:srcRect l="36425" t="6282" r="35907" b="39623"/>
          <a:stretch/>
        </p:blipFill>
        <p:spPr bwMode="auto">
          <a:xfrm>
            <a:off x="7085330" y="2976090"/>
            <a:ext cx="2529841" cy="2290991"/>
          </a:xfrm>
          <a:prstGeom prst="rect">
            <a:avLst/>
          </a:prstGeom>
          <a:solidFill>
            <a:srgbClr val="FCC916"/>
          </a:solidFill>
          <a:ln>
            <a:noFill/>
          </a:ln>
        </p:spPr>
      </p:pic>
      <p:sp>
        <p:nvSpPr>
          <p:cNvPr id="6" name="TextBox 5">
            <a:extLst>
              <a:ext uri="{FF2B5EF4-FFF2-40B4-BE49-F238E27FC236}">
                <a16:creationId xmlns:a16="http://schemas.microsoft.com/office/drawing/2014/main" id="{472F5887-D9BB-4997-8725-D1400E98589B}"/>
              </a:ext>
            </a:extLst>
          </p:cNvPr>
          <p:cNvSpPr txBox="1"/>
          <p:nvPr/>
        </p:nvSpPr>
        <p:spPr>
          <a:xfrm>
            <a:off x="4917871" y="1874689"/>
            <a:ext cx="1861407" cy="1015663"/>
          </a:xfrm>
          <a:prstGeom prst="rect">
            <a:avLst/>
          </a:prstGeom>
          <a:noFill/>
        </p:spPr>
        <p:txBody>
          <a:bodyPr wrap="none">
            <a:spAutoFit/>
          </a:bodyPr>
          <a:lstStyle/>
          <a:p>
            <a:pPr>
              <a:defRPr/>
            </a:pPr>
            <a:r>
              <a:rPr lang="en-ZA" sz="6000" b="1" dirty="0">
                <a:solidFill>
                  <a:schemeClr val="bg1"/>
                </a:solidFill>
                <a:latin typeface="Century Gothic" panose="020B0502020202020204" pitchFamily="34" charset="0"/>
                <a:ea typeface="MS PGothic" panose="020B0600070205080204" pitchFamily="34" charset="-128"/>
              </a:rPr>
              <a:t>take</a:t>
            </a:r>
          </a:p>
        </p:txBody>
      </p:sp>
      <p:sp>
        <p:nvSpPr>
          <p:cNvPr id="7" name="TextBox 6">
            <a:extLst>
              <a:ext uri="{FF2B5EF4-FFF2-40B4-BE49-F238E27FC236}">
                <a16:creationId xmlns:a16="http://schemas.microsoft.com/office/drawing/2014/main" id="{A9532BF5-687E-4AD2-843B-ADD237225734}"/>
              </a:ext>
            </a:extLst>
          </p:cNvPr>
          <p:cNvSpPr txBox="1"/>
          <p:nvPr/>
        </p:nvSpPr>
        <p:spPr>
          <a:xfrm>
            <a:off x="1524000" y="5714143"/>
            <a:ext cx="9144000" cy="696794"/>
          </a:xfrm>
          <a:prstGeom prst="rect">
            <a:avLst/>
          </a:prstGeom>
          <a:noFill/>
        </p:spPr>
        <p:txBody>
          <a:bodyPr wrap="square">
            <a:spAutoFit/>
          </a:bodyPr>
          <a:lstStyle/>
          <a:p>
            <a:pPr algn="ctr">
              <a:lnSpc>
                <a:spcPct val="150000"/>
              </a:lnSpc>
              <a:defRPr/>
            </a:pPr>
            <a:r>
              <a:rPr lang="en-ZA" sz="3000" b="1" dirty="0">
                <a:solidFill>
                  <a:srgbClr val="482C89"/>
                </a:solidFill>
                <a:latin typeface="Century Gothic" panose="020B0502020202020204" pitchFamily="34" charset="0"/>
                <a:ea typeface="MS PGothic" panose="020B0600070205080204" pitchFamily="34" charset="-128"/>
              </a:rPr>
              <a:t>www.couragechildprotection.com</a:t>
            </a:r>
            <a:endParaRPr lang="en-ZA" sz="3000" dirty="0">
              <a:solidFill>
                <a:srgbClr val="482C89"/>
              </a:solidFill>
              <a:latin typeface="Century Gothic" panose="020B0502020202020204" pitchFamily="34" charset="0"/>
            </a:endParaRPr>
          </a:p>
        </p:txBody>
      </p:sp>
    </p:spTree>
    <p:extLst>
      <p:ext uri="{BB962C8B-B14F-4D97-AF65-F5344CB8AC3E}">
        <p14:creationId xmlns:p14="http://schemas.microsoft.com/office/powerpoint/2010/main" val="746272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1841938" y="330577"/>
            <a:ext cx="8508124" cy="861774"/>
          </a:xfrm>
          <a:prstGeom prst="rect">
            <a:avLst/>
          </a:prstGeom>
          <a:noFill/>
        </p:spPr>
        <p:txBody>
          <a:bodyPr wrap="square">
            <a:spAutoFit/>
          </a:bodyPr>
          <a:lstStyle/>
          <a:p>
            <a:pPr algn="ctr">
              <a:defRPr/>
            </a:pPr>
            <a:r>
              <a:rPr lang="en-ZA" sz="5000" b="1" dirty="0">
                <a:solidFill>
                  <a:prstClr val="white"/>
                </a:solidFill>
                <a:latin typeface="Century Gothic" panose="020B0502020202020204" pitchFamily="34" charset="0"/>
                <a:ea typeface="MS PGothic" panose="020B0600070205080204" pitchFamily="34" charset="-128"/>
              </a:rPr>
              <a:t>What is a vision?</a:t>
            </a:r>
          </a:p>
        </p:txBody>
      </p:sp>
      <p:pic>
        <p:nvPicPr>
          <p:cNvPr id="10" name="Picture 2" descr="05">
            <a:extLst>
              <a:ext uri="{FF2B5EF4-FFF2-40B4-BE49-F238E27FC236}">
                <a16:creationId xmlns:a16="http://schemas.microsoft.com/office/drawing/2014/main" id="{F472D1B9-CB53-4B9C-8F0A-CE9D11A869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971" t="8858" r="21474" b="2377"/>
          <a:stretch>
            <a:fillRect/>
          </a:stretch>
        </p:blipFill>
        <p:spPr bwMode="auto">
          <a:xfrm>
            <a:off x="3992598" y="1652820"/>
            <a:ext cx="4206804" cy="418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A34BD6D5-5AFD-9A44-8122-685B5449D621}"/>
              </a:ext>
            </a:extLst>
          </p:cNvPr>
          <p:cNvGrpSpPr/>
          <p:nvPr/>
        </p:nvGrpSpPr>
        <p:grpSpPr>
          <a:xfrm>
            <a:off x="2141731" y="1652819"/>
            <a:ext cx="1432560" cy="967059"/>
            <a:chOff x="2141731" y="1652819"/>
            <a:chExt cx="1432560" cy="967059"/>
          </a:xfrm>
        </p:grpSpPr>
        <p:sp>
          <p:nvSpPr>
            <p:cNvPr id="3" name="Speech Bubble: Rectangle with Corners Rounded 2">
              <a:extLst>
                <a:ext uri="{FF2B5EF4-FFF2-40B4-BE49-F238E27FC236}">
                  <a16:creationId xmlns:a16="http://schemas.microsoft.com/office/drawing/2014/main" id="{51399B52-584E-4881-8179-9C7ED1E34C0C}"/>
                </a:ext>
              </a:extLst>
            </p:cNvPr>
            <p:cNvSpPr/>
            <p:nvPr/>
          </p:nvSpPr>
          <p:spPr>
            <a:xfrm>
              <a:off x="2141731" y="1652819"/>
              <a:ext cx="1432560" cy="955040"/>
            </a:xfrm>
            <a:prstGeom prst="wedgeRoundRectCallout">
              <a:avLst>
                <a:gd name="adj1" fmla="val 43966"/>
                <a:gd name="adj2" fmla="val 83027"/>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2" name="Picture 11" descr="A close up of a logo&#10;&#10;Description generated with very high confidence">
              <a:extLst>
                <a:ext uri="{FF2B5EF4-FFF2-40B4-BE49-F238E27FC236}">
                  <a16:creationId xmlns:a16="http://schemas.microsoft.com/office/drawing/2014/main" id="{9ED87DD0-7B79-4915-B4D5-016AB1090F8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133" t="16028" r="59136" b="71201"/>
            <a:stretch/>
          </p:blipFill>
          <p:spPr>
            <a:xfrm>
              <a:off x="2365393" y="1702051"/>
              <a:ext cx="888789" cy="917827"/>
            </a:xfrm>
            <a:prstGeom prst="rect">
              <a:avLst/>
            </a:prstGeom>
            <a:ln>
              <a:noFill/>
            </a:ln>
          </p:spPr>
        </p:pic>
      </p:grpSp>
      <p:grpSp>
        <p:nvGrpSpPr>
          <p:cNvPr id="5" name="Group 4">
            <a:extLst>
              <a:ext uri="{FF2B5EF4-FFF2-40B4-BE49-F238E27FC236}">
                <a16:creationId xmlns:a16="http://schemas.microsoft.com/office/drawing/2014/main" id="{219BB756-C75E-5A46-A374-91FF5DC39806}"/>
              </a:ext>
            </a:extLst>
          </p:cNvPr>
          <p:cNvGrpSpPr/>
          <p:nvPr/>
        </p:nvGrpSpPr>
        <p:grpSpPr>
          <a:xfrm>
            <a:off x="2141731" y="3456219"/>
            <a:ext cx="1432560" cy="955040"/>
            <a:chOff x="2141731" y="3456219"/>
            <a:chExt cx="1432560" cy="955040"/>
          </a:xfrm>
        </p:grpSpPr>
        <p:sp>
          <p:nvSpPr>
            <p:cNvPr id="15" name="Speech Bubble: Rectangle with Corners Rounded 14">
              <a:extLst>
                <a:ext uri="{FF2B5EF4-FFF2-40B4-BE49-F238E27FC236}">
                  <a16:creationId xmlns:a16="http://schemas.microsoft.com/office/drawing/2014/main" id="{C2332884-7158-416E-812F-9B2575C6C310}"/>
                </a:ext>
              </a:extLst>
            </p:cNvPr>
            <p:cNvSpPr/>
            <p:nvPr/>
          </p:nvSpPr>
          <p:spPr>
            <a:xfrm>
              <a:off x="2141731" y="3456219"/>
              <a:ext cx="1432560" cy="955040"/>
            </a:xfrm>
            <a:prstGeom prst="wedgeRoundRectCallout">
              <a:avLst>
                <a:gd name="adj1" fmla="val 82264"/>
                <a:gd name="adj2" fmla="val 16006"/>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9" name="Picture 18" descr="A close up of a logo&#10;&#10;Description generated with very high confidence">
              <a:extLst>
                <a:ext uri="{FF2B5EF4-FFF2-40B4-BE49-F238E27FC236}">
                  <a16:creationId xmlns:a16="http://schemas.microsoft.com/office/drawing/2014/main" id="{CA13B73F-1C01-4AC8-BA02-B93B0732F1B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743" t="38560" r="61564" b="50773"/>
            <a:stretch/>
          </p:blipFill>
          <p:spPr>
            <a:xfrm>
              <a:off x="2438946" y="3576582"/>
              <a:ext cx="741680" cy="803485"/>
            </a:xfrm>
            <a:prstGeom prst="rect">
              <a:avLst/>
            </a:prstGeom>
            <a:ln>
              <a:noFill/>
            </a:ln>
          </p:spPr>
        </p:pic>
      </p:grpSp>
      <p:grpSp>
        <p:nvGrpSpPr>
          <p:cNvPr id="7" name="Group 6">
            <a:extLst>
              <a:ext uri="{FF2B5EF4-FFF2-40B4-BE49-F238E27FC236}">
                <a16:creationId xmlns:a16="http://schemas.microsoft.com/office/drawing/2014/main" id="{D5755C12-689B-1A40-90F3-E15937B9F440}"/>
              </a:ext>
            </a:extLst>
          </p:cNvPr>
          <p:cNvGrpSpPr/>
          <p:nvPr/>
        </p:nvGrpSpPr>
        <p:grpSpPr>
          <a:xfrm>
            <a:off x="2141731" y="5157109"/>
            <a:ext cx="1432560" cy="955040"/>
            <a:chOff x="2141731" y="5157109"/>
            <a:chExt cx="1432560" cy="955040"/>
          </a:xfrm>
        </p:grpSpPr>
        <p:sp>
          <p:nvSpPr>
            <p:cNvPr id="18" name="Speech Bubble: Rectangle with Corners Rounded 17">
              <a:extLst>
                <a:ext uri="{FF2B5EF4-FFF2-40B4-BE49-F238E27FC236}">
                  <a16:creationId xmlns:a16="http://schemas.microsoft.com/office/drawing/2014/main" id="{67712D59-71C2-4714-B600-2C5A481433A4}"/>
                </a:ext>
              </a:extLst>
            </p:cNvPr>
            <p:cNvSpPr/>
            <p:nvPr/>
          </p:nvSpPr>
          <p:spPr>
            <a:xfrm>
              <a:off x="2141731" y="5157109"/>
              <a:ext cx="1432560" cy="955040"/>
            </a:xfrm>
            <a:prstGeom prst="wedgeRoundRectCallout">
              <a:avLst>
                <a:gd name="adj1" fmla="val 47512"/>
                <a:gd name="adj2" fmla="val -87186"/>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0" name="Picture 19" descr="A close up of a logo&#10;&#10;Description generated with very high confidence">
              <a:extLst>
                <a:ext uri="{FF2B5EF4-FFF2-40B4-BE49-F238E27FC236}">
                  <a16:creationId xmlns:a16="http://schemas.microsoft.com/office/drawing/2014/main" id="{07604352-B045-4663-BBE9-968A5C4BF54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242" t="65432" r="55809" b="21524"/>
            <a:stretch/>
          </p:blipFill>
          <p:spPr>
            <a:xfrm>
              <a:off x="2332509" y="5181145"/>
              <a:ext cx="1041189" cy="906968"/>
            </a:xfrm>
            <a:prstGeom prst="rect">
              <a:avLst/>
            </a:prstGeom>
            <a:ln>
              <a:noFill/>
            </a:ln>
          </p:spPr>
        </p:pic>
      </p:grpSp>
      <p:grpSp>
        <p:nvGrpSpPr>
          <p:cNvPr id="8" name="Group 7">
            <a:extLst>
              <a:ext uri="{FF2B5EF4-FFF2-40B4-BE49-F238E27FC236}">
                <a16:creationId xmlns:a16="http://schemas.microsoft.com/office/drawing/2014/main" id="{A28C5390-33E9-5740-A20E-50CA8A8DE539}"/>
              </a:ext>
            </a:extLst>
          </p:cNvPr>
          <p:cNvGrpSpPr/>
          <p:nvPr/>
        </p:nvGrpSpPr>
        <p:grpSpPr>
          <a:xfrm>
            <a:off x="8647643" y="1652819"/>
            <a:ext cx="1432560" cy="977571"/>
            <a:chOff x="8647643" y="1652819"/>
            <a:chExt cx="1432560" cy="977571"/>
          </a:xfrm>
        </p:grpSpPr>
        <p:sp>
          <p:nvSpPr>
            <p:cNvPr id="21" name="Speech Bubble: Rectangle with Corners Rounded 20">
              <a:extLst>
                <a:ext uri="{FF2B5EF4-FFF2-40B4-BE49-F238E27FC236}">
                  <a16:creationId xmlns:a16="http://schemas.microsoft.com/office/drawing/2014/main" id="{B39B49EA-8E21-4486-956E-CD8F37A3A5DB}"/>
                </a:ext>
              </a:extLst>
            </p:cNvPr>
            <p:cNvSpPr/>
            <p:nvPr/>
          </p:nvSpPr>
          <p:spPr>
            <a:xfrm>
              <a:off x="8647643" y="1652819"/>
              <a:ext cx="1432560" cy="955040"/>
            </a:xfrm>
            <a:prstGeom prst="wedgeRoundRectCallout">
              <a:avLst>
                <a:gd name="adj1" fmla="val -51779"/>
                <a:gd name="adj2" fmla="val 89410"/>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7" name="Picture 26" descr="A close up of a logo&#10;&#10;Description generated with very high confidence">
              <a:extLst>
                <a:ext uri="{FF2B5EF4-FFF2-40B4-BE49-F238E27FC236}">
                  <a16:creationId xmlns:a16="http://schemas.microsoft.com/office/drawing/2014/main" id="{F31D5552-1C39-49C1-BA9E-DA96DB5CD8A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6675" t="15570" r="15436" b="71271"/>
            <a:stretch/>
          </p:blipFill>
          <p:spPr>
            <a:xfrm>
              <a:off x="8829865" y="1673326"/>
              <a:ext cx="1014225" cy="957064"/>
            </a:xfrm>
            <a:prstGeom prst="rect">
              <a:avLst/>
            </a:prstGeom>
            <a:ln>
              <a:noFill/>
            </a:ln>
          </p:spPr>
        </p:pic>
      </p:grpSp>
      <p:grpSp>
        <p:nvGrpSpPr>
          <p:cNvPr id="11" name="Group 10">
            <a:extLst>
              <a:ext uri="{FF2B5EF4-FFF2-40B4-BE49-F238E27FC236}">
                <a16:creationId xmlns:a16="http://schemas.microsoft.com/office/drawing/2014/main" id="{CD73E50B-C346-9D47-9C8C-12B535DAC037}"/>
              </a:ext>
            </a:extLst>
          </p:cNvPr>
          <p:cNvGrpSpPr/>
          <p:nvPr/>
        </p:nvGrpSpPr>
        <p:grpSpPr>
          <a:xfrm>
            <a:off x="8647643" y="3456219"/>
            <a:ext cx="1432560" cy="955040"/>
            <a:chOff x="8647643" y="3456219"/>
            <a:chExt cx="1432560" cy="955040"/>
          </a:xfrm>
        </p:grpSpPr>
        <p:sp>
          <p:nvSpPr>
            <p:cNvPr id="22" name="Speech Bubble: Rectangle with Corners Rounded 21">
              <a:extLst>
                <a:ext uri="{FF2B5EF4-FFF2-40B4-BE49-F238E27FC236}">
                  <a16:creationId xmlns:a16="http://schemas.microsoft.com/office/drawing/2014/main" id="{313BC0A2-0B87-4645-AF4B-976E138587F7}"/>
                </a:ext>
              </a:extLst>
            </p:cNvPr>
            <p:cNvSpPr/>
            <p:nvPr/>
          </p:nvSpPr>
          <p:spPr>
            <a:xfrm>
              <a:off x="8647643" y="3456219"/>
              <a:ext cx="1432560" cy="955040"/>
            </a:xfrm>
            <a:prstGeom prst="wedgeRoundRectCallout">
              <a:avLst>
                <a:gd name="adj1" fmla="val -84403"/>
                <a:gd name="adj2" fmla="val 26644"/>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8" name="Picture 27" descr="A close up of a logo&#10;&#10;Description generated with very high confidence">
              <a:extLst>
                <a:ext uri="{FF2B5EF4-FFF2-40B4-BE49-F238E27FC236}">
                  <a16:creationId xmlns:a16="http://schemas.microsoft.com/office/drawing/2014/main" id="{74C7E1E5-F4D6-498E-8F39-71D9F6ADD64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7826" t="38780" r="14277" b="49938"/>
            <a:stretch/>
          </p:blipFill>
          <p:spPr>
            <a:xfrm>
              <a:off x="8863961" y="3517110"/>
              <a:ext cx="1066927" cy="862956"/>
            </a:xfrm>
            <a:prstGeom prst="rect">
              <a:avLst/>
            </a:prstGeom>
            <a:ln>
              <a:noFill/>
            </a:ln>
          </p:spPr>
        </p:pic>
      </p:grpSp>
      <p:grpSp>
        <p:nvGrpSpPr>
          <p:cNvPr id="13" name="Group 12">
            <a:extLst>
              <a:ext uri="{FF2B5EF4-FFF2-40B4-BE49-F238E27FC236}">
                <a16:creationId xmlns:a16="http://schemas.microsoft.com/office/drawing/2014/main" id="{2E5F6B32-5FC1-7E44-841E-EB1D8B29DB6B}"/>
              </a:ext>
            </a:extLst>
          </p:cNvPr>
          <p:cNvGrpSpPr/>
          <p:nvPr/>
        </p:nvGrpSpPr>
        <p:grpSpPr>
          <a:xfrm>
            <a:off x="8647643" y="5157109"/>
            <a:ext cx="1432560" cy="955040"/>
            <a:chOff x="8647643" y="5157109"/>
            <a:chExt cx="1432560" cy="955040"/>
          </a:xfrm>
        </p:grpSpPr>
        <p:sp>
          <p:nvSpPr>
            <p:cNvPr id="23" name="Speech Bubble: Rectangle with Corners Rounded 22">
              <a:extLst>
                <a:ext uri="{FF2B5EF4-FFF2-40B4-BE49-F238E27FC236}">
                  <a16:creationId xmlns:a16="http://schemas.microsoft.com/office/drawing/2014/main" id="{2D8A9813-830A-43B3-99E6-6CC9DF2DB7B1}"/>
                </a:ext>
              </a:extLst>
            </p:cNvPr>
            <p:cNvSpPr/>
            <p:nvPr/>
          </p:nvSpPr>
          <p:spPr>
            <a:xfrm>
              <a:off x="8647643" y="5157109"/>
              <a:ext cx="1432560" cy="955040"/>
            </a:xfrm>
            <a:prstGeom prst="wedgeRoundRectCallout">
              <a:avLst>
                <a:gd name="adj1" fmla="val -51070"/>
                <a:gd name="adj2" fmla="val -90377"/>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9" name="Picture 28" descr="A close up of a logo&#10;&#10;Description generated with very high confidence">
              <a:extLst>
                <a:ext uri="{FF2B5EF4-FFF2-40B4-BE49-F238E27FC236}">
                  <a16:creationId xmlns:a16="http://schemas.microsoft.com/office/drawing/2014/main" id="{F5B03C90-1D00-4819-9551-8198740F85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7005" t="66248" r="12434" b="21563"/>
            <a:stretch/>
          </p:blipFill>
          <p:spPr>
            <a:xfrm>
              <a:off x="8843639" y="5201466"/>
              <a:ext cx="1137064" cy="906968"/>
            </a:xfrm>
            <a:prstGeom prst="rect">
              <a:avLst/>
            </a:prstGeom>
            <a:ln>
              <a:noFill/>
            </a:ln>
          </p:spPr>
        </p:pic>
      </p:grpSp>
    </p:spTree>
    <p:custDataLst>
      <p:tags r:id="rId1"/>
    </p:custDataLst>
    <p:extLst>
      <p:ext uri="{BB962C8B-B14F-4D97-AF65-F5344CB8AC3E}">
        <p14:creationId xmlns:p14="http://schemas.microsoft.com/office/powerpoint/2010/main" val="2159258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F81043-5B88-45DD-8077-9BBF1E71D518}"/>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6" name="Picture 5">
            <a:extLst>
              <a:ext uri="{FF2B5EF4-FFF2-40B4-BE49-F238E27FC236}">
                <a16:creationId xmlns:a16="http://schemas.microsoft.com/office/drawing/2014/main" id="{7AC623AD-AF6B-43D6-9A9F-33FD15A108C1}"/>
              </a:ext>
            </a:extLst>
          </p:cNvPr>
          <p:cNvPicPr>
            <a:picLocks noChangeAspect="1"/>
          </p:cNvPicPr>
          <p:nvPr/>
        </p:nvPicPr>
        <p:blipFill rotWithShape="1">
          <a:blip r:embed="rId3">
            <a:extLst>
              <a:ext uri="{28A0092B-C50C-407E-A947-70E740481C1C}">
                <a14:useLocalDpi xmlns:a14="http://schemas.microsoft.com/office/drawing/2010/main"/>
              </a:ext>
            </a:extLst>
          </a:blip>
          <a:srcRect l="6227" t="18131" r="5605" b="5112"/>
          <a:stretch/>
        </p:blipFill>
        <p:spPr>
          <a:xfrm>
            <a:off x="1731335" y="1212112"/>
            <a:ext cx="8729330" cy="5279572"/>
          </a:xfrm>
          <a:prstGeom prst="rect">
            <a:avLst/>
          </a:prstGeom>
        </p:spPr>
      </p:pic>
      <p:sp>
        <p:nvSpPr>
          <p:cNvPr id="4" name="TextBox 3">
            <a:extLst>
              <a:ext uri="{FF2B5EF4-FFF2-40B4-BE49-F238E27FC236}">
                <a16:creationId xmlns:a16="http://schemas.microsoft.com/office/drawing/2014/main" id="{E2BDFB39-69A3-734A-AEB1-0AD5F8F1F21E}"/>
              </a:ext>
            </a:extLst>
          </p:cNvPr>
          <p:cNvSpPr txBox="1"/>
          <p:nvPr/>
        </p:nvSpPr>
        <p:spPr>
          <a:xfrm>
            <a:off x="1841938" y="330577"/>
            <a:ext cx="8718467" cy="861774"/>
          </a:xfrm>
          <a:prstGeom prst="rect">
            <a:avLst/>
          </a:prstGeom>
          <a:noFill/>
        </p:spPr>
        <p:txBody>
          <a:bodyPr wrap="square">
            <a:spAutoFit/>
          </a:bodyPr>
          <a:lstStyle/>
          <a:p>
            <a:pPr algn="ctr">
              <a:defRPr/>
            </a:pPr>
            <a:r>
              <a:rPr lang="en-ZA" sz="5000" b="1" dirty="0">
                <a:solidFill>
                  <a:prstClr val="white"/>
                </a:solidFill>
                <a:latin typeface="Century Gothic" panose="020B0502020202020204" pitchFamily="34" charset="0"/>
                <a:ea typeface="MS PGothic" panose="020B0600070205080204" pitchFamily="34" charset="-128"/>
              </a:rPr>
              <a:t>What should we ask?</a:t>
            </a:r>
          </a:p>
        </p:txBody>
      </p:sp>
      <p:sp>
        <p:nvSpPr>
          <p:cNvPr id="3" name="Rounded Rectangle 2">
            <a:extLst>
              <a:ext uri="{FF2B5EF4-FFF2-40B4-BE49-F238E27FC236}">
                <a16:creationId xmlns:a16="http://schemas.microsoft.com/office/drawing/2014/main" id="{2CD5E3F0-6A59-314B-AFB2-141EC9BD3F26}"/>
              </a:ext>
            </a:extLst>
          </p:cNvPr>
          <p:cNvSpPr/>
          <p:nvPr/>
        </p:nvSpPr>
        <p:spPr>
          <a:xfrm>
            <a:off x="1346791" y="1786271"/>
            <a:ext cx="2759363" cy="11270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3E0099"/>
                </a:solidFill>
                <a:latin typeface="Century Gothic" panose="020B0502020202020204" pitchFamily="34" charset="0"/>
              </a:rPr>
              <a:t>The world would be a better place if… </a:t>
            </a:r>
          </a:p>
        </p:txBody>
      </p:sp>
      <p:sp>
        <p:nvSpPr>
          <p:cNvPr id="7" name="Rounded Rectangle 6">
            <a:extLst>
              <a:ext uri="{FF2B5EF4-FFF2-40B4-BE49-F238E27FC236}">
                <a16:creationId xmlns:a16="http://schemas.microsoft.com/office/drawing/2014/main" id="{D85E5FFC-0CB0-4040-804F-0CC5364D4741}"/>
              </a:ext>
            </a:extLst>
          </p:cNvPr>
          <p:cNvSpPr/>
          <p:nvPr/>
        </p:nvSpPr>
        <p:spPr>
          <a:xfrm>
            <a:off x="4667693" y="1786271"/>
            <a:ext cx="2628747" cy="11270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3E0099"/>
                </a:solidFill>
                <a:latin typeface="Century Gothic" panose="020B0502020202020204" pitchFamily="34" charset="0"/>
              </a:rPr>
              <a:t>I/We will help make this happen by…</a:t>
            </a:r>
          </a:p>
        </p:txBody>
      </p:sp>
      <p:sp>
        <p:nvSpPr>
          <p:cNvPr id="8" name="Rounded Rectangle 7">
            <a:extLst>
              <a:ext uri="{FF2B5EF4-FFF2-40B4-BE49-F238E27FC236}">
                <a16:creationId xmlns:a16="http://schemas.microsoft.com/office/drawing/2014/main" id="{722D9D4F-6F4F-E14E-A40B-319173DD2E1A}"/>
              </a:ext>
            </a:extLst>
          </p:cNvPr>
          <p:cNvSpPr/>
          <p:nvPr/>
        </p:nvSpPr>
        <p:spPr>
          <a:xfrm>
            <a:off x="8012671" y="1786271"/>
            <a:ext cx="2832538" cy="11270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3E0099"/>
                </a:solidFill>
                <a:latin typeface="Century Gothic" panose="020B0502020202020204" pitchFamily="34" charset="0"/>
              </a:rPr>
              <a:t>When people see me/us they will think…</a:t>
            </a:r>
          </a:p>
        </p:txBody>
      </p:sp>
    </p:spTree>
    <p:extLst>
      <p:ext uri="{BB962C8B-B14F-4D97-AF65-F5344CB8AC3E}">
        <p14:creationId xmlns:p14="http://schemas.microsoft.com/office/powerpoint/2010/main" val="3663694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1841938" y="330577"/>
            <a:ext cx="8718467" cy="861774"/>
          </a:xfrm>
          <a:prstGeom prst="rect">
            <a:avLst/>
          </a:prstGeom>
          <a:noFill/>
        </p:spPr>
        <p:txBody>
          <a:bodyPr wrap="square">
            <a:spAutoFit/>
          </a:bodyPr>
          <a:lstStyle/>
          <a:p>
            <a:pPr algn="ctr">
              <a:defRPr/>
            </a:pPr>
            <a:r>
              <a:rPr lang="en-ZA" sz="5000" b="1" dirty="0">
                <a:solidFill>
                  <a:prstClr val="white"/>
                </a:solidFill>
                <a:latin typeface="Century Gothic" panose="020B0502020202020204" pitchFamily="34" charset="0"/>
                <a:ea typeface="MS PGothic" panose="020B0600070205080204" pitchFamily="34" charset="-128"/>
              </a:rPr>
              <a:t>How should we answer?</a:t>
            </a:r>
          </a:p>
        </p:txBody>
      </p:sp>
      <p:sp>
        <p:nvSpPr>
          <p:cNvPr id="7" name="Rectangle 6">
            <a:extLst>
              <a:ext uri="{FF2B5EF4-FFF2-40B4-BE49-F238E27FC236}">
                <a16:creationId xmlns:a16="http://schemas.microsoft.com/office/drawing/2014/main" id="{C144DD28-C873-43CC-91CA-FDC7F35EF474}"/>
              </a:ext>
            </a:extLst>
          </p:cNvPr>
          <p:cNvSpPr/>
          <p:nvPr/>
        </p:nvSpPr>
        <p:spPr>
          <a:xfrm>
            <a:off x="1940560" y="1377975"/>
            <a:ext cx="8718468" cy="650240"/>
          </a:xfrm>
          <a:prstGeom prst="rect">
            <a:avLst/>
          </a:prstGeom>
          <a:solidFill>
            <a:schemeClr val="bg1"/>
          </a:solidFill>
          <a:ln>
            <a:solidFill>
              <a:srgbClr val="482C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b="1" dirty="0">
                <a:solidFill>
                  <a:srgbClr val="482C89"/>
                </a:solidFill>
                <a:latin typeface="Century Gothic" panose="020B0502020202020204" pitchFamily="34" charset="0"/>
              </a:rPr>
              <a:t>The world would be a better place if…</a:t>
            </a:r>
          </a:p>
        </p:txBody>
      </p:sp>
      <p:sp>
        <p:nvSpPr>
          <p:cNvPr id="13" name="Rectangle 12">
            <a:extLst>
              <a:ext uri="{FF2B5EF4-FFF2-40B4-BE49-F238E27FC236}">
                <a16:creationId xmlns:a16="http://schemas.microsoft.com/office/drawing/2014/main" id="{87C00661-3585-45C5-ACE4-F21FA3AF59C4}"/>
              </a:ext>
            </a:extLst>
          </p:cNvPr>
          <p:cNvSpPr/>
          <p:nvPr/>
        </p:nvSpPr>
        <p:spPr>
          <a:xfrm>
            <a:off x="1940560" y="2034744"/>
            <a:ext cx="8718468" cy="963633"/>
          </a:xfrm>
          <a:prstGeom prst="rect">
            <a:avLst/>
          </a:prstGeom>
          <a:solidFill>
            <a:schemeClr val="bg1"/>
          </a:solidFill>
          <a:ln>
            <a:solidFill>
              <a:srgbClr val="482C89"/>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ZA" sz="2000" b="1" dirty="0">
                <a:solidFill>
                  <a:srgbClr val="482C89"/>
                </a:solidFill>
                <a:latin typeface="Century Gothic" panose="020B0502020202020204" pitchFamily="34" charset="0"/>
              </a:rPr>
              <a:t> </a:t>
            </a:r>
          </a:p>
        </p:txBody>
      </p:sp>
      <p:sp>
        <p:nvSpPr>
          <p:cNvPr id="9" name="Rectangle 8">
            <a:extLst>
              <a:ext uri="{FF2B5EF4-FFF2-40B4-BE49-F238E27FC236}">
                <a16:creationId xmlns:a16="http://schemas.microsoft.com/office/drawing/2014/main" id="{D260AE27-77BF-724F-A0BB-C30C2220DBFD}"/>
              </a:ext>
            </a:extLst>
          </p:cNvPr>
          <p:cNvSpPr/>
          <p:nvPr/>
        </p:nvSpPr>
        <p:spPr>
          <a:xfrm>
            <a:off x="1940560" y="2998377"/>
            <a:ext cx="8718468" cy="650240"/>
          </a:xfrm>
          <a:prstGeom prst="rect">
            <a:avLst/>
          </a:prstGeom>
          <a:solidFill>
            <a:schemeClr val="bg1"/>
          </a:solidFill>
          <a:ln>
            <a:solidFill>
              <a:srgbClr val="482C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b="1" dirty="0">
                <a:solidFill>
                  <a:srgbClr val="482C89"/>
                </a:solidFill>
                <a:latin typeface="Century Gothic" panose="020B0502020202020204" pitchFamily="34" charset="0"/>
              </a:rPr>
              <a:t>I/We will help make this happen by…</a:t>
            </a:r>
          </a:p>
        </p:txBody>
      </p:sp>
      <p:sp>
        <p:nvSpPr>
          <p:cNvPr id="10" name="Rectangle 9">
            <a:extLst>
              <a:ext uri="{FF2B5EF4-FFF2-40B4-BE49-F238E27FC236}">
                <a16:creationId xmlns:a16="http://schemas.microsoft.com/office/drawing/2014/main" id="{ED238BC7-2B3A-B240-B23F-F70E0C1DF660}"/>
              </a:ext>
            </a:extLst>
          </p:cNvPr>
          <p:cNvSpPr/>
          <p:nvPr/>
        </p:nvSpPr>
        <p:spPr>
          <a:xfrm>
            <a:off x="1940560" y="3655146"/>
            <a:ext cx="8718468" cy="963633"/>
          </a:xfrm>
          <a:prstGeom prst="rect">
            <a:avLst/>
          </a:prstGeom>
          <a:solidFill>
            <a:schemeClr val="bg1"/>
          </a:solidFill>
          <a:ln>
            <a:solidFill>
              <a:srgbClr val="482C89"/>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ZA" sz="2000" b="1" dirty="0">
                <a:solidFill>
                  <a:srgbClr val="482C89"/>
                </a:solidFill>
                <a:latin typeface="Century Gothic" panose="020B0502020202020204" pitchFamily="34" charset="0"/>
              </a:rPr>
              <a:t> </a:t>
            </a:r>
          </a:p>
        </p:txBody>
      </p:sp>
      <p:sp>
        <p:nvSpPr>
          <p:cNvPr id="18" name="Rectangle 17">
            <a:extLst>
              <a:ext uri="{FF2B5EF4-FFF2-40B4-BE49-F238E27FC236}">
                <a16:creationId xmlns:a16="http://schemas.microsoft.com/office/drawing/2014/main" id="{D2CA308C-9EA9-5542-B28E-C81237597937}"/>
              </a:ext>
            </a:extLst>
          </p:cNvPr>
          <p:cNvSpPr/>
          <p:nvPr/>
        </p:nvSpPr>
        <p:spPr>
          <a:xfrm>
            <a:off x="1940560" y="4612250"/>
            <a:ext cx="8718468" cy="650240"/>
          </a:xfrm>
          <a:prstGeom prst="rect">
            <a:avLst/>
          </a:prstGeom>
          <a:solidFill>
            <a:schemeClr val="bg1"/>
          </a:solidFill>
          <a:ln>
            <a:solidFill>
              <a:srgbClr val="482C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b="1" dirty="0">
                <a:solidFill>
                  <a:srgbClr val="482C89"/>
                </a:solidFill>
                <a:latin typeface="Century Gothic" panose="020B0502020202020204" pitchFamily="34" charset="0"/>
              </a:rPr>
              <a:t>When people see me/us they will think</a:t>
            </a:r>
          </a:p>
        </p:txBody>
      </p:sp>
      <p:sp>
        <p:nvSpPr>
          <p:cNvPr id="19" name="Rectangle 18">
            <a:extLst>
              <a:ext uri="{FF2B5EF4-FFF2-40B4-BE49-F238E27FC236}">
                <a16:creationId xmlns:a16="http://schemas.microsoft.com/office/drawing/2014/main" id="{0713A4F2-D457-3845-9592-AEFDAED2845E}"/>
              </a:ext>
            </a:extLst>
          </p:cNvPr>
          <p:cNvSpPr/>
          <p:nvPr/>
        </p:nvSpPr>
        <p:spPr>
          <a:xfrm>
            <a:off x="1940560" y="5269019"/>
            <a:ext cx="8718468" cy="963633"/>
          </a:xfrm>
          <a:prstGeom prst="rect">
            <a:avLst/>
          </a:prstGeom>
          <a:solidFill>
            <a:schemeClr val="bg1"/>
          </a:solidFill>
          <a:ln>
            <a:solidFill>
              <a:srgbClr val="482C89"/>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ZA" sz="2000" b="1" dirty="0">
                <a:solidFill>
                  <a:srgbClr val="482C89"/>
                </a:solidFill>
                <a:latin typeface="Century Gothic" panose="020B0502020202020204" pitchFamily="34" charset="0"/>
              </a:rPr>
              <a:t> </a:t>
            </a:r>
          </a:p>
        </p:txBody>
      </p:sp>
    </p:spTree>
    <p:extLst>
      <p:ext uri="{BB962C8B-B14F-4D97-AF65-F5344CB8AC3E}">
        <p14:creationId xmlns:p14="http://schemas.microsoft.com/office/powerpoint/2010/main" val="2663464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sp>
        <p:nvSpPr>
          <p:cNvPr id="14" name="TextBox 13">
            <a:extLst>
              <a:ext uri="{FF2B5EF4-FFF2-40B4-BE49-F238E27FC236}">
                <a16:creationId xmlns:a16="http://schemas.microsoft.com/office/drawing/2014/main" id="{887FBEF9-921B-704E-B516-835D840D6925}"/>
              </a:ext>
            </a:extLst>
          </p:cNvPr>
          <p:cNvSpPr txBox="1"/>
          <p:nvPr/>
        </p:nvSpPr>
        <p:spPr>
          <a:xfrm>
            <a:off x="3504542" y="861716"/>
            <a:ext cx="8230917" cy="4708981"/>
          </a:xfrm>
          <a:prstGeom prst="rect">
            <a:avLst/>
          </a:prstGeom>
          <a:noFill/>
        </p:spPr>
        <p:txBody>
          <a:bodyPr wrap="square">
            <a:spAutoFit/>
          </a:bodyPr>
          <a:lstStyle/>
          <a:p>
            <a:pPr>
              <a:defRPr/>
            </a:pPr>
            <a:r>
              <a:rPr lang="en-ZA" sz="6000" b="1" dirty="0">
                <a:solidFill>
                  <a:schemeClr val="bg1"/>
                </a:solidFill>
                <a:latin typeface="Century Gothic" panose="020B0502020202020204" pitchFamily="34" charset="0"/>
                <a:ea typeface="MS PGothic" panose="020B0600070205080204" pitchFamily="34" charset="-128"/>
              </a:rPr>
              <a:t>Understanding puberty, consent, birth control, sex, conception and pregnancy</a:t>
            </a:r>
          </a:p>
        </p:txBody>
      </p:sp>
      <p:pic>
        <p:nvPicPr>
          <p:cNvPr id="15" name="Picture 14" descr="Logo&#10;&#10;Description automatically generated">
            <a:extLst>
              <a:ext uri="{FF2B5EF4-FFF2-40B4-BE49-F238E27FC236}">
                <a16:creationId xmlns:a16="http://schemas.microsoft.com/office/drawing/2014/main" id="{842C08F2-5847-D74E-8338-AF544C8DFF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541" y="1089485"/>
            <a:ext cx="2824125" cy="3330114"/>
          </a:xfrm>
          <a:prstGeom prst="rect">
            <a:avLst/>
          </a:prstGeom>
        </p:spPr>
      </p:pic>
      <p:grpSp>
        <p:nvGrpSpPr>
          <p:cNvPr id="27" name="Group 26">
            <a:extLst>
              <a:ext uri="{FF2B5EF4-FFF2-40B4-BE49-F238E27FC236}">
                <a16:creationId xmlns:a16="http://schemas.microsoft.com/office/drawing/2014/main" id="{AB47B446-E1FA-1847-BFD7-FCAD5CC3B341}"/>
              </a:ext>
            </a:extLst>
          </p:cNvPr>
          <p:cNvGrpSpPr/>
          <p:nvPr/>
        </p:nvGrpSpPr>
        <p:grpSpPr>
          <a:xfrm>
            <a:off x="9578954" y="3339614"/>
            <a:ext cx="2507972" cy="3364084"/>
            <a:chOff x="9451363" y="3605430"/>
            <a:chExt cx="2507972" cy="3364084"/>
          </a:xfrm>
        </p:grpSpPr>
        <p:pic>
          <p:nvPicPr>
            <p:cNvPr id="26" name="Picture 25" descr="Icon&#10;&#10;Description automatically generated">
              <a:extLst>
                <a:ext uri="{FF2B5EF4-FFF2-40B4-BE49-F238E27FC236}">
                  <a16:creationId xmlns:a16="http://schemas.microsoft.com/office/drawing/2014/main" id="{1CEB0C77-6305-4C4D-BB27-424EF1BFA307}"/>
                </a:ext>
              </a:extLst>
            </p:cNvPr>
            <p:cNvPicPr>
              <a:picLocks noChangeAspect="1"/>
            </p:cNvPicPr>
            <p:nvPr/>
          </p:nvPicPr>
          <p:blipFill>
            <a:blip r:embed="rId4"/>
            <a:stretch>
              <a:fillRect/>
            </a:stretch>
          </p:blipFill>
          <p:spPr>
            <a:xfrm>
              <a:off x="10008119" y="4303363"/>
              <a:ext cx="1951216" cy="2601622"/>
            </a:xfrm>
            <a:prstGeom prst="rect">
              <a:avLst/>
            </a:prstGeom>
          </p:spPr>
        </p:pic>
        <p:pic>
          <p:nvPicPr>
            <p:cNvPr id="25" name="Picture 24" descr="Icon&#10;&#10;Description automatically generated">
              <a:extLst>
                <a:ext uri="{FF2B5EF4-FFF2-40B4-BE49-F238E27FC236}">
                  <a16:creationId xmlns:a16="http://schemas.microsoft.com/office/drawing/2014/main" id="{2393E145-8F60-E243-955D-E068A339697F}"/>
                </a:ext>
              </a:extLst>
            </p:cNvPr>
            <p:cNvPicPr>
              <a:picLocks noChangeAspect="1"/>
            </p:cNvPicPr>
            <p:nvPr/>
          </p:nvPicPr>
          <p:blipFill>
            <a:blip r:embed="rId5"/>
            <a:stretch>
              <a:fillRect/>
            </a:stretch>
          </p:blipFill>
          <p:spPr>
            <a:xfrm flipH="1">
              <a:off x="9451363" y="4303363"/>
              <a:ext cx="1999612" cy="2666151"/>
            </a:xfrm>
            <a:prstGeom prst="rect">
              <a:avLst/>
            </a:prstGeom>
          </p:spPr>
        </p:pic>
        <p:sp>
          <p:nvSpPr>
            <p:cNvPr id="13" name="Rounded Rectangular Callout 12">
              <a:extLst>
                <a:ext uri="{FF2B5EF4-FFF2-40B4-BE49-F238E27FC236}">
                  <a16:creationId xmlns:a16="http://schemas.microsoft.com/office/drawing/2014/main" id="{EDA0560A-F16A-0343-A247-9CCE35B8FB78}"/>
                </a:ext>
              </a:extLst>
            </p:cNvPr>
            <p:cNvSpPr/>
            <p:nvPr/>
          </p:nvSpPr>
          <p:spPr>
            <a:xfrm>
              <a:off x="10753943" y="3605430"/>
              <a:ext cx="914400" cy="612648"/>
            </a:xfrm>
            <a:prstGeom prst="wedgeRoundRectCallout">
              <a:avLst>
                <a:gd name="adj1" fmla="val -47577"/>
                <a:gd name="adj2" fmla="val 98946"/>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ular Callout 27">
              <a:extLst>
                <a:ext uri="{FF2B5EF4-FFF2-40B4-BE49-F238E27FC236}">
                  <a16:creationId xmlns:a16="http://schemas.microsoft.com/office/drawing/2014/main" id="{87785E39-D53C-AB40-8035-99CBC9551947}"/>
                </a:ext>
              </a:extLst>
            </p:cNvPr>
            <p:cNvSpPr/>
            <p:nvPr/>
          </p:nvSpPr>
          <p:spPr>
            <a:xfrm>
              <a:off x="10746173" y="3618290"/>
              <a:ext cx="914400" cy="612648"/>
            </a:xfrm>
            <a:prstGeom prst="wedgeRoundRectCallout">
              <a:avLst>
                <a:gd name="adj1" fmla="val 7074"/>
                <a:gd name="adj2" fmla="val 88533"/>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C58CB77-D0C3-D14C-ACA0-434EE1F3260B}"/>
                </a:ext>
              </a:extLst>
            </p:cNvPr>
            <p:cNvPicPr>
              <a:picLocks noChangeAspect="1"/>
            </p:cNvPicPr>
            <p:nvPr/>
          </p:nvPicPr>
          <p:blipFill rotWithShape="1">
            <a:blip r:embed="rId6">
              <a:extLst>
                <a:ext uri="{28A0092B-C50C-407E-A947-70E740481C1C}">
                  <a14:useLocalDpi xmlns:a14="http://schemas.microsoft.com/office/drawing/2010/main" val="0"/>
                </a:ext>
              </a:extLst>
            </a:blip>
            <a:srcRect l="31714" t="10554" r="30164" b="44508"/>
            <a:stretch/>
          </p:blipFill>
          <p:spPr>
            <a:xfrm>
              <a:off x="10907742" y="3661379"/>
              <a:ext cx="620197" cy="500749"/>
            </a:xfrm>
            <a:prstGeom prst="roundRect">
              <a:avLst/>
            </a:prstGeom>
          </p:spPr>
        </p:pic>
      </p:grpSp>
      <p:sp>
        <p:nvSpPr>
          <p:cNvPr id="11" name="TextBox 10">
            <a:extLst>
              <a:ext uri="{FF2B5EF4-FFF2-40B4-BE49-F238E27FC236}">
                <a16:creationId xmlns:a16="http://schemas.microsoft.com/office/drawing/2014/main" id="{79F600E2-D2A5-7F4D-B701-B1C190BEFDB8}"/>
              </a:ext>
            </a:extLst>
          </p:cNvPr>
          <p:cNvSpPr txBox="1"/>
          <p:nvPr/>
        </p:nvSpPr>
        <p:spPr>
          <a:xfrm>
            <a:off x="1524000" y="5768515"/>
            <a:ext cx="9144000" cy="696794"/>
          </a:xfrm>
          <a:prstGeom prst="rect">
            <a:avLst/>
          </a:prstGeom>
          <a:noFill/>
        </p:spPr>
        <p:txBody>
          <a:bodyPr wrap="square">
            <a:spAutoFit/>
          </a:bodyPr>
          <a:lstStyle/>
          <a:p>
            <a:pPr algn="ctr">
              <a:lnSpc>
                <a:spcPct val="150000"/>
              </a:lnSpc>
              <a:defRPr/>
            </a:pPr>
            <a:r>
              <a:rPr lang="en-ZA" sz="3000" b="1" dirty="0">
                <a:solidFill>
                  <a:schemeClr val="bg1"/>
                </a:solidFill>
                <a:latin typeface="Century Gothic" panose="020B0502020202020204" pitchFamily="34" charset="0"/>
                <a:ea typeface="MS PGothic" panose="020B0600070205080204" pitchFamily="34" charset="-128"/>
              </a:rPr>
              <a:t>www.couragechildprotection.com</a:t>
            </a:r>
            <a:endParaRPr lang="en-ZA" sz="3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549464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3" name="Picture 2">
            <a:extLst>
              <a:ext uri="{FF2B5EF4-FFF2-40B4-BE49-F238E27FC236}">
                <a16:creationId xmlns:a16="http://schemas.microsoft.com/office/drawing/2014/main" id="{0A86A0B9-AA16-2E44-9EBB-BD13E324CCD8}"/>
              </a:ext>
            </a:extLst>
          </p:cNvPr>
          <p:cNvPicPr>
            <a:picLocks noChangeAspect="1"/>
          </p:cNvPicPr>
          <p:nvPr/>
        </p:nvPicPr>
        <p:blipFill>
          <a:blip r:embed="rId4"/>
          <a:stretch>
            <a:fillRect/>
          </a:stretch>
        </p:blipFill>
        <p:spPr>
          <a:xfrm>
            <a:off x="1450263" y="1295817"/>
            <a:ext cx="3109194" cy="4328633"/>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09C83D70-2935-924A-A826-C186B1AE1FE5}"/>
              </a:ext>
            </a:extLst>
          </p:cNvPr>
          <p:cNvSpPr txBox="1"/>
          <p:nvPr/>
        </p:nvSpPr>
        <p:spPr>
          <a:xfrm>
            <a:off x="1841938" y="330577"/>
            <a:ext cx="8508124" cy="861774"/>
          </a:xfrm>
          <a:prstGeom prst="rect">
            <a:avLst/>
          </a:prstGeom>
          <a:noFill/>
        </p:spPr>
        <p:txBody>
          <a:bodyPr wrap="square">
            <a:spAutoFit/>
          </a:bodyPr>
          <a:lstStyle/>
          <a:p>
            <a:pPr algn="ctr">
              <a:defRPr/>
            </a:pPr>
            <a:r>
              <a:rPr lang="en-ZA" sz="5000" b="1" dirty="0">
                <a:solidFill>
                  <a:prstClr val="white"/>
                </a:solidFill>
                <a:latin typeface="Century Gothic" panose="020B0502020202020204" pitchFamily="34" charset="0"/>
                <a:ea typeface="MS PGothic" panose="020B0600070205080204" pitchFamily="34" charset="-128"/>
              </a:rPr>
              <a:t>Useful Courage Tools</a:t>
            </a:r>
          </a:p>
        </p:txBody>
      </p:sp>
      <p:grpSp>
        <p:nvGrpSpPr>
          <p:cNvPr id="14" name="Group 13">
            <a:extLst>
              <a:ext uri="{FF2B5EF4-FFF2-40B4-BE49-F238E27FC236}">
                <a16:creationId xmlns:a16="http://schemas.microsoft.com/office/drawing/2014/main" id="{3CF78129-EB92-5A4D-90FC-A2A0AD2AA304}"/>
              </a:ext>
            </a:extLst>
          </p:cNvPr>
          <p:cNvGrpSpPr/>
          <p:nvPr/>
        </p:nvGrpSpPr>
        <p:grpSpPr>
          <a:xfrm>
            <a:off x="8484068" y="1847181"/>
            <a:ext cx="772160" cy="711738"/>
            <a:chOff x="6786880" y="2061942"/>
            <a:chExt cx="772160" cy="711738"/>
          </a:xfrm>
        </p:grpSpPr>
        <p:sp>
          <p:nvSpPr>
            <p:cNvPr id="15" name="Rectangle: Rounded Corners 19">
              <a:extLst>
                <a:ext uri="{FF2B5EF4-FFF2-40B4-BE49-F238E27FC236}">
                  <a16:creationId xmlns:a16="http://schemas.microsoft.com/office/drawing/2014/main" id="{A771BE4A-C706-CF4C-B303-6016956CA859}"/>
                </a:ext>
              </a:extLst>
            </p:cNvPr>
            <p:cNvSpPr/>
            <p:nvPr/>
          </p:nvSpPr>
          <p:spPr>
            <a:xfrm>
              <a:off x="6786880" y="2061942"/>
              <a:ext cx="772160" cy="711738"/>
            </a:xfrm>
            <a:prstGeom prst="roundRect">
              <a:avLst/>
            </a:prstGeom>
            <a:noFill/>
            <a:ln w="76200">
              <a:solidFill>
                <a:srgbClr val="482C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6" name="Isosceles Triangle 20">
              <a:extLst>
                <a:ext uri="{FF2B5EF4-FFF2-40B4-BE49-F238E27FC236}">
                  <a16:creationId xmlns:a16="http://schemas.microsoft.com/office/drawing/2014/main" id="{C3E83301-E682-AF43-97E4-7756883CE8D4}"/>
                </a:ext>
              </a:extLst>
            </p:cNvPr>
            <p:cNvSpPr/>
            <p:nvPr/>
          </p:nvSpPr>
          <p:spPr>
            <a:xfrm rot="5400000">
              <a:off x="6976193" y="2209531"/>
              <a:ext cx="453781" cy="416560"/>
            </a:xfrm>
            <a:prstGeom prst="triangle">
              <a:avLst/>
            </a:prstGeom>
            <a:solidFill>
              <a:srgbClr val="482C89"/>
            </a:solidFill>
            <a:ln>
              <a:solidFill>
                <a:srgbClr val="482C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17" name="TextBox 16">
            <a:extLst>
              <a:ext uri="{FF2B5EF4-FFF2-40B4-BE49-F238E27FC236}">
                <a16:creationId xmlns:a16="http://schemas.microsoft.com/office/drawing/2014/main" id="{5991A129-8BEC-1941-9827-A7719A9BD87D}"/>
              </a:ext>
            </a:extLst>
          </p:cNvPr>
          <p:cNvSpPr txBox="1"/>
          <p:nvPr/>
        </p:nvSpPr>
        <p:spPr>
          <a:xfrm>
            <a:off x="1266360" y="5733882"/>
            <a:ext cx="3477000" cy="646331"/>
          </a:xfrm>
          <a:prstGeom prst="rect">
            <a:avLst/>
          </a:prstGeom>
          <a:noFill/>
        </p:spPr>
        <p:txBody>
          <a:bodyPr wrap="square">
            <a:spAutoFit/>
          </a:bodyPr>
          <a:lstStyle/>
          <a:p>
            <a:pPr algn="ctr">
              <a:defRPr/>
            </a:pPr>
            <a:r>
              <a:rPr lang="en-ZA" b="1" dirty="0">
                <a:solidFill>
                  <a:srgbClr val="482C89"/>
                </a:solidFill>
                <a:latin typeface="Century Gothic" panose="020B0502020202020204" pitchFamily="34" charset="0"/>
                <a:ea typeface="MS PGothic" panose="020B0600070205080204" pitchFamily="34" charset="-128"/>
              </a:rPr>
              <a:t>Sex, conception &amp; Pregnancy Awareness Poster</a:t>
            </a:r>
            <a:endParaRPr lang="en-ZA" dirty="0">
              <a:solidFill>
                <a:srgbClr val="482C89"/>
              </a:solidFill>
              <a:latin typeface="Century Gothic" panose="020B0502020202020204" pitchFamily="34" charset="0"/>
            </a:endParaRPr>
          </a:p>
        </p:txBody>
      </p:sp>
      <p:sp>
        <p:nvSpPr>
          <p:cNvPr id="18" name="TextBox 17">
            <a:extLst>
              <a:ext uri="{FF2B5EF4-FFF2-40B4-BE49-F238E27FC236}">
                <a16:creationId xmlns:a16="http://schemas.microsoft.com/office/drawing/2014/main" id="{C391A11C-245A-BE43-B858-2502E27AD4D6}"/>
              </a:ext>
            </a:extLst>
          </p:cNvPr>
          <p:cNvSpPr txBox="1"/>
          <p:nvPr/>
        </p:nvSpPr>
        <p:spPr>
          <a:xfrm>
            <a:off x="5880009" y="5872382"/>
            <a:ext cx="431981" cy="369332"/>
          </a:xfrm>
          <a:prstGeom prst="rect">
            <a:avLst/>
          </a:prstGeom>
          <a:noFill/>
        </p:spPr>
        <p:txBody>
          <a:bodyPr wrap="square">
            <a:spAutoFit/>
          </a:bodyPr>
          <a:lstStyle/>
          <a:p>
            <a:pPr algn="ctr">
              <a:defRPr/>
            </a:pPr>
            <a:r>
              <a:rPr lang="en-ZA" b="1" dirty="0">
                <a:solidFill>
                  <a:srgbClr val="482C89"/>
                </a:solidFill>
                <a:latin typeface="Century Gothic" panose="020B0502020202020204" pitchFamily="34" charset="0"/>
                <a:ea typeface="MS PGothic" panose="020B0600070205080204" pitchFamily="34" charset="-128"/>
              </a:rPr>
              <a:t>or</a:t>
            </a:r>
            <a:endParaRPr lang="en-ZA" dirty="0">
              <a:solidFill>
                <a:srgbClr val="482C89"/>
              </a:solidFill>
              <a:latin typeface="Century Gothic" panose="020B0502020202020204" pitchFamily="34" charset="0"/>
            </a:endParaRPr>
          </a:p>
        </p:txBody>
      </p:sp>
      <p:sp>
        <p:nvSpPr>
          <p:cNvPr id="19" name="TextBox 18">
            <a:extLst>
              <a:ext uri="{FF2B5EF4-FFF2-40B4-BE49-F238E27FC236}">
                <a16:creationId xmlns:a16="http://schemas.microsoft.com/office/drawing/2014/main" id="{46B8309B-2C90-8140-B355-9E14B0A7E189}"/>
              </a:ext>
            </a:extLst>
          </p:cNvPr>
          <p:cNvSpPr txBox="1"/>
          <p:nvPr/>
        </p:nvSpPr>
        <p:spPr>
          <a:xfrm>
            <a:off x="7344376" y="5781729"/>
            <a:ext cx="3581264" cy="646331"/>
          </a:xfrm>
          <a:prstGeom prst="rect">
            <a:avLst/>
          </a:prstGeom>
          <a:noFill/>
        </p:spPr>
        <p:txBody>
          <a:bodyPr wrap="square">
            <a:spAutoFit/>
          </a:bodyPr>
          <a:lstStyle/>
          <a:p>
            <a:pPr algn="ctr">
              <a:defRPr/>
            </a:pPr>
            <a:r>
              <a:rPr lang="en-ZA" b="1" dirty="0">
                <a:solidFill>
                  <a:srgbClr val="482C89"/>
                </a:solidFill>
                <a:latin typeface="Century Gothic" panose="020B0502020202020204" pitchFamily="34" charset="0"/>
                <a:ea typeface="MS PGothic" panose="020B0600070205080204" pitchFamily="34" charset="-128"/>
              </a:rPr>
              <a:t>Sex, Conception &amp; Pregnancy Movie or Presentation</a:t>
            </a:r>
            <a:endParaRPr lang="en-ZA" dirty="0">
              <a:solidFill>
                <a:srgbClr val="482C89"/>
              </a:solidFill>
              <a:latin typeface="Century Gothic" panose="020B0502020202020204" pitchFamily="34" charset="0"/>
            </a:endParaRPr>
          </a:p>
        </p:txBody>
      </p:sp>
      <p:pic>
        <p:nvPicPr>
          <p:cNvPr id="5" name="Picture 4">
            <a:extLst>
              <a:ext uri="{FF2B5EF4-FFF2-40B4-BE49-F238E27FC236}">
                <a16:creationId xmlns:a16="http://schemas.microsoft.com/office/drawing/2014/main" id="{EB45F1C4-C3FA-3040-87D3-7F3ABA7C9977}"/>
              </a:ext>
            </a:extLst>
          </p:cNvPr>
          <p:cNvPicPr>
            <a:picLocks noChangeAspect="1"/>
          </p:cNvPicPr>
          <p:nvPr/>
        </p:nvPicPr>
        <p:blipFill rotWithShape="1">
          <a:blip r:embed="rId5"/>
          <a:srcRect l="20607" t="20466" r="15633" b="22015"/>
          <a:stretch/>
        </p:blipFill>
        <p:spPr>
          <a:xfrm>
            <a:off x="7174254" y="3165902"/>
            <a:ext cx="3391787" cy="191239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3359653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ags/tag2.xml><?xml version="1.0" encoding="utf-8"?>
<p:tagLst xmlns:a="http://schemas.openxmlformats.org/drawingml/2006/main" xmlns:r="http://schemas.openxmlformats.org/officeDocument/2006/relationships" xmlns:p="http://schemas.openxmlformats.org/presentationml/2006/main">
  <p:tag name="TIMING" val="|54.6"/>
</p:tagLst>
</file>

<file path=ppt/tags/tag3.xml><?xml version="1.0" encoding="utf-8"?>
<p:tagLst xmlns:a="http://schemas.openxmlformats.org/drawingml/2006/main" xmlns:r="http://schemas.openxmlformats.org/officeDocument/2006/relationships" xmlns:p="http://schemas.openxmlformats.org/presentationml/2006/main">
  <p:tag name="TIMING" val="|54.6"/>
</p:tagLst>
</file>

<file path=ppt/tags/tag4.xml><?xml version="1.0" encoding="utf-8"?>
<p:tagLst xmlns:a="http://schemas.openxmlformats.org/drawingml/2006/main" xmlns:r="http://schemas.openxmlformats.org/officeDocument/2006/relationships" xmlns:p="http://schemas.openxmlformats.org/presentationml/2006/main">
  <p:tag name="TIMING" val="|87.4"/>
</p:tagLst>
</file>

<file path=ppt/tags/tag5.xml><?xml version="1.0" encoding="utf-8"?>
<p:tagLst xmlns:a="http://schemas.openxmlformats.org/drawingml/2006/main" xmlns:r="http://schemas.openxmlformats.org/officeDocument/2006/relationships" xmlns:p="http://schemas.openxmlformats.org/presentationml/2006/main">
  <p:tag name="TIMING" val="|42.8|8.8"/>
</p:tagLst>
</file>

<file path=ppt/tags/tag6.xml><?xml version="1.0" encoding="utf-8"?>
<p:tagLst xmlns:a="http://schemas.openxmlformats.org/drawingml/2006/main" xmlns:r="http://schemas.openxmlformats.org/officeDocument/2006/relationships" xmlns:p="http://schemas.openxmlformats.org/presentationml/2006/main">
  <p:tag name="TIMING" val="|23.8|40.9"/>
</p:tagLst>
</file>

<file path=ppt/tags/tag7.xml><?xml version="1.0" encoding="utf-8"?>
<p:tagLst xmlns:a="http://schemas.openxmlformats.org/drawingml/2006/main" xmlns:r="http://schemas.openxmlformats.org/officeDocument/2006/relationships" xmlns:p="http://schemas.openxmlformats.org/presentationml/2006/main">
  <p:tag name="TIMING" val="|54.6"/>
</p:tagLst>
</file>

<file path=ppt/tags/tag8.xml><?xml version="1.0" encoding="utf-8"?>
<p:tagLst xmlns:a="http://schemas.openxmlformats.org/drawingml/2006/main" xmlns:r="http://schemas.openxmlformats.org/officeDocument/2006/relationships" xmlns:p="http://schemas.openxmlformats.org/presentationml/2006/main">
  <p:tag name="TIMING" val="|4.2|2.6|3.6|2.7|7.9|3.3|6.1|11.2|10.7|10.2"/>
</p:tagLst>
</file>

<file path=ppt/tags/tag9.xml><?xml version="1.0" encoding="utf-8"?>
<p:tagLst xmlns:a="http://schemas.openxmlformats.org/drawingml/2006/main" xmlns:r="http://schemas.openxmlformats.org/officeDocument/2006/relationships" xmlns:p="http://schemas.openxmlformats.org/presentationml/2006/main">
  <p:tag name="TIMING" val="|4.2|2.6|3.6|2.7|7.9|3.3|6.1|11.2|10.7|10.2"/>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21793</TotalTime>
  <Words>6025</Words>
  <Application>Microsoft Macintosh PowerPoint</Application>
  <PresentationFormat>Widescreen</PresentationFormat>
  <Paragraphs>360</Paragraphs>
  <Slides>43</Slides>
  <Notes>43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43</vt:i4>
      </vt:variant>
    </vt:vector>
  </HeadingPairs>
  <TitlesOfParts>
    <vt:vector size="49" baseType="lpstr">
      <vt:lpstr>Arial</vt:lpstr>
      <vt:lpstr>Calibri</vt:lpstr>
      <vt:lpstr>Calibri Light</vt:lpstr>
      <vt:lpstr>Century Gothic</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Dee Blackie</dc:creator>
  <cp:lastModifiedBy>Dee Blackie</cp:lastModifiedBy>
  <cp:revision>800</cp:revision>
  <cp:lastPrinted>2020-11-10T18:22:51Z</cp:lastPrinted>
  <dcterms:created xsi:type="dcterms:W3CDTF">2015-05-17T14:23:03Z</dcterms:created>
  <dcterms:modified xsi:type="dcterms:W3CDTF">2022-03-07T13:30:33Z</dcterms:modified>
</cp:coreProperties>
</file>