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698" r:id="rId2"/>
  </p:sldMasterIdLst>
  <p:notesMasterIdLst>
    <p:notesMasterId r:id="rId25"/>
  </p:notesMasterIdLst>
  <p:sldIdLst>
    <p:sldId id="1761" r:id="rId3"/>
    <p:sldId id="322" r:id="rId4"/>
    <p:sldId id="1763" r:id="rId5"/>
    <p:sldId id="1762" r:id="rId6"/>
    <p:sldId id="1765" r:id="rId7"/>
    <p:sldId id="1772" r:id="rId8"/>
    <p:sldId id="1766" r:id="rId9"/>
    <p:sldId id="1767" r:id="rId10"/>
    <p:sldId id="1768" r:id="rId11"/>
    <p:sldId id="1769" r:id="rId12"/>
    <p:sldId id="1770" r:id="rId13"/>
    <p:sldId id="1771" r:id="rId14"/>
    <p:sldId id="1774" r:id="rId15"/>
    <p:sldId id="1773" r:id="rId16"/>
    <p:sldId id="1777" r:id="rId17"/>
    <p:sldId id="1778" r:id="rId18"/>
    <p:sldId id="1779" r:id="rId19"/>
    <p:sldId id="1775" r:id="rId20"/>
    <p:sldId id="1776" r:id="rId21"/>
    <p:sldId id="1780" r:id="rId22"/>
    <p:sldId id="1781" r:id="rId23"/>
    <p:sldId id="1711" r:id="rId24"/>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2C89"/>
    <a:srgbClr val="FFC62D"/>
    <a:srgbClr val="FF40FF"/>
    <a:srgbClr val="0432FF"/>
    <a:srgbClr val="5D2E90"/>
    <a:srgbClr val="3E0099"/>
    <a:srgbClr val="FCC618"/>
    <a:srgbClr val="462A88"/>
    <a:srgbClr val="FFD888"/>
    <a:srgbClr val="956D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9" autoAdjust="0"/>
    <p:restoredTop sz="94014" autoAdjust="0"/>
  </p:normalViewPr>
  <p:slideViewPr>
    <p:cSldViewPr snapToGrid="0">
      <p:cViewPr varScale="1">
        <p:scale>
          <a:sx n="120" d="100"/>
          <a:sy n="120" d="100"/>
        </p:scale>
        <p:origin x="800" y="184"/>
      </p:cViewPr>
      <p:guideLst/>
    </p:cSldViewPr>
  </p:slideViewPr>
  <p:outlineViewPr>
    <p:cViewPr>
      <p:scale>
        <a:sx n="33" d="100"/>
        <a:sy n="33" d="100"/>
      </p:scale>
      <p:origin x="0" y="-17412"/>
    </p:cViewPr>
  </p:outlineViewPr>
  <p:notesTextViewPr>
    <p:cViewPr>
      <p:scale>
        <a:sx n="66" d="100"/>
        <a:sy n="66" d="100"/>
      </p:scale>
      <p:origin x="0" y="0"/>
    </p:cViewPr>
  </p:notesTextViewPr>
  <p:sorterViewPr>
    <p:cViewPr varScale="1">
      <p:scale>
        <a:sx n="1" d="1"/>
        <a:sy n="1" d="1"/>
      </p:scale>
      <p:origin x="0" y="0"/>
    </p:cViewPr>
  </p:sorterViewPr>
  <p:notesViewPr>
    <p:cSldViewPr snapToGrid="0">
      <p:cViewPr varScale="1">
        <p:scale>
          <a:sx n="44" d="100"/>
          <a:sy n="44" d="100"/>
        </p:scale>
        <p:origin x="1916"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2536E048-A352-4BB6-BBCC-BD44E551F68E}" type="datetimeFigureOut">
              <a:rPr lang="en-ZA" smtClean="0"/>
              <a:t>2021/12/01</a:t>
            </a:fld>
            <a:endParaRPr lang="en-ZA"/>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DF9EFC38-92A7-4091-BBA3-9AC4DF771430}" type="slidenum">
              <a:rPr lang="en-ZA" smtClean="0"/>
              <a:t>‹#›</a:t>
            </a:fld>
            <a:endParaRPr lang="en-ZA"/>
          </a:p>
        </p:txBody>
      </p:sp>
    </p:spTree>
    <p:extLst>
      <p:ext uri="{BB962C8B-B14F-4D97-AF65-F5344CB8AC3E}">
        <p14:creationId xmlns:p14="http://schemas.microsoft.com/office/powerpoint/2010/main" val="1953198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4500" y="1243013"/>
            <a:ext cx="5969000" cy="3357562"/>
          </a:xfrm>
        </p:spPr>
      </p:sp>
      <p:sp>
        <p:nvSpPr>
          <p:cNvPr id="3" name="Notes Placeholder 2"/>
          <p:cNvSpPr>
            <a:spLocks noGrp="1"/>
          </p:cNvSpPr>
          <p:nvPr>
            <p:ph type="body" idx="1"/>
          </p:nvPr>
        </p:nvSpPr>
        <p:spPr/>
        <p:txBody>
          <a:bodyPr/>
          <a:lstStyle/>
          <a:p>
            <a:r>
              <a:rPr lang="en-ZA" sz="1200" dirty="0"/>
              <a:t>This Courage video will help you to understand the concepts, terms and icons associated with sex and gender identity.  It is important to note that these may change over time and across cultures, but this is a good point of departure.</a:t>
            </a:r>
          </a:p>
        </p:txBody>
      </p:sp>
      <p:sp>
        <p:nvSpPr>
          <p:cNvPr id="4" name="Slide Number Placeholder 3"/>
          <p:cNvSpPr>
            <a:spLocks noGrp="1"/>
          </p:cNvSpPr>
          <p:nvPr>
            <p:ph type="sldNum" sz="quarter" idx="5"/>
          </p:nvPr>
        </p:nvSpPr>
        <p:spPr/>
        <p:txBody>
          <a:bodyPr/>
          <a:lstStyle/>
          <a:p>
            <a:fld id="{DF9EFC38-92A7-4091-BBA3-9AC4DF771430}" type="slidenum">
              <a:rPr lang="en-ZA" smtClean="0"/>
              <a:t>1</a:t>
            </a:fld>
            <a:endParaRPr lang="en-ZA"/>
          </a:p>
        </p:txBody>
      </p:sp>
    </p:spTree>
    <p:extLst>
      <p:ext uri="{BB962C8B-B14F-4D97-AF65-F5344CB8AC3E}">
        <p14:creationId xmlns:p14="http://schemas.microsoft.com/office/powerpoint/2010/main" val="3384005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ZA" b="0" dirty="0"/>
              <a:t>Transgender, or trans, is </a:t>
            </a:r>
            <a:r>
              <a:rPr lang="en-ZA" dirty="0"/>
              <a:t>an adjective used to describe someone whose gender identity differs from the sex they were assigned at birth. Trans is the Latin prefix, meaning "across from”. By way of example, a transgender woman, may be listed as male at birth but her gender identity is now female. </a:t>
            </a:r>
          </a:p>
        </p:txBody>
      </p:sp>
      <p:sp>
        <p:nvSpPr>
          <p:cNvPr id="4" name="Slide Number Placeholder 3"/>
          <p:cNvSpPr>
            <a:spLocks noGrp="1"/>
          </p:cNvSpPr>
          <p:nvPr>
            <p:ph type="sldNum" sz="quarter" idx="5"/>
          </p:nvPr>
        </p:nvSpPr>
        <p:spPr/>
        <p:txBody>
          <a:bodyPr/>
          <a:lstStyle/>
          <a:p>
            <a:fld id="{DF9EFC38-92A7-4091-BBA3-9AC4DF771430}" type="slidenum">
              <a:rPr lang="en-ZA" smtClean="0"/>
              <a:t>10</a:t>
            </a:fld>
            <a:endParaRPr lang="en-ZA"/>
          </a:p>
        </p:txBody>
      </p:sp>
    </p:spTree>
    <p:extLst>
      <p:ext uri="{BB962C8B-B14F-4D97-AF65-F5344CB8AC3E}">
        <p14:creationId xmlns:p14="http://schemas.microsoft.com/office/powerpoint/2010/main" val="1411352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0" dirty="0"/>
              <a:t>Gender expression </a:t>
            </a:r>
            <a:r>
              <a:rPr lang="en-ZA" dirty="0"/>
              <a:t>is how a person presents their gender outwardly, through their behaviour, clothing, voice or other social characteristics, which can be viewed as feminine, masculine or androgynous, where a person’s gender is unclear. These definitions and perceptions can change over time and across cultures and societies.</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11</a:t>
            </a:fld>
            <a:endParaRPr lang="en-ZA"/>
          </a:p>
        </p:txBody>
      </p:sp>
    </p:spTree>
    <p:extLst>
      <p:ext uri="{BB962C8B-B14F-4D97-AF65-F5344CB8AC3E}">
        <p14:creationId xmlns:p14="http://schemas.microsoft.com/office/powerpoint/2010/main" val="2807446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0" dirty="0"/>
              <a:t>Some people identify as ‘non-binary’ or ‘genderqueer’ which can be represented by each of these icons and refers to </a:t>
            </a:r>
            <a:r>
              <a:rPr lang="en-ZA" dirty="0"/>
              <a:t>people who do not describe themselves or their genders as fitting into the categories of man or woman.  </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12</a:t>
            </a:fld>
            <a:endParaRPr lang="en-ZA"/>
          </a:p>
        </p:txBody>
      </p:sp>
    </p:spTree>
    <p:extLst>
      <p:ext uri="{BB962C8B-B14F-4D97-AF65-F5344CB8AC3E}">
        <p14:creationId xmlns:p14="http://schemas.microsoft.com/office/powerpoint/2010/main" val="2032967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Gender identities can be fluid as in the case of demi-girls and demi-boys, who are individuals who identify as partially man or women, regardless of their assigned gender at birth, but also fall partly outside the binary of male or female.  There are over 70 different gender identity terms used in the world today.</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13</a:t>
            </a:fld>
            <a:endParaRPr lang="en-ZA"/>
          </a:p>
        </p:txBody>
      </p:sp>
    </p:spTree>
    <p:extLst>
      <p:ext uri="{BB962C8B-B14F-4D97-AF65-F5344CB8AC3E}">
        <p14:creationId xmlns:p14="http://schemas.microsoft.com/office/powerpoint/2010/main" val="496503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a:t>Agender,</a:t>
            </a:r>
            <a:r>
              <a:rPr lang="en-ZA" dirty="0"/>
              <a:t> genderless and neutrois are all terms used to describe a person who does not identify as any gender, they may view themselves as gender neural, or describe themselves as being indifferent towards genders.  Some people use the term </a:t>
            </a:r>
            <a:r>
              <a:rPr lang="en-ZA" sz="1200" b="0" i="0" u="none" strike="noStrike" kern="1200" dirty="0">
                <a:solidFill>
                  <a:schemeClr val="tx1"/>
                </a:solidFill>
                <a:effectLst/>
                <a:latin typeface="+mn-lt"/>
                <a:ea typeface="+mn-ea"/>
                <a:cs typeface="+mn-cs"/>
              </a:rPr>
              <a:t>gender-expansive, which describes a person who is more flexible towards gender identity.</a:t>
            </a:r>
            <a:endParaRPr lang="en-ZA" dirty="0"/>
          </a:p>
        </p:txBody>
      </p:sp>
      <p:sp>
        <p:nvSpPr>
          <p:cNvPr id="4" name="Slide Number Placeholder 3"/>
          <p:cNvSpPr>
            <a:spLocks noGrp="1"/>
          </p:cNvSpPr>
          <p:nvPr>
            <p:ph type="sldNum" sz="quarter" idx="5"/>
          </p:nvPr>
        </p:nvSpPr>
        <p:spPr/>
        <p:txBody>
          <a:bodyPr/>
          <a:lstStyle/>
          <a:p>
            <a:fld id="{DF9EFC38-92A7-4091-BBA3-9AC4DF771430}" type="slidenum">
              <a:rPr lang="en-ZA" smtClean="0"/>
              <a:t>14</a:t>
            </a:fld>
            <a:endParaRPr lang="en-ZA"/>
          </a:p>
        </p:txBody>
      </p:sp>
    </p:spTree>
    <p:extLst>
      <p:ext uri="{BB962C8B-B14F-4D97-AF65-F5344CB8AC3E}">
        <p14:creationId xmlns:p14="http://schemas.microsoft.com/office/powerpoint/2010/main" val="895109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ZA" b="0" dirty="0"/>
              <a:t>Gender dysphoria </a:t>
            </a:r>
            <a:r>
              <a:rPr lang="en-ZA" dirty="0"/>
              <a:t>refers to the psychological distress that a person feels when their gender identity differs from the sex they were assigned at birth.  This is not experienced by all transgender people, and the level of dysphoria and distress can vary from person to person.</a:t>
            </a:r>
          </a:p>
        </p:txBody>
      </p:sp>
      <p:sp>
        <p:nvSpPr>
          <p:cNvPr id="4" name="Slide Number Placeholder 3"/>
          <p:cNvSpPr>
            <a:spLocks noGrp="1"/>
          </p:cNvSpPr>
          <p:nvPr>
            <p:ph type="sldNum" sz="quarter" idx="5"/>
          </p:nvPr>
        </p:nvSpPr>
        <p:spPr/>
        <p:txBody>
          <a:bodyPr/>
          <a:lstStyle/>
          <a:p>
            <a:fld id="{DF9EFC38-92A7-4091-BBA3-9AC4DF771430}" type="slidenum">
              <a:rPr lang="en-ZA" smtClean="0"/>
              <a:t>15</a:t>
            </a:fld>
            <a:endParaRPr lang="en-ZA"/>
          </a:p>
        </p:txBody>
      </p:sp>
    </p:spTree>
    <p:extLst>
      <p:ext uri="{BB962C8B-B14F-4D97-AF65-F5344CB8AC3E}">
        <p14:creationId xmlns:p14="http://schemas.microsoft.com/office/powerpoint/2010/main" val="1063137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0" dirty="0"/>
              <a:t>Gender transitioning </a:t>
            </a:r>
            <a:r>
              <a:rPr lang="en-ZA" dirty="0"/>
              <a:t>is a process a person can take to bring themselves and/or their bodies into alignment with their gender identity. Transitioning can include simply telling one’s family, friends or community, changing your name or pronouns or medical intervention such as hormone therapy or gender confirmation surgery.</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16</a:t>
            </a:fld>
            <a:endParaRPr lang="en-ZA"/>
          </a:p>
        </p:txBody>
      </p:sp>
    </p:spTree>
    <p:extLst>
      <p:ext uri="{BB962C8B-B14F-4D97-AF65-F5344CB8AC3E}">
        <p14:creationId xmlns:p14="http://schemas.microsoft.com/office/powerpoint/2010/main" val="3386296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i="0" u="none" strike="noStrike" kern="1200" dirty="0">
                <a:solidFill>
                  <a:schemeClr val="tx1"/>
                </a:solidFill>
                <a:effectLst/>
                <a:latin typeface="+mn-lt"/>
                <a:ea typeface="+mn-ea"/>
                <a:cs typeface="+mn-cs"/>
              </a:rPr>
              <a:t>Transvestism is when any person, who can be asexual, bisexual, heterosexual, or gay, engages in cross-dressing.  It is different to transexuals who cross-dress as part of their transitioning process, as Transvestites can be comfortable with their assigned biological sex and associated gender identity and social roles.</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17</a:t>
            </a:fld>
            <a:endParaRPr lang="en-ZA"/>
          </a:p>
        </p:txBody>
      </p:sp>
    </p:spTree>
    <p:extLst>
      <p:ext uri="{BB962C8B-B14F-4D97-AF65-F5344CB8AC3E}">
        <p14:creationId xmlns:p14="http://schemas.microsoft.com/office/powerpoint/2010/main" val="38173309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ZA" b="0" dirty="0"/>
              <a:t>Sexual orientation, </a:t>
            </a:r>
            <a:r>
              <a:rPr lang="en-ZA" dirty="0"/>
              <a:t>refers to the physical, romantic and/or emotional attraction to members of the same and/or other genders, including lesbian, gay, bisexual and straight orientations.  The term sexual preference is deemed derogatory as it </a:t>
            </a:r>
            <a:r>
              <a:rPr lang="en-ZA" sz="1200" b="0" i="0" u="none" strike="noStrike" kern="1200" dirty="0">
                <a:solidFill>
                  <a:schemeClr val="tx1"/>
                </a:solidFill>
                <a:effectLst/>
                <a:latin typeface="+mn-lt"/>
                <a:ea typeface="+mn-ea"/>
                <a:cs typeface="+mn-cs"/>
              </a:rPr>
              <a:t>suggest that being gay, lesbian, or bisexual is voluntary and can therefore be changed. </a:t>
            </a:r>
            <a:r>
              <a:rPr lang="en-ZA" dirty="0"/>
              <a:t>It is also important to note that the term “homosexual” is considered offensive by the LGBTQ community, due to its clinical history and use in defining gay men or women as having a disorder in need of remediation.</a:t>
            </a:r>
          </a:p>
        </p:txBody>
      </p:sp>
      <p:sp>
        <p:nvSpPr>
          <p:cNvPr id="4" name="Slide Number Placeholder 3"/>
          <p:cNvSpPr>
            <a:spLocks noGrp="1"/>
          </p:cNvSpPr>
          <p:nvPr>
            <p:ph type="sldNum" sz="quarter" idx="5"/>
          </p:nvPr>
        </p:nvSpPr>
        <p:spPr/>
        <p:txBody>
          <a:bodyPr/>
          <a:lstStyle/>
          <a:p>
            <a:fld id="{DF9EFC38-92A7-4091-BBA3-9AC4DF771430}" type="slidenum">
              <a:rPr lang="en-ZA" smtClean="0"/>
              <a:t>18</a:t>
            </a:fld>
            <a:endParaRPr lang="en-ZA"/>
          </a:p>
        </p:txBody>
      </p:sp>
    </p:spTree>
    <p:extLst>
      <p:ext uri="{BB962C8B-B14F-4D97-AF65-F5344CB8AC3E}">
        <p14:creationId xmlns:p14="http://schemas.microsoft.com/office/powerpoint/2010/main" val="34141675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ZA" dirty="0"/>
              <a:t>People do not need to have had specific sexual experiences, or relationships, to know their own sexual orientation, or for this to be validated.  In fact, they do not need to have had any sexual experience at all. </a:t>
            </a:r>
          </a:p>
          <a:p>
            <a:pPr fontAlgn="base"/>
            <a:r>
              <a:rPr lang="en-ZA" dirty="0"/>
              <a:t>Sexual orientation is separate from gender identity. Transgender people can be straight, lesbian, gay, bisexual or queer. A person who transitions from male to female and is attracted solely to men would typically identify as a straight woman. A person who transitions from female to male and is attracted solely to men would typically identify as a gay man.</a:t>
            </a:r>
          </a:p>
        </p:txBody>
      </p:sp>
      <p:sp>
        <p:nvSpPr>
          <p:cNvPr id="4" name="Slide Number Placeholder 3"/>
          <p:cNvSpPr>
            <a:spLocks noGrp="1"/>
          </p:cNvSpPr>
          <p:nvPr>
            <p:ph type="sldNum" sz="quarter" idx="5"/>
          </p:nvPr>
        </p:nvSpPr>
        <p:spPr/>
        <p:txBody>
          <a:bodyPr/>
          <a:lstStyle/>
          <a:p>
            <a:fld id="{DF9EFC38-92A7-4091-BBA3-9AC4DF771430}" type="slidenum">
              <a:rPr lang="en-ZA" smtClean="0"/>
              <a:t>19</a:t>
            </a:fld>
            <a:endParaRPr lang="en-ZA"/>
          </a:p>
        </p:txBody>
      </p:sp>
    </p:spTree>
    <p:extLst>
      <p:ext uri="{BB962C8B-B14F-4D97-AF65-F5344CB8AC3E}">
        <p14:creationId xmlns:p14="http://schemas.microsoft.com/office/powerpoint/2010/main" val="3041423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Rather strangely, we start with the planets in our very own the solar system, moving out from the sun we have Mercury, Venus, Earth and then Mars.</a:t>
            </a:r>
          </a:p>
        </p:txBody>
      </p:sp>
      <p:sp>
        <p:nvSpPr>
          <p:cNvPr id="4" name="Slide Number Placeholder 3"/>
          <p:cNvSpPr>
            <a:spLocks noGrp="1"/>
          </p:cNvSpPr>
          <p:nvPr>
            <p:ph type="sldNum" sz="quarter" idx="5"/>
          </p:nvPr>
        </p:nvSpPr>
        <p:spPr/>
        <p:txBody>
          <a:bodyPr/>
          <a:lstStyle/>
          <a:p>
            <a:fld id="{DF9EFC38-92A7-4091-BBA3-9AC4DF771430}" type="slidenum">
              <a:rPr lang="en-ZA" smtClean="0"/>
              <a:t>2</a:t>
            </a:fld>
            <a:endParaRPr lang="en-ZA"/>
          </a:p>
        </p:txBody>
      </p:sp>
    </p:spTree>
    <p:extLst>
      <p:ext uri="{BB962C8B-B14F-4D97-AF65-F5344CB8AC3E}">
        <p14:creationId xmlns:p14="http://schemas.microsoft.com/office/powerpoint/2010/main" val="1766039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Pansexuality is sexual, romantic, or emotional attraction towards people regardless of their sex or gender identity. Pansexual people may refer to themselves as gender-blind and believe that gender and sex are not determining factors in their romantic or sexual attraction to others.</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20</a:t>
            </a:fld>
            <a:endParaRPr lang="en-ZA"/>
          </a:p>
        </p:txBody>
      </p:sp>
    </p:spTree>
    <p:extLst>
      <p:ext uri="{BB962C8B-B14F-4D97-AF65-F5344CB8AC3E}">
        <p14:creationId xmlns:p14="http://schemas.microsoft.com/office/powerpoint/2010/main" val="4275196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ZA" sz="1200" b="0" i="0" u="none" strike="noStrike" kern="1200" dirty="0">
                <a:solidFill>
                  <a:schemeClr val="tx1"/>
                </a:solidFill>
                <a:effectLst/>
                <a:latin typeface="+mn-lt"/>
                <a:ea typeface="+mn-ea"/>
                <a:cs typeface="+mn-cs"/>
              </a:rPr>
              <a:t>Everyone has pronouns that are used when referring to them, such as she, her, he, him or they and them. Pronouns are how we identify ourselves apart from our name in sentences and stories.  For many people, their pronouns are as important as their name, as they affirm their identity and how they see themselves.  As with names, people can choose which pronouns they would prefer to be used when other people are talking about them. The easiest way to ensure that you are not offending anyone, or may be offended by anyone, is to introduce yourself with your name and your preferred pronouns, or to gently inform people who have assumed the incorrect pronouns for your gender identity. </a:t>
            </a:r>
          </a:p>
        </p:txBody>
      </p:sp>
      <p:sp>
        <p:nvSpPr>
          <p:cNvPr id="4" name="Slide Number Placeholder 3"/>
          <p:cNvSpPr>
            <a:spLocks noGrp="1"/>
          </p:cNvSpPr>
          <p:nvPr>
            <p:ph type="sldNum" sz="quarter" idx="5"/>
          </p:nvPr>
        </p:nvSpPr>
        <p:spPr/>
        <p:txBody>
          <a:bodyPr/>
          <a:lstStyle/>
          <a:p>
            <a:fld id="{DF9EFC38-92A7-4091-BBA3-9AC4DF771430}" type="slidenum">
              <a:rPr lang="en-ZA" smtClean="0"/>
              <a:t>21</a:t>
            </a:fld>
            <a:endParaRPr lang="en-ZA"/>
          </a:p>
        </p:txBody>
      </p:sp>
    </p:spTree>
    <p:extLst>
      <p:ext uri="{BB962C8B-B14F-4D97-AF65-F5344CB8AC3E}">
        <p14:creationId xmlns:p14="http://schemas.microsoft.com/office/powerpoint/2010/main" val="4132015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Thanks for watching.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For more information visit Courage Child Protection dot com</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Be sure to like this video and subscribe to our Courage Channel. </a:t>
            </a:r>
          </a:p>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Stay strong and take courage.</a:t>
            </a:r>
          </a:p>
          <a:p>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22</a:t>
            </a:fld>
            <a:endParaRPr lang="en-ZA"/>
          </a:p>
        </p:txBody>
      </p:sp>
    </p:spTree>
    <p:extLst>
      <p:ext uri="{BB962C8B-B14F-4D97-AF65-F5344CB8AC3E}">
        <p14:creationId xmlns:p14="http://schemas.microsoft.com/office/powerpoint/2010/main" val="1275363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Ancient Greek Byzantine codex’s written over 1500 years ago, each planet was associated with a Roman or Greek god and an alchemical element.  Iron for Mars, the god of war, copper for Venus, the goddess of love, and quicksilver for Mercury, the messenger of the gods, also known as Hermes.  Each planet was also assigned a gender, Mars on the right of earth symbolized masculinity, Venus on the left represented the ultimate in femininity and Mercury, was said to have produced a child of both male and female sexes with Venus, who was known as </a:t>
            </a:r>
            <a:r>
              <a:rPr lang="en-US" dirty="0" err="1"/>
              <a:t>Hermafroditus</a:t>
            </a:r>
            <a:r>
              <a:rPr lang="en-US" dirty="0"/>
              <a:t>.  The name </a:t>
            </a:r>
            <a:r>
              <a:rPr lang="en-US" dirty="0" err="1"/>
              <a:t>Hermafrodite</a:t>
            </a:r>
            <a:r>
              <a:rPr lang="en-US" dirty="0"/>
              <a:t> came to represent a</a:t>
            </a:r>
            <a:r>
              <a:rPr lang="en-ZA" sz="1200" b="0" i="0" u="none" strike="noStrike" kern="1200" dirty="0">
                <a:solidFill>
                  <a:schemeClr val="tx1"/>
                </a:solidFill>
                <a:effectLst/>
                <a:latin typeface="+mn-lt"/>
                <a:ea typeface="+mn-ea"/>
                <a:cs typeface="+mn-cs"/>
              </a:rPr>
              <a:t> person or animal who has both male and female sex organs or characteristics, now referred to as intersex.</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3</a:t>
            </a:fld>
            <a:endParaRPr lang="en-ZA"/>
          </a:p>
        </p:txBody>
      </p:sp>
    </p:spTree>
    <p:extLst>
      <p:ext uri="{BB962C8B-B14F-4D97-AF65-F5344CB8AC3E}">
        <p14:creationId xmlns:p14="http://schemas.microsoft.com/office/powerpoint/2010/main" val="1869242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0" i="0" u="none" strike="noStrike" kern="1200" dirty="0">
                <a:solidFill>
                  <a:schemeClr val="tx1"/>
                </a:solidFill>
                <a:effectLst/>
                <a:latin typeface="+mn-lt"/>
                <a:ea typeface="+mn-ea"/>
                <a:cs typeface="+mn-cs"/>
              </a:rPr>
              <a:t>In the 1700’s Carl Linnaeus developed a botanical encyclopaedia where he used the planetary symbols for Mars, Venus and Mercury, to represent male, female and </a:t>
            </a:r>
            <a:r>
              <a:rPr lang="en-ZA" sz="1200" b="0" i="0" u="none" strike="noStrike" kern="1200" dirty="0" err="1">
                <a:solidFill>
                  <a:schemeClr val="tx1"/>
                </a:solidFill>
                <a:effectLst/>
                <a:latin typeface="+mn-lt"/>
                <a:ea typeface="+mn-ea"/>
                <a:cs typeface="+mn-cs"/>
              </a:rPr>
              <a:t>Hermafrodite</a:t>
            </a:r>
            <a:r>
              <a:rPr lang="en-ZA" sz="1200" b="0" i="0" u="none" strike="noStrike" kern="1200" dirty="0">
                <a:solidFill>
                  <a:schemeClr val="tx1"/>
                </a:solidFill>
                <a:effectLst/>
                <a:latin typeface="+mn-lt"/>
                <a:ea typeface="+mn-ea"/>
                <a:cs typeface="+mn-cs"/>
              </a:rPr>
              <a:t> or hybrid plants.  These symbols have become the icons we use to represent sex and gender in biology, medicine, </a:t>
            </a:r>
            <a:r>
              <a:rPr lang="en-ZA" sz="1200" b="0" i="0" u="none" strike="noStrike" kern="1200" dirty="0" err="1">
                <a:solidFill>
                  <a:schemeClr val="tx1"/>
                </a:solidFill>
                <a:effectLst/>
                <a:latin typeface="+mn-lt"/>
                <a:ea typeface="+mn-ea"/>
                <a:cs typeface="+mn-cs"/>
              </a:rPr>
              <a:t>geneology</a:t>
            </a:r>
            <a:r>
              <a:rPr lang="en-ZA" sz="1200" b="0" i="0" u="none" strike="noStrike" kern="1200" dirty="0">
                <a:solidFill>
                  <a:schemeClr val="tx1"/>
                </a:solidFill>
                <a:effectLst/>
                <a:latin typeface="+mn-lt"/>
                <a:ea typeface="+mn-ea"/>
                <a:cs typeface="+mn-cs"/>
              </a:rPr>
              <a:t>, sociology and anthropology. They are also icons for LGBTQ culture, gender and identity politics.</a:t>
            </a:r>
          </a:p>
        </p:txBody>
      </p:sp>
      <p:sp>
        <p:nvSpPr>
          <p:cNvPr id="4" name="Slide Number Placeholder 3"/>
          <p:cNvSpPr>
            <a:spLocks noGrp="1"/>
          </p:cNvSpPr>
          <p:nvPr>
            <p:ph type="sldNum" sz="quarter" idx="5"/>
          </p:nvPr>
        </p:nvSpPr>
        <p:spPr/>
        <p:txBody>
          <a:bodyPr/>
          <a:lstStyle/>
          <a:p>
            <a:fld id="{DF9EFC38-92A7-4091-BBA3-9AC4DF771430}" type="slidenum">
              <a:rPr lang="en-ZA" smtClean="0"/>
              <a:t>4</a:t>
            </a:fld>
            <a:endParaRPr lang="en-ZA"/>
          </a:p>
        </p:txBody>
      </p:sp>
    </p:spTree>
    <p:extLst>
      <p:ext uri="{BB962C8B-B14F-4D97-AF65-F5344CB8AC3E}">
        <p14:creationId xmlns:p14="http://schemas.microsoft.com/office/powerpoint/2010/main" val="3724913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0" dirty="0"/>
              <a:t>A person's 'sex'</a:t>
            </a:r>
            <a:r>
              <a:rPr lang="en-ZA" b="1" dirty="0"/>
              <a:t> </a:t>
            </a:r>
            <a:r>
              <a:rPr lang="en-ZA" dirty="0"/>
              <a:t>refers to their biological status and is </a:t>
            </a:r>
            <a:r>
              <a:rPr lang="en-ZA" dirty="0" err="1"/>
              <a:t>usuallly</a:t>
            </a:r>
            <a:r>
              <a:rPr lang="en-ZA" dirty="0"/>
              <a:t> assigned at birth, based on a child’s external anatomy. Sex is typically categorized as male, female or intersex. </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5</a:t>
            </a:fld>
            <a:endParaRPr lang="en-ZA"/>
          </a:p>
        </p:txBody>
      </p:sp>
    </p:spTree>
    <p:extLst>
      <p:ext uri="{BB962C8B-B14F-4D97-AF65-F5344CB8AC3E}">
        <p14:creationId xmlns:p14="http://schemas.microsoft.com/office/powerpoint/2010/main" val="1553786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ZA" b="0" dirty="0"/>
              <a:t>Intersex</a:t>
            </a:r>
            <a:r>
              <a:rPr lang="en-ZA" b="1" dirty="0"/>
              <a:t> </a:t>
            </a:r>
            <a:r>
              <a:rPr lang="en-ZA" dirty="0"/>
              <a:t>is an umbrella term used to describe people with differences in reproductive anatomy,</a:t>
            </a:r>
            <a:r>
              <a:rPr lang="en-ZA" b="1" dirty="0"/>
              <a:t> </a:t>
            </a:r>
            <a:r>
              <a:rPr lang="en-ZA" dirty="0"/>
              <a:t>chromosomes or hormones</a:t>
            </a:r>
            <a:r>
              <a:rPr lang="en-ZA" b="1" dirty="0"/>
              <a:t> </a:t>
            </a:r>
            <a:r>
              <a:rPr lang="en-ZA" dirty="0"/>
              <a:t>that don't fit typical definitions of male and female. </a:t>
            </a:r>
          </a:p>
          <a:p>
            <a:pPr fontAlgn="base"/>
            <a:r>
              <a:rPr lang="en-ZA" dirty="0"/>
              <a:t>Intersex can refer to a spectrum of natural variations that fall outside of the strict male/female binary.</a:t>
            </a:r>
          </a:p>
          <a:p>
            <a:pPr fontAlgn="base"/>
            <a:r>
              <a:rPr lang="en-ZA" dirty="0"/>
              <a:t>However, being ‘intersex’ is not the same as being nonbinary or transgender as these refer to gender identities rather than biological differences.</a:t>
            </a:r>
          </a:p>
        </p:txBody>
      </p:sp>
      <p:sp>
        <p:nvSpPr>
          <p:cNvPr id="4" name="Slide Number Placeholder 3"/>
          <p:cNvSpPr>
            <a:spLocks noGrp="1"/>
          </p:cNvSpPr>
          <p:nvPr>
            <p:ph type="sldNum" sz="quarter" idx="5"/>
          </p:nvPr>
        </p:nvSpPr>
        <p:spPr/>
        <p:txBody>
          <a:bodyPr/>
          <a:lstStyle/>
          <a:p>
            <a:fld id="{DF9EFC38-92A7-4091-BBA3-9AC4DF771430}" type="slidenum">
              <a:rPr lang="en-ZA" smtClean="0"/>
              <a:t>6</a:t>
            </a:fld>
            <a:endParaRPr lang="en-ZA"/>
          </a:p>
        </p:txBody>
      </p:sp>
    </p:spTree>
    <p:extLst>
      <p:ext uri="{BB962C8B-B14F-4D97-AF65-F5344CB8AC3E}">
        <p14:creationId xmlns:p14="http://schemas.microsoft.com/office/powerpoint/2010/main" val="2357148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0" dirty="0"/>
              <a:t>Gender</a:t>
            </a:r>
            <a:r>
              <a:rPr lang="en-ZA" dirty="0"/>
              <a:t> is a social construct of norms, </a:t>
            </a:r>
            <a:r>
              <a:rPr lang="en-ZA" dirty="0" err="1"/>
              <a:t>behaviors</a:t>
            </a:r>
            <a:r>
              <a:rPr lang="en-ZA" dirty="0"/>
              <a:t> and roles that can vary between societies and cultures, over time. Gender is often categorized as male, female or nonbinary.</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7</a:t>
            </a:fld>
            <a:endParaRPr lang="en-ZA"/>
          </a:p>
        </p:txBody>
      </p:sp>
    </p:spTree>
    <p:extLst>
      <p:ext uri="{BB962C8B-B14F-4D97-AF65-F5344CB8AC3E}">
        <p14:creationId xmlns:p14="http://schemas.microsoft.com/office/powerpoint/2010/main" val="1035664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ZA" b="0" dirty="0"/>
              <a:t>Gender identity </a:t>
            </a:r>
            <a:r>
              <a:rPr lang="en-ZA" dirty="0"/>
              <a:t>refers to a person’s internal sense of self and what they believe their gender to be.  People can relate to being a man, a woman, neither or both. Gender identity is not outwardly visible to others, as with gender expression.  Some people’s gender identity aligns with the sex they were assigned at birth, however, for other people, their gender identity differs in varying degrees from what they were assigned.</a:t>
            </a:r>
          </a:p>
        </p:txBody>
      </p:sp>
      <p:sp>
        <p:nvSpPr>
          <p:cNvPr id="4" name="Slide Number Placeholder 3"/>
          <p:cNvSpPr>
            <a:spLocks noGrp="1"/>
          </p:cNvSpPr>
          <p:nvPr>
            <p:ph type="sldNum" sz="quarter" idx="5"/>
          </p:nvPr>
        </p:nvSpPr>
        <p:spPr/>
        <p:txBody>
          <a:bodyPr/>
          <a:lstStyle/>
          <a:p>
            <a:fld id="{DF9EFC38-92A7-4091-BBA3-9AC4DF771430}" type="slidenum">
              <a:rPr lang="en-ZA" smtClean="0"/>
              <a:t>8</a:t>
            </a:fld>
            <a:endParaRPr lang="en-ZA"/>
          </a:p>
        </p:txBody>
      </p:sp>
    </p:spTree>
    <p:extLst>
      <p:ext uri="{BB962C8B-B14F-4D97-AF65-F5344CB8AC3E}">
        <p14:creationId xmlns:p14="http://schemas.microsoft.com/office/powerpoint/2010/main" val="1716267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0" dirty="0"/>
              <a:t>Cisgender, or cis, is an adjective </a:t>
            </a:r>
            <a:r>
              <a:rPr lang="en-ZA" dirty="0"/>
              <a:t>that describes a person whose gender identity aligns with the sex they were assigned at birth, and comes from the Latin prefix ‘cis’, meaning "on this side of"</a:t>
            </a:r>
            <a:endParaRPr lang="en-US" dirty="0"/>
          </a:p>
        </p:txBody>
      </p:sp>
      <p:sp>
        <p:nvSpPr>
          <p:cNvPr id="4" name="Slide Number Placeholder 3"/>
          <p:cNvSpPr>
            <a:spLocks noGrp="1"/>
          </p:cNvSpPr>
          <p:nvPr>
            <p:ph type="sldNum" sz="quarter" idx="5"/>
          </p:nvPr>
        </p:nvSpPr>
        <p:spPr/>
        <p:txBody>
          <a:bodyPr/>
          <a:lstStyle/>
          <a:p>
            <a:fld id="{DF9EFC38-92A7-4091-BBA3-9AC4DF771430}" type="slidenum">
              <a:rPr lang="en-ZA" smtClean="0"/>
              <a:t>9</a:t>
            </a:fld>
            <a:endParaRPr lang="en-ZA"/>
          </a:p>
        </p:txBody>
      </p:sp>
    </p:spTree>
    <p:extLst>
      <p:ext uri="{BB962C8B-B14F-4D97-AF65-F5344CB8AC3E}">
        <p14:creationId xmlns:p14="http://schemas.microsoft.com/office/powerpoint/2010/main" val="518192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BBC07FE9-65EF-4C04-801F-4C3866242EA0}" type="datetimeFigureOut">
              <a:rPr lang="en-US" smtClean="0"/>
              <a:pPr/>
              <a:t>12/1/21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0FBB9CC-0DFF-49EE-9DF3-20AD78CB0924}" type="slidenum">
              <a:rPr lang="en-ZA" smtClean="0"/>
              <a:pPr/>
              <a:t>‹#›</a:t>
            </a:fld>
            <a:endParaRPr lang="en-ZA" dirty="0"/>
          </a:p>
        </p:txBody>
      </p:sp>
    </p:spTree>
    <p:extLst>
      <p:ext uri="{BB962C8B-B14F-4D97-AF65-F5344CB8AC3E}">
        <p14:creationId xmlns:p14="http://schemas.microsoft.com/office/powerpoint/2010/main" val="1280283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FE82F21-A57F-4E78-9F06-D9988EAD901A}" type="datetimeFigureOut">
              <a:rPr lang="en-ZA" smtClean="0"/>
              <a:t>2021/12/01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299715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274485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3413935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402899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98077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FE82F21-A57F-4E78-9F06-D9988EAD901A}" type="datetimeFigureOut">
              <a:rPr lang="en-ZA" smtClean="0"/>
              <a:t>2021/12/01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4236890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FE82F21-A57F-4E78-9F06-D9988EAD901A}" type="datetimeFigureOut">
              <a:rPr lang="en-ZA" smtClean="0"/>
              <a:t>2021/12/01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33676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FE82F21-A57F-4E78-9F06-D9988EAD901A}" type="datetimeFigureOut">
              <a:rPr lang="en-ZA" smtClean="0"/>
              <a:t>2021/12/01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190296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FE82F21-A57F-4E78-9F06-D9988EAD901A}" type="datetimeFigureOut">
              <a:rPr lang="en-ZA" smtClean="0"/>
              <a:t>2021/12/01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113784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82F21-A57F-4E78-9F06-D9988EAD901A}" type="datetimeFigureOut">
              <a:rPr lang="en-ZA" smtClean="0"/>
              <a:t>2021/12/01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307573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FE82F21-A57F-4E78-9F06-D9988EAD901A}" type="datetimeFigureOut">
              <a:rPr lang="en-ZA" smtClean="0"/>
              <a:t>2021/12/01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C7313AE-30D1-44A7-B822-3235CB32365F}" type="slidenum">
              <a:rPr lang="en-ZA" smtClean="0"/>
              <a:t>‹#›</a:t>
            </a:fld>
            <a:endParaRPr lang="en-ZA"/>
          </a:p>
        </p:txBody>
      </p:sp>
    </p:spTree>
    <p:extLst>
      <p:ext uri="{BB962C8B-B14F-4D97-AF65-F5344CB8AC3E}">
        <p14:creationId xmlns:p14="http://schemas.microsoft.com/office/powerpoint/2010/main" val="25700231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850106"/>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3" name="Text Placeholder 2"/>
          <p:cNvSpPr>
            <a:spLocks noGrp="1"/>
          </p:cNvSpPr>
          <p:nvPr>
            <p:ph type="body" idx="1"/>
          </p:nvPr>
        </p:nvSpPr>
        <p:spPr>
          <a:xfrm>
            <a:off x="609600" y="1196754"/>
            <a:ext cx="10972800" cy="492941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108">
                <a:solidFill>
                  <a:schemeClr val="tx1"/>
                </a:solidFill>
              </a:defRPr>
            </a:lvl1pPr>
          </a:lstStyle>
          <a:p>
            <a:fld id="{BBC07FE9-65EF-4C04-801F-4C3866242EA0}" type="datetimeFigureOut">
              <a:rPr lang="en-US" smtClean="0"/>
              <a:pPr/>
              <a:t>12/1/21</a:t>
            </a:fld>
            <a:endParaRPr lang="en-ZA"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108">
                <a:solidFill>
                  <a:schemeClr val="tx1"/>
                </a:solidFill>
              </a:defRPr>
            </a:lvl1pPr>
          </a:lstStyle>
          <a:p>
            <a:endParaRPr lang="en-ZA"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108">
                <a:solidFill>
                  <a:schemeClr val="tx1"/>
                </a:solidFill>
              </a:defRPr>
            </a:lvl1pPr>
          </a:lstStyle>
          <a:p>
            <a:fld id="{40FBB9CC-0DFF-49EE-9DF3-20AD78CB0924}" type="slidenum">
              <a:rPr lang="en-ZA" smtClean="0"/>
              <a:pPr/>
              <a:t>‹#›</a:t>
            </a:fld>
            <a:endParaRPr lang="en-ZA" dirty="0"/>
          </a:p>
        </p:txBody>
      </p:sp>
    </p:spTree>
    <p:extLst>
      <p:ext uri="{BB962C8B-B14F-4D97-AF65-F5344CB8AC3E}">
        <p14:creationId xmlns:p14="http://schemas.microsoft.com/office/powerpoint/2010/main" val="1086148226"/>
      </p:ext>
    </p:extLst>
  </p:cSld>
  <p:clrMap bg1="lt1" tx1="dk1" bg2="lt2" tx2="dk2" accent1="accent1" accent2="accent2" accent3="accent3" accent4="accent4" accent5="accent5" accent6="accent6" hlink="hlink" folHlink="folHlink"/>
  <p:sldLayoutIdLst>
    <p:sldLayoutId id="2147483697" r:id="rId1"/>
  </p:sldLayoutIdLst>
  <p:txStyles>
    <p:titleStyle>
      <a:lvl1pPr algn="l" defTabSz="844083" rtl="0" eaLnBrk="1" latinLnBrk="0" hangingPunct="1">
        <a:spcBef>
          <a:spcPct val="0"/>
        </a:spcBef>
        <a:buNone/>
        <a:defRPr sz="2492" kern="1200">
          <a:solidFill>
            <a:schemeClr val="tx1"/>
          </a:solidFill>
          <a:latin typeface="Arial" panose="020B0604020202020204" pitchFamily="34" charset="0"/>
          <a:ea typeface="+mj-ea"/>
          <a:cs typeface="Arial" panose="020B0604020202020204" pitchFamily="34" charset="0"/>
        </a:defRPr>
      </a:lvl1pPr>
    </p:titleStyle>
    <p:bodyStyle>
      <a:lvl1pPr marL="316531" indent="-316531" algn="l" defTabSz="844083" rtl="0" eaLnBrk="1" latinLnBrk="0" hangingPunct="1">
        <a:spcBef>
          <a:spcPct val="20000"/>
        </a:spcBef>
        <a:buFont typeface="Arial" pitchFamily="34" charset="0"/>
        <a:buChar char="•"/>
        <a:defRPr sz="1662" kern="1200">
          <a:solidFill>
            <a:schemeClr val="tx1"/>
          </a:solidFill>
          <a:latin typeface="Arial" panose="020B0604020202020204" pitchFamily="34" charset="0"/>
          <a:ea typeface="+mn-ea"/>
          <a:cs typeface="Arial" panose="020B0604020202020204" pitchFamily="34" charset="0"/>
        </a:defRPr>
      </a:lvl1pPr>
      <a:lvl2pPr marL="685817" indent="-263776"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2pPr>
      <a:lvl3pPr marL="1055103" indent="-211021"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3pPr>
      <a:lvl4pPr marL="1477145" indent="-211021"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4pPr>
      <a:lvl5pPr marL="1899186" indent="-211021" algn="l" defTabSz="844083" rtl="0" eaLnBrk="1" latinLnBrk="0" hangingPunct="1">
        <a:spcBef>
          <a:spcPct val="20000"/>
        </a:spcBef>
        <a:buFont typeface="Arial" pitchFamily="34" charset="0"/>
        <a:buChar char="»"/>
        <a:defRPr sz="1477" kern="1200">
          <a:solidFill>
            <a:schemeClr val="tx1"/>
          </a:solidFill>
          <a:latin typeface="Arial" panose="020B0604020202020204" pitchFamily="34" charset="0"/>
          <a:ea typeface="+mn-ea"/>
          <a:cs typeface="Arial" panose="020B0604020202020204" pitchFamily="34" charset="0"/>
        </a:defRPr>
      </a:lvl5pPr>
      <a:lvl6pPr marL="2321227"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6pPr>
      <a:lvl7pPr marL="2743269"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7pPr>
      <a:lvl8pPr marL="3165310"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8pPr>
      <a:lvl9pPr marL="3587351" indent="-211021" algn="l" defTabSz="844083" rtl="0" eaLnBrk="1" latinLnBrk="0" hangingPunct="1">
        <a:spcBef>
          <a:spcPct val="20000"/>
        </a:spcBef>
        <a:buFont typeface="Arial" pitchFamily="34" charset="0"/>
        <a:buChar char="•"/>
        <a:defRPr sz="1846"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03063772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11.xml"/><Relationship Id="rId7" Type="http://schemas.openxmlformats.org/officeDocument/2006/relationships/image" Target="../media/image13.png"/><Relationship Id="rId2" Type="http://schemas.openxmlformats.org/officeDocument/2006/relationships/slideLayout" Target="../slideLayouts/slideLayout8.xml"/><Relationship Id="rId1" Type="http://schemas.openxmlformats.org/officeDocument/2006/relationships/tags" Target="../tags/tag10.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8.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8.xml"/><Relationship Id="rId1" Type="http://schemas.openxmlformats.org/officeDocument/2006/relationships/tags" Target="../tags/tag20.xml"/><Relationship Id="rId6" Type="http://schemas.openxmlformats.org/officeDocument/2006/relationships/image" Target="../media/image14.png"/><Relationship Id="rId5" Type="http://schemas.openxmlformats.org/officeDocument/2006/relationships/image" Target="../media/image12.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7.xml"/><Relationship Id="rId7" Type="http://schemas.openxmlformats.org/officeDocument/2006/relationships/image" Target="../media/image5.svg"/><Relationship Id="rId2" Type="http://schemas.openxmlformats.org/officeDocument/2006/relationships/slideLayout" Target="../slideLayouts/slideLayout8.xml"/><Relationship Id="rId1" Type="http://schemas.openxmlformats.org/officeDocument/2006/relationships/tags" Target="../tags/tag6.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tags" Target="../tags/tag7.xml"/><Relationship Id="rId5" Type="http://schemas.openxmlformats.org/officeDocument/2006/relationships/image" Target="../media/image9.sv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EC52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14" name="TextBox 13">
            <a:extLst>
              <a:ext uri="{FF2B5EF4-FFF2-40B4-BE49-F238E27FC236}">
                <a16:creationId xmlns:a16="http://schemas.microsoft.com/office/drawing/2014/main" id="{887FBEF9-921B-704E-B516-835D840D6925}"/>
              </a:ext>
            </a:extLst>
          </p:cNvPr>
          <p:cNvSpPr txBox="1"/>
          <p:nvPr/>
        </p:nvSpPr>
        <p:spPr>
          <a:xfrm>
            <a:off x="3608638" y="1065579"/>
            <a:ext cx="8230917" cy="2862322"/>
          </a:xfrm>
          <a:prstGeom prst="rect">
            <a:avLst/>
          </a:prstGeom>
          <a:noFill/>
        </p:spPr>
        <p:txBody>
          <a:bodyPr wrap="square">
            <a:spAutoFit/>
          </a:bodyPr>
          <a:lstStyle/>
          <a:p>
            <a:pPr>
              <a:defRPr/>
            </a:pPr>
            <a:r>
              <a:rPr lang="en-ZA" sz="6000" b="1" dirty="0">
                <a:solidFill>
                  <a:schemeClr val="bg1"/>
                </a:solidFill>
                <a:latin typeface="Century Gothic" panose="020B0502020202020204" pitchFamily="34" charset="0"/>
                <a:ea typeface="MS PGothic" panose="020B0600070205080204" pitchFamily="34" charset="-128"/>
              </a:rPr>
              <a:t>Understanding sex, gender and identity terms and icons</a:t>
            </a:r>
          </a:p>
        </p:txBody>
      </p:sp>
      <p:pic>
        <p:nvPicPr>
          <p:cNvPr id="15" name="Picture 14" descr="Logo&#10;&#10;Description automatically generated">
            <a:extLst>
              <a:ext uri="{FF2B5EF4-FFF2-40B4-BE49-F238E27FC236}">
                <a16:creationId xmlns:a16="http://schemas.microsoft.com/office/drawing/2014/main" id="{842C08F2-5847-D74E-8338-AF544C8DFF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637" y="831683"/>
            <a:ext cx="2824125" cy="3330114"/>
          </a:xfrm>
          <a:prstGeom prst="rect">
            <a:avLst/>
          </a:prstGeom>
        </p:spPr>
      </p:pic>
      <p:sp>
        <p:nvSpPr>
          <p:cNvPr id="11" name="TextBox 10">
            <a:extLst>
              <a:ext uri="{FF2B5EF4-FFF2-40B4-BE49-F238E27FC236}">
                <a16:creationId xmlns:a16="http://schemas.microsoft.com/office/drawing/2014/main" id="{79F600E2-D2A5-7F4D-B701-B1C190BEFDB8}"/>
              </a:ext>
            </a:extLst>
          </p:cNvPr>
          <p:cNvSpPr txBox="1"/>
          <p:nvPr/>
        </p:nvSpPr>
        <p:spPr>
          <a:xfrm>
            <a:off x="1524000" y="5768515"/>
            <a:ext cx="9144000" cy="696794"/>
          </a:xfrm>
          <a:prstGeom prst="rect">
            <a:avLst/>
          </a:prstGeom>
          <a:noFill/>
        </p:spPr>
        <p:txBody>
          <a:bodyPr wrap="square">
            <a:spAutoFit/>
          </a:bodyPr>
          <a:lstStyle/>
          <a:p>
            <a:pPr algn="ctr">
              <a:lnSpc>
                <a:spcPct val="150000"/>
              </a:lnSpc>
              <a:defRPr/>
            </a:pPr>
            <a:r>
              <a:rPr lang="en-ZA" sz="3000" b="1" dirty="0">
                <a:solidFill>
                  <a:schemeClr val="bg1"/>
                </a:solidFill>
                <a:latin typeface="Century Gothic" panose="020B0502020202020204" pitchFamily="34" charset="0"/>
                <a:ea typeface="MS PGothic" panose="020B0600070205080204" pitchFamily="34" charset="-128"/>
              </a:rPr>
              <a:t>www.couragechildprotection.com</a:t>
            </a:r>
            <a:endParaRPr lang="en-ZA" sz="3000" dirty="0">
              <a:solidFill>
                <a:schemeClr val="bg1"/>
              </a:solidFill>
              <a:latin typeface="Century Gothic" panose="020B0502020202020204" pitchFamily="34" charset="0"/>
            </a:endParaRPr>
          </a:p>
        </p:txBody>
      </p:sp>
      <p:grpSp>
        <p:nvGrpSpPr>
          <p:cNvPr id="2" name="Group 1">
            <a:extLst>
              <a:ext uri="{FF2B5EF4-FFF2-40B4-BE49-F238E27FC236}">
                <a16:creationId xmlns:a16="http://schemas.microsoft.com/office/drawing/2014/main" id="{FEE76846-C3A0-764A-9BE9-7DB86D774318}"/>
              </a:ext>
            </a:extLst>
          </p:cNvPr>
          <p:cNvGrpSpPr/>
          <p:nvPr/>
        </p:nvGrpSpPr>
        <p:grpSpPr>
          <a:xfrm>
            <a:off x="5954946" y="4588851"/>
            <a:ext cx="993827" cy="1189069"/>
            <a:chOff x="4719524" y="2269770"/>
            <a:chExt cx="2663591" cy="3205308"/>
          </a:xfrm>
        </p:grpSpPr>
        <p:cxnSp>
          <p:nvCxnSpPr>
            <p:cNvPr id="16" name="Straight Connector 15">
              <a:extLst>
                <a:ext uri="{FF2B5EF4-FFF2-40B4-BE49-F238E27FC236}">
                  <a16:creationId xmlns:a16="http://schemas.microsoft.com/office/drawing/2014/main" id="{A8F84190-BC15-834F-851A-ADF149F28E40}"/>
                </a:ext>
              </a:extLst>
            </p:cNvPr>
            <p:cNvCxnSpPr>
              <a:cxnSpLocks/>
              <a:endCxn id="18" idx="4"/>
            </p:cNvCxnSpPr>
            <p:nvPr/>
          </p:nvCxnSpPr>
          <p:spPr>
            <a:xfrm flipV="1">
              <a:off x="6084524" y="4287851"/>
              <a:ext cx="11476" cy="1187227"/>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60F55E-3777-2A46-BA5A-EE0939DB6CDB}"/>
                </a:ext>
              </a:extLst>
            </p:cNvPr>
            <p:cNvCxnSpPr>
              <a:cxnSpLocks/>
            </p:cNvCxnSpPr>
            <p:nvPr/>
          </p:nvCxnSpPr>
          <p:spPr>
            <a:xfrm flipH="1">
              <a:off x="5665059" y="4789813"/>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A8B451A4-208C-8C45-8C1C-BE53DAFBD9F5}"/>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99CD7EAF-E2D6-2243-A4B6-ECB0DBFC9FCB}"/>
                </a:ext>
              </a:extLst>
            </p:cNvPr>
            <p:cNvCxnSpPr>
              <a:cxnSpLocks/>
              <a:stCxn id="18" idx="1"/>
            </p:cNvCxnSpPr>
            <p:nvPr/>
          </p:nvCxnSpPr>
          <p:spPr>
            <a:xfrm flipH="1" flipV="1">
              <a:off x="4737080" y="2307405"/>
              <a:ext cx="887987" cy="84351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71BDC4A-B1A4-2244-8724-581495117FDF}"/>
                </a:ext>
              </a:extLst>
            </p:cNvPr>
            <p:cNvCxnSpPr>
              <a:cxnSpLocks/>
            </p:cNvCxnSpPr>
            <p:nvPr/>
          </p:nvCxnSpPr>
          <p:spPr>
            <a:xfrm flipH="1">
              <a:off x="4984469" y="2586387"/>
              <a:ext cx="570999" cy="56863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F8356D1-8769-BD4E-805C-2A0A1EB6DE21}"/>
                </a:ext>
              </a:extLst>
            </p:cNvPr>
            <p:cNvCxnSpPr>
              <a:cxnSpLocks/>
              <a:endCxn id="18" idx="7"/>
            </p:cNvCxnSpPr>
            <p:nvPr/>
          </p:nvCxnSpPr>
          <p:spPr>
            <a:xfrm flipH="1">
              <a:off x="6566933" y="2309446"/>
              <a:ext cx="791598" cy="84147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7195106-18FC-2447-B1CB-ABC85C8EDC99}"/>
                </a:ext>
              </a:extLst>
            </p:cNvPr>
            <p:cNvCxnSpPr>
              <a:cxnSpLocks/>
            </p:cNvCxnSpPr>
            <p:nvPr/>
          </p:nvCxnSpPr>
          <p:spPr>
            <a:xfrm flipH="1">
              <a:off x="6749138"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41ECB4D-C4E0-7A4D-AE68-E5C414F255E9}"/>
                </a:ext>
              </a:extLst>
            </p:cNvPr>
            <p:cNvCxnSpPr>
              <a:cxnSpLocks/>
            </p:cNvCxnSpPr>
            <p:nvPr/>
          </p:nvCxnSpPr>
          <p:spPr>
            <a:xfrm>
              <a:off x="7383115" y="2269770"/>
              <a:ext cx="0" cy="73683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A637914-C798-A24E-A1D1-7AE6344E5F50}"/>
                </a:ext>
              </a:extLst>
            </p:cNvPr>
            <p:cNvCxnSpPr>
              <a:cxnSpLocks/>
            </p:cNvCxnSpPr>
            <p:nvPr/>
          </p:nvCxnSpPr>
          <p:spPr>
            <a:xfrm flipH="1">
              <a:off x="4737080"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AC71642-EBB0-8248-B75B-A7EFCAC19CFE}"/>
                </a:ext>
              </a:extLst>
            </p:cNvPr>
            <p:cNvCxnSpPr>
              <a:cxnSpLocks/>
            </p:cNvCxnSpPr>
            <p:nvPr/>
          </p:nvCxnSpPr>
          <p:spPr>
            <a:xfrm>
              <a:off x="4719524" y="2269770"/>
              <a:ext cx="35000" cy="69716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1DA046AC-AE44-6F4B-82C3-640D2499B077}"/>
              </a:ext>
            </a:extLst>
          </p:cNvPr>
          <p:cNvGrpSpPr/>
          <p:nvPr/>
        </p:nvGrpSpPr>
        <p:grpSpPr>
          <a:xfrm>
            <a:off x="3608638" y="4839732"/>
            <a:ext cx="556906" cy="990159"/>
            <a:chOff x="1142940" y="57612"/>
            <a:chExt cx="1332000" cy="2444824"/>
          </a:xfrm>
        </p:grpSpPr>
        <p:sp>
          <p:nvSpPr>
            <p:cNvPr id="30" name="Oval 29">
              <a:extLst>
                <a:ext uri="{FF2B5EF4-FFF2-40B4-BE49-F238E27FC236}">
                  <a16:creationId xmlns:a16="http://schemas.microsoft.com/office/drawing/2014/main" id="{7D245C56-548D-6545-9509-E64B543DD1A0}"/>
                </a:ext>
              </a:extLst>
            </p:cNvPr>
            <p:cNvSpPr/>
            <p:nvPr/>
          </p:nvSpPr>
          <p:spPr>
            <a:xfrm>
              <a:off x="1142940" y="57612"/>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1" name="Straight Connector 30">
              <a:extLst>
                <a:ext uri="{FF2B5EF4-FFF2-40B4-BE49-F238E27FC236}">
                  <a16:creationId xmlns:a16="http://schemas.microsoft.com/office/drawing/2014/main" id="{2473DABB-0969-C748-8DEF-CBE0E4FCFD7D}"/>
                </a:ext>
              </a:extLst>
            </p:cNvPr>
            <p:cNvCxnSpPr>
              <a:cxnSpLocks/>
              <a:endCxn id="30" idx="4"/>
            </p:cNvCxnSpPr>
            <p:nvPr/>
          </p:nvCxnSpPr>
          <p:spPr>
            <a:xfrm flipV="1">
              <a:off x="1802559" y="1389612"/>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A5B3AB-E1F2-ED41-909B-935BE2F852AA}"/>
                </a:ext>
              </a:extLst>
            </p:cNvPr>
            <p:cNvCxnSpPr>
              <a:cxnSpLocks/>
            </p:cNvCxnSpPr>
            <p:nvPr/>
          </p:nvCxnSpPr>
          <p:spPr>
            <a:xfrm flipH="1">
              <a:off x="1383093" y="1927776"/>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11D50EFA-1EBA-384C-A2BE-77782314ADDF}"/>
              </a:ext>
            </a:extLst>
          </p:cNvPr>
          <p:cNvGrpSpPr/>
          <p:nvPr/>
        </p:nvGrpSpPr>
        <p:grpSpPr>
          <a:xfrm>
            <a:off x="7419933" y="4568528"/>
            <a:ext cx="787391" cy="762032"/>
            <a:chOff x="9171276" y="-642759"/>
            <a:chExt cx="1988910" cy="2032371"/>
          </a:xfrm>
        </p:grpSpPr>
        <p:sp>
          <p:nvSpPr>
            <p:cNvPr id="33" name="Oval 32">
              <a:extLst>
                <a:ext uri="{FF2B5EF4-FFF2-40B4-BE49-F238E27FC236}">
                  <a16:creationId xmlns:a16="http://schemas.microsoft.com/office/drawing/2014/main" id="{88FFF533-B758-0141-9628-7EE636892589}"/>
                </a:ext>
              </a:extLst>
            </p:cNvPr>
            <p:cNvSpPr/>
            <p:nvPr/>
          </p:nvSpPr>
          <p:spPr>
            <a:xfrm>
              <a:off x="9171276" y="57612"/>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F0E9E8F6-61C4-1C4E-BA1B-154D1A142241}"/>
                </a:ext>
              </a:extLst>
            </p:cNvPr>
            <p:cNvCxnSpPr>
              <a:cxnSpLocks/>
            </p:cNvCxnSpPr>
            <p:nvPr/>
          </p:nvCxnSpPr>
          <p:spPr>
            <a:xfrm flipH="1">
              <a:off x="10321856" y="-587376"/>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0F80EF5-8FBF-2349-86BF-3EA029357FB8}"/>
                </a:ext>
              </a:extLst>
            </p:cNvPr>
            <p:cNvCxnSpPr>
              <a:cxnSpLocks/>
            </p:cNvCxnSpPr>
            <p:nvPr/>
          </p:nvCxnSpPr>
          <p:spPr>
            <a:xfrm flipH="1">
              <a:off x="10526209" y="-607590"/>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7D6C63E-DEB7-9344-B02F-3D1DA93F0F17}"/>
                </a:ext>
              </a:extLst>
            </p:cNvPr>
            <p:cNvCxnSpPr>
              <a:cxnSpLocks/>
            </p:cNvCxnSpPr>
            <p:nvPr/>
          </p:nvCxnSpPr>
          <p:spPr>
            <a:xfrm>
              <a:off x="11138818" y="-642759"/>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 name="Group 5">
            <a:extLst>
              <a:ext uri="{FF2B5EF4-FFF2-40B4-BE49-F238E27FC236}">
                <a16:creationId xmlns:a16="http://schemas.microsoft.com/office/drawing/2014/main" id="{D4720D8D-1170-3740-B271-B333BA806886}"/>
              </a:ext>
            </a:extLst>
          </p:cNvPr>
          <p:cNvGrpSpPr/>
          <p:nvPr/>
        </p:nvGrpSpPr>
        <p:grpSpPr>
          <a:xfrm>
            <a:off x="4912687" y="4398319"/>
            <a:ext cx="533558" cy="996921"/>
            <a:chOff x="5157108" y="-1148814"/>
            <a:chExt cx="1332000" cy="2538426"/>
          </a:xfrm>
        </p:grpSpPr>
        <p:cxnSp>
          <p:nvCxnSpPr>
            <p:cNvPr id="37" name="Straight Connector 36">
              <a:extLst>
                <a:ext uri="{FF2B5EF4-FFF2-40B4-BE49-F238E27FC236}">
                  <a16:creationId xmlns:a16="http://schemas.microsoft.com/office/drawing/2014/main" id="{59AFDACE-EA2D-7D4D-A946-C1246A4B6CD6}"/>
                </a:ext>
              </a:extLst>
            </p:cNvPr>
            <p:cNvCxnSpPr>
              <a:cxnSpLocks/>
            </p:cNvCxnSpPr>
            <p:nvPr/>
          </p:nvCxnSpPr>
          <p:spPr>
            <a:xfrm flipH="1">
              <a:off x="5410024" y="-1148814"/>
              <a:ext cx="451184"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1212CB3-3266-0340-B135-E911034F1F8B}"/>
                </a:ext>
              </a:extLst>
            </p:cNvPr>
            <p:cNvCxnSpPr>
              <a:cxnSpLocks/>
            </p:cNvCxnSpPr>
            <p:nvPr/>
          </p:nvCxnSpPr>
          <p:spPr>
            <a:xfrm>
              <a:off x="5818922" y="-1141713"/>
              <a:ext cx="423651"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6AC74624-3294-664A-A7A1-93B8088867E1}"/>
                </a:ext>
              </a:extLst>
            </p:cNvPr>
            <p:cNvSpPr/>
            <p:nvPr/>
          </p:nvSpPr>
          <p:spPr>
            <a:xfrm>
              <a:off x="5157108" y="57612"/>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8E9D569A-6E01-714C-9C11-F498192C5367}"/>
                </a:ext>
              </a:extLst>
            </p:cNvPr>
            <p:cNvCxnSpPr>
              <a:cxnSpLocks/>
              <a:stCxn id="39" idx="0"/>
            </p:cNvCxnSpPr>
            <p:nvPr/>
          </p:nvCxnSpPr>
          <p:spPr>
            <a:xfrm flipV="1">
              <a:off x="5823108" y="-1111230"/>
              <a:ext cx="6381" cy="116884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24BE098-1CED-7B43-9F25-702B2B009F55}"/>
                </a:ext>
              </a:extLst>
            </p:cNvPr>
            <p:cNvCxnSpPr>
              <a:cxnSpLocks/>
            </p:cNvCxnSpPr>
            <p:nvPr/>
          </p:nvCxnSpPr>
          <p:spPr>
            <a:xfrm flipH="1">
              <a:off x="5410024" y="-423299"/>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CE4D39DE-33EB-6148-9158-54D737062EB8}"/>
              </a:ext>
            </a:extLst>
          </p:cNvPr>
          <p:cNvGrpSpPr/>
          <p:nvPr/>
        </p:nvGrpSpPr>
        <p:grpSpPr>
          <a:xfrm>
            <a:off x="9953168" y="4434788"/>
            <a:ext cx="555615" cy="1026669"/>
            <a:chOff x="9444168" y="1787009"/>
            <a:chExt cx="1332000" cy="2500842"/>
          </a:xfrm>
        </p:grpSpPr>
        <p:sp>
          <p:nvSpPr>
            <p:cNvPr id="42" name="Oval 41">
              <a:extLst>
                <a:ext uri="{FF2B5EF4-FFF2-40B4-BE49-F238E27FC236}">
                  <a16:creationId xmlns:a16="http://schemas.microsoft.com/office/drawing/2014/main" id="{D1A41328-3384-3E4F-943C-FFE62FDD986C}"/>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 name="Straight Connector 42">
              <a:extLst>
                <a:ext uri="{FF2B5EF4-FFF2-40B4-BE49-F238E27FC236}">
                  <a16:creationId xmlns:a16="http://schemas.microsoft.com/office/drawing/2014/main" id="{C4C0B538-1420-064F-A500-8461CCB66381}"/>
                </a:ext>
              </a:extLst>
            </p:cNvPr>
            <p:cNvCxnSpPr>
              <a:cxnSpLocks/>
            </p:cNvCxnSpPr>
            <p:nvPr/>
          </p:nvCxnSpPr>
          <p:spPr>
            <a:xfrm flipV="1">
              <a:off x="10093569" y="1787009"/>
              <a:ext cx="6381" cy="116884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611A4938-0E8F-6B4B-831C-26BDCB462C55}"/>
              </a:ext>
            </a:extLst>
          </p:cNvPr>
          <p:cNvGrpSpPr/>
          <p:nvPr/>
        </p:nvGrpSpPr>
        <p:grpSpPr>
          <a:xfrm>
            <a:off x="8733074" y="4611078"/>
            <a:ext cx="746616" cy="1236832"/>
            <a:chOff x="5430000" y="2255480"/>
            <a:chExt cx="1965977" cy="3145195"/>
          </a:xfrm>
        </p:grpSpPr>
        <p:sp>
          <p:nvSpPr>
            <p:cNvPr id="44" name="Oval 43">
              <a:extLst>
                <a:ext uri="{FF2B5EF4-FFF2-40B4-BE49-F238E27FC236}">
                  <a16:creationId xmlns:a16="http://schemas.microsoft.com/office/drawing/2014/main" id="{9ADA562B-8B2F-1140-81AF-77A247911465}"/>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4914830A-59F8-3B48-8F62-82BFE627E38D}"/>
                </a:ext>
              </a:extLst>
            </p:cNvPr>
            <p:cNvCxnSpPr>
              <a:cxnSpLocks/>
              <a:endCxn id="44" idx="4"/>
            </p:cNvCxnSpPr>
            <p:nvPr/>
          </p:nvCxnSpPr>
          <p:spPr>
            <a:xfrm flipV="1">
              <a:off x="6089619"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EDC37340-4675-A540-8F27-5A41E822303F}"/>
                </a:ext>
              </a:extLst>
            </p:cNvPr>
            <p:cNvCxnSpPr>
              <a:cxnSpLocks/>
            </p:cNvCxnSpPr>
            <p:nvPr/>
          </p:nvCxnSpPr>
          <p:spPr>
            <a:xfrm flipH="1">
              <a:off x="5670789"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437C4D4-5A71-F440-B1EA-24F90EC57D5B}"/>
                </a:ext>
              </a:extLst>
            </p:cNvPr>
            <p:cNvCxnSpPr>
              <a:cxnSpLocks/>
            </p:cNvCxnSpPr>
            <p:nvPr/>
          </p:nvCxnSpPr>
          <p:spPr>
            <a:xfrm flipH="1">
              <a:off x="6557647"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D0BC541-4832-8C47-A879-2D0784CA9044}"/>
                </a:ext>
              </a:extLst>
            </p:cNvPr>
            <p:cNvCxnSpPr>
              <a:cxnSpLocks/>
            </p:cNvCxnSpPr>
            <p:nvPr/>
          </p:nvCxnSpPr>
          <p:spPr>
            <a:xfrm flipH="1">
              <a:off x="6762000"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93B39A71-688D-C549-BC25-6856F56DECD4}"/>
                </a:ext>
              </a:extLst>
            </p:cNvPr>
            <p:cNvCxnSpPr>
              <a:cxnSpLocks/>
            </p:cNvCxnSpPr>
            <p:nvPr/>
          </p:nvCxnSpPr>
          <p:spPr>
            <a:xfrm>
              <a:off x="7374609"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0ADD97A5-548A-FD45-99AE-A9045C9F5A78}"/>
              </a:ext>
            </a:extLst>
          </p:cNvPr>
          <p:cNvGrpSpPr/>
          <p:nvPr/>
        </p:nvGrpSpPr>
        <p:grpSpPr>
          <a:xfrm>
            <a:off x="2341194" y="4340204"/>
            <a:ext cx="577091" cy="1064005"/>
            <a:chOff x="1415832" y="1787009"/>
            <a:chExt cx="1332000" cy="2500842"/>
          </a:xfrm>
        </p:grpSpPr>
        <p:cxnSp>
          <p:nvCxnSpPr>
            <p:cNvPr id="50" name="Straight Connector 49">
              <a:extLst>
                <a:ext uri="{FF2B5EF4-FFF2-40B4-BE49-F238E27FC236}">
                  <a16:creationId xmlns:a16="http://schemas.microsoft.com/office/drawing/2014/main" id="{BABDCBFD-6D2D-C148-B9F0-10F73A9A5C67}"/>
                </a:ext>
              </a:extLst>
            </p:cNvPr>
            <p:cNvCxnSpPr>
              <a:cxnSpLocks/>
            </p:cNvCxnSpPr>
            <p:nvPr/>
          </p:nvCxnSpPr>
          <p:spPr>
            <a:xfrm flipH="1">
              <a:off x="1872838" y="1904574"/>
              <a:ext cx="451184"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6A2A165-E5D4-644D-9B02-0E4C4AE17AA9}"/>
                </a:ext>
              </a:extLst>
            </p:cNvPr>
            <p:cNvCxnSpPr>
              <a:cxnSpLocks/>
            </p:cNvCxnSpPr>
            <p:nvPr/>
          </p:nvCxnSpPr>
          <p:spPr>
            <a:xfrm>
              <a:off x="1886605" y="1905893"/>
              <a:ext cx="423651"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DC9D52F-6A44-404E-86C2-F8E86CB6ECDB}"/>
                </a:ext>
              </a:extLst>
            </p:cNvPr>
            <p:cNvCxnSpPr>
              <a:cxnSpLocks/>
            </p:cNvCxnSpPr>
            <p:nvPr/>
          </p:nvCxnSpPr>
          <p:spPr>
            <a:xfrm flipV="1">
              <a:off x="2098431" y="1787009"/>
              <a:ext cx="6381" cy="116884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7E1DFCC1-55CF-ED44-A928-04A18729D771}"/>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66766715"/>
      </p:ext>
    </p:extLst>
  </p:cSld>
  <p:clrMapOvr>
    <a:masterClrMapping/>
  </p:clrMapOvr>
  <mc:AlternateContent xmlns:mc="http://schemas.openxmlformats.org/markup-compatibility/2006" xmlns:p14="http://schemas.microsoft.com/office/powerpoint/2010/main">
    <mc:Choice Requires="p14">
      <p:transition spd="slow" p14:dur="2000" advTm="12610"/>
    </mc:Choice>
    <mc:Fallback xmlns="">
      <p:transition spd="slow" advTm="1261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cxnSp>
        <p:nvCxnSpPr>
          <p:cNvPr id="29" name="Straight Connector 28">
            <a:extLst>
              <a:ext uri="{FF2B5EF4-FFF2-40B4-BE49-F238E27FC236}">
                <a16:creationId xmlns:a16="http://schemas.microsoft.com/office/drawing/2014/main" id="{64AB4702-FC96-1743-976B-B2F57666C3A9}"/>
              </a:ext>
            </a:extLst>
          </p:cNvPr>
          <p:cNvCxnSpPr>
            <a:cxnSpLocks/>
            <a:endCxn id="40" idx="4"/>
          </p:cNvCxnSpPr>
          <p:nvPr/>
        </p:nvCxnSpPr>
        <p:spPr>
          <a:xfrm flipV="1">
            <a:off x="6084524" y="4287851"/>
            <a:ext cx="11476" cy="1187227"/>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8845C13-2255-0E42-AD8C-E0C6A88FB0C0}"/>
              </a:ext>
            </a:extLst>
          </p:cNvPr>
          <p:cNvCxnSpPr>
            <a:cxnSpLocks/>
          </p:cNvCxnSpPr>
          <p:nvPr/>
        </p:nvCxnSpPr>
        <p:spPr>
          <a:xfrm flipH="1">
            <a:off x="5665059" y="4789813"/>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C89E4C58-8E12-6940-B0CE-A775883ED0B3}"/>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C4D27D3B-FA6D-764A-8BF2-DA620AD05CE3}"/>
              </a:ext>
            </a:extLst>
          </p:cNvPr>
          <p:cNvCxnSpPr>
            <a:cxnSpLocks/>
            <a:stCxn id="40" idx="1"/>
          </p:cNvCxnSpPr>
          <p:nvPr/>
        </p:nvCxnSpPr>
        <p:spPr>
          <a:xfrm flipH="1" flipV="1">
            <a:off x="4737080" y="2307405"/>
            <a:ext cx="887987" cy="84351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3087BDF-BE89-554B-AB82-38929763E38D}"/>
              </a:ext>
            </a:extLst>
          </p:cNvPr>
          <p:cNvCxnSpPr>
            <a:cxnSpLocks/>
          </p:cNvCxnSpPr>
          <p:nvPr/>
        </p:nvCxnSpPr>
        <p:spPr>
          <a:xfrm flipH="1">
            <a:off x="4984469" y="2586387"/>
            <a:ext cx="570999" cy="56863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D2BA42-E7E4-8442-B0D2-28516B56789E}"/>
              </a:ext>
            </a:extLst>
          </p:cNvPr>
          <p:cNvSpPr txBox="1"/>
          <p:nvPr/>
        </p:nvSpPr>
        <p:spPr>
          <a:xfrm>
            <a:off x="4965524" y="5498524"/>
            <a:ext cx="226095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TRANSGENDER</a:t>
            </a:r>
          </a:p>
        </p:txBody>
      </p:sp>
      <p:cxnSp>
        <p:nvCxnSpPr>
          <p:cNvPr id="31" name="Straight Connector 30">
            <a:extLst>
              <a:ext uri="{FF2B5EF4-FFF2-40B4-BE49-F238E27FC236}">
                <a16:creationId xmlns:a16="http://schemas.microsoft.com/office/drawing/2014/main" id="{615BDC67-BFEA-8741-9C4A-44CE0B08334B}"/>
              </a:ext>
            </a:extLst>
          </p:cNvPr>
          <p:cNvCxnSpPr>
            <a:cxnSpLocks/>
            <a:endCxn id="40" idx="7"/>
          </p:cNvCxnSpPr>
          <p:nvPr/>
        </p:nvCxnSpPr>
        <p:spPr>
          <a:xfrm flipH="1">
            <a:off x="6566933" y="2309446"/>
            <a:ext cx="791598" cy="84147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A9A7DE2-97A1-A545-8586-4C4BD5722E76}"/>
              </a:ext>
            </a:extLst>
          </p:cNvPr>
          <p:cNvCxnSpPr>
            <a:cxnSpLocks/>
          </p:cNvCxnSpPr>
          <p:nvPr/>
        </p:nvCxnSpPr>
        <p:spPr>
          <a:xfrm flipH="1">
            <a:off x="6749138"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BA58085-73E4-F14B-B1F8-41F90DA02D94}"/>
              </a:ext>
            </a:extLst>
          </p:cNvPr>
          <p:cNvCxnSpPr>
            <a:cxnSpLocks/>
          </p:cNvCxnSpPr>
          <p:nvPr/>
        </p:nvCxnSpPr>
        <p:spPr>
          <a:xfrm>
            <a:off x="7383115" y="2269770"/>
            <a:ext cx="0" cy="73683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A7BED63-2E77-7344-B2D1-C2FFDD887FAB}"/>
              </a:ext>
            </a:extLst>
          </p:cNvPr>
          <p:cNvCxnSpPr>
            <a:cxnSpLocks/>
          </p:cNvCxnSpPr>
          <p:nvPr/>
        </p:nvCxnSpPr>
        <p:spPr>
          <a:xfrm flipH="1">
            <a:off x="4737080"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DFD939E-3271-144A-A5BB-649CF22A292E}"/>
              </a:ext>
            </a:extLst>
          </p:cNvPr>
          <p:cNvCxnSpPr>
            <a:cxnSpLocks/>
          </p:cNvCxnSpPr>
          <p:nvPr/>
        </p:nvCxnSpPr>
        <p:spPr>
          <a:xfrm>
            <a:off x="4719524" y="2269770"/>
            <a:ext cx="35000" cy="69716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42869538"/>
      </p:ext>
    </p:extLst>
  </p:cSld>
  <p:clrMapOvr>
    <a:masterClrMapping/>
  </p:clrMapOvr>
  <mc:AlternateContent xmlns:mc="http://schemas.openxmlformats.org/markup-compatibility/2006" xmlns:p14="http://schemas.microsoft.com/office/powerpoint/2010/main">
    <mc:Choice Requires="p14">
      <p:transition spd="slow" p14:dur="2000" advTm="17363"/>
    </mc:Choice>
    <mc:Fallback xmlns="">
      <p:transition spd="slow" advTm="17363"/>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43" name="TextBox 42">
            <a:extLst>
              <a:ext uri="{FF2B5EF4-FFF2-40B4-BE49-F238E27FC236}">
                <a16:creationId xmlns:a16="http://schemas.microsoft.com/office/drawing/2014/main" id="{10D2BA42-E7E4-8442-B0D2-28516B56789E}"/>
              </a:ext>
            </a:extLst>
          </p:cNvPr>
          <p:cNvSpPr txBox="1"/>
          <p:nvPr/>
        </p:nvSpPr>
        <p:spPr>
          <a:xfrm>
            <a:off x="5003624" y="5515647"/>
            <a:ext cx="226095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ANDROGYNE</a:t>
            </a:r>
          </a:p>
        </p:txBody>
      </p:sp>
      <p:sp>
        <p:nvSpPr>
          <p:cNvPr id="14" name="TextBox 13">
            <a:extLst>
              <a:ext uri="{FF2B5EF4-FFF2-40B4-BE49-F238E27FC236}">
                <a16:creationId xmlns:a16="http://schemas.microsoft.com/office/drawing/2014/main" id="{96AE0080-BEDE-B843-8F63-3B88093903FC}"/>
              </a:ext>
            </a:extLst>
          </p:cNvPr>
          <p:cNvSpPr txBox="1"/>
          <p:nvPr/>
        </p:nvSpPr>
        <p:spPr>
          <a:xfrm>
            <a:off x="9303797" y="5487202"/>
            <a:ext cx="161274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MASCULINE</a:t>
            </a:r>
          </a:p>
        </p:txBody>
      </p:sp>
      <p:sp>
        <p:nvSpPr>
          <p:cNvPr id="15" name="Oval 14">
            <a:extLst>
              <a:ext uri="{FF2B5EF4-FFF2-40B4-BE49-F238E27FC236}">
                <a16:creationId xmlns:a16="http://schemas.microsoft.com/office/drawing/2014/main" id="{8A4C8AD4-5A17-D54C-A8D8-D317747854D1}"/>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EA2BE11A-3577-5447-B769-41DF7CFE7B56}"/>
              </a:ext>
            </a:extLst>
          </p:cNvPr>
          <p:cNvCxnSpPr>
            <a:cxnSpLocks/>
            <a:endCxn id="15" idx="4"/>
          </p:cNvCxnSpPr>
          <p:nvPr/>
        </p:nvCxnSpPr>
        <p:spPr>
          <a:xfrm flipV="1">
            <a:off x="207545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60B0A51-5CB0-C941-ADF1-7B09A312D020}"/>
              </a:ext>
            </a:extLst>
          </p:cNvPr>
          <p:cNvCxnSpPr>
            <a:cxnSpLocks/>
          </p:cNvCxnSpPr>
          <p:nvPr/>
        </p:nvCxnSpPr>
        <p:spPr>
          <a:xfrm flipH="1">
            <a:off x="1655985" y="4826015"/>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1DD4786-3517-BB4C-B811-B31A4B35F602}"/>
              </a:ext>
            </a:extLst>
          </p:cNvPr>
          <p:cNvSpPr txBox="1"/>
          <p:nvPr/>
        </p:nvSpPr>
        <p:spPr>
          <a:xfrm>
            <a:off x="1325022" y="5501328"/>
            <a:ext cx="15008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FEMININE</a:t>
            </a:r>
          </a:p>
        </p:txBody>
      </p:sp>
      <p:sp>
        <p:nvSpPr>
          <p:cNvPr id="19" name="Oval 18">
            <a:extLst>
              <a:ext uri="{FF2B5EF4-FFF2-40B4-BE49-F238E27FC236}">
                <a16:creationId xmlns:a16="http://schemas.microsoft.com/office/drawing/2014/main" id="{876EFE1B-073A-4940-9801-2608B0748004}"/>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a:extLst>
              <a:ext uri="{FF2B5EF4-FFF2-40B4-BE49-F238E27FC236}">
                <a16:creationId xmlns:a16="http://schemas.microsoft.com/office/drawing/2014/main" id="{028F5356-4A5A-D945-B469-5A93F542333C}"/>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6531648-5C06-FA4F-B4AB-254D829E0D8C}"/>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3D1986F-4B29-CC4B-AD11-737102D93F47}"/>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5657FF7-39CA-3548-A9B4-D4876B04F8C2}"/>
              </a:ext>
            </a:extLst>
          </p:cNvPr>
          <p:cNvCxnSpPr>
            <a:cxnSpLocks/>
          </p:cNvCxnSpPr>
          <p:nvPr/>
        </p:nvCxnSpPr>
        <p:spPr>
          <a:xfrm flipH="1">
            <a:off x="5682916" y="1749425"/>
            <a:ext cx="451184"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83DD0DC-3646-DF46-ACC1-879EEA7BDC28}"/>
              </a:ext>
            </a:extLst>
          </p:cNvPr>
          <p:cNvCxnSpPr>
            <a:cxnSpLocks/>
          </p:cNvCxnSpPr>
          <p:nvPr/>
        </p:nvCxnSpPr>
        <p:spPr>
          <a:xfrm>
            <a:off x="6091814" y="1756526"/>
            <a:ext cx="423651"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FE518602-0BA0-7249-A746-20CF2FC7CBB5}"/>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a:extLst>
              <a:ext uri="{FF2B5EF4-FFF2-40B4-BE49-F238E27FC236}">
                <a16:creationId xmlns:a16="http://schemas.microsoft.com/office/drawing/2014/main" id="{2E0F1B92-5BFE-5C45-AC9F-7B38E62B64BC}"/>
              </a:ext>
            </a:extLst>
          </p:cNvPr>
          <p:cNvCxnSpPr>
            <a:cxnSpLocks/>
            <a:stCxn id="35" idx="0"/>
          </p:cNvCxnSpPr>
          <p:nvPr/>
        </p:nvCxnSpPr>
        <p:spPr>
          <a:xfrm flipV="1">
            <a:off x="6096000" y="1787009"/>
            <a:ext cx="6381" cy="116884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35BCF6B-CA90-EF43-8C21-2DB11B623ED0}"/>
              </a:ext>
            </a:extLst>
          </p:cNvPr>
          <p:cNvCxnSpPr>
            <a:cxnSpLocks/>
          </p:cNvCxnSpPr>
          <p:nvPr/>
        </p:nvCxnSpPr>
        <p:spPr>
          <a:xfrm flipH="1">
            <a:off x="5682916" y="247494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45" name="Picture 44" descr="Icon&#10;&#10;Description automatically generated">
            <a:extLst>
              <a:ext uri="{FF2B5EF4-FFF2-40B4-BE49-F238E27FC236}">
                <a16:creationId xmlns:a16="http://schemas.microsoft.com/office/drawing/2014/main" id="{F47370AB-C2AA-FF43-84AC-92B0EC3E7004}"/>
              </a:ext>
            </a:extLst>
          </p:cNvPr>
          <p:cNvPicPr>
            <a:picLocks noChangeAspect="1"/>
          </p:cNvPicPr>
          <p:nvPr/>
        </p:nvPicPr>
        <p:blipFill>
          <a:blip r:embed="rId4"/>
          <a:stretch>
            <a:fillRect/>
          </a:stretch>
        </p:blipFill>
        <p:spPr>
          <a:xfrm>
            <a:off x="4466479" y="90803"/>
            <a:ext cx="1328783" cy="1770239"/>
          </a:xfrm>
          <a:prstGeom prst="rect">
            <a:avLst/>
          </a:prstGeom>
        </p:spPr>
      </p:pic>
      <p:pic>
        <p:nvPicPr>
          <p:cNvPr id="46" name="Picture 45" descr="Logo&#10;&#10;Description automatically generated with medium confidence">
            <a:extLst>
              <a:ext uri="{FF2B5EF4-FFF2-40B4-BE49-F238E27FC236}">
                <a16:creationId xmlns:a16="http://schemas.microsoft.com/office/drawing/2014/main" id="{80AFA2B4-4A6E-6D45-A8EB-54F78D55E16C}"/>
              </a:ext>
            </a:extLst>
          </p:cNvPr>
          <p:cNvPicPr>
            <a:picLocks noChangeAspect="1"/>
          </p:cNvPicPr>
          <p:nvPr/>
        </p:nvPicPr>
        <p:blipFill>
          <a:blip r:embed="rId5"/>
          <a:stretch>
            <a:fillRect/>
          </a:stretch>
        </p:blipFill>
        <p:spPr>
          <a:xfrm>
            <a:off x="6138286" y="5330"/>
            <a:ext cx="1434834" cy="1913112"/>
          </a:xfrm>
          <a:prstGeom prst="rect">
            <a:avLst/>
          </a:prstGeom>
        </p:spPr>
      </p:pic>
      <p:pic>
        <p:nvPicPr>
          <p:cNvPr id="47" name="Picture 46" descr="Icon&#10;&#10;Description automatically generated">
            <a:extLst>
              <a:ext uri="{FF2B5EF4-FFF2-40B4-BE49-F238E27FC236}">
                <a16:creationId xmlns:a16="http://schemas.microsoft.com/office/drawing/2014/main" id="{5D5D897C-4BAE-9149-A51F-BE55AEABFB66}"/>
              </a:ext>
            </a:extLst>
          </p:cNvPr>
          <p:cNvPicPr>
            <a:picLocks noChangeAspect="1"/>
          </p:cNvPicPr>
          <p:nvPr/>
        </p:nvPicPr>
        <p:blipFill>
          <a:blip r:embed="rId6"/>
          <a:stretch>
            <a:fillRect/>
          </a:stretch>
        </p:blipFill>
        <p:spPr>
          <a:xfrm>
            <a:off x="9810372" y="-75147"/>
            <a:ext cx="1568752" cy="2091669"/>
          </a:xfrm>
          <a:prstGeom prst="rect">
            <a:avLst/>
          </a:prstGeom>
        </p:spPr>
      </p:pic>
      <p:pic>
        <p:nvPicPr>
          <p:cNvPr id="49" name="Picture 48" descr="A picture containing icon&#10;&#10;Description automatically generated">
            <a:extLst>
              <a:ext uri="{FF2B5EF4-FFF2-40B4-BE49-F238E27FC236}">
                <a16:creationId xmlns:a16="http://schemas.microsoft.com/office/drawing/2014/main" id="{BF11EB47-DB9B-B747-921D-3F06B833E819}"/>
              </a:ext>
            </a:extLst>
          </p:cNvPr>
          <p:cNvPicPr>
            <a:picLocks noChangeAspect="1"/>
          </p:cNvPicPr>
          <p:nvPr/>
        </p:nvPicPr>
        <p:blipFill>
          <a:blip r:embed="rId7"/>
          <a:stretch>
            <a:fillRect/>
          </a:stretch>
        </p:blipFill>
        <p:spPr>
          <a:xfrm>
            <a:off x="1834923" y="-45798"/>
            <a:ext cx="1650539" cy="2200719"/>
          </a:xfrm>
          <a:prstGeom prst="rect">
            <a:avLst/>
          </a:prstGeom>
        </p:spPr>
      </p:pic>
      <p:pic>
        <p:nvPicPr>
          <p:cNvPr id="50" name="Picture 49" descr="Icon&#10;&#10;Description automatically generated">
            <a:extLst>
              <a:ext uri="{FF2B5EF4-FFF2-40B4-BE49-F238E27FC236}">
                <a16:creationId xmlns:a16="http://schemas.microsoft.com/office/drawing/2014/main" id="{C9773AC2-F1DA-234D-8BD4-3977B547666E}"/>
              </a:ext>
            </a:extLst>
          </p:cNvPr>
          <p:cNvPicPr>
            <a:picLocks noChangeAspect="1"/>
          </p:cNvPicPr>
          <p:nvPr/>
        </p:nvPicPr>
        <p:blipFill>
          <a:blip r:embed="rId8"/>
          <a:stretch>
            <a:fillRect/>
          </a:stretch>
        </p:blipFill>
        <p:spPr>
          <a:xfrm flipH="1">
            <a:off x="721047" y="-4055"/>
            <a:ext cx="1620081" cy="2157518"/>
          </a:xfrm>
          <a:prstGeom prst="rect">
            <a:avLst/>
          </a:prstGeom>
        </p:spPr>
      </p:pic>
      <p:pic>
        <p:nvPicPr>
          <p:cNvPr id="51" name="Picture 50" descr="Icon&#10;&#10;Description automatically generated">
            <a:extLst>
              <a:ext uri="{FF2B5EF4-FFF2-40B4-BE49-F238E27FC236}">
                <a16:creationId xmlns:a16="http://schemas.microsoft.com/office/drawing/2014/main" id="{3EBEDAB2-2682-4144-873B-2FBA3B8B9F25}"/>
              </a:ext>
            </a:extLst>
          </p:cNvPr>
          <p:cNvPicPr>
            <a:picLocks noChangeAspect="1"/>
          </p:cNvPicPr>
          <p:nvPr/>
        </p:nvPicPr>
        <p:blipFill>
          <a:blip r:embed="rId9"/>
          <a:stretch>
            <a:fillRect/>
          </a:stretch>
        </p:blipFill>
        <p:spPr>
          <a:xfrm flipH="1">
            <a:off x="8423459" y="-66586"/>
            <a:ext cx="1568753" cy="2157505"/>
          </a:xfrm>
          <a:prstGeom prst="rect">
            <a:avLst/>
          </a:prstGeom>
        </p:spPr>
      </p:pic>
    </p:spTree>
    <p:custDataLst>
      <p:tags r:id="rId1"/>
    </p:custDataLst>
    <p:extLst>
      <p:ext uri="{BB962C8B-B14F-4D97-AF65-F5344CB8AC3E}">
        <p14:creationId xmlns:p14="http://schemas.microsoft.com/office/powerpoint/2010/main" val="1141395335"/>
      </p:ext>
    </p:extLst>
  </p:cSld>
  <p:clrMapOvr>
    <a:masterClrMapping/>
  </p:clrMapOvr>
  <mc:AlternateContent xmlns:mc="http://schemas.openxmlformats.org/markup-compatibility/2006" xmlns:p14="http://schemas.microsoft.com/office/powerpoint/2010/main">
    <mc:Choice Requires="p14">
      <p:transition spd="slow" p14:dur="2000" advTm="18786"/>
    </mc:Choice>
    <mc:Fallback xmlns="">
      <p:transition spd="slow" advTm="187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ppt_x"/>
                                          </p:val>
                                        </p:tav>
                                        <p:tav tm="100000">
                                          <p:val>
                                            <p:strVal val="#ppt_x"/>
                                          </p:val>
                                        </p:tav>
                                      </p:tavLst>
                                    </p:anim>
                                    <p:anim calcmode="lin" valueType="num">
                                      <p:cBhvr additive="base">
                                        <p:cTn id="8" dur="500" fill="hold"/>
                                        <p:tgtEl>
                                          <p:spTgt spid="4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ppt_x"/>
                                          </p:val>
                                        </p:tav>
                                        <p:tav tm="100000">
                                          <p:val>
                                            <p:strVal val="#ppt_x"/>
                                          </p:val>
                                        </p:tav>
                                      </p:tavLst>
                                    </p:anim>
                                    <p:anim calcmode="lin" valueType="num">
                                      <p:cBhvr additive="base">
                                        <p:cTn id="1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additive="base">
                                        <p:cTn id="17" dur="500" fill="hold"/>
                                        <p:tgtEl>
                                          <p:spTgt spid="51"/>
                                        </p:tgtEl>
                                        <p:attrNameLst>
                                          <p:attrName>ppt_x</p:attrName>
                                        </p:attrNameLst>
                                      </p:cBhvr>
                                      <p:tavLst>
                                        <p:tav tm="0">
                                          <p:val>
                                            <p:strVal val="#ppt_x"/>
                                          </p:val>
                                        </p:tav>
                                        <p:tav tm="100000">
                                          <p:val>
                                            <p:strVal val="#ppt_x"/>
                                          </p:val>
                                        </p:tav>
                                      </p:tavLst>
                                    </p:anim>
                                    <p:anim calcmode="lin" valueType="num">
                                      <p:cBhvr additive="base">
                                        <p:cTn id="18" dur="500" fill="hold"/>
                                        <p:tgtEl>
                                          <p:spTgt spid="5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additive="base">
                                        <p:cTn id="21" dur="500" fill="hold"/>
                                        <p:tgtEl>
                                          <p:spTgt spid="47"/>
                                        </p:tgtEl>
                                        <p:attrNameLst>
                                          <p:attrName>ppt_x</p:attrName>
                                        </p:attrNameLst>
                                      </p:cBhvr>
                                      <p:tavLst>
                                        <p:tav tm="0">
                                          <p:val>
                                            <p:strVal val="#ppt_x"/>
                                          </p:val>
                                        </p:tav>
                                        <p:tav tm="100000">
                                          <p:val>
                                            <p:strVal val="#ppt_x"/>
                                          </p:val>
                                        </p:tav>
                                      </p:tavLst>
                                    </p:anim>
                                    <p:anim calcmode="lin" valueType="num">
                                      <p:cBhvr additive="base">
                                        <p:cTn id="22"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additive="base">
                                        <p:cTn id="27" dur="500" fill="hold"/>
                                        <p:tgtEl>
                                          <p:spTgt spid="45"/>
                                        </p:tgtEl>
                                        <p:attrNameLst>
                                          <p:attrName>ppt_x</p:attrName>
                                        </p:attrNameLst>
                                      </p:cBhvr>
                                      <p:tavLst>
                                        <p:tav tm="0">
                                          <p:val>
                                            <p:strVal val="#ppt_x"/>
                                          </p:val>
                                        </p:tav>
                                        <p:tav tm="100000">
                                          <p:val>
                                            <p:strVal val="#ppt_x"/>
                                          </p:val>
                                        </p:tav>
                                      </p:tavLst>
                                    </p:anim>
                                    <p:anim calcmode="lin" valueType="num">
                                      <p:cBhvr additive="base">
                                        <p:cTn id="28" dur="500" fill="hold"/>
                                        <p:tgtEl>
                                          <p:spTgt spid="4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500" fill="hold"/>
                                        <p:tgtEl>
                                          <p:spTgt spid="46"/>
                                        </p:tgtEl>
                                        <p:attrNameLst>
                                          <p:attrName>ppt_x</p:attrName>
                                        </p:attrNameLst>
                                      </p:cBhvr>
                                      <p:tavLst>
                                        <p:tav tm="0">
                                          <p:val>
                                            <p:strVal val="#ppt_x"/>
                                          </p:val>
                                        </p:tav>
                                        <p:tav tm="100000">
                                          <p:val>
                                            <p:strVal val="#ppt_x"/>
                                          </p:val>
                                        </p:tav>
                                      </p:tavLst>
                                    </p:anim>
                                    <p:anim calcmode="lin" valueType="num">
                                      <p:cBhvr additive="base">
                                        <p:cTn id="3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43" name="TextBox 42">
            <a:extLst>
              <a:ext uri="{FF2B5EF4-FFF2-40B4-BE49-F238E27FC236}">
                <a16:creationId xmlns:a16="http://schemas.microsoft.com/office/drawing/2014/main" id="{10D2BA42-E7E4-8442-B0D2-28516B56789E}"/>
              </a:ext>
            </a:extLst>
          </p:cNvPr>
          <p:cNvSpPr txBox="1"/>
          <p:nvPr/>
        </p:nvSpPr>
        <p:spPr>
          <a:xfrm>
            <a:off x="5003624" y="5515647"/>
            <a:ext cx="2260951" cy="707886"/>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NONBINARY OR</a:t>
            </a:r>
          </a:p>
          <a:p>
            <a:pPr algn="ctr">
              <a:defRPr/>
            </a:pPr>
            <a:r>
              <a:rPr lang="en-ZA" sz="2000" b="1" dirty="0">
                <a:solidFill>
                  <a:schemeClr val="bg1"/>
                </a:solidFill>
                <a:latin typeface="Century Gothic" panose="020B0502020202020204" pitchFamily="34" charset="0"/>
                <a:ea typeface="MS PGothic" panose="020B0600070205080204" pitchFamily="34" charset="-128"/>
              </a:rPr>
              <a:t>GENDER QUEER</a:t>
            </a:r>
          </a:p>
        </p:txBody>
      </p:sp>
      <p:cxnSp>
        <p:nvCxnSpPr>
          <p:cNvPr id="27" name="Straight Connector 26">
            <a:extLst>
              <a:ext uri="{FF2B5EF4-FFF2-40B4-BE49-F238E27FC236}">
                <a16:creationId xmlns:a16="http://schemas.microsoft.com/office/drawing/2014/main" id="{65657FF7-39CA-3548-A9B4-D4876B04F8C2}"/>
              </a:ext>
            </a:extLst>
          </p:cNvPr>
          <p:cNvCxnSpPr>
            <a:cxnSpLocks/>
          </p:cNvCxnSpPr>
          <p:nvPr/>
        </p:nvCxnSpPr>
        <p:spPr>
          <a:xfrm flipH="1">
            <a:off x="1872838" y="1904574"/>
            <a:ext cx="451184"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83DD0DC-3646-DF46-ACC1-879EEA7BDC28}"/>
              </a:ext>
            </a:extLst>
          </p:cNvPr>
          <p:cNvCxnSpPr>
            <a:cxnSpLocks/>
          </p:cNvCxnSpPr>
          <p:nvPr/>
        </p:nvCxnSpPr>
        <p:spPr>
          <a:xfrm>
            <a:off x="1886605" y="1905893"/>
            <a:ext cx="423651"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E0F1B92-5BFE-5C45-AC9F-7B38E62B64BC}"/>
              </a:ext>
            </a:extLst>
          </p:cNvPr>
          <p:cNvCxnSpPr>
            <a:cxnSpLocks/>
          </p:cNvCxnSpPr>
          <p:nvPr/>
        </p:nvCxnSpPr>
        <p:spPr>
          <a:xfrm flipV="1">
            <a:off x="2098431" y="1787009"/>
            <a:ext cx="6381" cy="116884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B13465BE-8954-7444-957D-5AA022D50A0A}"/>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3BCDD23B-A3DC-E34E-A1C1-7AADE44FD3BC}"/>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B8030569-C04A-0D43-80B9-3269DABB59E3}"/>
              </a:ext>
            </a:extLst>
          </p:cNvPr>
          <p:cNvCxnSpPr>
            <a:cxnSpLocks/>
            <a:endCxn id="30" idx="4"/>
          </p:cNvCxnSpPr>
          <p:nvPr/>
        </p:nvCxnSpPr>
        <p:spPr>
          <a:xfrm flipV="1">
            <a:off x="6084524" y="4287851"/>
            <a:ext cx="11476" cy="1187227"/>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BBAF1F2-4A14-C84C-9D8D-AE4593D95E59}"/>
              </a:ext>
            </a:extLst>
          </p:cNvPr>
          <p:cNvCxnSpPr>
            <a:cxnSpLocks/>
          </p:cNvCxnSpPr>
          <p:nvPr/>
        </p:nvCxnSpPr>
        <p:spPr>
          <a:xfrm flipH="1">
            <a:off x="5665059" y="4789813"/>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BB6331D0-D49C-B04D-93D6-924CD3AEDD07}"/>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A21A4D4E-9DC7-9F48-9712-3ED684D78444}"/>
              </a:ext>
            </a:extLst>
          </p:cNvPr>
          <p:cNvCxnSpPr>
            <a:cxnSpLocks/>
            <a:stCxn id="30" idx="1"/>
          </p:cNvCxnSpPr>
          <p:nvPr/>
        </p:nvCxnSpPr>
        <p:spPr>
          <a:xfrm flipH="1" flipV="1">
            <a:off x="4737080" y="2307405"/>
            <a:ext cx="887987" cy="84351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B30D9ED-3055-874A-85B5-2A90A2BA1244}"/>
              </a:ext>
            </a:extLst>
          </p:cNvPr>
          <p:cNvCxnSpPr>
            <a:cxnSpLocks/>
          </p:cNvCxnSpPr>
          <p:nvPr/>
        </p:nvCxnSpPr>
        <p:spPr>
          <a:xfrm flipH="1">
            <a:off x="4984469" y="2586387"/>
            <a:ext cx="570999" cy="56863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6269D58-C066-0B49-9E29-6D89BD483F48}"/>
              </a:ext>
            </a:extLst>
          </p:cNvPr>
          <p:cNvCxnSpPr>
            <a:cxnSpLocks/>
            <a:endCxn id="30" idx="7"/>
          </p:cNvCxnSpPr>
          <p:nvPr/>
        </p:nvCxnSpPr>
        <p:spPr>
          <a:xfrm flipH="1">
            <a:off x="6566933" y="2309446"/>
            <a:ext cx="791598" cy="84147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3A5A1F0-1BB7-1246-8D4B-58D86D143B68}"/>
              </a:ext>
            </a:extLst>
          </p:cNvPr>
          <p:cNvCxnSpPr>
            <a:cxnSpLocks/>
          </p:cNvCxnSpPr>
          <p:nvPr/>
        </p:nvCxnSpPr>
        <p:spPr>
          <a:xfrm flipH="1">
            <a:off x="6749138"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5259E7C-7FD6-E140-B63E-17C21F35D82B}"/>
              </a:ext>
            </a:extLst>
          </p:cNvPr>
          <p:cNvCxnSpPr>
            <a:cxnSpLocks/>
          </p:cNvCxnSpPr>
          <p:nvPr/>
        </p:nvCxnSpPr>
        <p:spPr>
          <a:xfrm>
            <a:off x="7383115" y="2269770"/>
            <a:ext cx="0" cy="73683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985D223-92A7-E640-A947-E0D7E6AFFD33}"/>
              </a:ext>
            </a:extLst>
          </p:cNvPr>
          <p:cNvCxnSpPr>
            <a:cxnSpLocks/>
          </p:cNvCxnSpPr>
          <p:nvPr/>
        </p:nvCxnSpPr>
        <p:spPr>
          <a:xfrm flipH="1">
            <a:off x="4737080"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2FC0A4F-5BA3-B049-8D78-7984D1952D6C}"/>
              </a:ext>
            </a:extLst>
          </p:cNvPr>
          <p:cNvCxnSpPr>
            <a:cxnSpLocks/>
          </p:cNvCxnSpPr>
          <p:nvPr/>
        </p:nvCxnSpPr>
        <p:spPr>
          <a:xfrm>
            <a:off x="4719524" y="2269770"/>
            <a:ext cx="35000" cy="69716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C403B50-2A6A-5447-8966-06791D178ECA}"/>
              </a:ext>
            </a:extLst>
          </p:cNvPr>
          <p:cNvCxnSpPr>
            <a:cxnSpLocks/>
          </p:cNvCxnSpPr>
          <p:nvPr/>
        </p:nvCxnSpPr>
        <p:spPr>
          <a:xfrm flipH="1">
            <a:off x="9680485" y="1749425"/>
            <a:ext cx="451184"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387EB2B-EB49-5D45-8CE5-554E28888D63}"/>
              </a:ext>
            </a:extLst>
          </p:cNvPr>
          <p:cNvCxnSpPr>
            <a:cxnSpLocks/>
          </p:cNvCxnSpPr>
          <p:nvPr/>
        </p:nvCxnSpPr>
        <p:spPr>
          <a:xfrm>
            <a:off x="10089383" y="1756526"/>
            <a:ext cx="423651"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A246D4B-A87A-C34C-AA63-3ED8CD64D705}"/>
              </a:ext>
            </a:extLst>
          </p:cNvPr>
          <p:cNvCxnSpPr>
            <a:cxnSpLocks/>
          </p:cNvCxnSpPr>
          <p:nvPr/>
        </p:nvCxnSpPr>
        <p:spPr>
          <a:xfrm flipV="1">
            <a:off x="10093569" y="1787009"/>
            <a:ext cx="6381" cy="116884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C0923559-C9F9-7A44-B668-AD9E8816A3C4}"/>
              </a:ext>
            </a:extLst>
          </p:cNvPr>
          <p:cNvCxnSpPr>
            <a:cxnSpLocks/>
          </p:cNvCxnSpPr>
          <p:nvPr/>
        </p:nvCxnSpPr>
        <p:spPr>
          <a:xfrm flipH="1">
            <a:off x="9680485" y="247494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207406745"/>
      </p:ext>
    </p:extLst>
  </p:cSld>
  <p:clrMapOvr>
    <a:masterClrMapping/>
  </p:clrMapOvr>
  <mc:AlternateContent xmlns:mc="http://schemas.openxmlformats.org/markup-compatibility/2006" xmlns:p14="http://schemas.microsoft.com/office/powerpoint/2010/main">
    <mc:Choice Requires="p14">
      <p:transition spd="slow" p14:dur="2000" advTm="12916"/>
    </mc:Choice>
    <mc:Fallback xmlns="">
      <p:transition spd="slow" advTm="1291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cxnSp>
        <p:nvCxnSpPr>
          <p:cNvPr id="26" name="Straight Connector 25">
            <a:extLst>
              <a:ext uri="{FF2B5EF4-FFF2-40B4-BE49-F238E27FC236}">
                <a16:creationId xmlns:a16="http://schemas.microsoft.com/office/drawing/2014/main" id="{B8030569-C04A-0D43-80B9-3269DABB59E3}"/>
              </a:ext>
            </a:extLst>
          </p:cNvPr>
          <p:cNvCxnSpPr>
            <a:cxnSpLocks/>
            <a:endCxn id="30" idx="4"/>
          </p:cNvCxnSpPr>
          <p:nvPr/>
        </p:nvCxnSpPr>
        <p:spPr>
          <a:xfrm flipV="1">
            <a:off x="6084524" y="4287851"/>
            <a:ext cx="11476" cy="1187227"/>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BBAF1F2-4A14-C84C-9D8D-AE4593D95E59}"/>
              </a:ext>
            </a:extLst>
          </p:cNvPr>
          <p:cNvCxnSpPr>
            <a:cxnSpLocks/>
          </p:cNvCxnSpPr>
          <p:nvPr/>
        </p:nvCxnSpPr>
        <p:spPr>
          <a:xfrm flipH="1">
            <a:off x="5665059" y="4789813"/>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BB6331D0-D49C-B04D-93D6-924CD3AEDD07}"/>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A21A4D4E-9DC7-9F48-9712-3ED684D78444}"/>
              </a:ext>
            </a:extLst>
          </p:cNvPr>
          <p:cNvCxnSpPr>
            <a:cxnSpLocks/>
            <a:stCxn id="30" idx="1"/>
          </p:cNvCxnSpPr>
          <p:nvPr/>
        </p:nvCxnSpPr>
        <p:spPr>
          <a:xfrm flipH="1" flipV="1">
            <a:off x="4737080" y="2307405"/>
            <a:ext cx="887987" cy="84351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B30D9ED-3055-874A-85B5-2A90A2BA1244}"/>
              </a:ext>
            </a:extLst>
          </p:cNvPr>
          <p:cNvCxnSpPr>
            <a:cxnSpLocks/>
          </p:cNvCxnSpPr>
          <p:nvPr/>
        </p:nvCxnSpPr>
        <p:spPr>
          <a:xfrm flipH="1">
            <a:off x="4984469" y="2586387"/>
            <a:ext cx="570999" cy="56863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6269D58-C066-0B49-9E29-6D89BD483F48}"/>
              </a:ext>
            </a:extLst>
          </p:cNvPr>
          <p:cNvCxnSpPr>
            <a:cxnSpLocks/>
            <a:endCxn id="30" idx="7"/>
          </p:cNvCxnSpPr>
          <p:nvPr/>
        </p:nvCxnSpPr>
        <p:spPr>
          <a:xfrm flipH="1">
            <a:off x="6566933" y="2309446"/>
            <a:ext cx="791598" cy="84147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3A5A1F0-1BB7-1246-8D4B-58D86D143B68}"/>
              </a:ext>
            </a:extLst>
          </p:cNvPr>
          <p:cNvCxnSpPr>
            <a:cxnSpLocks/>
          </p:cNvCxnSpPr>
          <p:nvPr/>
        </p:nvCxnSpPr>
        <p:spPr>
          <a:xfrm flipH="1">
            <a:off x="6749138"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5259E7C-7FD6-E140-B63E-17C21F35D82B}"/>
              </a:ext>
            </a:extLst>
          </p:cNvPr>
          <p:cNvCxnSpPr>
            <a:cxnSpLocks/>
          </p:cNvCxnSpPr>
          <p:nvPr/>
        </p:nvCxnSpPr>
        <p:spPr>
          <a:xfrm>
            <a:off x="7383115" y="2269770"/>
            <a:ext cx="0" cy="73683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985D223-92A7-E640-A947-E0D7E6AFFD33}"/>
              </a:ext>
            </a:extLst>
          </p:cNvPr>
          <p:cNvCxnSpPr>
            <a:cxnSpLocks/>
          </p:cNvCxnSpPr>
          <p:nvPr/>
        </p:nvCxnSpPr>
        <p:spPr>
          <a:xfrm flipH="1">
            <a:off x="4737080"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2FC0A4F-5BA3-B049-8D78-7984D1952D6C}"/>
              </a:ext>
            </a:extLst>
          </p:cNvPr>
          <p:cNvCxnSpPr>
            <a:cxnSpLocks/>
          </p:cNvCxnSpPr>
          <p:nvPr/>
        </p:nvCxnSpPr>
        <p:spPr>
          <a:xfrm>
            <a:off x="4719524" y="2269770"/>
            <a:ext cx="35000" cy="69716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F8F8A068-26EF-E547-93F9-26F8907DB8E5}"/>
              </a:ext>
            </a:extLst>
          </p:cNvPr>
          <p:cNvSpPr/>
          <p:nvPr/>
        </p:nvSpPr>
        <p:spPr>
          <a:xfrm>
            <a:off x="343705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47CE138-2E92-FB45-90A7-8232044EEFD9}"/>
              </a:ext>
            </a:extLst>
          </p:cNvPr>
          <p:cNvSpPr txBox="1"/>
          <p:nvPr/>
        </p:nvSpPr>
        <p:spPr>
          <a:xfrm>
            <a:off x="7584779" y="5528998"/>
            <a:ext cx="1163153" cy="707886"/>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DEMI</a:t>
            </a:r>
          </a:p>
          <a:p>
            <a:pPr algn="ctr">
              <a:defRPr/>
            </a:pPr>
            <a:r>
              <a:rPr lang="en-ZA" sz="2000" b="1" dirty="0">
                <a:solidFill>
                  <a:schemeClr val="bg1"/>
                </a:solidFill>
                <a:latin typeface="Century Gothic" panose="020B0502020202020204" pitchFamily="34" charset="0"/>
                <a:ea typeface="MS PGothic" panose="020B0600070205080204" pitchFamily="34" charset="-128"/>
              </a:rPr>
              <a:t>BOY</a:t>
            </a:r>
          </a:p>
        </p:txBody>
      </p:sp>
      <p:sp>
        <p:nvSpPr>
          <p:cNvPr id="38" name="Oval 37">
            <a:extLst>
              <a:ext uri="{FF2B5EF4-FFF2-40B4-BE49-F238E27FC236}">
                <a16:creationId xmlns:a16="http://schemas.microsoft.com/office/drawing/2014/main" id="{340A3CBB-0F0B-774C-BE24-F49A9582DF35}"/>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4E5A025E-B038-0048-A5CE-60A3846AC5FC}"/>
              </a:ext>
            </a:extLst>
          </p:cNvPr>
          <p:cNvCxnSpPr>
            <a:cxnSpLocks/>
            <a:endCxn id="38" idx="4"/>
          </p:cNvCxnSpPr>
          <p:nvPr/>
        </p:nvCxnSpPr>
        <p:spPr>
          <a:xfrm flipV="1">
            <a:off x="207545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7F8D5CAE-9A66-D642-A767-58BF693107AE}"/>
              </a:ext>
            </a:extLst>
          </p:cNvPr>
          <p:cNvCxnSpPr>
            <a:cxnSpLocks/>
          </p:cNvCxnSpPr>
          <p:nvPr/>
        </p:nvCxnSpPr>
        <p:spPr>
          <a:xfrm flipH="1">
            <a:off x="1656621"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7FF8478-632D-E24E-9183-D619B5687C0D}"/>
              </a:ext>
            </a:extLst>
          </p:cNvPr>
          <p:cNvSpPr txBox="1"/>
          <p:nvPr/>
        </p:nvSpPr>
        <p:spPr>
          <a:xfrm>
            <a:off x="3521481" y="5515647"/>
            <a:ext cx="1163153" cy="707886"/>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DEMI</a:t>
            </a:r>
          </a:p>
          <a:p>
            <a:pPr algn="ctr">
              <a:defRPr/>
            </a:pPr>
            <a:r>
              <a:rPr lang="en-ZA" sz="2000" b="1" dirty="0">
                <a:solidFill>
                  <a:schemeClr val="bg1"/>
                </a:solidFill>
                <a:latin typeface="Century Gothic" panose="020B0502020202020204" pitchFamily="34" charset="0"/>
                <a:ea typeface="MS PGothic" panose="020B0600070205080204" pitchFamily="34" charset="-128"/>
              </a:rPr>
              <a:t>GIRL</a:t>
            </a:r>
          </a:p>
        </p:txBody>
      </p:sp>
      <p:sp>
        <p:nvSpPr>
          <p:cNvPr id="49" name="Oval 48">
            <a:extLst>
              <a:ext uri="{FF2B5EF4-FFF2-40B4-BE49-F238E27FC236}">
                <a16:creationId xmlns:a16="http://schemas.microsoft.com/office/drawing/2014/main" id="{7DBD359C-FC98-3640-949A-87E56610227F}"/>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a:extLst>
              <a:ext uri="{FF2B5EF4-FFF2-40B4-BE49-F238E27FC236}">
                <a16:creationId xmlns:a16="http://schemas.microsoft.com/office/drawing/2014/main" id="{24E440DB-CE8B-0A4B-9097-5624C515024D}"/>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DDF71D44-70FF-204F-A5DF-D4D37D54A909}"/>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651DCFE-D8C5-E041-82CB-FF4999317EAA}"/>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56F5CE8-474D-FE46-9213-6D215E6772E8}"/>
              </a:ext>
            </a:extLst>
          </p:cNvPr>
          <p:cNvCxnSpPr>
            <a:cxnSpLocks/>
          </p:cNvCxnSpPr>
          <p:nvPr/>
        </p:nvCxnSpPr>
        <p:spPr>
          <a:xfrm flipV="1">
            <a:off x="4100068"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C8C0F849-4BB5-3649-8879-DC3D59B1B94B}"/>
              </a:ext>
            </a:extLst>
          </p:cNvPr>
          <p:cNvCxnSpPr>
            <a:cxnSpLocks/>
          </p:cNvCxnSpPr>
          <p:nvPr/>
        </p:nvCxnSpPr>
        <p:spPr>
          <a:xfrm flipH="1">
            <a:off x="3681239" y="4776490"/>
            <a:ext cx="4188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Oval 54">
            <a:extLst>
              <a:ext uri="{FF2B5EF4-FFF2-40B4-BE49-F238E27FC236}">
                <a16:creationId xmlns:a16="http://schemas.microsoft.com/office/drawing/2014/main" id="{752BB689-143E-7C43-97D8-EF1F9EFE8866}"/>
              </a:ext>
            </a:extLst>
          </p:cNvPr>
          <p:cNvSpPr/>
          <p:nvPr/>
        </p:nvSpPr>
        <p:spPr>
          <a:xfrm>
            <a:off x="7500356" y="3006608"/>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a:extLst>
              <a:ext uri="{FF2B5EF4-FFF2-40B4-BE49-F238E27FC236}">
                <a16:creationId xmlns:a16="http://schemas.microsoft.com/office/drawing/2014/main" id="{69B49324-0E5E-4942-BC59-F5402A89627C}"/>
              </a:ext>
            </a:extLst>
          </p:cNvPr>
          <p:cNvCxnSpPr>
            <a:cxnSpLocks/>
          </p:cNvCxnSpPr>
          <p:nvPr/>
        </p:nvCxnSpPr>
        <p:spPr>
          <a:xfrm flipH="1">
            <a:off x="8650936" y="2361620"/>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4736B24-44B8-2342-BF24-5A0492E16723}"/>
              </a:ext>
            </a:extLst>
          </p:cNvPr>
          <p:cNvCxnSpPr>
            <a:cxnSpLocks/>
          </p:cNvCxnSpPr>
          <p:nvPr/>
        </p:nvCxnSpPr>
        <p:spPr>
          <a:xfrm flipH="1">
            <a:off x="8855289" y="2341406"/>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45203675"/>
      </p:ext>
    </p:extLst>
  </p:cSld>
  <p:clrMapOvr>
    <a:masterClrMapping/>
  </p:clrMapOvr>
  <mc:AlternateContent xmlns:mc="http://schemas.openxmlformats.org/markup-compatibility/2006" xmlns:p14="http://schemas.microsoft.com/office/powerpoint/2010/main">
    <mc:Choice Requires="p14">
      <p:transition spd="slow" p14:dur="2000" advTm="18722"/>
    </mc:Choice>
    <mc:Fallback xmlns="">
      <p:transition spd="slow" advTm="1872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ppt_x"/>
                                          </p:val>
                                        </p:tav>
                                        <p:tav tm="100000">
                                          <p:val>
                                            <p:strVal val="#ppt_x"/>
                                          </p:val>
                                        </p:tav>
                                      </p:tavLst>
                                    </p:anim>
                                    <p:anim calcmode="lin" valueType="num">
                                      <p:cBhvr additive="base">
                                        <p:cTn id="12" dur="500" fill="hold"/>
                                        <p:tgtEl>
                                          <p:spTgt spid="4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3"/>
                                        </p:tgtEl>
                                        <p:attrNameLst>
                                          <p:attrName>style.visibility</p:attrName>
                                        </p:attrNameLst>
                                      </p:cBhvr>
                                      <p:to>
                                        <p:strVal val="visible"/>
                                      </p:to>
                                    </p:set>
                                    <p:anim calcmode="lin" valueType="num">
                                      <p:cBhvr additive="base">
                                        <p:cTn id="15" dur="500" fill="hold"/>
                                        <p:tgtEl>
                                          <p:spTgt spid="53"/>
                                        </p:tgtEl>
                                        <p:attrNameLst>
                                          <p:attrName>ppt_x</p:attrName>
                                        </p:attrNameLst>
                                      </p:cBhvr>
                                      <p:tavLst>
                                        <p:tav tm="0">
                                          <p:val>
                                            <p:strVal val="#ppt_x"/>
                                          </p:val>
                                        </p:tav>
                                        <p:tav tm="100000">
                                          <p:val>
                                            <p:strVal val="#ppt_x"/>
                                          </p:val>
                                        </p:tav>
                                      </p:tavLst>
                                    </p:anim>
                                    <p:anim calcmode="lin" valueType="num">
                                      <p:cBhvr additive="base">
                                        <p:cTn id="16" dur="500" fill="hold"/>
                                        <p:tgtEl>
                                          <p:spTgt spid="5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additive="base">
                                        <p:cTn id="19" dur="500" fill="hold"/>
                                        <p:tgtEl>
                                          <p:spTgt spid="54"/>
                                        </p:tgtEl>
                                        <p:attrNameLst>
                                          <p:attrName>ppt_x</p:attrName>
                                        </p:attrNameLst>
                                      </p:cBhvr>
                                      <p:tavLst>
                                        <p:tav tm="0">
                                          <p:val>
                                            <p:strVal val="#ppt_x"/>
                                          </p:val>
                                        </p:tav>
                                        <p:tav tm="100000">
                                          <p:val>
                                            <p:strVal val="#ppt_x"/>
                                          </p:val>
                                        </p:tav>
                                      </p:tavLst>
                                    </p:anim>
                                    <p:anim calcmode="lin" valueType="num">
                                      <p:cBhvr additive="base">
                                        <p:cTn id="20" dur="500" fill="hold"/>
                                        <p:tgtEl>
                                          <p:spTgt spid="5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additive="base">
                                        <p:cTn id="23" dur="500" fill="hold"/>
                                        <p:tgtEl>
                                          <p:spTgt spid="35"/>
                                        </p:tgtEl>
                                        <p:attrNameLst>
                                          <p:attrName>ppt_x</p:attrName>
                                        </p:attrNameLst>
                                      </p:cBhvr>
                                      <p:tavLst>
                                        <p:tav tm="0">
                                          <p:val>
                                            <p:strVal val="#ppt_x"/>
                                          </p:val>
                                        </p:tav>
                                        <p:tav tm="100000">
                                          <p:val>
                                            <p:strVal val="#ppt_x"/>
                                          </p:val>
                                        </p:tav>
                                      </p:tavLst>
                                    </p:anim>
                                    <p:anim calcmode="lin" valueType="num">
                                      <p:cBhvr additive="base">
                                        <p:cTn id="24" dur="500" fill="hold"/>
                                        <p:tgtEl>
                                          <p:spTgt spid="3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additive="base">
                                        <p:cTn id="27" dur="500" fill="hold"/>
                                        <p:tgtEl>
                                          <p:spTgt spid="55"/>
                                        </p:tgtEl>
                                        <p:attrNameLst>
                                          <p:attrName>ppt_x</p:attrName>
                                        </p:attrNameLst>
                                      </p:cBhvr>
                                      <p:tavLst>
                                        <p:tav tm="0">
                                          <p:val>
                                            <p:strVal val="#ppt_x"/>
                                          </p:val>
                                        </p:tav>
                                        <p:tav tm="100000">
                                          <p:val>
                                            <p:strVal val="#ppt_x"/>
                                          </p:val>
                                        </p:tav>
                                      </p:tavLst>
                                    </p:anim>
                                    <p:anim calcmode="lin" valueType="num">
                                      <p:cBhvr additive="base">
                                        <p:cTn id="28" dur="500" fill="hold"/>
                                        <p:tgtEl>
                                          <p:spTgt spid="5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6"/>
                                        </p:tgtEl>
                                        <p:attrNameLst>
                                          <p:attrName>style.visibility</p:attrName>
                                        </p:attrNameLst>
                                      </p:cBhvr>
                                      <p:to>
                                        <p:strVal val="visible"/>
                                      </p:to>
                                    </p:set>
                                    <p:anim calcmode="lin" valueType="num">
                                      <p:cBhvr additive="base">
                                        <p:cTn id="31" dur="500" fill="hold"/>
                                        <p:tgtEl>
                                          <p:spTgt spid="56"/>
                                        </p:tgtEl>
                                        <p:attrNameLst>
                                          <p:attrName>ppt_x</p:attrName>
                                        </p:attrNameLst>
                                      </p:cBhvr>
                                      <p:tavLst>
                                        <p:tav tm="0">
                                          <p:val>
                                            <p:strVal val="#ppt_x"/>
                                          </p:val>
                                        </p:tav>
                                        <p:tav tm="100000">
                                          <p:val>
                                            <p:strVal val="#ppt_x"/>
                                          </p:val>
                                        </p:tav>
                                      </p:tavLst>
                                    </p:anim>
                                    <p:anim calcmode="lin" valueType="num">
                                      <p:cBhvr additive="base">
                                        <p:cTn id="32" dur="500" fill="hold"/>
                                        <p:tgtEl>
                                          <p:spTgt spid="56"/>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7"/>
                                        </p:tgtEl>
                                        <p:attrNameLst>
                                          <p:attrName>style.visibility</p:attrName>
                                        </p:attrNameLst>
                                      </p:cBhvr>
                                      <p:to>
                                        <p:strVal val="visible"/>
                                      </p:to>
                                    </p:set>
                                    <p:anim calcmode="lin" valueType="num">
                                      <p:cBhvr additive="base">
                                        <p:cTn id="35" dur="500" fill="hold"/>
                                        <p:tgtEl>
                                          <p:spTgt spid="57"/>
                                        </p:tgtEl>
                                        <p:attrNameLst>
                                          <p:attrName>ppt_x</p:attrName>
                                        </p:attrNameLst>
                                      </p:cBhvr>
                                      <p:tavLst>
                                        <p:tav tm="0">
                                          <p:val>
                                            <p:strVal val="#ppt_x"/>
                                          </p:val>
                                        </p:tav>
                                        <p:tav tm="100000">
                                          <p:val>
                                            <p:strVal val="#ppt_x"/>
                                          </p:val>
                                        </p:tav>
                                      </p:tavLst>
                                    </p:anim>
                                    <p:anim calcmode="lin" valueType="num">
                                      <p:cBhvr additive="base">
                                        <p:cTn id="36"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5" grpId="0"/>
      <p:bldP spid="47" grpId="0"/>
      <p:bldP spid="5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43" name="TextBox 42">
            <a:extLst>
              <a:ext uri="{FF2B5EF4-FFF2-40B4-BE49-F238E27FC236}">
                <a16:creationId xmlns:a16="http://schemas.microsoft.com/office/drawing/2014/main" id="{10D2BA42-E7E4-8442-B0D2-28516B56789E}"/>
              </a:ext>
            </a:extLst>
          </p:cNvPr>
          <p:cNvSpPr txBox="1"/>
          <p:nvPr/>
        </p:nvSpPr>
        <p:spPr>
          <a:xfrm>
            <a:off x="5003624" y="5515647"/>
            <a:ext cx="226095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GENDERLESS</a:t>
            </a:r>
          </a:p>
        </p:txBody>
      </p:sp>
      <p:cxnSp>
        <p:nvCxnSpPr>
          <p:cNvPr id="37" name="Straight Connector 36">
            <a:extLst>
              <a:ext uri="{FF2B5EF4-FFF2-40B4-BE49-F238E27FC236}">
                <a16:creationId xmlns:a16="http://schemas.microsoft.com/office/drawing/2014/main" id="{2E0F1B92-5BFE-5C45-AC9F-7B38E62B64BC}"/>
              </a:ext>
            </a:extLst>
          </p:cNvPr>
          <p:cNvCxnSpPr>
            <a:cxnSpLocks/>
          </p:cNvCxnSpPr>
          <p:nvPr/>
        </p:nvCxnSpPr>
        <p:spPr>
          <a:xfrm flipV="1">
            <a:off x="2098431" y="1787009"/>
            <a:ext cx="6381" cy="116884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B13465BE-8954-7444-957D-5AA022D50A0A}"/>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3BCDD23B-A3DC-E34E-A1C1-7AADE44FD3BC}"/>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a:extLst>
              <a:ext uri="{FF2B5EF4-FFF2-40B4-BE49-F238E27FC236}">
                <a16:creationId xmlns:a16="http://schemas.microsoft.com/office/drawing/2014/main" id="{B8030569-C04A-0D43-80B9-3269DABB59E3}"/>
              </a:ext>
            </a:extLst>
          </p:cNvPr>
          <p:cNvCxnSpPr>
            <a:cxnSpLocks/>
            <a:endCxn id="30" idx="4"/>
          </p:cNvCxnSpPr>
          <p:nvPr/>
        </p:nvCxnSpPr>
        <p:spPr>
          <a:xfrm flipV="1">
            <a:off x="6084524" y="4287851"/>
            <a:ext cx="11476" cy="1187227"/>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BBAF1F2-4A14-C84C-9D8D-AE4593D95E59}"/>
              </a:ext>
            </a:extLst>
          </p:cNvPr>
          <p:cNvCxnSpPr>
            <a:cxnSpLocks/>
          </p:cNvCxnSpPr>
          <p:nvPr/>
        </p:nvCxnSpPr>
        <p:spPr>
          <a:xfrm flipH="1">
            <a:off x="5665059" y="4789813"/>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BB6331D0-D49C-B04D-93D6-924CD3AEDD07}"/>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A21A4D4E-9DC7-9F48-9712-3ED684D78444}"/>
              </a:ext>
            </a:extLst>
          </p:cNvPr>
          <p:cNvCxnSpPr>
            <a:cxnSpLocks/>
            <a:stCxn id="30" idx="5"/>
          </p:cNvCxnSpPr>
          <p:nvPr/>
        </p:nvCxnSpPr>
        <p:spPr>
          <a:xfrm flipH="1" flipV="1">
            <a:off x="4737081" y="2307406"/>
            <a:ext cx="1829852" cy="178537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B30D9ED-3055-874A-85B5-2A90A2BA1244}"/>
              </a:ext>
            </a:extLst>
          </p:cNvPr>
          <p:cNvCxnSpPr>
            <a:cxnSpLocks/>
          </p:cNvCxnSpPr>
          <p:nvPr/>
        </p:nvCxnSpPr>
        <p:spPr>
          <a:xfrm flipH="1">
            <a:off x="4984469" y="2586387"/>
            <a:ext cx="570999" cy="56863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6269D58-C066-0B49-9E29-6D89BD483F48}"/>
              </a:ext>
            </a:extLst>
          </p:cNvPr>
          <p:cNvCxnSpPr>
            <a:cxnSpLocks/>
            <a:endCxn id="30" idx="7"/>
          </p:cNvCxnSpPr>
          <p:nvPr/>
        </p:nvCxnSpPr>
        <p:spPr>
          <a:xfrm flipH="1">
            <a:off x="6566933" y="2309446"/>
            <a:ext cx="791598" cy="84147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3A5A1F0-1BB7-1246-8D4B-58D86D143B68}"/>
              </a:ext>
            </a:extLst>
          </p:cNvPr>
          <p:cNvCxnSpPr>
            <a:cxnSpLocks/>
          </p:cNvCxnSpPr>
          <p:nvPr/>
        </p:nvCxnSpPr>
        <p:spPr>
          <a:xfrm flipH="1">
            <a:off x="6749138"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5259E7C-7FD6-E140-B63E-17C21F35D82B}"/>
              </a:ext>
            </a:extLst>
          </p:cNvPr>
          <p:cNvCxnSpPr>
            <a:cxnSpLocks/>
          </p:cNvCxnSpPr>
          <p:nvPr/>
        </p:nvCxnSpPr>
        <p:spPr>
          <a:xfrm>
            <a:off x="7383115" y="2269770"/>
            <a:ext cx="0" cy="73683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985D223-92A7-E640-A947-E0D7E6AFFD33}"/>
              </a:ext>
            </a:extLst>
          </p:cNvPr>
          <p:cNvCxnSpPr>
            <a:cxnSpLocks/>
          </p:cNvCxnSpPr>
          <p:nvPr/>
        </p:nvCxnSpPr>
        <p:spPr>
          <a:xfrm flipH="1">
            <a:off x="4737080"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2FC0A4F-5BA3-B049-8D78-7984D1952D6C}"/>
              </a:ext>
            </a:extLst>
          </p:cNvPr>
          <p:cNvCxnSpPr>
            <a:cxnSpLocks/>
          </p:cNvCxnSpPr>
          <p:nvPr/>
        </p:nvCxnSpPr>
        <p:spPr>
          <a:xfrm>
            <a:off x="4719524" y="2269770"/>
            <a:ext cx="35000" cy="69716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A246D4B-A87A-C34C-AA63-3ED8CD64D705}"/>
              </a:ext>
            </a:extLst>
          </p:cNvPr>
          <p:cNvCxnSpPr>
            <a:cxnSpLocks/>
          </p:cNvCxnSpPr>
          <p:nvPr/>
        </p:nvCxnSpPr>
        <p:spPr>
          <a:xfrm flipV="1">
            <a:off x="10093569" y="1787009"/>
            <a:ext cx="6381" cy="116884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0518CB1-ABFD-5041-BF23-7F7BA5FDF2AE}"/>
              </a:ext>
            </a:extLst>
          </p:cNvPr>
          <p:cNvSpPr txBox="1"/>
          <p:nvPr/>
        </p:nvSpPr>
        <p:spPr>
          <a:xfrm>
            <a:off x="951356" y="5515647"/>
            <a:ext cx="226095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AGENDER</a:t>
            </a:r>
          </a:p>
        </p:txBody>
      </p:sp>
      <p:cxnSp>
        <p:nvCxnSpPr>
          <p:cNvPr id="35" name="Straight Connector 34">
            <a:extLst>
              <a:ext uri="{FF2B5EF4-FFF2-40B4-BE49-F238E27FC236}">
                <a16:creationId xmlns:a16="http://schemas.microsoft.com/office/drawing/2014/main" id="{C1712901-6AE1-5B46-870A-564E0E775BB5}"/>
              </a:ext>
            </a:extLst>
          </p:cNvPr>
          <p:cNvCxnSpPr>
            <a:cxnSpLocks/>
            <a:stCxn id="24" idx="2"/>
            <a:endCxn id="24" idx="6"/>
          </p:cNvCxnSpPr>
          <p:nvPr/>
        </p:nvCxnSpPr>
        <p:spPr>
          <a:xfrm>
            <a:off x="1415832" y="3621851"/>
            <a:ext cx="1332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E83CD687-5D96-3F45-BF15-4E369094256C}"/>
              </a:ext>
            </a:extLst>
          </p:cNvPr>
          <p:cNvSpPr txBox="1"/>
          <p:nvPr/>
        </p:nvSpPr>
        <p:spPr>
          <a:xfrm>
            <a:off x="8963093" y="5515647"/>
            <a:ext cx="226095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NEUTROIS</a:t>
            </a:r>
          </a:p>
        </p:txBody>
      </p:sp>
    </p:spTree>
    <p:custDataLst>
      <p:tags r:id="rId1"/>
    </p:custDataLst>
    <p:extLst>
      <p:ext uri="{BB962C8B-B14F-4D97-AF65-F5344CB8AC3E}">
        <p14:creationId xmlns:p14="http://schemas.microsoft.com/office/powerpoint/2010/main" val="2809183520"/>
      </p:ext>
    </p:extLst>
  </p:cSld>
  <p:clrMapOvr>
    <a:masterClrMapping/>
  </p:clrMapOvr>
  <mc:AlternateContent xmlns:mc="http://schemas.openxmlformats.org/markup-compatibility/2006" xmlns:p14="http://schemas.microsoft.com/office/powerpoint/2010/main">
    <mc:Choice Requires="p14">
      <p:transition spd="slow" p14:dur="2000" advTm="19546"/>
    </mc:Choice>
    <mc:Fallback xmlns="">
      <p:transition spd="slow" advTm="1954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cxnSp>
        <p:nvCxnSpPr>
          <p:cNvPr id="29" name="Straight Connector 28">
            <a:extLst>
              <a:ext uri="{FF2B5EF4-FFF2-40B4-BE49-F238E27FC236}">
                <a16:creationId xmlns:a16="http://schemas.microsoft.com/office/drawing/2014/main" id="{64AB4702-FC96-1743-976B-B2F57666C3A9}"/>
              </a:ext>
            </a:extLst>
          </p:cNvPr>
          <p:cNvCxnSpPr>
            <a:cxnSpLocks/>
            <a:endCxn id="40" idx="4"/>
          </p:cNvCxnSpPr>
          <p:nvPr/>
        </p:nvCxnSpPr>
        <p:spPr>
          <a:xfrm flipV="1">
            <a:off x="6084524" y="4287851"/>
            <a:ext cx="11476" cy="1187227"/>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8845C13-2255-0E42-AD8C-E0C6A88FB0C0}"/>
              </a:ext>
            </a:extLst>
          </p:cNvPr>
          <p:cNvCxnSpPr>
            <a:cxnSpLocks/>
          </p:cNvCxnSpPr>
          <p:nvPr/>
        </p:nvCxnSpPr>
        <p:spPr>
          <a:xfrm flipH="1">
            <a:off x="5665059" y="4789813"/>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C89E4C58-8E12-6940-B0CE-A775883ED0B3}"/>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Century Gothic" panose="020B0502020202020204" pitchFamily="34" charset="0"/>
              </a:rPr>
              <a:t>?</a:t>
            </a:r>
          </a:p>
        </p:txBody>
      </p:sp>
      <p:cxnSp>
        <p:nvCxnSpPr>
          <p:cNvPr id="41" name="Straight Connector 40">
            <a:extLst>
              <a:ext uri="{FF2B5EF4-FFF2-40B4-BE49-F238E27FC236}">
                <a16:creationId xmlns:a16="http://schemas.microsoft.com/office/drawing/2014/main" id="{C4D27D3B-FA6D-764A-8BF2-DA620AD05CE3}"/>
              </a:ext>
            </a:extLst>
          </p:cNvPr>
          <p:cNvCxnSpPr>
            <a:cxnSpLocks/>
            <a:stCxn id="40" idx="1"/>
          </p:cNvCxnSpPr>
          <p:nvPr/>
        </p:nvCxnSpPr>
        <p:spPr>
          <a:xfrm flipH="1" flipV="1">
            <a:off x="4737080" y="2307405"/>
            <a:ext cx="887987" cy="84351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3087BDF-BE89-554B-AB82-38929763E38D}"/>
              </a:ext>
            </a:extLst>
          </p:cNvPr>
          <p:cNvCxnSpPr>
            <a:cxnSpLocks/>
          </p:cNvCxnSpPr>
          <p:nvPr/>
        </p:nvCxnSpPr>
        <p:spPr>
          <a:xfrm flipH="1">
            <a:off x="4984469" y="2586387"/>
            <a:ext cx="570999" cy="56863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D2BA42-E7E4-8442-B0D2-28516B56789E}"/>
              </a:ext>
            </a:extLst>
          </p:cNvPr>
          <p:cNvSpPr txBox="1"/>
          <p:nvPr/>
        </p:nvSpPr>
        <p:spPr>
          <a:xfrm>
            <a:off x="4965524" y="5498524"/>
            <a:ext cx="226095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TRANSGENDER</a:t>
            </a:r>
          </a:p>
        </p:txBody>
      </p:sp>
      <p:cxnSp>
        <p:nvCxnSpPr>
          <p:cNvPr id="31" name="Straight Connector 30">
            <a:extLst>
              <a:ext uri="{FF2B5EF4-FFF2-40B4-BE49-F238E27FC236}">
                <a16:creationId xmlns:a16="http://schemas.microsoft.com/office/drawing/2014/main" id="{615BDC67-BFEA-8741-9C4A-44CE0B08334B}"/>
              </a:ext>
            </a:extLst>
          </p:cNvPr>
          <p:cNvCxnSpPr>
            <a:cxnSpLocks/>
            <a:endCxn id="40" idx="7"/>
          </p:cNvCxnSpPr>
          <p:nvPr/>
        </p:nvCxnSpPr>
        <p:spPr>
          <a:xfrm flipH="1">
            <a:off x="6566933" y="2309446"/>
            <a:ext cx="791598" cy="84147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A9A7DE2-97A1-A545-8586-4C4BD5722E76}"/>
              </a:ext>
            </a:extLst>
          </p:cNvPr>
          <p:cNvCxnSpPr>
            <a:cxnSpLocks/>
          </p:cNvCxnSpPr>
          <p:nvPr/>
        </p:nvCxnSpPr>
        <p:spPr>
          <a:xfrm flipH="1">
            <a:off x="6749138"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BA58085-73E4-F14B-B1F8-41F90DA02D94}"/>
              </a:ext>
            </a:extLst>
          </p:cNvPr>
          <p:cNvCxnSpPr>
            <a:cxnSpLocks/>
          </p:cNvCxnSpPr>
          <p:nvPr/>
        </p:nvCxnSpPr>
        <p:spPr>
          <a:xfrm>
            <a:off x="7383115" y="2269770"/>
            <a:ext cx="0" cy="73683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A7BED63-2E77-7344-B2D1-C2FFDD887FAB}"/>
              </a:ext>
            </a:extLst>
          </p:cNvPr>
          <p:cNvCxnSpPr>
            <a:cxnSpLocks/>
          </p:cNvCxnSpPr>
          <p:nvPr/>
        </p:nvCxnSpPr>
        <p:spPr>
          <a:xfrm flipH="1">
            <a:off x="4737080"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DFD939E-3271-144A-A5BB-649CF22A292E}"/>
              </a:ext>
            </a:extLst>
          </p:cNvPr>
          <p:cNvCxnSpPr>
            <a:cxnSpLocks/>
          </p:cNvCxnSpPr>
          <p:nvPr/>
        </p:nvCxnSpPr>
        <p:spPr>
          <a:xfrm>
            <a:off x="4719524" y="2269770"/>
            <a:ext cx="35000" cy="69716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CD7ECE1-78FA-F943-A3D3-04685C4F66C7}"/>
              </a:ext>
            </a:extLst>
          </p:cNvPr>
          <p:cNvSpPr txBox="1"/>
          <p:nvPr/>
        </p:nvSpPr>
        <p:spPr>
          <a:xfrm>
            <a:off x="9303797" y="5487202"/>
            <a:ext cx="161274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MALE</a:t>
            </a:r>
          </a:p>
        </p:txBody>
      </p:sp>
      <p:sp>
        <p:nvSpPr>
          <p:cNvPr id="15" name="Oval 14">
            <a:extLst>
              <a:ext uri="{FF2B5EF4-FFF2-40B4-BE49-F238E27FC236}">
                <a16:creationId xmlns:a16="http://schemas.microsoft.com/office/drawing/2014/main" id="{093DFE9F-6E7E-154A-8DC1-FE828F6DF630}"/>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latin typeface="Century Gothic" panose="020B0502020202020204" pitchFamily="34" charset="0"/>
              </a:rPr>
              <a:t>?</a:t>
            </a:r>
          </a:p>
        </p:txBody>
      </p:sp>
      <p:cxnSp>
        <p:nvCxnSpPr>
          <p:cNvPr id="16" name="Straight Connector 15">
            <a:extLst>
              <a:ext uri="{FF2B5EF4-FFF2-40B4-BE49-F238E27FC236}">
                <a16:creationId xmlns:a16="http://schemas.microsoft.com/office/drawing/2014/main" id="{B1A2B886-D7C7-1D45-A9B5-F14DE33CD8EC}"/>
              </a:ext>
            </a:extLst>
          </p:cNvPr>
          <p:cNvCxnSpPr>
            <a:cxnSpLocks/>
            <a:endCxn id="15" idx="4"/>
          </p:cNvCxnSpPr>
          <p:nvPr/>
        </p:nvCxnSpPr>
        <p:spPr>
          <a:xfrm flipV="1">
            <a:off x="207545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5A407D3-25C9-3043-BBA7-6F3D2ABF8EFA}"/>
              </a:ext>
            </a:extLst>
          </p:cNvPr>
          <p:cNvCxnSpPr>
            <a:cxnSpLocks/>
          </p:cNvCxnSpPr>
          <p:nvPr/>
        </p:nvCxnSpPr>
        <p:spPr>
          <a:xfrm flipH="1">
            <a:off x="1655985" y="4826015"/>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F64B520-04C9-6544-AB67-68F9F4C92F6B}"/>
              </a:ext>
            </a:extLst>
          </p:cNvPr>
          <p:cNvSpPr txBox="1"/>
          <p:nvPr/>
        </p:nvSpPr>
        <p:spPr>
          <a:xfrm>
            <a:off x="1325022" y="5501328"/>
            <a:ext cx="15008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FEMALE</a:t>
            </a:r>
          </a:p>
        </p:txBody>
      </p:sp>
      <p:sp>
        <p:nvSpPr>
          <p:cNvPr id="19" name="Oval 18">
            <a:extLst>
              <a:ext uri="{FF2B5EF4-FFF2-40B4-BE49-F238E27FC236}">
                <a16:creationId xmlns:a16="http://schemas.microsoft.com/office/drawing/2014/main" id="{7CDF3F7E-A744-DB41-98DD-D9AF7C131195}"/>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0" b="1" dirty="0">
                <a:solidFill>
                  <a:schemeClr val="bg1"/>
                </a:solidFill>
                <a:latin typeface="Century Gothic" panose="020B0502020202020204" pitchFamily="34" charset="0"/>
              </a:rPr>
              <a:t>?</a:t>
            </a:r>
          </a:p>
        </p:txBody>
      </p:sp>
      <p:cxnSp>
        <p:nvCxnSpPr>
          <p:cNvPr id="20" name="Straight Connector 19">
            <a:extLst>
              <a:ext uri="{FF2B5EF4-FFF2-40B4-BE49-F238E27FC236}">
                <a16:creationId xmlns:a16="http://schemas.microsoft.com/office/drawing/2014/main" id="{2E123BAA-A662-3747-BF6D-EDCF4CC37602}"/>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A772EA8-D846-8D4F-8C34-380C369D08CD}"/>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6FC9DA6-4FF2-2948-8730-05D1DD813184}"/>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78979950"/>
      </p:ext>
    </p:extLst>
  </p:cSld>
  <p:clrMapOvr>
    <a:masterClrMapping/>
  </p:clrMapOvr>
  <mc:AlternateContent xmlns:mc="http://schemas.openxmlformats.org/markup-compatibility/2006" xmlns:p14="http://schemas.microsoft.com/office/powerpoint/2010/main">
    <mc:Choice Requires="p14">
      <p:transition spd="slow" p14:dur="2000" advTm="14827"/>
    </mc:Choice>
    <mc:Fallback xmlns="">
      <p:transition spd="slow" advTm="1482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14" name="TextBox 13">
            <a:extLst>
              <a:ext uri="{FF2B5EF4-FFF2-40B4-BE49-F238E27FC236}">
                <a16:creationId xmlns:a16="http://schemas.microsoft.com/office/drawing/2014/main" id="{4CD7ECE1-78FA-F943-A3D3-04685C4F66C7}"/>
              </a:ext>
            </a:extLst>
          </p:cNvPr>
          <p:cNvSpPr txBox="1"/>
          <p:nvPr/>
        </p:nvSpPr>
        <p:spPr>
          <a:xfrm>
            <a:off x="9303797" y="5487202"/>
            <a:ext cx="2260945" cy="707886"/>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TRANSITIONING TO FEMALE</a:t>
            </a:r>
          </a:p>
        </p:txBody>
      </p:sp>
      <p:cxnSp>
        <p:nvCxnSpPr>
          <p:cNvPr id="16" name="Straight Connector 15">
            <a:extLst>
              <a:ext uri="{FF2B5EF4-FFF2-40B4-BE49-F238E27FC236}">
                <a16:creationId xmlns:a16="http://schemas.microsoft.com/office/drawing/2014/main" id="{B1A2B886-D7C7-1D45-A9B5-F14DE33CD8EC}"/>
              </a:ext>
            </a:extLst>
          </p:cNvPr>
          <p:cNvCxnSpPr>
            <a:cxnSpLocks/>
            <a:endCxn id="15" idx="4"/>
          </p:cNvCxnSpPr>
          <p:nvPr/>
        </p:nvCxnSpPr>
        <p:spPr>
          <a:xfrm flipV="1">
            <a:off x="207545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5A407D3-25C9-3043-BBA7-6F3D2ABF8EFA}"/>
              </a:ext>
            </a:extLst>
          </p:cNvPr>
          <p:cNvCxnSpPr>
            <a:cxnSpLocks/>
          </p:cNvCxnSpPr>
          <p:nvPr/>
        </p:nvCxnSpPr>
        <p:spPr>
          <a:xfrm flipH="1">
            <a:off x="1655985" y="4826015"/>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F64B520-04C9-6544-AB67-68F9F4C92F6B}"/>
              </a:ext>
            </a:extLst>
          </p:cNvPr>
          <p:cNvSpPr txBox="1"/>
          <p:nvPr/>
        </p:nvSpPr>
        <p:spPr>
          <a:xfrm>
            <a:off x="1132310" y="5475078"/>
            <a:ext cx="2365041" cy="707886"/>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TRANSITIONING TO MALE</a:t>
            </a:r>
          </a:p>
        </p:txBody>
      </p:sp>
      <p:cxnSp>
        <p:nvCxnSpPr>
          <p:cNvPr id="20" name="Straight Connector 19">
            <a:extLst>
              <a:ext uri="{FF2B5EF4-FFF2-40B4-BE49-F238E27FC236}">
                <a16:creationId xmlns:a16="http://schemas.microsoft.com/office/drawing/2014/main" id="{2E123BAA-A662-3747-BF6D-EDCF4CC37602}"/>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A772EA8-D846-8D4F-8C34-380C369D08CD}"/>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6FC9DA6-4FF2-2948-8730-05D1DD813184}"/>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4025211D-846D-D640-AAF7-A1206C94C2E2}"/>
              </a:ext>
            </a:extLst>
          </p:cNvPr>
          <p:cNvSpPr/>
          <p:nvPr/>
        </p:nvSpPr>
        <p:spPr>
          <a:xfrm>
            <a:off x="1892696" y="2097000"/>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b="1" dirty="0">
              <a:solidFill>
                <a:schemeClr val="bg1"/>
              </a:solidFill>
              <a:latin typeface="Century Gothic" panose="020B0502020202020204" pitchFamily="34" charset="0"/>
            </a:endParaRPr>
          </a:p>
        </p:txBody>
      </p:sp>
      <p:cxnSp>
        <p:nvCxnSpPr>
          <p:cNvPr id="24" name="Straight Connector 23">
            <a:extLst>
              <a:ext uri="{FF2B5EF4-FFF2-40B4-BE49-F238E27FC236}">
                <a16:creationId xmlns:a16="http://schemas.microsoft.com/office/drawing/2014/main" id="{3B9B2996-4E5B-034D-9CE4-0471F498A6D0}"/>
              </a:ext>
            </a:extLst>
          </p:cNvPr>
          <p:cNvCxnSpPr>
            <a:cxnSpLocks/>
          </p:cNvCxnSpPr>
          <p:nvPr/>
        </p:nvCxnSpPr>
        <p:spPr>
          <a:xfrm flipH="1">
            <a:off x="3043276" y="1452012"/>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DDAB1E5-EBA0-A44F-A9EE-0F4FE9BD0367}"/>
              </a:ext>
            </a:extLst>
          </p:cNvPr>
          <p:cNvCxnSpPr>
            <a:cxnSpLocks/>
          </p:cNvCxnSpPr>
          <p:nvPr/>
        </p:nvCxnSpPr>
        <p:spPr>
          <a:xfrm flipH="1">
            <a:off x="3247629" y="1431798"/>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D0DFC73-D917-BE4C-BC95-8833B0A6CDF2}"/>
              </a:ext>
            </a:extLst>
          </p:cNvPr>
          <p:cNvCxnSpPr>
            <a:cxnSpLocks/>
          </p:cNvCxnSpPr>
          <p:nvPr/>
        </p:nvCxnSpPr>
        <p:spPr>
          <a:xfrm>
            <a:off x="3860238" y="1396629"/>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F5FFC278-ABEA-614F-A294-D4AEA729F38D}"/>
              </a:ext>
            </a:extLst>
          </p:cNvPr>
          <p:cNvSpPr/>
          <p:nvPr/>
        </p:nvSpPr>
        <p:spPr>
          <a:xfrm>
            <a:off x="8700124" y="3457813"/>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b="1" dirty="0">
              <a:latin typeface="Century Gothic" panose="020B0502020202020204" pitchFamily="34" charset="0"/>
            </a:endParaRPr>
          </a:p>
        </p:txBody>
      </p:sp>
      <p:cxnSp>
        <p:nvCxnSpPr>
          <p:cNvPr id="28" name="Straight Connector 27">
            <a:extLst>
              <a:ext uri="{FF2B5EF4-FFF2-40B4-BE49-F238E27FC236}">
                <a16:creationId xmlns:a16="http://schemas.microsoft.com/office/drawing/2014/main" id="{ED279CFA-2B7E-EF44-B53B-659382163A06}"/>
              </a:ext>
            </a:extLst>
          </p:cNvPr>
          <p:cNvCxnSpPr>
            <a:cxnSpLocks/>
            <a:endCxn id="27" idx="4"/>
          </p:cNvCxnSpPr>
          <p:nvPr/>
        </p:nvCxnSpPr>
        <p:spPr>
          <a:xfrm flipV="1">
            <a:off x="9359743" y="4789813"/>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8459659B-AB81-3A47-A2B1-184F8A59AA0C}"/>
              </a:ext>
            </a:extLst>
          </p:cNvPr>
          <p:cNvCxnSpPr>
            <a:cxnSpLocks/>
          </p:cNvCxnSpPr>
          <p:nvPr/>
        </p:nvCxnSpPr>
        <p:spPr>
          <a:xfrm flipH="1">
            <a:off x="8940277" y="5327977"/>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093DFE9F-6E7E-154A-8DC1-FE828F6DF630}"/>
              </a:ext>
            </a:extLst>
          </p:cNvPr>
          <p:cNvSpPr/>
          <p:nvPr/>
        </p:nvSpPr>
        <p:spPr>
          <a:xfrm>
            <a:off x="1415832" y="2955851"/>
            <a:ext cx="1332000" cy="1332000"/>
          </a:xfrm>
          <a:prstGeom prst="ellipse">
            <a:avLst/>
          </a:prstGeom>
          <a:solidFill>
            <a:srgbClr val="FFC62D"/>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b="1" dirty="0">
              <a:latin typeface="Century Gothic" panose="020B0502020202020204" pitchFamily="34" charset="0"/>
            </a:endParaRPr>
          </a:p>
        </p:txBody>
      </p:sp>
      <p:sp>
        <p:nvSpPr>
          <p:cNvPr id="38" name="Rectangle 37">
            <a:extLst>
              <a:ext uri="{FF2B5EF4-FFF2-40B4-BE49-F238E27FC236}">
                <a16:creationId xmlns:a16="http://schemas.microsoft.com/office/drawing/2014/main" id="{2F254B67-D3BB-264F-B1E6-FF5AD2962797}"/>
              </a:ext>
            </a:extLst>
          </p:cNvPr>
          <p:cNvSpPr/>
          <p:nvPr/>
        </p:nvSpPr>
        <p:spPr>
          <a:xfrm rot="2209728">
            <a:off x="2102898" y="2577809"/>
            <a:ext cx="691662" cy="973016"/>
          </a:xfrm>
          <a:prstGeom prst="rect">
            <a:avLst/>
          </a:prstGeom>
          <a:solidFill>
            <a:srgbClr val="FFC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ight Arrow 38">
            <a:extLst>
              <a:ext uri="{FF2B5EF4-FFF2-40B4-BE49-F238E27FC236}">
                <a16:creationId xmlns:a16="http://schemas.microsoft.com/office/drawing/2014/main" id="{CE164E6B-B4CE-C549-91A5-F2C3BB7B2904}"/>
              </a:ext>
            </a:extLst>
          </p:cNvPr>
          <p:cNvSpPr/>
          <p:nvPr/>
        </p:nvSpPr>
        <p:spPr>
          <a:xfrm rot="18409728">
            <a:off x="1965717" y="2804044"/>
            <a:ext cx="966023" cy="527538"/>
          </a:xfrm>
          <a:prstGeom prst="rightArrow">
            <a:avLst/>
          </a:prstGeom>
          <a:solidFill>
            <a:srgbClr val="FFC62D"/>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7CDF3F7E-A744-DB41-98DD-D9AF7C131195}"/>
              </a:ext>
            </a:extLst>
          </p:cNvPr>
          <p:cNvSpPr/>
          <p:nvPr/>
        </p:nvSpPr>
        <p:spPr>
          <a:xfrm>
            <a:off x="9444168" y="2955851"/>
            <a:ext cx="1332000" cy="1332000"/>
          </a:xfrm>
          <a:prstGeom prst="ellipse">
            <a:avLst/>
          </a:prstGeom>
          <a:solidFill>
            <a:srgbClr val="FFC62D"/>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b="1" dirty="0">
              <a:solidFill>
                <a:schemeClr val="bg1"/>
              </a:solidFill>
              <a:latin typeface="Century Gothic" panose="020B0502020202020204" pitchFamily="34" charset="0"/>
            </a:endParaRPr>
          </a:p>
        </p:txBody>
      </p:sp>
      <p:sp>
        <p:nvSpPr>
          <p:cNvPr id="3" name="Rectangle 2">
            <a:extLst>
              <a:ext uri="{FF2B5EF4-FFF2-40B4-BE49-F238E27FC236}">
                <a16:creationId xmlns:a16="http://schemas.microsoft.com/office/drawing/2014/main" id="{4A1064F3-DB68-A040-8146-0DC7BC79CF37}"/>
              </a:ext>
            </a:extLst>
          </p:cNvPr>
          <p:cNvSpPr/>
          <p:nvPr/>
        </p:nvSpPr>
        <p:spPr>
          <a:xfrm rot="13129862">
            <a:off x="9326155" y="3451838"/>
            <a:ext cx="691662" cy="973016"/>
          </a:xfrm>
          <a:prstGeom prst="rect">
            <a:avLst/>
          </a:prstGeom>
          <a:solidFill>
            <a:srgbClr val="FFC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a:extLst>
              <a:ext uri="{FF2B5EF4-FFF2-40B4-BE49-F238E27FC236}">
                <a16:creationId xmlns:a16="http://schemas.microsoft.com/office/drawing/2014/main" id="{6A1B6927-9BCC-EF40-A69A-F17D0E3393E5}"/>
              </a:ext>
            </a:extLst>
          </p:cNvPr>
          <p:cNvSpPr/>
          <p:nvPr/>
        </p:nvSpPr>
        <p:spPr>
          <a:xfrm rot="7729862">
            <a:off x="9188974" y="3678073"/>
            <a:ext cx="966023" cy="527538"/>
          </a:xfrm>
          <a:prstGeom prst="rightArrow">
            <a:avLst/>
          </a:prstGeom>
          <a:solidFill>
            <a:srgbClr val="FFC62D"/>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760231424"/>
      </p:ext>
    </p:extLst>
  </p:cSld>
  <p:clrMapOvr>
    <a:masterClrMapping/>
  </p:clrMapOvr>
  <mc:AlternateContent xmlns:mc="http://schemas.openxmlformats.org/markup-compatibility/2006" xmlns:p14="http://schemas.microsoft.com/office/powerpoint/2010/main">
    <mc:Choice Requires="p14">
      <p:transition spd="slow" p14:dur="2000" advTm="18277"/>
    </mc:Choice>
    <mc:Fallback xmlns="">
      <p:transition spd="slow" advTm="1827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40" name="Oval 39">
            <a:extLst>
              <a:ext uri="{FF2B5EF4-FFF2-40B4-BE49-F238E27FC236}">
                <a16:creationId xmlns:a16="http://schemas.microsoft.com/office/drawing/2014/main" id="{C89E4C58-8E12-6940-B0CE-A775883ED0B3}"/>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b="1" dirty="0">
              <a:solidFill>
                <a:schemeClr val="bg1"/>
              </a:solidFill>
              <a:latin typeface="Century Gothic" panose="020B0502020202020204" pitchFamily="34" charset="0"/>
            </a:endParaRPr>
          </a:p>
        </p:txBody>
      </p:sp>
      <p:cxnSp>
        <p:nvCxnSpPr>
          <p:cNvPr id="41" name="Straight Connector 40">
            <a:extLst>
              <a:ext uri="{FF2B5EF4-FFF2-40B4-BE49-F238E27FC236}">
                <a16:creationId xmlns:a16="http://schemas.microsoft.com/office/drawing/2014/main" id="{C4D27D3B-FA6D-764A-8BF2-DA620AD05CE3}"/>
              </a:ext>
            </a:extLst>
          </p:cNvPr>
          <p:cNvCxnSpPr>
            <a:cxnSpLocks/>
            <a:stCxn id="40" idx="1"/>
          </p:cNvCxnSpPr>
          <p:nvPr/>
        </p:nvCxnSpPr>
        <p:spPr>
          <a:xfrm flipH="1" flipV="1">
            <a:off x="4737080" y="2307405"/>
            <a:ext cx="887987" cy="84351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3087BDF-BE89-554B-AB82-38929763E38D}"/>
              </a:ext>
            </a:extLst>
          </p:cNvPr>
          <p:cNvCxnSpPr>
            <a:cxnSpLocks/>
          </p:cNvCxnSpPr>
          <p:nvPr/>
        </p:nvCxnSpPr>
        <p:spPr>
          <a:xfrm flipH="1">
            <a:off x="4421814" y="2023422"/>
            <a:ext cx="570999" cy="56863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D2BA42-E7E4-8442-B0D2-28516B56789E}"/>
              </a:ext>
            </a:extLst>
          </p:cNvPr>
          <p:cNvSpPr txBox="1"/>
          <p:nvPr/>
        </p:nvSpPr>
        <p:spPr>
          <a:xfrm>
            <a:off x="4965524" y="5498524"/>
            <a:ext cx="226095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TRANSVESTI</a:t>
            </a:r>
          </a:p>
        </p:txBody>
      </p:sp>
    </p:spTree>
    <p:custDataLst>
      <p:tags r:id="rId1"/>
    </p:custDataLst>
    <p:extLst>
      <p:ext uri="{BB962C8B-B14F-4D97-AF65-F5344CB8AC3E}">
        <p14:creationId xmlns:p14="http://schemas.microsoft.com/office/powerpoint/2010/main" val="1409756935"/>
      </p:ext>
    </p:extLst>
  </p:cSld>
  <p:clrMapOvr>
    <a:masterClrMapping/>
  </p:clrMapOvr>
  <mc:AlternateContent xmlns:mc="http://schemas.openxmlformats.org/markup-compatibility/2006" xmlns:p14="http://schemas.microsoft.com/office/powerpoint/2010/main">
    <mc:Choice Requires="p14">
      <p:transition spd="slow" p14:dur="2000" advTm="19619"/>
    </mc:Choice>
    <mc:Fallback xmlns="">
      <p:transition spd="slow" advTm="1961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17" name="Oval 16">
            <a:extLst>
              <a:ext uri="{FF2B5EF4-FFF2-40B4-BE49-F238E27FC236}">
                <a16:creationId xmlns:a16="http://schemas.microsoft.com/office/drawing/2014/main" id="{4AF249EC-A483-7C4D-86FB-A6684D11DE5A}"/>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7D327AF7-0ED0-9146-AC1C-FD3DC5DACDF3}"/>
              </a:ext>
            </a:extLst>
          </p:cNvPr>
          <p:cNvSpPr txBox="1"/>
          <p:nvPr/>
        </p:nvSpPr>
        <p:spPr>
          <a:xfrm>
            <a:off x="8912790" y="5468562"/>
            <a:ext cx="1957278" cy="707886"/>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GAY</a:t>
            </a:r>
          </a:p>
          <a:p>
            <a:pPr algn="ctr">
              <a:defRPr/>
            </a:pPr>
            <a:r>
              <a:rPr lang="en-ZA" sz="2000" b="1" dirty="0">
                <a:solidFill>
                  <a:schemeClr val="bg1"/>
                </a:solidFill>
                <a:latin typeface="Century Gothic" panose="020B0502020202020204" pitchFamily="34" charset="0"/>
                <a:ea typeface="MS PGothic" panose="020B0600070205080204" pitchFamily="34" charset="-128"/>
              </a:rPr>
              <a:t>LGBTQ</a:t>
            </a:r>
          </a:p>
        </p:txBody>
      </p:sp>
      <p:sp>
        <p:nvSpPr>
          <p:cNvPr id="26" name="Oval 25">
            <a:extLst>
              <a:ext uri="{FF2B5EF4-FFF2-40B4-BE49-F238E27FC236}">
                <a16:creationId xmlns:a16="http://schemas.microsoft.com/office/drawing/2014/main" id="{B8366E23-F0C5-9C4F-95E2-5CC63151DB33}"/>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64AB4702-FC96-1743-976B-B2F57666C3A9}"/>
              </a:ext>
            </a:extLst>
          </p:cNvPr>
          <p:cNvCxnSpPr>
            <a:cxnSpLocks/>
            <a:endCxn id="26" idx="4"/>
          </p:cNvCxnSpPr>
          <p:nvPr/>
        </p:nvCxnSpPr>
        <p:spPr>
          <a:xfrm flipV="1">
            <a:off x="207545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8845C13-2255-0E42-AD8C-E0C6A88FB0C0}"/>
              </a:ext>
            </a:extLst>
          </p:cNvPr>
          <p:cNvCxnSpPr>
            <a:cxnSpLocks/>
          </p:cNvCxnSpPr>
          <p:nvPr/>
        </p:nvCxnSpPr>
        <p:spPr>
          <a:xfrm flipH="1">
            <a:off x="1656621"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09EC372-917D-AA45-B9F8-4611C2B405FB}"/>
              </a:ext>
            </a:extLst>
          </p:cNvPr>
          <p:cNvSpPr txBox="1"/>
          <p:nvPr/>
        </p:nvSpPr>
        <p:spPr>
          <a:xfrm>
            <a:off x="1913973" y="5571504"/>
            <a:ext cx="1163153" cy="707886"/>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LESBIAN</a:t>
            </a:r>
          </a:p>
          <a:p>
            <a:pPr algn="ctr">
              <a:defRPr/>
            </a:pPr>
            <a:r>
              <a:rPr lang="en-ZA" sz="2000" b="1" dirty="0">
                <a:solidFill>
                  <a:schemeClr val="bg1"/>
                </a:solidFill>
                <a:latin typeface="Century Gothic" panose="020B0502020202020204" pitchFamily="34" charset="0"/>
                <a:ea typeface="MS PGothic" panose="020B0600070205080204" pitchFamily="34" charset="-128"/>
              </a:rPr>
              <a:t>LGBTQ</a:t>
            </a:r>
          </a:p>
        </p:txBody>
      </p:sp>
      <p:sp>
        <p:nvSpPr>
          <p:cNvPr id="40" name="Oval 39">
            <a:extLst>
              <a:ext uri="{FF2B5EF4-FFF2-40B4-BE49-F238E27FC236}">
                <a16:creationId xmlns:a16="http://schemas.microsoft.com/office/drawing/2014/main" id="{C89E4C58-8E12-6940-B0CE-A775883ED0B3}"/>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C4D27D3B-FA6D-764A-8BF2-DA620AD05CE3}"/>
              </a:ext>
            </a:extLst>
          </p:cNvPr>
          <p:cNvCxnSpPr>
            <a:cxnSpLocks/>
            <a:endCxn id="40" idx="4"/>
          </p:cNvCxnSpPr>
          <p:nvPr/>
        </p:nvCxnSpPr>
        <p:spPr>
          <a:xfrm flipV="1">
            <a:off x="6089619"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3087BDF-BE89-554B-AB82-38929763E38D}"/>
              </a:ext>
            </a:extLst>
          </p:cNvPr>
          <p:cNvCxnSpPr>
            <a:cxnSpLocks/>
          </p:cNvCxnSpPr>
          <p:nvPr/>
        </p:nvCxnSpPr>
        <p:spPr>
          <a:xfrm flipH="1">
            <a:off x="5670789"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D2BA42-E7E4-8442-B0D2-28516B56789E}"/>
              </a:ext>
            </a:extLst>
          </p:cNvPr>
          <p:cNvSpPr txBox="1"/>
          <p:nvPr/>
        </p:nvSpPr>
        <p:spPr>
          <a:xfrm>
            <a:off x="5180792" y="5538644"/>
            <a:ext cx="2333901" cy="707886"/>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STRAIGHT</a:t>
            </a:r>
          </a:p>
          <a:p>
            <a:pPr algn="ctr">
              <a:defRPr/>
            </a:pPr>
            <a:r>
              <a:rPr lang="en-ZA" sz="2000" b="1" dirty="0">
                <a:solidFill>
                  <a:schemeClr val="bg1"/>
                </a:solidFill>
                <a:latin typeface="Century Gothic" panose="020B0502020202020204" pitchFamily="34" charset="0"/>
                <a:ea typeface="MS PGothic" panose="020B0600070205080204" pitchFamily="34" charset="-128"/>
              </a:rPr>
              <a:t>(HETEROSEXUAL)</a:t>
            </a:r>
          </a:p>
        </p:txBody>
      </p:sp>
      <p:cxnSp>
        <p:nvCxnSpPr>
          <p:cNvPr id="21" name="Straight Connector 20">
            <a:extLst>
              <a:ext uri="{FF2B5EF4-FFF2-40B4-BE49-F238E27FC236}">
                <a16:creationId xmlns:a16="http://schemas.microsoft.com/office/drawing/2014/main" id="{33186DD2-B0D5-F444-B79D-101B8AEA48D2}"/>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CD30F9B-D7E8-4649-A4E3-2AEC90C8FF4E}"/>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370EF61-5712-7344-88EE-AB1B8003FE26}"/>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E7C55745-0A2F-AA4B-A434-424071DF03DC}"/>
              </a:ext>
            </a:extLst>
          </p:cNvPr>
          <p:cNvSpPr/>
          <p:nvPr/>
        </p:nvSpPr>
        <p:spPr>
          <a:xfrm>
            <a:off x="2388137" y="3000116"/>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89E3B9F5-7C6A-3A46-8D9C-AF2B7BAB4318}"/>
              </a:ext>
            </a:extLst>
          </p:cNvPr>
          <p:cNvCxnSpPr>
            <a:cxnSpLocks/>
            <a:endCxn id="34" idx="4"/>
          </p:cNvCxnSpPr>
          <p:nvPr/>
        </p:nvCxnSpPr>
        <p:spPr>
          <a:xfrm flipV="1">
            <a:off x="3047756" y="4332116"/>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BA3586F-B7FF-4148-B1AE-2184EEE64629}"/>
              </a:ext>
            </a:extLst>
          </p:cNvPr>
          <p:cNvCxnSpPr>
            <a:cxnSpLocks/>
          </p:cNvCxnSpPr>
          <p:nvPr/>
        </p:nvCxnSpPr>
        <p:spPr>
          <a:xfrm flipH="1">
            <a:off x="2628926" y="4820755"/>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B08DF76C-425F-E545-98D4-8BBFDEC13BF4}"/>
              </a:ext>
            </a:extLst>
          </p:cNvPr>
          <p:cNvSpPr/>
          <p:nvPr/>
        </p:nvSpPr>
        <p:spPr>
          <a:xfrm>
            <a:off x="8740849" y="2280845"/>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BFDAE147-6BC7-6343-BE43-108FA9E59603}"/>
              </a:ext>
            </a:extLst>
          </p:cNvPr>
          <p:cNvCxnSpPr>
            <a:cxnSpLocks/>
          </p:cNvCxnSpPr>
          <p:nvPr/>
        </p:nvCxnSpPr>
        <p:spPr>
          <a:xfrm flipH="1">
            <a:off x="9891429" y="1635857"/>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43D9C41-E1EE-FA42-A1CE-FB209C8C8643}"/>
              </a:ext>
            </a:extLst>
          </p:cNvPr>
          <p:cNvCxnSpPr>
            <a:cxnSpLocks/>
          </p:cNvCxnSpPr>
          <p:nvPr/>
        </p:nvCxnSpPr>
        <p:spPr>
          <a:xfrm flipH="1">
            <a:off x="10095782" y="1615643"/>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5BFBD18-2238-0944-B16E-A1CB304A1C1B}"/>
              </a:ext>
            </a:extLst>
          </p:cNvPr>
          <p:cNvCxnSpPr>
            <a:cxnSpLocks/>
          </p:cNvCxnSpPr>
          <p:nvPr/>
        </p:nvCxnSpPr>
        <p:spPr>
          <a:xfrm>
            <a:off x="10708391" y="1580474"/>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9A70FBB9-CB3C-8248-A312-D17E529BA299}"/>
              </a:ext>
            </a:extLst>
          </p:cNvPr>
          <p:cNvSpPr/>
          <p:nvPr/>
        </p:nvSpPr>
        <p:spPr>
          <a:xfrm>
            <a:off x="5993017" y="2201322"/>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a:extLst>
              <a:ext uri="{FF2B5EF4-FFF2-40B4-BE49-F238E27FC236}">
                <a16:creationId xmlns:a16="http://schemas.microsoft.com/office/drawing/2014/main" id="{DBEE4320-7260-BE49-B199-AD12956CDB40}"/>
              </a:ext>
            </a:extLst>
          </p:cNvPr>
          <p:cNvCxnSpPr>
            <a:cxnSpLocks/>
          </p:cNvCxnSpPr>
          <p:nvPr/>
        </p:nvCxnSpPr>
        <p:spPr>
          <a:xfrm flipH="1">
            <a:off x="7143597" y="1556334"/>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737DDD9E-0258-164E-843A-31051C75B848}"/>
              </a:ext>
            </a:extLst>
          </p:cNvPr>
          <p:cNvCxnSpPr>
            <a:cxnSpLocks/>
          </p:cNvCxnSpPr>
          <p:nvPr/>
        </p:nvCxnSpPr>
        <p:spPr>
          <a:xfrm flipH="1">
            <a:off x="7347950" y="1536120"/>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E71CDE9-9C57-F84F-8002-7D0ACD5D67EE}"/>
              </a:ext>
            </a:extLst>
          </p:cNvPr>
          <p:cNvCxnSpPr>
            <a:cxnSpLocks/>
          </p:cNvCxnSpPr>
          <p:nvPr/>
        </p:nvCxnSpPr>
        <p:spPr>
          <a:xfrm>
            <a:off x="7960559" y="1500951"/>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28462957"/>
      </p:ext>
    </p:extLst>
  </p:cSld>
  <p:clrMapOvr>
    <a:masterClrMapping/>
  </p:clrMapOvr>
  <mc:AlternateContent xmlns:mc="http://schemas.openxmlformats.org/markup-compatibility/2006" xmlns:p14="http://schemas.microsoft.com/office/powerpoint/2010/main">
    <mc:Choice Requires="p14">
      <p:transition spd="slow" p14:dur="2000" advTm="31366"/>
    </mc:Choice>
    <mc:Fallback xmlns="">
      <p:transition spd="slow" advTm="31366"/>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17" name="Oval 16">
            <a:extLst>
              <a:ext uri="{FF2B5EF4-FFF2-40B4-BE49-F238E27FC236}">
                <a16:creationId xmlns:a16="http://schemas.microsoft.com/office/drawing/2014/main" id="{4AF249EC-A483-7C4D-86FB-A6684D11DE5A}"/>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7D327AF7-0ED0-9146-AC1C-FD3DC5DACDF3}"/>
              </a:ext>
            </a:extLst>
          </p:cNvPr>
          <p:cNvSpPr txBox="1"/>
          <p:nvPr/>
        </p:nvSpPr>
        <p:spPr>
          <a:xfrm>
            <a:off x="8912790" y="5468562"/>
            <a:ext cx="1957278" cy="707886"/>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BISEXUAL</a:t>
            </a:r>
          </a:p>
          <a:p>
            <a:pPr algn="ctr">
              <a:defRPr/>
            </a:pPr>
            <a:r>
              <a:rPr lang="en-ZA" sz="2000" b="1" dirty="0">
                <a:solidFill>
                  <a:schemeClr val="bg1"/>
                </a:solidFill>
                <a:latin typeface="Century Gothic" panose="020B0502020202020204" pitchFamily="34" charset="0"/>
                <a:ea typeface="MS PGothic" panose="020B0600070205080204" pitchFamily="34" charset="-128"/>
              </a:rPr>
              <a:t>LGBTQ</a:t>
            </a:r>
          </a:p>
        </p:txBody>
      </p:sp>
      <p:sp>
        <p:nvSpPr>
          <p:cNvPr id="26" name="Oval 25">
            <a:extLst>
              <a:ext uri="{FF2B5EF4-FFF2-40B4-BE49-F238E27FC236}">
                <a16:creationId xmlns:a16="http://schemas.microsoft.com/office/drawing/2014/main" id="{B8366E23-F0C5-9C4F-95E2-5CC63151DB33}"/>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64AB4702-FC96-1743-976B-B2F57666C3A9}"/>
              </a:ext>
            </a:extLst>
          </p:cNvPr>
          <p:cNvCxnSpPr>
            <a:cxnSpLocks/>
            <a:endCxn id="26" idx="4"/>
          </p:cNvCxnSpPr>
          <p:nvPr/>
        </p:nvCxnSpPr>
        <p:spPr>
          <a:xfrm flipV="1">
            <a:off x="207545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8845C13-2255-0E42-AD8C-E0C6A88FB0C0}"/>
              </a:ext>
            </a:extLst>
          </p:cNvPr>
          <p:cNvCxnSpPr>
            <a:cxnSpLocks/>
          </p:cNvCxnSpPr>
          <p:nvPr/>
        </p:nvCxnSpPr>
        <p:spPr>
          <a:xfrm flipH="1">
            <a:off x="1656621"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09EC372-917D-AA45-B9F8-4611C2B405FB}"/>
              </a:ext>
            </a:extLst>
          </p:cNvPr>
          <p:cNvSpPr txBox="1"/>
          <p:nvPr/>
        </p:nvSpPr>
        <p:spPr>
          <a:xfrm>
            <a:off x="1513731" y="5584349"/>
            <a:ext cx="1748812" cy="707886"/>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BISEXUAL</a:t>
            </a:r>
          </a:p>
          <a:p>
            <a:pPr algn="ctr">
              <a:defRPr/>
            </a:pPr>
            <a:r>
              <a:rPr lang="en-ZA" sz="2000" b="1" dirty="0">
                <a:solidFill>
                  <a:schemeClr val="bg1"/>
                </a:solidFill>
                <a:latin typeface="Century Gothic" panose="020B0502020202020204" pitchFamily="34" charset="0"/>
                <a:ea typeface="MS PGothic" panose="020B0600070205080204" pitchFamily="34" charset="-128"/>
              </a:rPr>
              <a:t>LGBTQ</a:t>
            </a:r>
          </a:p>
        </p:txBody>
      </p:sp>
      <p:sp>
        <p:nvSpPr>
          <p:cNvPr id="40" name="Oval 39">
            <a:extLst>
              <a:ext uri="{FF2B5EF4-FFF2-40B4-BE49-F238E27FC236}">
                <a16:creationId xmlns:a16="http://schemas.microsoft.com/office/drawing/2014/main" id="{C89E4C58-8E12-6940-B0CE-A775883ED0B3}"/>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C4D27D3B-FA6D-764A-8BF2-DA620AD05CE3}"/>
              </a:ext>
            </a:extLst>
          </p:cNvPr>
          <p:cNvCxnSpPr>
            <a:cxnSpLocks/>
            <a:endCxn id="40" idx="4"/>
          </p:cNvCxnSpPr>
          <p:nvPr/>
        </p:nvCxnSpPr>
        <p:spPr>
          <a:xfrm flipV="1">
            <a:off x="6089619"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3087BDF-BE89-554B-AB82-38929763E38D}"/>
              </a:ext>
            </a:extLst>
          </p:cNvPr>
          <p:cNvCxnSpPr>
            <a:cxnSpLocks/>
          </p:cNvCxnSpPr>
          <p:nvPr/>
        </p:nvCxnSpPr>
        <p:spPr>
          <a:xfrm flipH="1">
            <a:off x="5670789"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D2BA42-E7E4-8442-B0D2-28516B56789E}"/>
              </a:ext>
            </a:extLst>
          </p:cNvPr>
          <p:cNvSpPr txBox="1"/>
          <p:nvPr/>
        </p:nvSpPr>
        <p:spPr>
          <a:xfrm>
            <a:off x="5180792" y="5538644"/>
            <a:ext cx="2333901" cy="707886"/>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BISEXUAL</a:t>
            </a:r>
          </a:p>
          <a:p>
            <a:pPr algn="ctr">
              <a:defRPr/>
            </a:pPr>
            <a:r>
              <a:rPr lang="en-ZA" sz="2000" b="1" dirty="0">
                <a:solidFill>
                  <a:schemeClr val="bg1"/>
                </a:solidFill>
                <a:latin typeface="Century Gothic" panose="020B0502020202020204" pitchFamily="34" charset="0"/>
                <a:ea typeface="MS PGothic" panose="020B0600070205080204" pitchFamily="34" charset="-128"/>
              </a:rPr>
              <a:t>LGBTQ</a:t>
            </a:r>
          </a:p>
        </p:txBody>
      </p:sp>
      <p:cxnSp>
        <p:nvCxnSpPr>
          <p:cNvPr id="21" name="Straight Connector 20">
            <a:extLst>
              <a:ext uri="{FF2B5EF4-FFF2-40B4-BE49-F238E27FC236}">
                <a16:creationId xmlns:a16="http://schemas.microsoft.com/office/drawing/2014/main" id="{33186DD2-B0D5-F444-B79D-101B8AEA48D2}"/>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CD30F9B-D7E8-4649-A4E3-2AEC90C8FF4E}"/>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370EF61-5712-7344-88EE-AB1B8003FE26}"/>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E7C55745-0A2F-AA4B-A434-424071DF03DC}"/>
              </a:ext>
            </a:extLst>
          </p:cNvPr>
          <p:cNvSpPr/>
          <p:nvPr/>
        </p:nvSpPr>
        <p:spPr>
          <a:xfrm>
            <a:off x="2388137" y="3000116"/>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89E3B9F5-7C6A-3A46-8D9C-AF2B7BAB4318}"/>
              </a:ext>
            </a:extLst>
          </p:cNvPr>
          <p:cNvCxnSpPr>
            <a:cxnSpLocks/>
            <a:endCxn id="34" idx="4"/>
          </p:cNvCxnSpPr>
          <p:nvPr/>
        </p:nvCxnSpPr>
        <p:spPr>
          <a:xfrm flipV="1">
            <a:off x="3047756" y="4332116"/>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BA3586F-B7FF-4148-B1AE-2184EEE64629}"/>
              </a:ext>
            </a:extLst>
          </p:cNvPr>
          <p:cNvCxnSpPr>
            <a:cxnSpLocks/>
          </p:cNvCxnSpPr>
          <p:nvPr/>
        </p:nvCxnSpPr>
        <p:spPr>
          <a:xfrm flipH="1">
            <a:off x="2628926" y="4820755"/>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Oval 36">
            <a:extLst>
              <a:ext uri="{FF2B5EF4-FFF2-40B4-BE49-F238E27FC236}">
                <a16:creationId xmlns:a16="http://schemas.microsoft.com/office/drawing/2014/main" id="{B08DF76C-425F-E545-98D4-8BBFDEC13BF4}"/>
              </a:ext>
            </a:extLst>
          </p:cNvPr>
          <p:cNvSpPr/>
          <p:nvPr/>
        </p:nvSpPr>
        <p:spPr>
          <a:xfrm>
            <a:off x="8740849" y="2280845"/>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a:extLst>
              <a:ext uri="{FF2B5EF4-FFF2-40B4-BE49-F238E27FC236}">
                <a16:creationId xmlns:a16="http://schemas.microsoft.com/office/drawing/2014/main" id="{BFDAE147-6BC7-6343-BE43-108FA9E59603}"/>
              </a:ext>
            </a:extLst>
          </p:cNvPr>
          <p:cNvCxnSpPr>
            <a:cxnSpLocks/>
          </p:cNvCxnSpPr>
          <p:nvPr/>
        </p:nvCxnSpPr>
        <p:spPr>
          <a:xfrm flipH="1">
            <a:off x="9891429" y="1635857"/>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43D9C41-E1EE-FA42-A1CE-FB209C8C8643}"/>
              </a:ext>
            </a:extLst>
          </p:cNvPr>
          <p:cNvCxnSpPr>
            <a:cxnSpLocks/>
          </p:cNvCxnSpPr>
          <p:nvPr/>
        </p:nvCxnSpPr>
        <p:spPr>
          <a:xfrm flipH="1">
            <a:off x="10095782" y="1615643"/>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5BFBD18-2238-0944-B16E-A1CB304A1C1B}"/>
              </a:ext>
            </a:extLst>
          </p:cNvPr>
          <p:cNvCxnSpPr>
            <a:cxnSpLocks/>
          </p:cNvCxnSpPr>
          <p:nvPr/>
        </p:nvCxnSpPr>
        <p:spPr>
          <a:xfrm>
            <a:off x="10708391" y="1580474"/>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9A70FBB9-CB3C-8248-A312-D17E529BA299}"/>
              </a:ext>
            </a:extLst>
          </p:cNvPr>
          <p:cNvSpPr/>
          <p:nvPr/>
        </p:nvSpPr>
        <p:spPr>
          <a:xfrm>
            <a:off x="5993017" y="2201322"/>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a:extLst>
              <a:ext uri="{FF2B5EF4-FFF2-40B4-BE49-F238E27FC236}">
                <a16:creationId xmlns:a16="http://schemas.microsoft.com/office/drawing/2014/main" id="{DBEE4320-7260-BE49-B199-AD12956CDB40}"/>
              </a:ext>
            </a:extLst>
          </p:cNvPr>
          <p:cNvCxnSpPr>
            <a:cxnSpLocks/>
          </p:cNvCxnSpPr>
          <p:nvPr/>
        </p:nvCxnSpPr>
        <p:spPr>
          <a:xfrm flipH="1">
            <a:off x="7143597" y="1556334"/>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737DDD9E-0258-164E-843A-31051C75B848}"/>
              </a:ext>
            </a:extLst>
          </p:cNvPr>
          <p:cNvCxnSpPr>
            <a:cxnSpLocks/>
          </p:cNvCxnSpPr>
          <p:nvPr/>
        </p:nvCxnSpPr>
        <p:spPr>
          <a:xfrm flipH="1">
            <a:off x="7347950" y="1536120"/>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E71CDE9-9C57-F84F-8002-7D0ACD5D67EE}"/>
              </a:ext>
            </a:extLst>
          </p:cNvPr>
          <p:cNvCxnSpPr>
            <a:cxnSpLocks/>
          </p:cNvCxnSpPr>
          <p:nvPr/>
        </p:nvCxnSpPr>
        <p:spPr>
          <a:xfrm>
            <a:off x="7960559" y="1500951"/>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50" name="Oval 49">
            <a:extLst>
              <a:ext uri="{FF2B5EF4-FFF2-40B4-BE49-F238E27FC236}">
                <a16:creationId xmlns:a16="http://schemas.microsoft.com/office/drawing/2014/main" id="{88C7D9A2-059B-8A44-A733-D5861CDB6E2E}"/>
              </a:ext>
            </a:extLst>
          </p:cNvPr>
          <p:cNvSpPr/>
          <p:nvPr/>
        </p:nvSpPr>
        <p:spPr>
          <a:xfrm>
            <a:off x="1962778" y="2136933"/>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a:extLst>
              <a:ext uri="{FF2B5EF4-FFF2-40B4-BE49-F238E27FC236}">
                <a16:creationId xmlns:a16="http://schemas.microsoft.com/office/drawing/2014/main" id="{0DC9029C-88FF-2844-9A98-4D2CC60923C1}"/>
              </a:ext>
            </a:extLst>
          </p:cNvPr>
          <p:cNvCxnSpPr>
            <a:cxnSpLocks/>
          </p:cNvCxnSpPr>
          <p:nvPr/>
        </p:nvCxnSpPr>
        <p:spPr>
          <a:xfrm flipH="1">
            <a:off x="3113358" y="1491945"/>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3EAEC31-E07B-034C-A621-A6870458768D}"/>
              </a:ext>
            </a:extLst>
          </p:cNvPr>
          <p:cNvCxnSpPr>
            <a:cxnSpLocks/>
          </p:cNvCxnSpPr>
          <p:nvPr/>
        </p:nvCxnSpPr>
        <p:spPr>
          <a:xfrm flipH="1">
            <a:off x="3317711" y="1471731"/>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56858FD-1D2E-9641-8F30-1F787AAFA8DF}"/>
              </a:ext>
            </a:extLst>
          </p:cNvPr>
          <p:cNvCxnSpPr>
            <a:cxnSpLocks/>
          </p:cNvCxnSpPr>
          <p:nvPr/>
        </p:nvCxnSpPr>
        <p:spPr>
          <a:xfrm>
            <a:off x="3930320" y="1436562"/>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C5953F2C-D88F-AB4F-BBB0-F1C4B88FAE87}"/>
              </a:ext>
            </a:extLst>
          </p:cNvPr>
          <p:cNvSpPr/>
          <p:nvPr/>
        </p:nvSpPr>
        <p:spPr>
          <a:xfrm>
            <a:off x="8460370" y="3151289"/>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0D835443-D813-084F-AD4D-B4F14CBF8479}"/>
              </a:ext>
            </a:extLst>
          </p:cNvPr>
          <p:cNvCxnSpPr>
            <a:cxnSpLocks/>
            <a:endCxn id="54" idx="4"/>
          </p:cNvCxnSpPr>
          <p:nvPr/>
        </p:nvCxnSpPr>
        <p:spPr>
          <a:xfrm flipV="1">
            <a:off x="9119989" y="4483289"/>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7090283-D078-3B40-8044-F47F5B430D17}"/>
              </a:ext>
            </a:extLst>
          </p:cNvPr>
          <p:cNvCxnSpPr>
            <a:cxnSpLocks/>
          </p:cNvCxnSpPr>
          <p:nvPr/>
        </p:nvCxnSpPr>
        <p:spPr>
          <a:xfrm flipH="1">
            <a:off x="8701159" y="4971928"/>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59" name="Oval 58">
            <a:extLst>
              <a:ext uri="{FF2B5EF4-FFF2-40B4-BE49-F238E27FC236}">
                <a16:creationId xmlns:a16="http://schemas.microsoft.com/office/drawing/2014/main" id="{F4C69AC3-42AB-AE4F-BC46-AC907CD57EC6}"/>
              </a:ext>
            </a:extLst>
          </p:cNvPr>
          <p:cNvSpPr/>
          <p:nvPr/>
        </p:nvSpPr>
        <p:spPr>
          <a:xfrm>
            <a:off x="5061765" y="2074920"/>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7C1E7D32-9326-8B42-962A-C4F75EFA4242}"/>
              </a:ext>
            </a:extLst>
          </p:cNvPr>
          <p:cNvCxnSpPr>
            <a:cxnSpLocks/>
          </p:cNvCxnSpPr>
          <p:nvPr/>
        </p:nvCxnSpPr>
        <p:spPr>
          <a:xfrm flipH="1">
            <a:off x="6212345" y="1429932"/>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1AA5A800-57E3-354B-887B-4F1015A3DD22}"/>
              </a:ext>
            </a:extLst>
          </p:cNvPr>
          <p:cNvCxnSpPr>
            <a:cxnSpLocks/>
          </p:cNvCxnSpPr>
          <p:nvPr/>
        </p:nvCxnSpPr>
        <p:spPr>
          <a:xfrm flipH="1">
            <a:off x="6416698" y="1409718"/>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8766B12-40A8-4B4D-B675-7FB1A899F65C}"/>
              </a:ext>
            </a:extLst>
          </p:cNvPr>
          <p:cNvCxnSpPr>
            <a:cxnSpLocks/>
          </p:cNvCxnSpPr>
          <p:nvPr/>
        </p:nvCxnSpPr>
        <p:spPr>
          <a:xfrm>
            <a:off x="7029307" y="1374549"/>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65739346"/>
      </p:ext>
    </p:extLst>
  </p:cSld>
  <p:clrMapOvr>
    <a:masterClrMapping/>
  </p:clrMapOvr>
  <mc:AlternateContent xmlns:mc="http://schemas.openxmlformats.org/markup-compatibility/2006" xmlns:p14="http://schemas.microsoft.com/office/powerpoint/2010/main">
    <mc:Choice Requires="p14">
      <p:transition spd="slow" p14:dur="2000" advTm="32834"/>
    </mc:Choice>
    <mc:Fallback xmlns="">
      <p:transition spd="slow" advTm="3283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3" name="Oval 2">
            <a:extLst>
              <a:ext uri="{FF2B5EF4-FFF2-40B4-BE49-F238E27FC236}">
                <a16:creationId xmlns:a16="http://schemas.microsoft.com/office/drawing/2014/main" id="{BC216D49-B421-BC43-82C9-C46AA3BA3923}"/>
              </a:ext>
            </a:extLst>
          </p:cNvPr>
          <p:cNvSpPr/>
          <p:nvPr/>
        </p:nvSpPr>
        <p:spPr>
          <a:xfrm>
            <a:off x="1809992" y="3062178"/>
            <a:ext cx="1080000" cy="1080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680997DC-0BF1-444E-B9F3-770A23719103}"/>
              </a:ext>
            </a:extLst>
          </p:cNvPr>
          <p:cNvSpPr/>
          <p:nvPr/>
        </p:nvSpPr>
        <p:spPr>
          <a:xfrm>
            <a:off x="4372437" y="3062178"/>
            <a:ext cx="1080000" cy="1080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699027D-707A-ED42-A440-055E927BC428}"/>
              </a:ext>
            </a:extLst>
          </p:cNvPr>
          <p:cNvSpPr/>
          <p:nvPr/>
        </p:nvSpPr>
        <p:spPr>
          <a:xfrm>
            <a:off x="6488315" y="2832690"/>
            <a:ext cx="1512000" cy="151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AF249EC-A483-7C4D-86FB-A6684D11DE5A}"/>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DB9E28B-94F5-D647-BC10-41F1FD63DA99}"/>
              </a:ext>
            </a:extLst>
          </p:cNvPr>
          <p:cNvSpPr/>
          <p:nvPr/>
        </p:nvSpPr>
        <p:spPr>
          <a:xfrm>
            <a:off x="7766398" y="2035947"/>
            <a:ext cx="467834" cy="468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ord 4">
            <a:extLst>
              <a:ext uri="{FF2B5EF4-FFF2-40B4-BE49-F238E27FC236}">
                <a16:creationId xmlns:a16="http://schemas.microsoft.com/office/drawing/2014/main" id="{EDB78959-0803-7B48-905A-B54B28AAC631}"/>
              </a:ext>
            </a:extLst>
          </p:cNvPr>
          <p:cNvSpPr/>
          <p:nvPr/>
        </p:nvSpPr>
        <p:spPr>
          <a:xfrm flipH="1">
            <a:off x="-846401" y="281353"/>
            <a:ext cx="1329070" cy="6142887"/>
          </a:xfrm>
          <a:prstGeom prst="chord">
            <a:avLst>
              <a:gd name="adj1" fmla="val 5625332"/>
              <a:gd name="adj2" fmla="val 15979964"/>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E399C5A8-5FE9-1D43-BBFA-408F2B8570DC}"/>
              </a:ext>
            </a:extLst>
          </p:cNvPr>
          <p:cNvSpPr txBox="1"/>
          <p:nvPr/>
        </p:nvSpPr>
        <p:spPr>
          <a:xfrm>
            <a:off x="1547392" y="1338315"/>
            <a:ext cx="15884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MERCURY</a:t>
            </a:r>
          </a:p>
        </p:txBody>
      </p:sp>
      <p:sp>
        <p:nvSpPr>
          <p:cNvPr id="24" name="TextBox 23">
            <a:extLst>
              <a:ext uri="{FF2B5EF4-FFF2-40B4-BE49-F238E27FC236}">
                <a16:creationId xmlns:a16="http://schemas.microsoft.com/office/drawing/2014/main" id="{5A82D222-C5FF-BE42-AE2A-3A886460EB58}"/>
              </a:ext>
            </a:extLst>
          </p:cNvPr>
          <p:cNvSpPr txBox="1"/>
          <p:nvPr/>
        </p:nvSpPr>
        <p:spPr>
          <a:xfrm>
            <a:off x="4343426" y="1338315"/>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VENUS</a:t>
            </a:r>
          </a:p>
        </p:txBody>
      </p:sp>
      <p:sp>
        <p:nvSpPr>
          <p:cNvPr id="27" name="TextBox 26">
            <a:extLst>
              <a:ext uri="{FF2B5EF4-FFF2-40B4-BE49-F238E27FC236}">
                <a16:creationId xmlns:a16="http://schemas.microsoft.com/office/drawing/2014/main" id="{4CFA50ED-9D52-BB45-AE56-BCC61D6BD2FB}"/>
              </a:ext>
            </a:extLst>
          </p:cNvPr>
          <p:cNvSpPr txBox="1"/>
          <p:nvPr/>
        </p:nvSpPr>
        <p:spPr>
          <a:xfrm>
            <a:off x="6635069" y="1338315"/>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EARTH</a:t>
            </a:r>
          </a:p>
        </p:txBody>
      </p:sp>
      <p:sp>
        <p:nvSpPr>
          <p:cNvPr id="28" name="TextBox 27">
            <a:extLst>
              <a:ext uri="{FF2B5EF4-FFF2-40B4-BE49-F238E27FC236}">
                <a16:creationId xmlns:a16="http://schemas.microsoft.com/office/drawing/2014/main" id="{123F1B4C-E4E5-9549-9020-151E26829ACE}"/>
              </a:ext>
            </a:extLst>
          </p:cNvPr>
          <p:cNvSpPr txBox="1"/>
          <p:nvPr/>
        </p:nvSpPr>
        <p:spPr>
          <a:xfrm>
            <a:off x="9540596" y="1356228"/>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MARS</a:t>
            </a:r>
          </a:p>
        </p:txBody>
      </p:sp>
    </p:spTree>
    <p:custDataLst>
      <p:tags r:id="rId1"/>
    </p:custDataLst>
    <p:extLst>
      <p:ext uri="{BB962C8B-B14F-4D97-AF65-F5344CB8AC3E}">
        <p14:creationId xmlns:p14="http://schemas.microsoft.com/office/powerpoint/2010/main" val="1438487210"/>
      </p:ext>
    </p:extLst>
  </p:cSld>
  <p:clrMapOvr>
    <a:masterClrMapping/>
  </p:clrMapOvr>
  <mc:AlternateContent xmlns:mc="http://schemas.openxmlformats.org/markup-compatibility/2006" xmlns:p14="http://schemas.microsoft.com/office/powerpoint/2010/main">
    <mc:Choice Requires="p14">
      <p:transition spd="slow" p14:dur="2000" advTm="10665"/>
    </mc:Choice>
    <mc:Fallback xmlns="">
      <p:transition spd="slow" advTm="1066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0-#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0-#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0-#ppt_w/2"/>
                                          </p:val>
                                        </p:tav>
                                        <p:tav tm="100000">
                                          <p:val>
                                            <p:strVal val="#ppt_x"/>
                                          </p:val>
                                        </p:tav>
                                      </p:tavLst>
                                    </p:anim>
                                    <p:anim calcmode="lin" valueType="num">
                                      <p:cBhvr additive="base">
                                        <p:cTn id="22"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0-#ppt_w/2"/>
                                          </p:val>
                                        </p:tav>
                                        <p:tav tm="100000">
                                          <p:val>
                                            <p:strVal val="#ppt_x"/>
                                          </p:val>
                                        </p:tav>
                                      </p:tavLst>
                                    </p:anim>
                                    <p:anim calcmode="lin" valueType="num">
                                      <p:cBhvr additive="base">
                                        <p:cTn id="32" dur="500" fill="hold"/>
                                        <p:tgtEl>
                                          <p:spTgt spid="18"/>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500" fill="hold"/>
                                        <p:tgtEl>
                                          <p:spTgt spid="27"/>
                                        </p:tgtEl>
                                        <p:attrNameLst>
                                          <p:attrName>ppt_x</p:attrName>
                                        </p:attrNameLst>
                                      </p:cBhvr>
                                      <p:tavLst>
                                        <p:tav tm="0">
                                          <p:val>
                                            <p:strVal val="0-#ppt_w/2"/>
                                          </p:val>
                                        </p:tav>
                                        <p:tav tm="100000">
                                          <p:val>
                                            <p:strVal val="#ppt_x"/>
                                          </p:val>
                                        </p:tav>
                                      </p:tavLst>
                                    </p:anim>
                                    <p:anim calcmode="lin" valueType="num">
                                      <p:cBhvr additive="base">
                                        <p:cTn id="36"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0-#ppt_w/2"/>
                                          </p:val>
                                        </p:tav>
                                        <p:tav tm="100000">
                                          <p:val>
                                            <p:strVal val="#ppt_x"/>
                                          </p:val>
                                        </p:tav>
                                      </p:tavLst>
                                    </p:anim>
                                    <p:anim calcmode="lin" valueType="num">
                                      <p:cBhvr additive="base">
                                        <p:cTn id="42" dur="500" fill="hold"/>
                                        <p:tgtEl>
                                          <p:spTgt spid="17"/>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additive="base">
                                        <p:cTn id="45" dur="500" fill="hold"/>
                                        <p:tgtEl>
                                          <p:spTgt spid="28"/>
                                        </p:tgtEl>
                                        <p:attrNameLst>
                                          <p:attrName>ppt_x</p:attrName>
                                        </p:attrNameLst>
                                      </p:cBhvr>
                                      <p:tavLst>
                                        <p:tav tm="0">
                                          <p:val>
                                            <p:strVal val="0-#ppt_w/2"/>
                                          </p:val>
                                        </p:tav>
                                        <p:tav tm="100000">
                                          <p:val>
                                            <p:strVal val="#ppt_x"/>
                                          </p:val>
                                        </p:tav>
                                      </p:tavLst>
                                    </p:anim>
                                    <p:anim calcmode="lin" valueType="num">
                                      <p:cBhvr additive="base">
                                        <p:cTn id="46"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16" grpId="0" animBg="1"/>
      <p:bldP spid="17" grpId="0" animBg="1"/>
      <p:bldP spid="18" grpId="0" animBg="1"/>
      <p:bldP spid="21" grpId="0"/>
      <p:bldP spid="24" grpId="0"/>
      <p:bldP spid="27" grpId="0"/>
      <p:bldP spid="2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cxnSp>
        <p:nvCxnSpPr>
          <p:cNvPr id="29" name="Straight Connector 28">
            <a:extLst>
              <a:ext uri="{FF2B5EF4-FFF2-40B4-BE49-F238E27FC236}">
                <a16:creationId xmlns:a16="http://schemas.microsoft.com/office/drawing/2014/main" id="{64AB4702-FC96-1743-976B-B2F57666C3A9}"/>
              </a:ext>
            </a:extLst>
          </p:cNvPr>
          <p:cNvCxnSpPr>
            <a:cxnSpLocks/>
          </p:cNvCxnSpPr>
          <p:nvPr/>
        </p:nvCxnSpPr>
        <p:spPr>
          <a:xfrm flipV="1">
            <a:off x="6084524" y="2955851"/>
            <a:ext cx="11476" cy="2519228"/>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8845C13-2255-0E42-AD8C-E0C6A88FB0C0}"/>
              </a:ext>
            </a:extLst>
          </p:cNvPr>
          <p:cNvCxnSpPr>
            <a:cxnSpLocks/>
          </p:cNvCxnSpPr>
          <p:nvPr/>
        </p:nvCxnSpPr>
        <p:spPr>
          <a:xfrm flipH="1">
            <a:off x="5665059" y="4789813"/>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D2BA42-E7E4-8442-B0D2-28516B56789E}"/>
              </a:ext>
            </a:extLst>
          </p:cNvPr>
          <p:cNvSpPr txBox="1"/>
          <p:nvPr/>
        </p:nvSpPr>
        <p:spPr>
          <a:xfrm>
            <a:off x="4965524" y="5498524"/>
            <a:ext cx="226095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PAN SEXUAL</a:t>
            </a:r>
          </a:p>
        </p:txBody>
      </p:sp>
      <p:grpSp>
        <p:nvGrpSpPr>
          <p:cNvPr id="2" name="Group 1">
            <a:extLst>
              <a:ext uri="{FF2B5EF4-FFF2-40B4-BE49-F238E27FC236}">
                <a16:creationId xmlns:a16="http://schemas.microsoft.com/office/drawing/2014/main" id="{8C368F3C-61C6-044B-80FD-0329C0F634B6}"/>
              </a:ext>
            </a:extLst>
          </p:cNvPr>
          <p:cNvGrpSpPr/>
          <p:nvPr/>
        </p:nvGrpSpPr>
        <p:grpSpPr>
          <a:xfrm rot="13564272">
            <a:off x="5758756" y="4661230"/>
            <a:ext cx="651533" cy="697162"/>
            <a:chOff x="4719524" y="2269770"/>
            <a:chExt cx="651533" cy="697162"/>
          </a:xfrm>
        </p:grpSpPr>
        <p:cxnSp>
          <p:nvCxnSpPr>
            <p:cNvPr id="34" name="Straight Connector 33">
              <a:extLst>
                <a:ext uri="{FF2B5EF4-FFF2-40B4-BE49-F238E27FC236}">
                  <a16:creationId xmlns:a16="http://schemas.microsoft.com/office/drawing/2014/main" id="{9A7BED63-2E77-7344-B2D1-C2FFDD887FAB}"/>
                </a:ext>
              </a:extLst>
            </p:cNvPr>
            <p:cNvCxnSpPr>
              <a:cxnSpLocks/>
            </p:cNvCxnSpPr>
            <p:nvPr/>
          </p:nvCxnSpPr>
          <p:spPr>
            <a:xfrm flipH="1">
              <a:off x="4737080" y="2307405"/>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DFD939E-3271-144A-A5BB-649CF22A292E}"/>
                </a:ext>
              </a:extLst>
            </p:cNvPr>
            <p:cNvCxnSpPr>
              <a:cxnSpLocks/>
            </p:cNvCxnSpPr>
            <p:nvPr/>
          </p:nvCxnSpPr>
          <p:spPr>
            <a:xfrm>
              <a:off x="4719524" y="2269770"/>
              <a:ext cx="35000" cy="69716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5" name="Arc 24">
            <a:extLst>
              <a:ext uri="{FF2B5EF4-FFF2-40B4-BE49-F238E27FC236}">
                <a16:creationId xmlns:a16="http://schemas.microsoft.com/office/drawing/2014/main" id="{DA3EE0DA-2E84-8C4A-83D2-CDC96F11396E}"/>
              </a:ext>
            </a:extLst>
          </p:cNvPr>
          <p:cNvSpPr/>
          <p:nvPr/>
        </p:nvSpPr>
        <p:spPr>
          <a:xfrm rot="3276347">
            <a:off x="5425857" y="2967346"/>
            <a:ext cx="1340284" cy="1290932"/>
          </a:xfrm>
          <a:prstGeom prst="arc">
            <a:avLst>
              <a:gd name="adj1" fmla="val 10855018"/>
              <a:gd name="adj2" fmla="val 3800890"/>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04679238"/>
      </p:ext>
    </p:extLst>
  </p:cSld>
  <p:clrMapOvr>
    <a:masterClrMapping/>
  </p:clrMapOvr>
  <mc:AlternateContent xmlns:mc="http://schemas.openxmlformats.org/markup-compatibility/2006" xmlns:p14="http://schemas.microsoft.com/office/powerpoint/2010/main">
    <mc:Choice Requires="p14">
      <p:transition spd="slow" p14:dur="2000" advTm="17274"/>
    </mc:Choice>
    <mc:Fallback xmlns="">
      <p:transition spd="slow" advTm="1727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43" name="TextBox 42">
            <a:extLst>
              <a:ext uri="{FF2B5EF4-FFF2-40B4-BE49-F238E27FC236}">
                <a16:creationId xmlns:a16="http://schemas.microsoft.com/office/drawing/2014/main" id="{10D2BA42-E7E4-8442-B0D2-28516B56789E}"/>
              </a:ext>
            </a:extLst>
          </p:cNvPr>
          <p:cNvSpPr txBox="1"/>
          <p:nvPr/>
        </p:nvSpPr>
        <p:spPr>
          <a:xfrm>
            <a:off x="5003624" y="5515647"/>
            <a:ext cx="226095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NONBINARY</a:t>
            </a:r>
          </a:p>
        </p:txBody>
      </p:sp>
      <p:sp>
        <p:nvSpPr>
          <p:cNvPr id="14" name="TextBox 13">
            <a:extLst>
              <a:ext uri="{FF2B5EF4-FFF2-40B4-BE49-F238E27FC236}">
                <a16:creationId xmlns:a16="http://schemas.microsoft.com/office/drawing/2014/main" id="{96AE0080-BEDE-B843-8F63-3B88093903FC}"/>
              </a:ext>
            </a:extLst>
          </p:cNvPr>
          <p:cNvSpPr txBox="1"/>
          <p:nvPr/>
        </p:nvSpPr>
        <p:spPr>
          <a:xfrm>
            <a:off x="9303797" y="5487202"/>
            <a:ext cx="161274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MALE</a:t>
            </a:r>
          </a:p>
        </p:txBody>
      </p:sp>
      <p:sp>
        <p:nvSpPr>
          <p:cNvPr id="18" name="TextBox 17">
            <a:extLst>
              <a:ext uri="{FF2B5EF4-FFF2-40B4-BE49-F238E27FC236}">
                <a16:creationId xmlns:a16="http://schemas.microsoft.com/office/drawing/2014/main" id="{31DD4786-3517-BB4C-B811-B31A4B35F602}"/>
              </a:ext>
            </a:extLst>
          </p:cNvPr>
          <p:cNvSpPr txBox="1"/>
          <p:nvPr/>
        </p:nvSpPr>
        <p:spPr>
          <a:xfrm>
            <a:off x="1325022" y="5501328"/>
            <a:ext cx="15008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FEMALE</a:t>
            </a:r>
          </a:p>
        </p:txBody>
      </p:sp>
      <p:pic>
        <p:nvPicPr>
          <p:cNvPr id="46" name="Picture 45" descr="Logo&#10;&#10;Description automatically generated with medium confidence">
            <a:extLst>
              <a:ext uri="{FF2B5EF4-FFF2-40B4-BE49-F238E27FC236}">
                <a16:creationId xmlns:a16="http://schemas.microsoft.com/office/drawing/2014/main" id="{80AFA2B4-4A6E-6D45-A8EB-54F78D55E16C}"/>
              </a:ext>
            </a:extLst>
          </p:cNvPr>
          <p:cNvPicPr>
            <a:picLocks noChangeAspect="1"/>
          </p:cNvPicPr>
          <p:nvPr/>
        </p:nvPicPr>
        <p:blipFill>
          <a:blip r:embed="rId4"/>
          <a:stretch>
            <a:fillRect/>
          </a:stretch>
        </p:blipFill>
        <p:spPr>
          <a:xfrm>
            <a:off x="5599024" y="2468389"/>
            <a:ext cx="1434834" cy="1913112"/>
          </a:xfrm>
          <a:prstGeom prst="rect">
            <a:avLst/>
          </a:prstGeom>
        </p:spPr>
      </p:pic>
      <p:pic>
        <p:nvPicPr>
          <p:cNvPr id="47" name="Picture 46" descr="Icon&#10;&#10;Description automatically generated">
            <a:extLst>
              <a:ext uri="{FF2B5EF4-FFF2-40B4-BE49-F238E27FC236}">
                <a16:creationId xmlns:a16="http://schemas.microsoft.com/office/drawing/2014/main" id="{5D5D897C-4BAE-9149-A51F-BE55AEABFB66}"/>
              </a:ext>
            </a:extLst>
          </p:cNvPr>
          <p:cNvPicPr>
            <a:picLocks noChangeAspect="1"/>
          </p:cNvPicPr>
          <p:nvPr/>
        </p:nvPicPr>
        <p:blipFill>
          <a:blip r:embed="rId5"/>
          <a:stretch>
            <a:fillRect/>
          </a:stretch>
        </p:blipFill>
        <p:spPr>
          <a:xfrm>
            <a:off x="9303797" y="2428900"/>
            <a:ext cx="1568752" cy="2091669"/>
          </a:xfrm>
          <a:prstGeom prst="rect">
            <a:avLst/>
          </a:prstGeom>
        </p:spPr>
      </p:pic>
      <p:pic>
        <p:nvPicPr>
          <p:cNvPr id="50" name="Picture 49" descr="Icon&#10;&#10;Description automatically generated">
            <a:extLst>
              <a:ext uri="{FF2B5EF4-FFF2-40B4-BE49-F238E27FC236}">
                <a16:creationId xmlns:a16="http://schemas.microsoft.com/office/drawing/2014/main" id="{C9773AC2-F1DA-234D-8BD4-3977B547666E}"/>
              </a:ext>
            </a:extLst>
          </p:cNvPr>
          <p:cNvPicPr>
            <a:picLocks noChangeAspect="1"/>
          </p:cNvPicPr>
          <p:nvPr/>
        </p:nvPicPr>
        <p:blipFill>
          <a:blip r:embed="rId6"/>
          <a:stretch>
            <a:fillRect/>
          </a:stretch>
        </p:blipFill>
        <p:spPr>
          <a:xfrm flipH="1">
            <a:off x="1319451" y="2346186"/>
            <a:ext cx="1620081" cy="2157518"/>
          </a:xfrm>
          <a:prstGeom prst="rect">
            <a:avLst/>
          </a:prstGeom>
        </p:spPr>
      </p:pic>
      <p:sp>
        <p:nvSpPr>
          <p:cNvPr id="2" name="Rounded Rectangular Callout 1">
            <a:extLst>
              <a:ext uri="{FF2B5EF4-FFF2-40B4-BE49-F238E27FC236}">
                <a16:creationId xmlns:a16="http://schemas.microsoft.com/office/drawing/2014/main" id="{55890F8E-87DD-CA41-A620-66320262CE30}"/>
              </a:ext>
            </a:extLst>
          </p:cNvPr>
          <p:cNvSpPr/>
          <p:nvPr/>
        </p:nvSpPr>
        <p:spPr>
          <a:xfrm>
            <a:off x="1899138" y="728024"/>
            <a:ext cx="2239570" cy="1241076"/>
          </a:xfrm>
          <a:prstGeom prst="wedgeRoundRectCallout">
            <a:avLst>
              <a:gd name="adj1" fmla="val -33947"/>
              <a:gd name="adj2" fmla="val 74668"/>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82C89"/>
                </a:solidFill>
              </a:rPr>
              <a:t>Hi, my name is Sue, and my pronouns are she and her </a:t>
            </a:r>
          </a:p>
        </p:txBody>
      </p:sp>
      <p:sp>
        <p:nvSpPr>
          <p:cNvPr id="26" name="Rounded Rectangular Callout 25">
            <a:extLst>
              <a:ext uri="{FF2B5EF4-FFF2-40B4-BE49-F238E27FC236}">
                <a16:creationId xmlns:a16="http://schemas.microsoft.com/office/drawing/2014/main" id="{BDFEB7C0-14C5-7243-95C5-B74A457C12C3}"/>
              </a:ext>
            </a:extLst>
          </p:cNvPr>
          <p:cNvSpPr/>
          <p:nvPr/>
        </p:nvSpPr>
        <p:spPr>
          <a:xfrm>
            <a:off x="5456988" y="728024"/>
            <a:ext cx="2260951" cy="1108228"/>
          </a:xfrm>
          <a:prstGeom prst="wedgeRoundRectCallout">
            <a:avLst>
              <a:gd name="adj1" fmla="val -33947"/>
              <a:gd name="adj2" fmla="val 74668"/>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82C89"/>
                </a:solidFill>
              </a:rPr>
              <a:t>I’m Jo and my pronouns are they and them </a:t>
            </a:r>
          </a:p>
        </p:txBody>
      </p:sp>
      <p:sp>
        <p:nvSpPr>
          <p:cNvPr id="29" name="Rounded Rectangular Callout 28">
            <a:extLst>
              <a:ext uri="{FF2B5EF4-FFF2-40B4-BE49-F238E27FC236}">
                <a16:creationId xmlns:a16="http://schemas.microsoft.com/office/drawing/2014/main" id="{E2F1BB23-C825-334D-916A-A5C5622B3369}"/>
              </a:ext>
            </a:extLst>
          </p:cNvPr>
          <p:cNvSpPr/>
          <p:nvPr/>
        </p:nvSpPr>
        <p:spPr>
          <a:xfrm>
            <a:off x="8652093" y="841729"/>
            <a:ext cx="2220455" cy="1108228"/>
          </a:xfrm>
          <a:prstGeom prst="wedgeRoundRectCallout">
            <a:avLst>
              <a:gd name="adj1" fmla="val 24576"/>
              <a:gd name="adj2" fmla="val 79391"/>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82C89"/>
                </a:solidFill>
              </a:rPr>
              <a:t>Hi I’m Tom and my pronouns are he and him </a:t>
            </a:r>
          </a:p>
        </p:txBody>
      </p:sp>
    </p:spTree>
    <p:custDataLst>
      <p:tags r:id="rId1"/>
    </p:custDataLst>
    <p:extLst>
      <p:ext uri="{BB962C8B-B14F-4D97-AF65-F5344CB8AC3E}">
        <p14:creationId xmlns:p14="http://schemas.microsoft.com/office/powerpoint/2010/main" val="1702807237"/>
      </p:ext>
    </p:extLst>
  </p:cSld>
  <p:clrMapOvr>
    <a:masterClrMapping/>
  </p:clrMapOvr>
  <mc:AlternateContent xmlns:mc="http://schemas.openxmlformats.org/markup-compatibility/2006" xmlns:p14="http://schemas.microsoft.com/office/powerpoint/2010/main">
    <mc:Choice Requires="p14">
      <p:transition spd="slow" p14:dur="2000" advTm="39503"/>
    </mc:Choice>
    <mc:Fallback xmlns="">
      <p:transition spd="slow" advTm="395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500" fill="hold"/>
                                        <p:tgtEl>
                                          <p:spTgt spid="29"/>
                                        </p:tgtEl>
                                        <p:attrNameLst>
                                          <p:attrName>ppt_x</p:attrName>
                                        </p:attrNameLst>
                                      </p:cBhvr>
                                      <p:tavLst>
                                        <p:tav tm="0">
                                          <p:val>
                                            <p:strVal val="#ppt_x"/>
                                          </p:val>
                                        </p:tav>
                                        <p:tav tm="100000">
                                          <p:val>
                                            <p:strVal val="#ppt_x"/>
                                          </p:val>
                                        </p:tav>
                                      </p:tavLst>
                                    </p:anim>
                                    <p:anim calcmode="lin" valueType="num">
                                      <p:cBhvr additive="base">
                                        <p:cTn id="16" dur="500" fill="hold"/>
                                        <p:tgtEl>
                                          <p:spTgt spid="2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animBg="1"/>
      <p:bldP spid="2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EC52C"/>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pic>
        <p:nvPicPr>
          <p:cNvPr id="31" name="Picture 6">
            <a:extLst>
              <a:ext uri="{FF2B5EF4-FFF2-40B4-BE49-F238E27FC236}">
                <a16:creationId xmlns:a16="http://schemas.microsoft.com/office/drawing/2014/main" id="{4F00AF8F-5F97-4FB0-9FD3-F684D7BFACC5}"/>
              </a:ext>
            </a:extLst>
          </p:cNvPr>
          <p:cNvPicPr>
            <a:picLocks noChangeAspect="1"/>
          </p:cNvPicPr>
          <p:nvPr/>
        </p:nvPicPr>
        <p:blipFill rotWithShape="1">
          <a:blip r:embed="rId3">
            <a:extLst>
              <a:ext uri="{28A0092B-C50C-407E-A947-70E740481C1C}">
                <a14:useLocalDpi xmlns:a14="http://schemas.microsoft.com/office/drawing/2010/main" val="0"/>
              </a:ext>
            </a:extLst>
          </a:blip>
          <a:srcRect l="36425" t="59497" r="35907" b="26786"/>
          <a:stretch/>
        </p:blipFill>
        <p:spPr bwMode="auto">
          <a:xfrm>
            <a:off x="6404387" y="2073431"/>
            <a:ext cx="3930872" cy="902658"/>
          </a:xfrm>
          <a:prstGeom prst="rect">
            <a:avLst/>
          </a:prstGeom>
          <a:solidFill>
            <a:srgbClr val="FCC916"/>
          </a:solidFill>
          <a:ln>
            <a:noFill/>
          </a:ln>
        </p:spPr>
      </p:pic>
      <p:sp>
        <p:nvSpPr>
          <p:cNvPr id="32" name="TextBox 31">
            <a:extLst>
              <a:ext uri="{FF2B5EF4-FFF2-40B4-BE49-F238E27FC236}">
                <a16:creationId xmlns:a16="http://schemas.microsoft.com/office/drawing/2014/main" id="{C72F3F9A-2F7A-4966-B509-45CFC12B7E78}"/>
              </a:ext>
            </a:extLst>
          </p:cNvPr>
          <p:cNvSpPr txBox="1"/>
          <p:nvPr/>
        </p:nvSpPr>
        <p:spPr>
          <a:xfrm>
            <a:off x="2088852" y="617474"/>
            <a:ext cx="4200189" cy="1015663"/>
          </a:xfrm>
          <a:prstGeom prst="rect">
            <a:avLst/>
          </a:prstGeom>
          <a:noFill/>
        </p:spPr>
        <p:txBody>
          <a:bodyPr wrap="none">
            <a:spAutoFit/>
          </a:bodyPr>
          <a:lstStyle/>
          <a:p>
            <a:pPr>
              <a:defRPr/>
            </a:pPr>
            <a:r>
              <a:rPr lang="en-ZA" sz="6000" b="1" dirty="0">
                <a:solidFill>
                  <a:schemeClr val="bg1"/>
                </a:solidFill>
                <a:latin typeface="Century Gothic" panose="020B0502020202020204" pitchFamily="34" charset="0"/>
                <a:ea typeface="MS PGothic" panose="020B0600070205080204" pitchFamily="34" charset="-128"/>
              </a:rPr>
              <a:t>stay </a:t>
            </a:r>
            <a:r>
              <a:rPr lang="en-ZA" sz="6000" b="1" dirty="0">
                <a:solidFill>
                  <a:srgbClr val="6B08A5"/>
                </a:solidFill>
                <a:latin typeface="Century Gothic" panose="020B0502020202020204" pitchFamily="34" charset="0"/>
                <a:ea typeface="MS PGothic" panose="020B0600070205080204" pitchFamily="34" charset="-128"/>
              </a:rPr>
              <a:t>strong</a:t>
            </a:r>
          </a:p>
        </p:txBody>
      </p:sp>
      <p:pic>
        <p:nvPicPr>
          <p:cNvPr id="33" name="Picture 6">
            <a:extLst>
              <a:ext uri="{FF2B5EF4-FFF2-40B4-BE49-F238E27FC236}">
                <a16:creationId xmlns:a16="http://schemas.microsoft.com/office/drawing/2014/main" id="{6AE385DF-8F5B-4329-9EBD-3CF4B8FC2F60}"/>
              </a:ext>
            </a:extLst>
          </p:cNvPr>
          <p:cNvPicPr>
            <a:picLocks noChangeAspect="1"/>
          </p:cNvPicPr>
          <p:nvPr/>
        </p:nvPicPr>
        <p:blipFill rotWithShape="1">
          <a:blip r:embed="rId3">
            <a:extLst>
              <a:ext uri="{28A0092B-C50C-407E-A947-70E740481C1C}">
                <a14:useLocalDpi xmlns:a14="http://schemas.microsoft.com/office/drawing/2010/main" val="0"/>
              </a:ext>
            </a:extLst>
          </a:blip>
          <a:srcRect l="36425" t="6282" r="35907" b="39623"/>
          <a:stretch/>
        </p:blipFill>
        <p:spPr bwMode="auto">
          <a:xfrm>
            <a:off x="7085330" y="2976090"/>
            <a:ext cx="2529841" cy="2290991"/>
          </a:xfrm>
          <a:prstGeom prst="rect">
            <a:avLst/>
          </a:prstGeom>
          <a:solidFill>
            <a:srgbClr val="FCC916"/>
          </a:solidFill>
          <a:ln>
            <a:noFill/>
          </a:ln>
        </p:spPr>
      </p:pic>
      <p:sp>
        <p:nvSpPr>
          <p:cNvPr id="6" name="TextBox 5">
            <a:extLst>
              <a:ext uri="{FF2B5EF4-FFF2-40B4-BE49-F238E27FC236}">
                <a16:creationId xmlns:a16="http://schemas.microsoft.com/office/drawing/2014/main" id="{472F5887-D9BB-4997-8725-D1400E98589B}"/>
              </a:ext>
            </a:extLst>
          </p:cNvPr>
          <p:cNvSpPr txBox="1"/>
          <p:nvPr/>
        </p:nvSpPr>
        <p:spPr>
          <a:xfrm>
            <a:off x="4917871" y="1874689"/>
            <a:ext cx="1861407" cy="1015663"/>
          </a:xfrm>
          <a:prstGeom prst="rect">
            <a:avLst/>
          </a:prstGeom>
          <a:noFill/>
        </p:spPr>
        <p:txBody>
          <a:bodyPr wrap="none">
            <a:spAutoFit/>
          </a:bodyPr>
          <a:lstStyle/>
          <a:p>
            <a:pPr>
              <a:defRPr/>
            </a:pPr>
            <a:r>
              <a:rPr lang="en-ZA" sz="6000" b="1" dirty="0">
                <a:solidFill>
                  <a:schemeClr val="bg1"/>
                </a:solidFill>
                <a:latin typeface="Century Gothic" panose="020B0502020202020204" pitchFamily="34" charset="0"/>
                <a:ea typeface="MS PGothic" panose="020B0600070205080204" pitchFamily="34" charset="-128"/>
              </a:rPr>
              <a:t>take</a:t>
            </a:r>
          </a:p>
        </p:txBody>
      </p:sp>
      <p:sp>
        <p:nvSpPr>
          <p:cNvPr id="7" name="TextBox 6">
            <a:extLst>
              <a:ext uri="{FF2B5EF4-FFF2-40B4-BE49-F238E27FC236}">
                <a16:creationId xmlns:a16="http://schemas.microsoft.com/office/drawing/2014/main" id="{A9532BF5-687E-4AD2-843B-ADD237225734}"/>
              </a:ext>
            </a:extLst>
          </p:cNvPr>
          <p:cNvSpPr txBox="1"/>
          <p:nvPr/>
        </p:nvSpPr>
        <p:spPr>
          <a:xfrm>
            <a:off x="1524000" y="5714143"/>
            <a:ext cx="9144000" cy="696794"/>
          </a:xfrm>
          <a:prstGeom prst="rect">
            <a:avLst/>
          </a:prstGeom>
          <a:noFill/>
        </p:spPr>
        <p:txBody>
          <a:bodyPr wrap="square">
            <a:spAutoFit/>
          </a:bodyPr>
          <a:lstStyle/>
          <a:p>
            <a:pPr algn="ctr">
              <a:lnSpc>
                <a:spcPct val="150000"/>
              </a:lnSpc>
              <a:defRPr/>
            </a:pPr>
            <a:r>
              <a:rPr lang="en-ZA" sz="3000" b="1" dirty="0">
                <a:solidFill>
                  <a:srgbClr val="482C89"/>
                </a:solidFill>
                <a:latin typeface="Century Gothic" panose="020B0502020202020204" pitchFamily="34" charset="0"/>
                <a:ea typeface="MS PGothic" panose="020B0600070205080204" pitchFamily="34" charset="-128"/>
              </a:rPr>
              <a:t>www.couragechildprotection.com</a:t>
            </a:r>
            <a:endParaRPr lang="en-ZA" sz="3000" dirty="0">
              <a:solidFill>
                <a:srgbClr val="482C89"/>
              </a:solidFill>
              <a:latin typeface="Century Gothic" panose="020B0502020202020204" pitchFamily="34" charset="0"/>
            </a:endParaRPr>
          </a:p>
        </p:txBody>
      </p:sp>
    </p:spTree>
    <p:extLst>
      <p:ext uri="{BB962C8B-B14F-4D97-AF65-F5344CB8AC3E}">
        <p14:creationId xmlns:p14="http://schemas.microsoft.com/office/powerpoint/2010/main" val="354394571"/>
      </p:ext>
    </p:extLst>
  </p:cSld>
  <p:clrMapOvr>
    <a:masterClrMapping/>
  </p:clrMapOvr>
  <mc:AlternateContent xmlns:mc="http://schemas.openxmlformats.org/markup-compatibility/2006" xmlns:p14="http://schemas.microsoft.com/office/powerpoint/2010/main">
    <mc:Choice Requires="p14">
      <p:transition spd="slow" p14:dur="2000" advTm="10519"/>
    </mc:Choice>
    <mc:Fallback xmlns="">
      <p:transition spd="slow" advTm="1051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3" name="Oval 2">
            <a:extLst>
              <a:ext uri="{FF2B5EF4-FFF2-40B4-BE49-F238E27FC236}">
                <a16:creationId xmlns:a16="http://schemas.microsoft.com/office/drawing/2014/main" id="{BC216D49-B421-BC43-82C9-C46AA3BA3923}"/>
              </a:ext>
            </a:extLst>
          </p:cNvPr>
          <p:cNvSpPr/>
          <p:nvPr/>
        </p:nvSpPr>
        <p:spPr>
          <a:xfrm>
            <a:off x="1809992" y="3062178"/>
            <a:ext cx="1080000" cy="1080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680997DC-0BF1-444E-B9F3-770A23719103}"/>
              </a:ext>
            </a:extLst>
          </p:cNvPr>
          <p:cNvSpPr/>
          <p:nvPr/>
        </p:nvSpPr>
        <p:spPr>
          <a:xfrm>
            <a:off x="4372437" y="3062178"/>
            <a:ext cx="1080000" cy="1080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699027D-707A-ED42-A440-055E927BC428}"/>
              </a:ext>
            </a:extLst>
          </p:cNvPr>
          <p:cNvSpPr/>
          <p:nvPr/>
        </p:nvSpPr>
        <p:spPr>
          <a:xfrm>
            <a:off x="6488315" y="2832690"/>
            <a:ext cx="1512000" cy="151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AF249EC-A483-7C4D-86FB-A6684D11DE5A}"/>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DB9E28B-94F5-D647-BC10-41F1FD63DA99}"/>
              </a:ext>
            </a:extLst>
          </p:cNvPr>
          <p:cNvSpPr/>
          <p:nvPr/>
        </p:nvSpPr>
        <p:spPr>
          <a:xfrm>
            <a:off x="7766398" y="2035947"/>
            <a:ext cx="467834" cy="468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hord 4">
            <a:extLst>
              <a:ext uri="{FF2B5EF4-FFF2-40B4-BE49-F238E27FC236}">
                <a16:creationId xmlns:a16="http://schemas.microsoft.com/office/drawing/2014/main" id="{EDB78959-0803-7B48-905A-B54B28AAC631}"/>
              </a:ext>
            </a:extLst>
          </p:cNvPr>
          <p:cNvSpPr/>
          <p:nvPr/>
        </p:nvSpPr>
        <p:spPr>
          <a:xfrm flipH="1">
            <a:off x="-846401" y="281353"/>
            <a:ext cx="1329070" cy="6142887"/>
          </a:xfrm>
          <a:prstGeom prst="chord">
            <a:avLst>
              <a:gd name="adj1" fmla="val 5625332"/>
              <a:gd name="adj2" fmla="val 15979964"/>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E399C5A8-5FE9-1D43-BBFA-408F2B8570DC}"/>
              </a:ext>
            </a:extLst>
          </p:cNvPr>
          <p:cNvSpPr txBox="1"/>
          <p:nvPr/>
        </p:nvSpPr>
        <p:spPr>
          <a:xfrm>
            <a:off x="1547392" y="1338315"/>
            <a:ext cx="15884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MERCURY</a:t>
            </a:r>
          </a:p>
        </p:txBody>
      </p:sp>
      <p:sp>
        <p:nvSpPr>
          <p:cNvPr id="24" name="TextBox 23">
            <a:extLst>
              <a:ext uri="{FF2B5EF4-FFF2-40B4-BE49-F238E27FC236}">
                <a16:creationId xmlns:a16="http://schemas.microsoft.com/office/drawing/2014/main" id="{5A82D222-C5FF-BE42-AE2A-3A886460EB58}"/>
              </a:ext>
            </a:extLst>
          </p:cNvPr>
          <p:cNvSpPr txBox="1"/>
          <p:nvPr/>
        </p:nvSpPr>
        <p:spPr>
          <a:xfrm>
            <a:off x="4343426" y="1338315"/>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VENUS</a:t>
            </a:r>
          </a:p>
        </p:txBody>
      </p:sp>
      <p:sp>
        <p:nvSpPr>
          <p:cNvPr id="27" name="TextBox 26">
            <a:extLst>
              <a:ext uri="{FF2B5EF4-FFF2-40B4-BE49-F238E27FC236}">
                <a16:creationId xmlns:a16="http://schemas.microsoft.com/office/drawing/2014/main" id="{4CFA50ED-9D52-BB45-AE56-BCC61D6BD2FB}"/>
              </a:ext>
            </a:extLst>
          </p:cNvPr>
          <p:cNvSpPr txBox="1"/>
          <p:nvPr/>
        </p:nvSpPr>
        <p:spPr>
          <a:xfrm>
            <a:off x="6635069" y="1338315"/>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EARTH</a:t>
            </a:r>
          </a:p>
        </p:txBody>
      </p:sp>
      <p:sp>
        <p:nvSpPr>
          <p:cNvPr id="28" name="TextBox 27">
            <a:extLst>
              <a:ext uri="{FF2B5EF4-FFF2-40B4-BE49-F238E27FC236}">
                <a16:creationId xmlns:a16="http://schemas.microsoft.com/office/drawing/2014/main" id="{123F1B4C-E4E5-9549-9020-151E26829ACE}"/>
              </a:ext>
            </a:extLst>
          </p:cNvPr>
          <p:cNvSpPr txBox="1"/>
          <p:nvPr/>
        </p:nvSpPr>
        <p:spPr>
          <a:xfrm>
            <a:off x="9540596" y="1356228"/>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MARS</a:t>
            </a:r>
          </a:p>
        </p:txBody>
      </p:sp>
      <p:grpSp>
        <p:nvGrpSpPr>
          <p:cNvPr id="6" name="Group 5">
            <a:extLst>
              <a:ext uri="{FF2B5EF4-FFF2-40B4-BE49-F238E27FC236}">
                <a16:creationId xmlns:a16="http://schemas.microsoft.com/office/drawing/2014/main" id="{24414D3C-E82E-E349-854E-C3187D3085CF}"/>
              </a:ext>
            </a:extLst>
          </p:cNvPr>
          <p:cNvGrpSpPr/>
          <p:nvPr/>
        </p:nvGrpSpPr>
        <p:grpSpPr>
          <a:xfrm>
            <a:off x="1199829" y="2178756"/>
            <a:ext cx="2309498" cy="3710558"/>
            <a:chOff x="1199829" y="2178756"/>
            <a:chExt cx="2309498" cy="3710558"/>
          </a:xfrm>
        </p:grpSpPr>
        <p:sp>
          <p:nvSpPr>
            <p:cNvPr id="51" name="Arc 50">
              <a:extLst>
                <a:ext uri="{FF2B5EF4-FFF2-40B4-BE49-F238E27FC236}">
                  <a16:creationId xmlns:a16="http://schemas.microsoft.com/office/drawing/2014/main" id="{70CA03C9-C7F3-7C44-BCD0-6D823EF02ABF}"/>
                </a:ext>
              </a:extLst>
            </p:cNvPr>
            <p:cNvSpPr/>
            <p:nvPr/>
          </p:nvSpPr>
          <p:spPr>
            <a:xfrm rot="8186129">
              <a:off x="1925003" y="2178756"/>
              <a:ext cx="849977" cy="866800"/>
            </a:xfrm>
            <a:prstGeom prst="arc">
              <a:avLst>
                <a:gd name="adj1" fmla="val 13284724"/>
                <a:gd name="adj2" fmla="val 2579490"/>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56" name="Straight Connector 55">
              <a:extLst>
                <a:ext uri="{FF2B5EF4-FFF2-40B4-BE49-F238E27FC236}">
                  <a16:creationId xmlns:a16="http://schemas.microsoft.com/office/drawing/2014/main" id="{FE0B69E4-76A5-7248-B01B-F8FCB0887902}"/>
                </a:ext>
              </a:extLst>
            </p:cNvPr>
            <p:cNvCxnSpPr>
              <a:cxnSpLocks/>
            </p:cNvCxnSpPr>
            <p:nvPr/>
          </p:nvCxnSpPr>
          <p:spPr>
            <a:xfrm flipV="1">
              <a:off x="2342936" y="4102613"/>
              <a:ext cx="0" cy="680647"/>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6557B4A-018D-E246-BBDC-06DF35D0E75F}"/>
                </a:ext>
              </a:extLst>
            </p:cNvPr>
            <p:cNvCxnSpPr>
              <a:cxnSpLocks/>
            </p:cNvCxnSpPr>
            <p:nvPr/>
          </p:nvCxnSpPr>
          <p:spPr>
            <a:xfrm flipH="1">
              <a:off x="2044755" y="4344690"/>
              <a:ext cx="593725"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F557BA36-A8CD-DA40-9074-FD59CE7FF03C}"/>
                </a:ext>
              </a:extLst>
            </p:cNvPr>
            <p:cNvSpPr txBox="1"/>
            <p:nvPr/>
          </p:nvSpPr>
          <p:spPr>
            <a:xfrm>
              <a:off x="1199829" y="5489204"/>
              <a:ext cx="2309498"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HERMAFRODITE</a:t>
              </a:r>
            </a:p>
          </p:txBody>
        </p:sp>
      </p:grpSp>
      <p:grpSp>
        <p:nvGrpSpPr>
          <p:cNvPr id="2" name="Group 1">
            <a:extLst>
              <a:ext uri="{FF2B5EF4-FFF2-40B4-BE49-F238E27FC236}">
                <a16:creationId xmlns:a16="http://schemas.microsoft.com/office/drawing/2014/main" id="{9C55A05B-0C88-3947-B27C-590C55F17BA9}"/>
              </a:ext>
            </a:extLst>
          </p:cNvPr>
          <p:cNvGrpSpPr/>
          <p:nvPr/>
        </p:nvGrpSpPr>
        <p:grpSpPr>
          <a:xfrm>
            <a:off x="4329540" y="4173928"/>
            <a:ext cx="1163153" cy="1715386"/>
            <a:chOff x="4329540" y="4173928"/>
            <a:chExt cx="1163153" cy="1715386"/>
          </a:xfrm>
        </p:grpSpPr>
        <p:cxnSp>
          <p:nvCxnSpPr>
            <p:cNvPr id="36" name="Straight Connector 35">
              <a:extLst>
                <a:ext uri="{FF2B5EF4-FFF2-40B4-BE49-F238E27FC236}">
                  <a16:creationId xmlns:a16="http://schemas.microsoft.com/office/drawing/2014/main" id="{6FC171DB-FD5C-1E4D-9BA2-D2E94EECF59C}"/>
                </a:ext>
              </a:extLst>
            </p:cNvPr>
            <p:cNvCxnSpPr>
              <a:cxnSpLocks/>
            </p:cNvCxnSpPr>
            <p:nvPr/>
          </p:nvCxnSpPr>
          <p:spPr>
            <a:xfrm flipV="1">
              <a:off x="4912436" y="4173928"/>
              <a:ext cx="0" cy="680647"/>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A6AC50A1-107E-C546-B6A7-E3F7311E64FF}"/>
                </a:ext>
              </a:extLst>
            </p:cNvPr>
            <p:cNvCxnSpPr>
              <a:cxnSpLocks/>
            </p:cNvCxnSpPr>
            <p:nvPr/>
          </p:nvCxnSpPr>
          <p:spPr>
            <a:xfrm flipH="1">
              <a:off x="4614255" y="4416005"/>
              <a:ext cx="593725"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01EA3060-8BF6-9643-AC83-6C0595CA124C}"/>
                </a:ext>
              </a:extLst>
            </p:cNvPr>
            <p:cNvSpPr txBox="1"/>
            <p:nvPr/>
          </p:nvSpPr>
          <p:spPr>
            <a:xfrm>
              <a:off x="4329540"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FEMALE</a:t>
              </a:r>
            </a:p>
          </p:txBody>
        </p:sp>
      </p:grpSp>
      <p:grpSp>
        <p:nvGrpSpPr>
          <p:cNvPr id="8" name="Group 7">
            <a:extLst>
              <a:ext uri="{FF2B5EF4-FFF2-40B4-BE49-F238E27FC236}">
                <a16:creationId xmlns:a16="http://schemas.microsoft.com/office/drawing/2014/main" id="{B19DBC4F-10D5-6243-9FAF-2932B804D851}"/>
              </a:ext>
            </a:extLst>
          </p:cNvPr>
          <p:cNvGrpSpPr/>
          <p:nvPr/>
        </p:nvGrpSpPr>
        <p:grpSpPr>
          <a:xfrm>
            <a:off x="6488315" y="2832690"/>
            <a:ext cx="1512000" cy="3058357"/>
            <a:chOff x="6488315" y="2832690"/>
            <a:chExt cx="1512000" cy="3058357"/>
          </a:xfrm>
        </p:grpSpPr>
        <p:cxnSp>
          <p:nvCxnSpPr>
            <p:cNvPr id="19" name="Straight Connector 18">
              <a:extLst>
                <a:ext uri="{FF2B5EF4-FFF2-40B4-BE49-F238E27FC236}">
                  <a16:creationId xmlns:a16="http://schemas.microsoft.com/office/drawing/2014/main" id="{79167633-4111-1743-8F09-4FB5DB1E82BE}"/>
                </a:ext>
              </a:extLst>
            </p:cNvPr>
            <p:cNvCxnSpPr>
              <a:stCxn id="16" idx="2"/>
              <a:endCxn id="16" idx="6"/>
            </p:cNvCxnSpPr>
            <p:nvPr/>
          </p:nvCxnSpPr>
          <p:spPr>
            <a:xfrm>
              <a:off x="6488315" y="3588690"/>
              <a:ext cx="1512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5422677-A9DF-7E47-92B7-F45B8CCF80F1}"/>
                </a:ext>
              </a:extLst>
            </p:cNvPr>
            <p:cNvCxnSpPr>
              <a:cxnSpLocks/>
              <a:endCxn id="16" idx="0"/>
            </p:cNvCxnSpPr>
            <p:nvPr/>
          </p:nvCxnSpPr>
          <p:spPr>
            <a:xfrm flipV="1">
              <a:off x="7244315" y="2832690"/>
              <a:ext cx="0" cy="1512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0B851947-0B40-D04D-958C-82A361E2B9C3}"/>
                </a:ext>
              </a:extLst>
            </p:cNvPr>
            <p:cNvSpPr txBox="1"/>
            <p:nvPr/>
          </p:nvSpPr>
          <p:spPr>
            <a:xfrm>
              <a:off x="6685216" y="5490937"/>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HOME</a:t>
              </a:r>
            </a:p>
          </p:txBody>
        </p:sp>
      </p:grpSp>
      <p:grpSp>
        <p:nvGrpSpPr>
          <p:cNvPr id="7" name="Group 6">
            <a:extLst>
              <a:ext uri="{FF2B5EF4-FFF2-40B4-BE49-F238E27FC236}">
                <a16:creationId xmlns:a16="http://schemas.microsoft.com/office/drawing/2014/main" id="{D6F05A97-3214-014F-9805-F5486F127958}"/>
              </a:ext>
            </a:extLst>
          </p:cNvPr>
          <p:cNvGrpSpPr/>
          <p:nvPr/>
        </p:nvGrpSpPr>
        <p:grpSpPr>
          <a:xfrm>
            <a:off x="9534973" y="2255480"/>
            <a:ext cx="1898105" cy="3633834"/>
            <a:chOff x="9534973" y="2255480"/>
            <a:chExt cx="1898105" cy="3633834"/>
          </a:xfrm>
        </p:grpSpPr>
        <p:sp>
          <p:nvSpPr>
            <p:cNvPr id="29" name="TextBox 28">
              <a:extLst>
                <a:ext uri="{FF2B5EF4-FFF2-40B4-BE49-F238E27FC236}">
                  <a16:creationId xmlns:a16="http://schemas.microsoft.com/office/drawing/2014/main" id="{5E70308F-F9E1-3840-9DAD-C456066F4D4B}"/>
                </a:ext>
              </a:extLst>
            </p:cNvPr>
            <p:cNvSpPr txBox="1"/>
            <p:nvPr/>
          </p:nvSpPr>
          <p:spPr>
            <a:xfrm>
              <a:off x="9534973"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MALE</a:t>
              </a:r>
            </a:p>
          </p:txBody>
        </p:sp>
        <p:cxnSp>
          <p:nvCxnSpPr>
            <p:cNvPr id="30" name="Straight Connector 29">
              <a:extLst>
                <a:ext uri="{FF2B5EF4-FFF2-40B4-BE49-F238E27FC236}">
                  <a16:creationId xmlns:a16="http://schemas.microsoft.com/office/drawing/2014/main" id="{DB5A3BC6-3DA8-C743-AB28-823CC4D6D6B0}"/>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F4B76D-95A4-C14D-9D6F-9157AB81303F}"/>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ED6559E-0580-D946-A8ED-3CC9CFFCD169}"/>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579548022"/>
      </p:ext>
    </p:extLst>
  </p:cSld>
  <p:clrMapOvr>
    <a:masterClrMapping/>
  </p:clrMapOvr>
  <mc:AlternateContent xmlns:mc="http://schemas.openxmlformats.org/markup-compatibility/2006" xmlns:p14="http://schemas.microsoft.com/office/powerpoint/2010/main">
    <mc:Choice Requires="p14">
      <p:transition spd="slow" p14:dur="2000" advTm="43332"/>
    </mc:Choice>
    <mc:Fallback xmlns="">
      <p:transition spd="slow" advTm="433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17" name="Oval 16">
            <a:extLst>
              <a:ext uri="{FF2B5EF4-FFF2-40B4-BE49-F238E27FC236}">
                <a16:creationId xmlns:a16="http://schemas.microsoft.com/office/drawing/2014/main" id="{4AF249EC-A483-7C4D-86FB-A6684D11DE5A}"/>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7D327AF7-0ED0-9146-AC1C-FD3DC5DACDF3}"/>
              </a:ext>
            </a:extLst>
          </p:cNvPr>
          <p:cNvSpPr txBox="1"/>
          <p:nvPr/>
        </p:nvSpPr>
        <p:spPr>
          <a:xfrm>
            <a:off x="9534973"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MALE</a:t>
            </a:r>
          </a:p>
        </p:txBody>
      </p:sp>
      <p:sp>
        <p:nvSpPr>
          <p:cNvPr id="26" name="Oval 25">
            <a:extLst>
              <a:ext uri="{FF2B5EF4-FFF2-40B4-BE49-F238E27FC236}">
                <a16:creationId xmlns:a16="http://schemas.microsoft.com/office/drawing/2014/main" id="{B8366E23-F0C5-9C4F-95E2-5CC63151DB33}"/>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64AB4702-FC96-1743-976B-B2F57666C3A9}"/>
              </a:ext>
            </a:extLst>
          </p:cNvPr>
          <p:cNvCxnSpPr>
            <a:cxnSpLocks/>
            <a:endCxn id="26" idx="4"/>
          </p:cNvCxnSpPr>
          <p:nvPr/>
        </p:nvCxnSpPr>
        <p:spPr>
          <a:xfrm flipV="1">
            <a:off x="207545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8845C13-2255-0E42-AD8C-E0C6A88FB0C0}"/>
              </a:ext>
            </a:extLst>
          </p:cNvPr>
          <p:cNvCxnSpPr>
            <a:cxnSpLocks/>
          </p:cNvCxnSpPr>
          <p:nvPr/>
        </p:nvCxnSpPr>
        <p:spPr>
          <a:xfrm flipH="1">
            <a:off x="1656621"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09EC372-917D-AA45-B9F8-4611C2B405FB}"/>
              </a:ext>
            </a:extLst>
          </p:cNvPr>
          <p:cNvSpPr txBox="1"/>
          <p:nvPr/>
        </p:nvSpPr>
        <p:spPr>
          <a:xfrm>
            <a:off x="1493874"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FEMALE</a:t>
            </a:r>
          </a:p>
        </p:txBody>
      </p:sp>
      <p:sp>
        <p:nvSpPr>
          <p:cNvPr id="43" name="TextBox 42">
            <a:extLst>
              <a:ext uri="{FF2B5EF4-FFF2-40B4-BE49-F238E27FC236}">
                <a16:creationId xmlns:a16="http://schemas.microsoft.com/office/drawing/2014/main" id="{10D2BA42-E7E4-8442-B0D2-28516B56789E}"/>
              </a:ext>
            </a:extLst>
          </p:cNvPr>
          <p:cNvSpPr txBox="1"/>
          <p:nvPr/>
        </p:nvSpPr>
        <p:spPr>
          <a:xfrm>
            <a:off x="5422210" y="5489204"/>
            <a:ext cx="1332000"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HYBRID</a:t>
            </a:r>
          </a:p>
        </p:txBody>
      </p:sp>
      <p:sp>
        <p:nvSpPr>
          <p:cNvPr id="59" name="Arc 58">
            <a:extLst>
              <a:ext uri="{FF2B5EF4-FFF2-40B4-BE49-F238E27FC236}">
                <a16:creationId xmlns:a16="http://schemas.microsoft.com/office/drawing/2014/main" id="{7BC5529D-EDF6-E944-9A8A-457D400C867F}"/>
              </a:ext>
            </a:extLst>
          </p:cNvPr>
          <p:cNvSpPr/>
          <p:nvPr/>
        </p:nvSpPr>
        <p:spPr>
          <a:xfrm rot="8186129">
            <a:off x="5406289" y="1597672"/>
            <a:ext cx="1340284" cy="1290932"/>
          </a:xfrm>
          <a:prstGeom prst="arc">
            <a:avLst>
              <a:gd name="adj1" fmla="val 13766695"/>
              <a:gd name="adj2" fmla="val 2456610"/>
            </a:avLst>
          </a:prstGeom>
          <a:ln w="762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Oval 63">
            <a:extLst>
              <a:ext uri="{FF2B5EF4-FFF2-40B4-BE49-F238E27FC236}">
                <a16:creationId xmlns:a16="http://schemas.microsoft.com/office/drawing/2014/main" id="{0E695AD7-8EDB-EF46-B151-950D820448DD}"/>
              </a:ext>
            </a:extLst>
          </p:cNvPr>
          <p:cNvSpPr/>
          <p:nvPr/>
        </p:nvSpPr>
        <p:spPr>
          <a:xfrm>
            <a:off x="541681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BBA7161C-1982-E84E-9B0F-CAF05F583F0F}"/>
              </a:ext>
            </a:extLst>
          </p:cNvPr>
          <p:cNvCxnSpPr>
            <a:cxnSpLocks/>
            <a:endCxn id="64" idx="4"/>
          </p:cNvCxnSpPr>
          <p:nvPr/>
        </p:nvCxnSpPr>
        <p:spPr>
          <a:xfrm flipV="1">
            <a:off x="607643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39A8922-FDD8-654A-AC9C-1A97F2BB43E8}"/>
              </a:ext>
            </a:extLst>
          </p:cNvPr>
          <p:cNvCxnSpPr>
            <a:cxnSpLocks/>
          </p:cNvCxnSpPr>
          <p:nvPr/>
        </p:nvCxnSpPr>
        <p:spPr>
          <a:xfrm flipH="1">
            <a:off x="5657601"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26E958A8-E1D0-A04A-B96C-169152DB5A90}"/>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9A1435F-C55C-B445-9578-C54D2A20041B}"/>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6A3EC5C-D06B-2147-B081-C6B24C5DE2D0}"/>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BD7828A-03F5-4549-8790-DEC126C69946}"/>
              </a:ext>
            </a:extLst>
          </p:cNvPr>
          <p:cNvCxnSpPr>
            <a:cxnSpLocks/>
          </p:cNvCxnSpPr>
          <p:nvPr/>
        </p:nvCxnSpPr>
        <p:spPr>
          <a:xfrm flipH="1" flipV="1">
            <a:off x="5618686" y="818027"/>
            <a:ext cx="941866" cy="94186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DD1E68A-5159-0E4E-A1C9-2AE11173491D}"/>
              </a:ext>
            </a:extLst>
          </p:cNvPr>
          <p:cNvCxnSpPr>
            <a:cxnSpLocks/>
          </p:cNvCxnSpPr>
          <p:nvPr/>
        </p:nvCxnSpPr>
        <p:spPr>
          <a:xfrm flipH="1">
            <a:off x="5618686" y="818027"/>
            <a:ext cx="941866" cy="94186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64688271"/>
      </p:ext>
    </p:extLst>
  </p:cSld>
  <p:clrMapOvr>
    <a:masterClrMapping/>
  </p:clrMapOvr>
  <mc:AlternateContent xmlns:mc="http://schemas.openxmlformats.org/markup-compatibility/2006" xmlns:p14="http://schemas.microsoft.com/office/powerpoint/2010/main">
    <mc:Choice Requires="p14">
      <p:transition spd="slow" p14:dur="2000" advTm="24759"/>
    </mc:Choice>
    <mc:Fallback xmlns="">
      <p:transition spd="slow" advTm="2475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17" name="Oval 16">
            <a:extLst>
              <a:ext uri="{FF2B5EF4-FFF2-40B4-BE49-F238E27FC236}">
                <a16:creationId xmlns:a16="http://schemas.microsoft.com/office/drawing/2014/main" id="{4AF249EC-A483-7C4D-86FB-A6684D11DE5A}"/>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7D327AF7-0ED0-9146-AC1C-FD3DC5DACDF3}"/>
              </a:ext>
            </a:extLst>
          </p:cNvPr>
          <p:cNvSpPr txBox="1"/>
          <p:nvPr/>
        </p:nvSpPr>
        <p:spPr>
          <a:xfrm>
            <a:off x="9534973"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MALE</a:t>
            </a:r>
          </a:p>
        </p:txBody>
      </p:sp>
      <p:sp>
        <p:nvSpPr>
          <p:cNvPr id="26" name="Oval 25">
            <a:extLst>
              <a:ext uri="{FF2B5EF4-FFF2-40B4-BE49-F238E27FC236}">
                <a16:creationId xmlns:a16="http://schemas.microsoft.com/office/drawing/2014/main" id="{B8366E23-F0C5-9C4F-95E2-5CC63151DB33}"/>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64AB4702-FC96-1743-976B-B2F57666C3A9}"/>
              </a:ext>
            </a:extLst>
          </p:cNvPr>
          <p:cNvCxnSpPr>
            <a:cxnSpLocks/>
            <a:endCxn id="26" idx="4"/>
          </p:cNvCxnSpPr>
          <p:nvPr/>
        </p:nvCxnSpPr>
        <p:spPr>
          <a:xfrm flipV="1">
            <a:off x="207545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8845C13-2255-0E42-AD8C-E0C6A88FB0C0}"/>
              </a:ext>
            </a:extLst>
          </p:cNvPr>
          <p:cNvCxnSpPr>
            <a:cxnSpLocks/>
          </p:cNvCxnSpPr>
          <p:nvPr/>
        </p:nvCxnSpPr>
        <p:spPr>
          <a:xfrm flipH="1">
            <a:off x="1656621"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09EC372-917D-AA45-B9F8-4611C2B405FB}"/>
              </a:ext>
            </a:extLst>
          </p:cNvPr>
          <p:cNvSpPr txBox="1"/>
          <p:nvPr/>
        </p:nvSpPr>
        <p:spPr>
          <a:xfrm>
            <a:off x="1493874"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FEMALE</a:t>
            </a:r>
          </a:p>
        </p:txBody>
      </p:sp>
      <p:sp>
        <p:nvSpPr>
          <p:cNvPr id="40" name="Oval 39">
            <a:extLst>
              <a:ext uri="{FF2B5EF4-FFF2-40B4-BE49-F238E27FC236}">
                <a16:creationId xmlns:a16="http://schemas.microsoft.com/office/drawing/2014/main" id="{C89E4C58-8E12-6940-B0CE-A775883ED0B3}"/>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C4D27D3B-FA6D-764A-8BF2-DA620AD05CE3}"/>
              </a:ext>
            </a:extLst>
          </p:cNvPr>
          <p:cNvCxnSpPr>
            <a:cxnSpLocks/>
            <a:endCxn id="40" idx="4"/>
          </p:cNvCxnSpPr>
          <p:nvPr/>
        </p:nvCxnSpPr>
        <p:spPr>
          <a:xfrm flipV="1">
            <a:off x="6089619"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3087BDF-BE89-554B-AB82-38929763E38D}"/>
              </a:ext>
            </a:extLst>
          </p:cNvPr>
          <p:cNvCxnSpPr>
            <a:cxnSpLocks/>
          </p:cNvCxnSpPr>
          <p:nvPr/>
        </p:nvCxnSpPr>
        <p:spPr>
          <a:xfrm flipH="1">
            <a:off x="5670789"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D2BA42-E7E4-8442-B0D2-28516B56789E}"/>
              </a:ext>
            </a:extLst>
          </p:cNvPr>
          <p:cNvSpPr txBox="1"/>
          <p:nvPr/>
        </p:nvSpPr>
        <p:spPr>
          <a:xfrm>
            <a:off x="5422210" y="5489204"/>
            <a:ext cx="1332000"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INTERSEX</a:t>
            </a:r>
          </a:p>
        </p:txBody>
      </p:sp>
      <p:cxnSp>
        <p:nvCxnSpPr>
          <p:cNvPr id="21" name="Straight Connector 20">
            <a:extLst>
              <a:ext uri="{FF2B5EF4-FFF2-40B4-BE49-F238E27FC236}">
                <a16:creationId xmlns:a16="http://schemas.microsoft.com/office/drawing/2014/main" id="{33186DD2-B0D5-F444-B79D-101B8AEA48D2}"/>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CD30F9B-D7E8-4649-A4E3-2AEC90C8FF4E}"/>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370EF61-5712-7344-88EE-AB1B8003FE26}"/>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FA81571-A80B-9F4F-9CCA-714B99434019}"/>
              </a:ext>
            </a:extLst>
          </p:cNvPr>
          <p:cNvCxnSpPr>
            <a:cxnSpLocks/>
          </p:cNvCxnSpPr>
          <p:nvPr/>
        </p:nvCxnSpPr>
        <p:spPr>
          <a:xfrm flipH="1">
            <a:off x="6557647"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EB72276-8B4C-3E49-8E7A-EC3F9D1C50CE}"/>
              </a:ext>
            </a:extLst>
          </p:cNvPr>
          <p:cNvCxnSpPr>
            <a:cxnSpLocks/>
          </p:cNvCxnSpPr>
          <p:nvPr/>
        </p:nvCxnSpPr>
        <p:spPr>
          <a:xfrm flipH="1">
            <a:off x="6762000"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DA0052F-07FB-6D41-9C66-E9A06D5D06A3}"/>
              </a:ext>
            </a:extLst>
          </p:cNvPr>
          <p:cNvCxnSpPr>
            <a:cxnSpLocks/>
          </p:cNvCxnSpPr>
          <p:nvPr/>
        </p:nvCxnSpPr>
        <p:spPr>
          <a:xfrm>
            <a:off x="7374609"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091837406"/>
      </p:ext>
    </p:extLst>
  </p:cSld>
  <p:clrMapOvr>
    <a:masterClrMapping/>
  </p:clrMapOvr>
  <mc:AlternateContent xmlns:mc="http://schemas.openxmlformats.org/markup-compatibility/2006" xmlns:p14="http://schemas.microsoft.com/office/powerpoint/2010/main">
    <mc:Choice Requires="p14">
      <p:transition spd="slow" p14:dur="2000" advTm="10987"/>
    </mc:Choice>
    <mc:Fallback xmlns="">
      <p:transition spd="slow" advTm="1098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40" name="Oval 39">
            <a:extLst>
              <a:ext uri="{FF2B5EF4-FFF2-40B4-BE49-F238E27FC236}">
                <a16:creationId xmlns:a16="http://schemas.microsoft.com/office/drawing/2014/main" id="{C89E4C58-8E12-6940-B0CE-A775883ED0B3}"/>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C4D27D3B-FA6D-764A-8BF2-DA620AD05CE3}"/>
              </a:ext>
            </a:extLst>
          </p:cNvPr>
          <p:cNvCxnSpPr>
            <a:cxnSpLocks/>
            <a:endCxn id="40" idx="4"/>
          </p:cNvCxnSpPr>
          <p:nvPr/>
        </p:nvCxnSpPr>
        <p:spPr>
          <a:xfrm flipV="1">
            <a:off x="6089619"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3087BDF-BE89-554B-AB82-38929763E38D}"/>
              </a:ext>
            </a:extLst>
          </p:cNvPr>
          <p:cNvCxnSpPr>
            <a:cxnSpLocks/>
          </p:cNvCxnSpPr>
          <p:nvPr/>
        </p:nvCxnSpPr>
        <p:spPr>
          <a:xfrm flipH="1">
            <a:off x="5670789"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D2BA42-E7E4-8442-B0D2-28516B56789E}"/>
              </a:ext>
            </a:extLst>
          </p:cNvPr>
          <p:cNvSpPr txBox="1"/>
          <p:nvPr/>
        </p:nvSpPr>
        <p:spPr>
          <a:xfrm>
            <a:off x="5422210" y="5489204"/>
            <a:ext cx="1332000"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INTERSEX</a:t>
            </a:r>
          </a:p>
        </p:txBody>
      </p:sp>
      <p:cxnSp>
        <p:nvCxnSpPr>
          <p:cNvPr id="24" name="Straight Connector 23">
            <a:extLst>
              <a:ext uri="{FF2B5EF4-FFF2-40B4-BE49-F238E27FC236}">
                <a16:creationId xmlns:a16="http://schemas.microsoft.com/office/drawing/2014/main" id="{0FA81571-A80B-9F4F-9CCA-714B99434019}"/>
              </a:ext>
            </a:extLst>
          </p:cNvPr>
          <p:cNvCxnSpPr>
            <a:cxnSpLocks/>
          </p:cNvCxnSpPr>
          <p:nvPr/>
        </p:nvCxnSpPr>
        <p:spPr>
          <a:xfrm flipH="1">
            <a:off x="6557647"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EB72276-8B4C-3E49-8E7A-EC3F9D1C50CE}"/>
              </a:ext>
            </a:extLst>
          </p:cNvPr>
          <p:cNvCxnSpPr>
            <a:cxnSpLocks/>
          </p:cNvCxnSpPr>
          <p:nvPr/>
        </p:nvCxnSpPr>
        <p:spPr>
          <a:xfrm flipH="1">
            <a:off x="6762000"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DA0052F-07FB-6D41-9C66-E9A06D5D06A3}"/>
              </a:ext>
            </a:extLst>
          </p:cNvPr>
          <p:cNvCxnSpPr>
            <a:cxnSpLocks/>
          </p:cNvCxnSpPr>
          <p:nvPr/>
        </p:nvCxnSpPr>
        <p:spPr>
          <a:xfrm>
            <a:off x="7374609"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14174579"/>
      </p:ext>
    </p:extLst>
  </p:cSld>
  <p:clrMapOvr>
    <a:masterClrMapping/>
  </p:clrMapOvr>
  <mc:AlternateContent xmlns:mc="http://schemas.openxmlformats.org/markup-compatibility/2006" xmlns:p14="http://schemas.microsoft.com/office/powerpoint/2010/main">
    <mc:Choice Requires="p14">
      <p:transition spd="slow" p14:dur="2000" advTm="24449"/>
    </mc:Choice>
    <mc:Fallback xmlns="">
      <p:transition spd="slow" advTm="2444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cxnSp>
        <p:nvCxnSpPr>
          <p:cNvPr id="63" name="Straight Connector 62">
            <a:extLst>
              <a:ext uri="{FF2B5EF4-FFF2-40B4-BE49-F238E27FC236}">
                <a16:creationId xmlns:a16="http://schemas.microsoft.com/office/drawing/2014/main" id="{00F133EC-A916-5B40-908C-720606EFDE08}"/>
              </a:ext>
            </a:extLst>
          </p:cNvPr>
          <p:cNvCxnSpPr>
            <a:cxnSpLocks/>
          </p:cNvCxnSpPr>
          <p:nvPr/>
        </p:nvCxnSpPr>
        <p:spPr>
          <a:xfrm flipH="1">
            <a:off x="5682916" y="1749425"/>
            <a:ext cx="451184"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84DF84D-FB19-FA40-9AB7-C1EE068881BC}"/>
              </a:ext>
            </a:extLst>
          </p:cNvPr>
          <p:cNvCxnSpPr>
            <a:cxnSpLocks/>
          </p:cNvCxnSpPr>
          <p:nvPr/>
        </p:nvCxnSpPr>
        <p:spPr>
          <a:xfrm>
            <a:off x="6091814" y="1756526"/>
            <a:ext cx="423651"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7D327AF7-0ED0-9146-AC1C-FD3DC5DACDF3}"/>
              </a:ext>
            </a:extLst>
          </p:cNvPr>
          <p:cNvSpPr txBox="1"/>
          <p:nvPr/>
        </p:nvSpPr>
        <p:spPr>
          <a:xfrm>
            <a:off x="9534973"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MALE</a:t>
            </a:r>
          </a:p>
        </p:txBody>
      </p:sp>
      <p:sp>
        <p:nvSpPr>
          <p:cNvPr id="26" name="Oval 25">
            <a:extLst>
              <a:ext uri="{FF2B5EF4-FFF2-40B4-BE49-F238E27FC236}">
                <a16:creationId xmlns:a16="http://schemas.microsoft.com/office/drawing/2014/main" id="{B8366E23-F0C5-9C4F-95E2-5CC63151DB33}"/>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64AB4702-FC96-1743-976B-B2F57666C3A9}"/>
              </a:ext>
            </a:extLst>
          </p:cNvPr>
          <p:cNvCxnSpPr>
            <a:cxnSpLocks/>
            <a:endCxn id="26" idx="4"/>
          </p:cNvCxnSpPr>
          <p:nvPr/>
        </p:nvCxnSpPr>
        <p:spPr>
          <a:xfrm flipV="1">
            <a:off x="207545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8845C13-2255-0E42-AD8C-E0C6A88FB0C0}"/>
              </a:ext>
            </a:extLst>
          </p:cNvPr>
          <p:cNvCxnSpPr>
            <a:cxnSpLocks/>
          </p:cNvCxnSpPr>
          <p:nvPr/>
        </p:nvCxnSpPr>
        <p:spPr>
          <a:xfrm flipH="1">
            <a:off x="1656621"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09EC372-917D-AA45-B9F8-4611C2B405FB}"/>
              </a:ext>
            </a:extLst>
          </p:cNvPr>
          <p:cNvSpPr txBox="1"/>
          <p:nvPr/>
        </p:nvSpPr>
        <p:spPr>
          <a:xfrm>
            <a:off x="1493874"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FEMALE</a:t>
            </a:r>
          </a:p>
        </p:txBody>
      </p:sp>
      <p:sp>
        <p:nvSpPr>
          <p:cNvPr id="40" name="Oval 39">
            <a:extLst>
              <a:ext uri="{FF2B5EF4-FFF2-40B4-BE49-F238E27FC236}">
                <a16:creationId xmlns:a16="http://schemas.microsoft.com/office/drawing/2014/main" id="{C89E4C58-8E12-6940-B0CE-A775883ED0B3}"/>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C4D27D3B-FA6D-764A-8BF2-DA620AD05CE3}"/>
              </a:ext>
            </a:extLst>
          </p:cNvPr>
          <p:cNvCxnSpPr>
            <a:cxnSpLocks/>
            <a:stCxn id="40" idx="0"/>
          </p:cNvCxnSpPr>
          <p:nvPr/>
        </p:nvCxnSpPr>
        <p:spPr>
          <a:xfrm flipV="1">
            <a:off x="6096000" y="1787009"/>
            <a:ext cx="6381" cy="116884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D2BA42-E7E4-8442-B0D2-28516B56789E}"/>
              </a:ext>
            </a:extLst>
          </p:cNvPr>
          <p:cNvSpPr txBox="1"/>
          <p:nvPr/>
        </p:nvSpPr>
        <p:spPr>
          <a:xfrm>
            <a:off x="5206649" y="5512712"/>
            <a:ext cx="177870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NON-BINARY</a:t>
            </a:r>
          </a:p>
        </p:txBody>
      </p:sp>
      <p:sp>
        <p:nvSpPr>
          <p:cNvPr id="28" name="Oval 27">
            <a:extLst>
              <a:ext uri="{FF2B5EF4-FFF2-40B4-BE49-F238E27FC236}">
                <a16:creationId xmlns:a16="http://schemas.microsoft.com/office/drawing/2014/main" id="{BFCDCCF8-F1D6-3F42-981C-129C7C34E15C}"/>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14" descr="Man with solid fill">
            <a:extLst>
              <a:ext uri="{FF2B5EF4-FFF2-40B4-BE49-F238E27FC236}">
                <a16:creationId xmlns:a16="http://schemas.microsoft.com/office/drawing/2014/main" id="{D0E228BE-01F3-1949-B828-AE12F32858B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309015" y="171942"/>
            <a:ext cx="1615067" cy="1615067"/>
          </a:xfrm>
          <a:prstGeom prst="rect">
            <a:avLst/>
          </a:prstGeom>
        </p:spPr>
      </p:pic>
      <p:pic>
        <p:nvPicPr>
          <p:cNvPr id="18" name="Graphic 17" descr="Woman with solid fill">
            <a:extLst>
              <a:ext uri="{FF2B5EF4-FFF2-40B4-BE49-F238E27FC236}">
                <a16:creationId xmlns:a16="http://schemas.microsoft.com/office/drawing/2014/main" id="{432B62E5-3BF9-AA4C-A4E6-8B1702250D9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74300" y="134362"/>
            <a:ext cx="1615063" cy="1615063"/>
          </a:xfrm>
          <a:prstGeom prst="rect">
            <a:avLst/>
          </a:prstGeom>
        </p:spPr>
      </p:pic>
      <p:grpSp>
        <p:nvGrpSpPr>
          <p:cNvPr id="24" name="Group 23">
            <a:extLst>
              <a:ext uri="{FF2B5EF4-FFF2-40B4-BE49-F238E27FC236}">
                <a16:creationId xmlns:a16="http://schemas.microsoft.com/office/drawing/2014/main" id="{7ED5E2F6-7D40-D044-B2C5-C0B2EB082327}"/>
              </a:ext>
            </a:extLst>
          </p:cNvPr>
          <p:cNvGrpSpPr/>
          <p:nvPr/>
        </p:nvGrpSpPr>
        <p:grpSpPr>
          <a:xfrm>
            <a:off x="5298963" y="115927"/>
            <a:ext cx="1615063" cy="1615063"/>
            <a:chOff x="5298963" y="115927"/>
            <a:chExt cx="1615063" cy="1615063"/>
          </a:xfrm>
        </p:grpSpPr>
        <p:pic>
          <p:nvPicPr>
            <p:cNvPr id="38" name="Graphic 37" descr="Woman with solid fill">
              <a:extLst>
                <a:ext uri="{FF2B5EF4-FFF2-40B4-BE49-F238E27FC236}">
                  <a16:creationId xmlns:a16="http://schemas.microsoft.com/office/drawing/2014/main" id="{DEE0B4BE-B53F-634A-B038-F05FBDE79E9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98963" y="115927"/>
              <a:ext cx="1615063" cy="1615063"/>
            </a:xfrm>
            <a:prstGeom prst="rect">
              <a:avLst/>
            </a:prstGeom>
          </p:spPr>
        </p:pic>
        <p:sp>
          <p:nvSpPr>
            <p:cNvPr id="23" name="Rounded Rectangle 22">
              <a:extLst>
                <a:ext uri="{FF2B5EF4-FFF2-40B4-BE49-F238E27FC236}">
                  <a16:creationId xmlns:a16="http://schemas.microsoft.com/office/drawing/2014/main" id="{68B5B326-FE26-E04A-A631-F9B09C60BA60}"/>
                </a:ext>
              </a:extLst>
            </p:cNvPr>
            <p:cNvSpPr/>
            <p:nvPr/>
          </p:nvSpPr>
          <p:spPr>
            <a:xfrm>
              <a:off x="6134100" y="115927"/>
              <a:ext cx="387745" cy="1615063"/>
            </a:xfrm>
            <a:prstGeom prst="roundRect">
              <a:avLst/>
            </a:prstGeom>
            <a:solidFill>
              <a:srgbClr val="FFC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aphic 46" descr="Man with solid fill">
              <a:extLst>
                <a:ext uri="{FF2B5EF4-FFF2-40B4-BE49-F238E27FC236}">
                  <a16:creationId xmlns:a16="http://schemas.microsoft.com/office/drawing/2014/main" id="{EBE6B6FC-AF2D-EE44-A002-6CB41980AC7B}"/>
                </a:ext>
              </a:extLst>
            </p:cNvPr>
            <p:cNvGrpSpPr/>
            <p:nvPr/>
          </p:nvGrpSpPr>
          <p:grpSpPr>
            <a:xfrm>
              <a:off x="5721694" y="171942"/>
              <a:ext cx="740239" cy="1514125"/>
              <a:chOff x="5736376" y="175610"/>
              <a:chExt cx="740239" cy="1514125"/>
            </a:xfrm>
            <a:solidFill>
              <a:schemeClr val="bg1"/>
            </a:solidFill>
          </p:grpSpPr>
          <p:sp>
            <p:nvSpPr>
              <p:cNvPr id="21" name="Freeform 20">
                <a:extLst>
                  <a:ext uri="{FF2B5EF4-FFF2-40B4-BE49-F238E27FC236}">
                    <a16:creationId xmlns:a16="http://schemas.microsoft.com/office/drawing/2014/main" id="{4B47D857-6F10-8143-9ED1-E7422DCA6EEA}"/>
                  </a:ext>
                </a:extLst>
              </p:cNvPr>
              <p:cNvSpPr/>
              <p:nvPr/>
            </p:nvSpPr>
            <p:spPr>
              <a:xfrm>
                <a:off x="5971907" y="175610"/>
                <a:ext cx="269177" cy="269177"/>
              </a:xfrm>
              <a:custGeom>
                <a:avLst/>
                <a:gdLst>
                  <a:gd name="connsiteX0" fmla="*/ 269178 w 269177"/>
                  <a:gd name="connsiteY0" fmla="*/ 134589 h 269177"/>
                  <a:gd name="connsiteX1" fmla="*/ 134589 w 269177"/>
                  <a:gd name="connsiteY1" fmla="*/ 269178 h 269177"/>
                  <a:gd name="connsiteX2" fmla="*/ 0 w 269177"/>
                  <a:gd name="connsiteY2" fmla="*/ 134589 h 269177"/>
                  <a:gd name="connsiteX3" fmla="*/ 134589 w 269177"/>
                  <a:gd name="connsiteY3" fmla="*/ 0 h 269177"/>
                  <a:gd name="connsiteX4" fmla="*/ 269178 w 269177"/>
                  <a:gd name="connsiteY4" fmla="*/ 134589 h 2691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9177" h="269177">
                    <a:moveTo>
                      <a:pt x="269178" y="134589"/>
                    </a:moveTo>
                    <a:cubicBezTo>
                      <a:pt x="269178" y="208920"/>
                      <a:pt x="208920" y="269178"/>
                      <a:pt x="134589" y="269178"/>
                    </a:cubicBezTo>
                    <a:cubicBezTo>
                      <a:pt x="60258" y="269178"/>
                      <a:pt x="0" y="208920"/>
                      <a:pt x="0" y="134589"/>
                    </a:cubicBezTo>
                    <a:cubicBezTo>
                      <a:pt x="0" y="60258"/>
                      <a:pt x="60258" y="0"/>
                      <a:pt x="134589" y="0"/>
                    </a:cubicBezTo>
                    <a:cubicBezTo>
                      <a:pt x="208920" y="0"/>
                      <a:pt x="269178" y="60258"/>
                      <a:pt x="269178" y="134589"/>
                    </a:cubicBezTo>
                    <a:close/>
                  </a:path>
                </a:pathLst>
              </a:custGeom>
              <a:solidFill>
                <a:schemeClr val="bg1"/>
              </a:solidFill>
              <a:ln w="16768"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837C081-A869-2249-8E56-0746E962308E}"/>
                  </a:ext>
                </a:extLst>
              </p:cNvPr>
              <p:cNvSpPr/>
              <p:nvPr/>
            </p:nvSpPr>
            <p:spPr>
              <a:xfrm>
                <a:off x="5736376" y="478435"/>
                <a:ext cx="740239" cy="1211300"/>
              </a:xfrm>
              <a:custGeom>
                <a:avLst/>
                <a:gdLst>
                  <a:gd name="connsiteX0" fmla="*/ 736874 w 740239"/>
                  <a:gd name="connsiteY0" fmla="*/ 524897 h 1211300"/>
                  <a:gd name="connsiteX1" fmla="*/ 642662 w 740239"/>
                  <a:gd name="connsiteY1" fmla="*/ 124495 h 1211300"/>
                  <a:gd name="connsiteX2" fmla="*/ 622474 w 740239"/>
                  <a:gd name="connsiteY2" fmla="*/ 87483 h 1211300"/>
                  <a:gd name="connsiteX3" fmla="*/ 481155 w 740239"/>
                  <a:gd name="connsiteY3" fmla="*/ 13459 h 1211300"/>
                  <a:gd name="connsiteX4" fmla="*/ 370120 w 740239"/>
                  <a:gd name="connsiteY4" fmla="*/ 0 h 1211300"/>
                  <a:gd name="connsiteX5" fmla="*/ 259084 w 740239"/>
                  <a:gd name="connsiteY5" fmla="*/ 16824 h 1211300"/>
                  <a:gd name="connsiteX6" fmla="*/ 117765 w 740239"/>
                  <a:gd name="connsiteY6" fmla="*/ 90848 h 1211300"/>
                  <a:gd name="connsiteX7" fmla="*/ 97577 w 740239"/>
                  <a:gd name="connsiteY7" fmla="*/ 127859 h 1211300"/>
                  <a:gd name="connsiteX8" fmla="*/ 3365 w 740239"/>
                  <a:gd name="connsiteY8" fmla="*/ 528262 h 1211300"/>
                  <a:gd name="connsiteX9" fmla="*/ 0 w 740239"/>
                  <a:gd name="connsiteY9" fmla="*/ 545085 h 1211300"/>
                  <a:gd name="connsiteX10" fmla="*/ 67294 w 740239"/>
                  <a:gd name="connsiteY10" fmla="*/ 612380 h 1211300"/>
                  <a:gd name="connsiteX11" fmla="*/ 131224 w 740239"/>
                  <a:gd name="connsiteY11" fmla="*/ 561909 h 1211300"/>
                  <a:gd name="connsiteX12" fmla="*/ 201883 w 740239"/>
                  <a:gd name="connsiteY12" fmla="*/ 269178 h 1211300"/>
                  <a:gd name="connsiteX13" fmla="*/ 201883 w 740239"/>
                  <a:gd name="connsiteY13" fmla="*/ 1211300 h 1211300"/>
                  <a:gd name="connsiteX14" fmla="*/ 336472 w 740239"/>
                  <a:gd name="connsiteY14" fmla="*/ 1211300 h 1211300"/>
                  <a:gd name="connsiteX15" fmla="*/ 336472 w 740239"/>
                  <a:gd name="connsiteY15" fmla="*/ 605650 h 1211300"/>
                  <a:gd name="connsiteX16" fmla="*/ 403767 w 740239"/>
                  <a:gd name="connsiteY16" fmla="*/ 605650 h 1211300"/>
                  <a:gd name="connsiteX17" fmla="*/ 403767 w 740239"/>
                  <a:gd name="connsiteY17" fmla="*/ 1211300 h 1211300"/>
                  <a:gd name="connsiteX18" fmla="*/ 538356 w 740239"/>
                  <a:gd name="connsiteY18" fmla="*/ 1211300 h 1211300"/>
                  <a:gd name="connsiteX19" fmla="*/ 538356 w 740239"/>
                  <a:gd name="connsiteY19" fmla="*/ 265813 h 1211300"/>
                  <a:gd name="connsiteX20" fmla="*/ 609015 w 740239"/>
                  <a:gd name="connsiteY20" fmla="*/ 558544 h 1211300"/>
                  <a:gd name="connsiteX21" fmla="*/ 672945 w 740239"/>
                  <a:gd name="connsiteY21" fmla="*/ 609015 h 1211300"/>
                  <a:gd name="connsiteX22" fmla="*/ 740239 w 740239"/>
                  <a:gd name="connsiteY22" fmla="*/ 541720 h 1211300"/>
                  <a:gd name="connsiteX23" fmla="*/ 736874 w 740239"/>
                  <a:gd name="connsiteY23" fmla="*/ 524897 h 1211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40239" h="1211300">
                    <a:moveTo>
                      <a:pt x="736874" y="524897"/>
                    </a:moveTo>
                    <a:lnTo>
                      <a:pt x="642662" y="124495"/>
                    </a:lnTo>
                    <a:cubicBezTo>
                      <a:pt x="639297" y="111036"/>
                      <a:pt x="632568" y="97577"/>
                      <a:pt x="622474" y="87483"/>
                    </a:cubicBezTo>
                    <a:cubicBezTo>
                      <a:pt x="582097" y="53836"/>
                      <a:pt x="534991" y="30282"/>
                      <a:pt x="481155" y="13459"/>
                    </a:cubicBezTo>
                    <a:cubicBezTo>
                      <a:pt x="444143" y="6729"/>
                      <a:pt x="407132" y="0"/>
                      <a:pt x="370120" y="0"/>
                    </a:cubicBezTo>
                    <a:cubicBezTo>
                      <a:pt x="333108" y="0"/>
                      <a:pt x="296096" y="6729"/>
                      <a:pt x="259084" y="16824"/>
                    </a:cubicBezTo>
                    <a:cubicBezTo>
                      <a:pt x="205248" y="30282"/>
                      <a:pt x="158142" y="57200"/>
                      <a:pt x="117765" y="90848"/>
                    </a:cubicBezTo>
                    <a:cubicBezTo>
                      <a:pt x="107671" y="100942"/>
                      <a:pt x="100942" y="114401"/>
                      <a:pt x="97577" y="127859"/>
                    </a:cubicBezTo>
                    <a:lnTo>
                      <a:pt x="3365" y="528262"/>
                    </a:lnTo>
                    <a:cubicBezTo>
                      <a:pt x="3365" y="531626"/>
                      <a:pt x="0" y="538356"/>
                      <a:pt x="0" y="545085"/>
                    </a:cubicBezTo>
                    <a:cubicBezTo>
                      <a:pt x="0" y="582097"/>
                      <a:pt x="30282" y="612380"/>
                      <a:pt x="67294" y="612380"/>
                    </a:cubicBezTo>
                    <a:cubicBezTo>
                      <a:pt x="97577" y="612380"/>
                      <a:pt x="124495" y="588827"/>
                      <a:pt x="131224" y="561909"/>
                    </a:cubicBezTo>
                    <a:lnTo>
                      <a:pt x="201883" y="269178"/>
                    </a:lnTo>
                    <a:lnTo>
                      <a:pt x="201883" y="1211300"/>
                    </a:lnTo>
                    <a:lnTo>
                      <a:pt x="336472" y="1211300"/>
                    </a:lnTo>
                    <a:lnTo>
                      <a:pt x="336472" y="605650"/>
                    </a:lnTo>
                    <a:lnTo>
                      <a:pt x="403767" y="605650"/>
                    </a:lnTo>
                    <a:lnTo>
                      <a:pt x="403767" y="1211300"/>
                    </a:lnTo>
                    <a:lnTo>
                      <a:pt x="538356" y="1211300"/>
                    </a:lnTo>
                    <a:lnTo>
                      <a:pt x="538356" y="265813"/>
                    </a:lnTo>
                    <a:lnTo>
                      <a:pt x="609015" y="558544"/>
                    </a:lnTo>
                    <a:cubicBezTo>
                      <a:pt x="615744" y="585462"/>
                      <a:pt x="642662" y="609015"/>
                      <a:pt x="672945" y="609015"/>
                    </a:cubicBezTo>
                    <a:cubicBezTo>
                      <a:pt x="709957" y="609015"/>
                      <a:pt x="740239" y="578732"/>
                      <a:pt x="740239" y="541720"/>
                    </a:cubicBezTo>
                    <a:cubicBezTo>
                      <a:pt x="740239" y="534991"/>
                      <a:pt x="736874" y="528262"/>
                      <a:pt x="736874" y="524897"/>
                    </a:cubicBezTo>
                    <a:close/>
                  </a:path>
                </a:pathLst>
              </a:custGeom>
              <a:solidFill>
                <a:schemeClr val="bg1"/>
              </a:solidFill>
              <a:ln w="16768" cap="flat">
                <a:noFill/>
                <a:prstDash val="solid"/>
                <a:miter/>
              </a:ln>
            </p:spPr>
            <p:txBody>
              <a:bodyPr rtlCol="0" anchor="ctr"/>
              <a:lstStyle/>
              <a:p>
                <a:endParaRPr lang="en-US"/>
              </a:p>
            </p:txBody>
          </p:sp>
        </p:grpSp>
      </p:grpSp>
      <p:cxnSp>
        <p:nvCxnSpPr>
          <p:cNvPr id="48" name="Straight Connector 47">
            <a:extLst>
              <a:ext uri="{FF2B5EF4-FFF2-40B4-BE49-F238E27FC236}">
                <a16:creationId xmlns:a16="http://schemas.microsoft.com/office/drawing/2014/main" id="{47EBACA7-3E3B-DF48-8D1E-82C5B3880790}"/>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C892342-36BC-8340-83D1-9EDB2AAD9CBA}"/>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95F8BED-5D52-4344-A4CA-84DD107CA7A5}"/>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C7010F6-CC50-2147-8F42-D76116A644D5}"/>
              </a:ext>
            </a:extLst>
          </p:cNvPr>
          <p:cNvCxnSpPr>
            <a:cxnSpLocks/>
          </p:cNvCxnSpPr>
          <p:nvPr/>
        </p:nvCxnSpPr>
        <p:spPr>
          <a:xfrm flipH="1">
            <a:off x="5682916" y="247494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15191937"/>
      </p:ext>
    </p:extLst>
  </p:cSld>
  <p:clrMapOvr>
    <a:masterClrMapping/>
  </p:clrMapOvr>
  <mc:AlternateContent xmlns:mc="http://schemas.openxmlformats.org/markup-compatibility/2006" xmlns:p14="http://schemas.microsoft.com/office/powerpoint/2010/main">
    <mc:Choice Requires="p14">
      <p:transition spd="slow" p14:dur="2000" advTm="13048"/>
    </mc:Choice>
    <mc:Fallback xmlns="">
      <p:transition spd="slow" advTm="130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cxnSp>
        <p:nvCxnSpPr>
          <p:cNvPr id="63" name="Straight Connector 62">
            <a:extLst>
              <a:ext uri="{FF2B5EF4-FFF2-40B4-BE49-F238E27FC236}">
                <a16:creationId xmlns:a16="http://schemas.microsoft.com/office/drawing/2014/main" id="{00F133EC-A916-5B40-908C-720606EFDE08}"/>
              </a:ext>
            </a:extLst>
          </p:cNvPr>
          <p:cNvCxnSpPr>
            <a:cxnSpLocks/>
          </p:cNvCxnSpPr>
          <p:nvPr/>
        </p:nvCxnSpPr>
        <p:spPr>
          <a:xfrm flipH="1">
            <a:off x="5682916" y="1749425"/>
            <a:ext cx="451184"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84DF84D-FB19-FA40-9AB7-C1EE068881BC}"/>
              </a:ext>
            </a:extLst>
          </p:cNvPr>
          <p:cNvCxnSpPr>
            <a:cxnSpLocks/>
          </p:cNvCxnSpPr>
          <p:nvPr/>
        </p:nvCxnSpPr>
        <p:spPr>
          <a:xfrm>
            <a:off x="6091814" y="1756526"/>
            <a:ext cx="423651"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7D327AF7-0ED0-9146-AC1C-FD3DC5DACDF3}"/>
              </a:ext>
            </a:extLst>
          </p:cNvPr>
          <p:cNvSpPr txBox="1"/>
          <p:nvPr/>
        </p:nvSpPr>
        <p:spPr>
          <a:xfrm>
            <a:off x="9534973"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MALE</a:t>
            </a:r>
          </a:p>
        </p:txBody>
      </p:sp>
      <p:sp>
        <p:nvSpPr>
          <p:cNvPr id="26" name="Oval 25">
            <a:extLst>
              <a:ext uri="{FF2B5EF4-FFF2-40B4-BE49-F238E27FC236}">
                <a16:creationId xmlns:a16="http://schemas.microsoft.com/office/drawing/2014/main" id="{B8366E23-F0C5-9C4F-95E2-5CC63151DB33}"/>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64AB4702-FC96-1743-976B-B2F57666C3A9}"/>
              </a:ext>
            </a:extLst>
          </p:cNvPr>
          <p:cNvCxnSpPr>
            <a:cxnSpLocks/>
            <a:endCxn id="26" idx="4"/>
          </p:cNvCxnSpPr>
          <p:nvPr/>
        </p:nvCxnSpPr>
        <p:spPr>
          <a:xfrm flipV="1">
            <a:off x="207545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8845C13-2255-0E42-AD8C-E0C6A88FB0C0}"/>
              </a:ext>
            </a:extLst>
          </p:cNvPr>
          <p:cNvCxnSpPr>
            <a:cxnSpLocks/>
          </p:cNvCxnSpPr>
          <p:nvPr/>
        </p:nvCxnSpPr>
        <p:spPr>
          <a:xfrm flipH="1">
            <a:off x="1656621" y="477649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09EC372-917D-AA45-B9F8-4611C2B405FB}"/>
              </a:ext>
            </a:extLst>
          </p:cNvPr>
          <p:cNvSpPr txBox="1"/>
          <p:nvPr/>
        </p:nvSpPr>
        <p:spPr>
          <a:xfrm>
            <a:off x="1493874"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FEMALE</a:t>
            </a:r>
          </a:p>
        </p:txBody>
      </p:sp>
      <p:sp>
        <p:nvSpPr>
          <p:cNvPr id="40" name="Oval 39">
            <a:extLst>
              <a:ext uri="{FF2B5EF4-FFF2-40B4-BE49-F238E27FC236}">
                <a16:creationId xmlns:a16="http://schemas.microsoft.com/office/drawing/2014/main" id="{C89E4C58-8E12-6940-B0CE-A775883ED0B3}"/>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C4D27D3B-FA6D-764A-8BF2-DA620AD05CE3}"/>
              </a:ext>
            </a:extLst>
          </p:cNvPr>
          <p:cNvCxnSpPr>
            <a:cxnSpLocks/>
            <a:stCxn id="40" idx="0"/>
          </p:cNvCxnSpPr>
          <p:nvPr/>
        </p:nvCxnSpPr>
        <p:spPr>
          <a:xfrm flipV="1">
            <a:off x="6096000" y="1787009"/>
            <a:ext cx="6381" cy="116884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D2BA42-E7E4-8442-B0D2-28516B56789E}"/>
              </a:ext>
            </a:extLst>
          </p:cNvPr>
          <p:cNvSpPr txBox="1"/>
          <p:nvPr/>
        </p:nvSpPr>
        <p:spPr>
          <a:xfrm>
            <a:off x="5206649" y="5512712"/>
            <a:ext cx="177870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NON-BINARY</a:t>
            </a:r>
          </a:p>
        </p:txBody>
      </p:sp>
      <p:sp>
        <p:nvSpPr>
          <p:cNvPr id="28" name="Oval 27">
            <a:extLst>
              <a:ext uri="{FF2B5EF4-FFF2-40B4-BE49-F238E27FC236}">
                <a16:creationId xmlns:a16="http://schemas.microsoft.com/office/drawing/2014/main" id="{BFCDCCF8-F1D6-3F42-981C-129C7C34E15C}"/>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Graphic 2" descr="Fingerprint outline">
            <a:extLst>
              <a:ext uri="{FF2B5EF4-FFF2-40B4-BE49-F238E27FC236}">
                <a16:creationId xmlns:a16="http://schemas.microsoft.com/office/drawing/2014/main" id="{169EF4FC-EAE8-6744-A1B1-2BA94CE5888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46360" y="2955851"/>
            <a:ext cx="1258179" cy="1258179"/>
          </a:xfrm>
          <a:prstGeom prst="rect">
            <a:avLst/>
          </a:prstGeom>
        </p:spPr>
      </p:pic>
      <p:pic>
        <p:nvPicPr>
          <p:cNvPr id="27" name="Graphic 26" descr="Fingerprint outline">
            <a:extLst>
              <a:ext uri="{FF2B5EF4-FFF2-40B4-BE49-F238E27FC236}">
                <a16:creationId xmlns:a16="http://schemas.microsoft.com/office/drawing/2014/main" id="{68C63BD8-19FB-E94A-8B0D-6908251E1D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62724" y="2981030"/>
            <a:ext cx="1258179" cy="1258179"/>
          </a:xfrm>
          <a:prstGeom prst="rect">
            <a:avLst/>
          </a:prstGeom>
        </p:spPr>
      </p:pic>
      <p:pic>
        <p:nvPicPr>
          <p:cNvPr id="34" name="Graphic 33" descr="Fingerprint outline">
            <a:extLst>
              <a:ext uri="{FF2B5EF4-FFF2-40B4-BE49-F238E27FC236}">
                <a16:creationId xmlns:a16="http://schemas.microsoft.com/office/drawing/2014/main" id="{C5C7FA61-EB10-8C40-BE3B-64AF279ECC1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80958" y="2981030"/>
            <a:ext cx="1258179" cy="1258179"/>
          </a:xfrm>
          <a:prstGeom prst="rect">
            <a:avLst/>
          </a:prstGeom>
        </p:spPr>
      </p:pic>
      <p:cxnSp>
        <p:nvCxnSpPr>
          <p:cNvPr id="35" name="Straight Connector 34">
            <a:extLst>
              <a:ext uri="{FF2B5EF4-FFF2-40B4-BE49-F238E27FC236}">
                <a16:creationId xmlns:a16="http://schemas.microsoft.com/office/drawing/2014/main" id="{5D6FB4F6-32E8-FA48-8533-64AB3E74FF94}"/>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1C34C89-8A3C-9A47-9404-10F75727C4B2}"/>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9874186-9817-DC4B-843B-54C57C4F3E00}"/>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90F3B053-602C-9D41-A008-64DEE455883B}"/>
              </a:ext>
            </a:extLst>
          </p:cNvPr>
          <p:cNvCxnSpPr>
            <a:cxnSpLocks/>
          </p:cNvCxnSpPr>
          <p:nvPr/>
        </p:nvCxnSpPr>
        <p:spPr>
          <a:xfrm flipH="1">
            <a:off x="5682916" y="247494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14268052"/>
      </p:ext>
    </p:extLst>
  </p:cSld>
  <p:clrMapOvr>
    <a:masterClrMapping/>
  </p:clrMapOvr>
  <mc:AlternateContent xmlns:mc="http://schemas.openxmlformats.org/markup-compatibility/2006" xmlns:p14="http://schemas.microsoft.com/office/powerpoint/2010/main">
    <mc:Choice Requires="p14">
      <p:transition spd="slow" p14:dur="2000" advTm="23832"/>
    </mc:Choice>
    <mc:Fallback xmlns="">
      <p:transition spd="slow" advTm="2383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55"/>
            <a:ext cx="12192000" cy="6858000"/>
          </a:xfrm>
          <a:prstGeom prst="rect">
            <a:avLst/>
          </a:prstGeom>
          <a:solidFill>
            <a:srgbClr val="FEC52E"/>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cxnSp>
        <p:nvCxnSpPr>
          <p:cNvPr id="63" name="Straight Connector 62">
            <a:extLst>
              <a:ext uri="{FF2B5EF4-FFF2-40B4-BE49-F238E27FC236}">
                <a16:creationId xmlns:a16="http://schemas.microsoft.com/office/drawing/2014/main" id="{00F133EC-A916-5B40-908C-720606EFDE08}"/>
              </a:ext>
            </a:extLst>
          </p:cNvPr>
          <p:cNvCxnSpPr>
            <a:cxnSpLocks/>
          </p:cNvCxnSpPr>
          <p:nvPr/>
        </p:nvCxnSpPr>
        <p:spPr>
          <a:xfrm flipH="1">
            <a:off x="5682916" y="1749425"/>
            <a:ext cx="451184"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84DF84D-FB19-FA40-9AB7-C1EE068881BC}"/>
              </a:ext>
            </a:extLst>
          </p:cNvPr>
          <p:cNvCxnSpPr>
            <a:cxnSpLocks/>
          </p:cNvCxnSpPr>
          <p:nvPr/>
        </p:nvCxnSpPr>
        <p:spPr>
          <a:xfrm>
            <a:off x="6091814" y="1756526"/>
            <a:ext cx="423651" cy="3724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7D327AF7-0ED0-9146-AC1C-FD3DC5DACDF3}"/>
              </a:ext>
            </a:extLst>
          </p:cNvPr>
          <p:cNvSpPr txBox="1"/>
          <p:nvPr/>
        </p:nvSpPr>
        <p:spPr>
          <a:xfrm>
            <a:off x="9534973"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MALE</a:t>
            </a:r>
          </a:p>
        </p:txBody>
      </p:sp>
      <p:sp>
        <p:nvSpPr>
          <p:cNvPr id="26" name="Oval 25">
            <a:extLst>
              <a:ext uri="{FF2B5EF4-FFF2-40B4-BE49-F238E27FC236}">
                <a16:creationId xmlns:a16="http://schemas.microsoft.com/office/drawing/2014/main" id="{B8366E23-F0C5-9C4F-95E2-5CC63151DB33}"/>
              </a:ext>
            </a:extLst>
          </p:cNvPr>
          <p:cNvSpPr/>
          <p:nvPr/>
        </p:nvSpPr>
        <p:spPr>
          <a:xfrm>
            <a:off x="1415832"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64AB4702-FC96-1743-976B-B2F57666C3A9}"/>
              </a:ext>
            </a:extLst>
          </p:cNvPr>
          <p:cNvCxnSpPr>
            <a:cxnSpLocks/>
            <a:endCxn id="26" idx="4"/>
          </p:cNvCxnSpPr>
          <p:nvPr/>
        </p:nvCxnSpPr>
        <p:spPr>
          <a:xfrm flipV="1">
            <a:off x="2075451" y="4287851"/>
            <a:ext cx="6381" cy="1112824"/>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8845C13-2255-0E42-AD8C-E0C6A88FB0C0}"/>
              </a:ext>
            </a:extLst>
          </p:cNvPr>
          <p:cNvCxnSpPr>
            <a:cxnSpLocks/>
          </p:cNvCxnSpPr>
          <p:nvPr/>
        </p:nvCxnSpPr>
        <p:spPr>
          <a:xfrm flipH="1">
            <a:off x="1655985" y="4826015"/>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09EC372-917D-AA45-B9F8-4611C2B405FB}"/>
              </a:ext>
            </a:extLst>
          </p:cNvPr>
          <p:cNvSpPr txBox="1"/>
          <p:nvPr/>
        </p:nvSpPr>
        <p:spPr>
          <a:xfrm>
            <a:off x="1493874" y="5489204"/>
            <a:ext cx="1163153"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FEMALE</a:t>
            </a:r>
          </a:p>
        </p:txBody>
      </p:sp>
      <p:sp>
        <p:nvSpPr>
          <p:cNvPr id="40" name="Oval 39">
            <a:extLst>
              <a:ext uri="{FF2B5EF4-FFF2-40B4-BE49-F238E27FC236}">
                <a16:creationId xmlns:a16="http://schemas.microsoft.com/office/drawing/2014/main" id="{C89E4C58-8E12-6940-B0CE-A775883ED0B3}"/>
              </a:ext>
            </a:extLst>
          </p:cNvPr>
          <p:cNvSpPr/>
          <p:nvPr/>
        </p:nvSpPr>
        <p:spPr>
          <a:xfrm>
            <a:off x="5430000"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C4D27D3B-FA6D-764A-8BF2-DA620AD05CE3}"/>
              </a:ext>
            </a:extLst>
          </p:cNvPr>
          <p:cNvCxnSpPr>
            <a:cxnSpLocks/>
            <a:stCxn id="40" idx="0"/>
          </p:cNvCxnSpPr>
          <p:nvPr/>
        </p:nvCxnSpPr>
        <p:spPr>
          <a:xfrm flipV="1">
            <a:off x="6096000" y="1787009"/>
            <a:ext cx="6381" cy="116884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3087BDF-BE89-554B-AB82-38929763E38D}"/>
              </a:ext>
            </a:extLst>
          </p:cNvPr>
          <p:cNvCxnSpPr>
            <a:cxnSpLocks/>
          </p:cNvCxnSpPr>
          <p:nvPr/>
        </p:nvCxnSpPr>
        <p:spPr>
          <a:xfrm flipH="1">
            <a:off x="5682916" y="2474940"/>
            <a:ext cx="838929"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10D2BA42-E7E4-8442-B0D2-28516B56789E}"/>
              </a:ext>
            </a:extLst>
          </p:cNvPr>
          <p:cNvSpPr txBox="1"/>
          <p:nvPr/>
        </p:nvSpPr>
        <p:spPr>
          <a:xfrm>
            <a:off x="5206649" y="5512712"/>
            <a:ext cx="1778701" cy="400110"/>
          </a:xfrm>
          <a:prstGeom prst="rect">
            <a:avLst/>
          </a:prstGeom>
          <a:noFill/>
        </p:spPr>
        <p:txBody>
          <a:bodyPr wrap="square">
            <a:spAutoFit/>
          </a:bodyPr>
          <a:lstStyle/>
          <a:p>
            <a:pPr algn="ctr">
              <a:defRPr/>
            </a:pPr>
            <a:r>
              <a:rPr lang="en-ZA" sz="2000" b="1" dirty="0">
                <a:solidFill>
                  <a:schemeClr val="bg1"/>
                </a:solidFill>
                <a:latin typeface="Century Gothic" panose="020B0502020202020204" pitchFamily="34" charset="0"/>
                <a:ea typeface="MS PGothic" panose="020B0600070205080204" pitchFamily="34" charset="-128"/>
              </a:rPr>
              <a:t>NON-BINARY</a:t>
            </a:r>
          </a:p>
        </p:txBody>
      </p:sp>
      <p:sp>
        <p:nvSpPr>
          <p:cNvPr id="28" name="Oval 27">
            <a:extLst>
              <a:ext uri="{FF2B5EF4-FFF2-40B4-BE49-F238E27FC236}">
                <a16:creationId xmlns:a16="http://schemas.microsoft.com/office/drawing/2014/main" id="{BFCDCCF8-F1D6-3F42-981C-129C7C34E15C}"/>
              </a:ext>
            </a:extLst>
          </p:cNvPr>
          <p:cNvSpPr/>
          <p:nvPr/>
        </p:nvSpPr>
        <p:spPr>
          <a:xfrm>
            <a:off x="9444168" y="2955851"/>
            <a:ext cx="1332000" cy="1332000"/>
          </a:xfrm>
          <a:prstGeom prst="ellipse">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615BDC67-BFEA-8741-9C4A-44CE0B08334B}"/>
              </a:ext>
            </a:extLst>
          </p:cNvPr>
          <p:cNvCxnSpPr>
            <a:cxnSpLocks/>
          </p:cNvCxnSpPr>
          <p:nvPr/>
        </p:nvCxnSpPr>
        <p:spPr>
          <a:xfrm flipH="1">
            <a:off x="10594748" y="2310863"/>
            <a:ext cx="816962" cy="80170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A9A7DE2-97A1-A545-8586-4C4BD5722E76}"/>
              </a:ext>
            </a:extLst>
          </p:cNvPr>
          <p:cNvCxnSpPr>
            <a:cxnSpLocks/>
          </p:cNvCxnSpPr>
          <p:nvPr/>
        </p:nvCxnSpPr>
        <p:spPr>
          <a:xfrm flipH="1">
            <a:off x="10799101" y="2290649"/>
            <a:ext cx="6339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BA58085-73E4-F14B-B1F8-41F90DA02D94}"/>
              </a:ext>
            </a:extLst>
          </p:cNvPr>
          <p:cNvCxnSpPr>
            <a:cxnSpLocks/>
          </p:cNvCxnSpPr>
          <p:nvPr/>
        </p:nvCxnSpPr>
        <p:spPr>
          <a:xfrm>
            <a:off x="11411710" y="2255480"/>
            <a:ext cx="0" cy="62679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A30B482-85A6-4C49-AAFC-17F3E3C08956}"/>
              </a:ext>
            </a:extLst>
          </p:cNvPr>
          <p:cNvCxnSpPr>
            <a:cxnSpLocks/>
          </p:cNvCxnSpPr>
          <p:nvPr/>
        </p:nvCxnSpPr>
        <p:spPr>
          <a:xfrm flipH="1">
            <a:off x="1787081" y="3557290"/>
            <a:ext cx="57674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D513807-AB34-0045-8500-FDB5E74277E4}"/>
              </a:ext>
            </a:extLst>
          </p:cNvPr>
          <p:cNvCxnSpPr>
            <a:cxnSpLocks/>
          </p:cNvCxnSpPr>
          <p:nvPr/>
        </p:nvCxnSpPr>
        <p:spPr>
          <a:xfrm flipH="1">
            <a:off x="1793462" y="3756583"/>
            <a:ext cx="57674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F195CF6-7EED-1B4D-BCEC-18425340C6C7}"/>
              </a:ext>
            </a:extLst>
          </p:cNvPr>
          <p:cNvCxnSpPr>
            <a:cxnSpLocks/>
          </p:cNvCxnSpPr>
          <p:nvPr/>
        </p:nvCxnSpPr>
        <p:spPr>
          <a:xfrm flipH="1">
            <a:off x="5807630" y="3550765"/>
            <a:ext cx="57674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75F211A-EB51-D442-8476-6BCFA2312E3C}"/>
              </a:ext>
            </a:extLst>
          </p:cNvPr>
          <p:cNvCxnSpPr>
            <a:cxnSpLocks/>
          </p:cNvCxnSpPr>
          <p:nvPr/>
        </p:nvCxnSpPr>
        <p:spPr>
          <a:xfrm flipH="1">
            <a:off x="5814011" y="3750058"/>
            <a:ext cx="57674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897A80B-3D4B-8A45-AF2A-12F4BF299990}"/>
              </a:ext>
            </a:extLst>
          </p:cNvPr>
          <p:cNvCxnSpPr>
            <a:cxnSpLocks/>
          </p:cNvCxnSpPr>
          <p:nvPr/>
        </p:nvCxnSpPr>
        <p:spPr>
          <a:xfrm flipH="1">
            <a:off x="9840369" y="3557290"/>
            <a:ext cx="57674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967AB66-97B8-D94F-8344-C14637755322}"/>
              </a:ext>
            </a:extLst>
          </p:cNvPr>
          <p:cNvCxnSpPr>
            <a:cxnSpLocks/>
          </p:cNvCxnSpPr>
          <p:nvPr/>
        </p:nvCxnSpPr>
        <p:spPr>
          <a:xfrm flipH="1">
            <a:off x="9846750" y="3756583"/>
            <a:ext cx="57674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4967908"/>
      </p:ext>
    </p:extLst>
  </p:cSld>
  <p:clrMapOvr>
    <a:masterClrMapping/>
  </p:clrMapOvr>
  <mc:AlternateContent xmlns:mc="http://schemas.openxmlformats.org/markup-compatibility/2006" xmlns:p14="http://schemas.microsoft.com/office/powerpoint/2010/main">
    <mc:Choice Requires="p14">
      <p:transition spd="slow" p14:dur="2000" advTm="11187"/>
    </mc:Choice>
    <mc:Fallback xmlns="">
      <p:transition spd="slow" advTm="1118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4.5|1.6|1.2|1.1"/>
</p:tagLst>
</file>

<file path=ppt/tags/tag10.xml><?xml version="1.0" encoding="utf-8"?>
<p:tagLst xmlns:a="http://schemas.openxmlformats.org/drawingml/2006/main" xmlns:r="http://schemas.openxmlformats.org/officeDocument/2006/relationships" xmlns:p="http://schemas.openxmlformats.org/presentationml/2006/main">
  <p:tag name="TIMING" val="|9.1|0.8|0.8"/>
</p:tagLst>
</file>

<file path=ppt/tags/tag11.xml><?xml version="1.0" encoding="utf-8"?>
<p:tagLst xmlns:a="http://schemas.openxmlformats.org/drawingml/2006/main" xmlns:r="http://schemas.openxmlformats.org/officeDocument/2006/relationships" xmlns:p="http://schemas.openxmlformats.org/presentationml/2006/main">
  <p:tag name="TIMING" val="|54.6"/>
</p:tagLst>
</file>

<file path=ppt/tags/tag12.xml><?xml version="1.0" encoding="utf-8"?>
<p:tagLst xmlns:a="http://schemas.openxmlformats.org/drawingml/2006/main" xmlns:r="http://schemas.openxmlformats.org/officeDocument/2006/relationships" xmlns:p="http://schemas.openxmlformats.org/presentationml/2006/main">
  <p:tag name="TIMING" val="|3.4"/>
</p:tagLst>
</file>

<file path=ppt/tags/tag13.xml><?xml version="1.0" encoding="utf-8"?>
<p:tagLst xmlns:a="http://schemas.openxmlformats.org/drawingml/2006/main" xmlns:r="http://schemas.openxmlformats.org/officeDocument/2006/relationships" xmlns:p="http://schemas.openxmlformats.org/presentationml/2006/main">
  <p:tag name="TIMING" val="|54.6"/>
</p:tagLst>
</file>

<file path=ppt/tags/tag14.xml><?xml version="1.0" encoding="utf-8"?>
<p:tagLst xmlns:a="http://schemas.openxmlformats.org/drawingml/2006/main" xmlns:r="http://schemas.openxmlformats.org/officeDocument/2006/relationships" xmlns:p="http://schemas.openxmlformats.org/presentationml/2006/main">
  <p:tag name="TIMING" val="|54.6"/>
</p:tagLst>
</file>

<file path=ppt/tags/tag15.xml><?xml version="1.0" encoding="utf-8"?>
<p:tagLst xmlns:a="http://schemas.openxmlformats.org/drawingml/2006/main" xmlns:r="http://schemas.openxmlformats.org/officeDocument/2006/relationships" xmlns:p="http://schemas.openxmlformats.org/presentationml/2006/main">
  <p:tag name="TIMING" val="|54.6"/>
</p:tagLst>
</file>

<file path=ppt/tags/tag16.xml><?xml version="1.0" encoding="utf-8"?>
<p:tagLst xmlns:a="http://schemas.openxmlformats.org/drawingml/2006/main" xmlns:r="http://schemas.openxmlformats.org/officeDocument/2006/relationships" xmlns:p="http://schemas.openxmlformats.org/presentationml/2006/main">
  <p:tag name="TIMING" val="|54.6"/>
</p:tagLst>
</file>

<file path=ppt/tags/tag17.xml><?xml version="1.0" encoding="utf-8"?>
<p:tagLst xmlns:a="http://schemas.openxmlformats.org/drawingml/2006/main" xmlns:r="http://schemas.openxmlformats.org/officeDocument/2006/relationships" xmlns:p="http://schemas.openxmlformats.org/presentationml/2006/main">
  <p:tag name="TIMING" val="|54.6"/>
</p:tagLst>
</file>

<file path=ppt/tags/tag18.xml><?xml version="1.0" encoding="utf-8"?>
<p:tagLst xmlns:a="http://schemas.openxmlformats.org/drawingml/2006/main" xmlns:r="http://schemas.openxmlformats.org/officeDocument/2006/relationships" xmlns:p="http://schemas.openxmlformats.org/presentationml/2006/main">
  <p:tag name="TIMING" val="|54.6"/>
</p:tagLst>
</file>

<file path=ppt/tags/tag19.xml><?xml version="1.0" encoding="utf-8"?>
<p:tagLst xmlns:a="http://schemas.openxmlformats.org/drawingml/2006/main" xmlns:r="http://schemas.openxmlformats.org/officeDocument/2006/relationships" xmlns:p="http://schemas.openxmlformats.org/presentationml/2006/main">
  <p:tag name="TIMING" val="|54.6"/>
</p:tagLst>
</file>

<file path=ppt/tags/tag2.xml><?xml version="1.0" encoding="utf-8"?>
<p:tagLst xmlns:a="http://schemas.openxmlformats.org/drawingml/2006/main" xmlns:r="http://schemas.openxmlformats.org/officeDocument/2006/relationships" xmlns:p="http://schemas.openxmlformats.org/presentationml/2006/main">
  <p:tag name="TIMING" val="|5.1|4.7|2|2.3"/>
</p:tagLst>
</file>

<file path=ppt/tags/tag20.xml><?xml version="1.0" encoding="utf-8"?>
<p:tagLst xmlns:a="http://schemas.openxmlformats.org/drawingml/2006/main" xmlns:r="http://schemas.openxmlformats.org/officeDocument/2006/relationships" xmlns:p="http://schemas.openxmlformats.org/presentationml/2006/main">
  <p:tag name="TIMING" val="|30.6"/>
</p:tagLst>
</file>

<file path=ppt/tags/tag3.xml><?xml version="1.0" encoding="utf-8"?>
<p:tagLst xmlns:a="http://schemas.openxmlformats.org/drawingml/2006/main" xmlns:r="http://schemas.openxmlformats.org/officeDocument/2006/relationships" xmlns:p="http://schemas.openxmlformats.org/presentationml/2006/main">
  <p:tag name="TIMING" val="|54.6"/>
</p:tagLst>
</file>

<file path=ppt/tags/tag4.xml><?xml version="1.0" encoding="utf-8"?>
<p:tagLst xmlns:a="http://schemas.openxmlformats.org/drawingml/2006/main" xmlns:r="http://schemas.openxmlformats.org/officeDocument/2006/relationships" xmlns:p="http://schemas.openxmlformats.org/presentationml/2006/main">
  <p:tag name="TIMING" val="|54.6"/>
</p:tagLst>
</file>

<file path=ppt/tags/tag5.xml><?xml version="1.0" encoding="utf-8"?>
<p:tagLst xmlns:a="http://schemas.openxmlformats.org/drawingml/2006/main" xmlns:r="http://schemas.openxmlformats.org/officeDocument/2006/relationships" xmlns:p="http://schemas.openxmlformats.org/presentationml/2006/main">
  <p:tag name="TIMING" val="|54.6"/>
</p:tagLst>
</file>

<file path=ppt/tags/tag6.xml><?xml version="1.0" encoding="utf-8"?>
<p:tagLst xmlns:a="http://schemas.openxmlformats.org/drawingml/2006/main" xmlns:r="http://schemas.openxmlformats.org/officeDocument/2006/relationships" xmlns:p="http://schemas.openxmlformats.org/presentationml/2006/main">
  <p:tag name="TIMING" val="|8.9|0.8|0.8"/>
</p:tagLst>
</file>

<file path=ppt/tags/tag7.xml><?xml version="1.0" encoding="utf-8"?>
<p:tagLst xmlns:a="http://schemas.openxmlformats.org/drawingml/2006/main" xmlns:r="http://schemas.openxmlformats.org/officeDocument/2006/relationships" xmlns:p="http://schemas.openxmlformats.org/presentationml/2006/main">
  <p:tag name="TIMING" val="|54.6"/>
</p:tagLst>
</file>

<file path=ppt/tags/tag8.xml><?xml version="1.0" encoding="utf-8"?>
<p:tagLst xmlns:a="http://schemas.openxmlformats.org/drawingml/2006/main" xmlns:r="http://schemas.openxmlformats.org/officeDocument/2006/relationships" xmlns:p="http://schemas.openxmlformats.org/presentationml/2006/main">
  <p:tag name="TIMING" val="|54.6"/>
</p:tagLst>
</file>

<file path=ppt/tags/tag9.xml><?xml version="1.0" encoding="utf-8"?>
<p:tagLst xmlns:a="http://schemas.openxmlformats.org/drawingml/2006/main" xmlns:r="http://schemas.openxmlformats.org/officeDocument/2006/relationships" xmlns:p="http://schemas.openxmlformats.org/presentationml/2006/main">
  <p:tag name="TIMING" val="|54.6"/>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22740</TotalTime>
  <Words>1554</Words>
  <Application>Microsoft Macintosh PowerPoint</Application>
  <PresentationFormat>Widescreen</PresentationFormat>
  <Paragraphs>124</Paragraphs>
  <Slides>22</Slides>
  <Notes>22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Calibri Light</vt:lpstr>
      <vt:lpstr>Century Gothic</vt:lpstr>
      <vt:lpstr>Custom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 Blackie</dc:creator>
  <cp:lastModifiedBy>Dee Blackie</cp:lastModifiedBy>
  <cp:revision>800</cp:revision>
  <cp:lastPrinted>2020-11-10T18:22:51Z</cp:lastPrinted>
  <dcterms:created xsi:type="dcterms:W3CDTF">2015-05-17T14:23:03Z</dcterms:created>
  <dcterms:modified xsi:type="dcterms:W3CDTF">2021-12-01T11:44:57Z</dcterms:modified>
</cp:coreProperties>
</file>