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98" r:id="rId2"/>
  </p:sldMasterIdLst>
  <p:notesMasterIdLst>
    <p:notesMasterId r:id="rId15"/>
  </p:notesMasterIdLst>
  <p:sldIdLst>
    <p:sldId id="1761" r:id="rId3"/>
    <p:sldId id="334" r:id="rId4"/>
    <p:sldId id="342" r:id="rId5"/>
    <p:sldId id="335" r:id="rId6"/>
    <p:sldId id="336" r:id="rId7"/>
    <p:sldId id="337" r:id="rId8"/>
    <p:sldId id="338" r:id="rId9"/>
    <p:sldId id="340" r:id="rId10"/>
    <p:sldId id="339" r:id="rId11"/>
    <p:sldId id="341" r:id="rId12"/>
    <p:sldId id="1762" r:id="rId13"/>
    <p:sldId id="1711" r:id="rId14"/>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455"/>
    <a:srgbClr val="482C89"/>
    <a:srgbClr val="5D2E90"/>
    <a:srgbClr val="3E0099"/>
    <a:srgbClr val="FCC618"/>
    <a:srgbClr val="462A88"/>
    <a:srgbClr val="FFD888"/>
    <a:srgbClr val="956D6A"/>
    <a:srgbClr val="7589C4"/>
    <a:srgbClr val="946C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4" autoAdjust="0"/>
    <p:restoredTop sz="93810" autoAdjust="0"/>
  </p:normalViewPr>
  <p:slideViewPr>
    <p:cSldViewPr snapToGrid="0">
      <p:cViewPr varScale="1">
        <p:scale>
          <a:sx n="120" d="100"/>
          <a:sy n="120" d="100"/>
        </p:scale>
        <p:origin x="568" y="176"/>
      </p:cViewPr>
      <p:guideLst/>
    </p:cSldViewPr>
  </p:slideViewPr>
  <p:outlineViewPr>
    <p:cViewPr>
      <p:scale>
        <a:sx n="33" d="100"/>
        <a:sy n="33" d="100"/>
      </p:scale>
      <p:origin x="0" y="-17412"/>
    </p:cViewPr>
  </p:outlineViewPr>
  <p:notesTextViewPr>
    <p:cViewPr>
      <p:scale>
        <a:sx n="66" d="100"/>
        <a:sy n="66" d="100"/>
      </p:scale>
      <p:origin x="0" y="0"/>
    </p:cViewPr>
  </p:notesTextViewPr>
  <p:sorterViewPr>
    <p:cViewPr varScale="1">
      <p:scale>
        <a:sx n="1" d="1"/>
        <a:sy n="1" d="1"/>
      </p:scale>
      <p:origin x="0" y="-1324"/>
    </p:cViewPr>
  </p:sorterViewPr>
  <p:notesViewPr>
    <p:cSldViewPr snapToGrid="0">
      <p:cViewPr varScale="1">
        <p:scale>
          <a:sx n="44" d="100"/>
          <a:sy n="44" d="100"/>
        </p:scale>
        <p:origin x="1916"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07.986"/>
    </inkml:context>
    <inkml:brush xml:id="br0">
      <inkml:brushProperty name="width" value="0.1" units="cm"/>
      <inkml:brushProperty name="height" value="0.1" units="cm"/>
      <inkml:brushProperty name="color" value="#FFDC00"/>
    </inkml:brush>
  </inkml:definitions>
  <inkml:trace contextRef="#ctx0" brushRef="#br0">148 11 24575,'-9'0'0,"1"0"0,3 0 0,2 0 0,0 0 0,1 0 0,-2 1 0,2-1 0,-2 1 0,2-1 0,0 1 0,-1-1 0,1 1 0,-1-1 0,0 1 0,1 0 0,-1 0 0,1 1 0,-1-2 0,1 2 0,-1-1 0,1 0 0,0 1 0,0-1 0,0 1 0,-1-1 0,2 1 0,-2-1 0,1 1 0,1 0 0,-2 0 0,2 0 0,-1 0 0,0 0 0,0-1 0,0 1 0,0-1 0,0 1 0,0 0 0,0-1 0,0 1 0,0-1 0,0 1 0,-1-1 0,1 1 0,0-1 0,0 0 0,-1 1 0,0-1 0,1 1 0,0-1 0,1 2 0,-1-2 0,1 2 0,-1-1 0,1 0 0,-1 0 0,0 0 0,1 0 0,-2 0 0,8-8 0,-5 4 0,5-5 0,-5 5 0,3 1 0,-1-2 0,0 2 0,0-2 0,0 2 0,0-1 0,0 0 0,1 1 0,-1-1 0,1 2 0,0-2 0,0 2 0,1-2 0,-2 2 0,2-1 0,-2 1 0,1-1 0,0 1 0,0-1 0,0 1 0,2 0 0,-3 0 0,4 0 0,-4 0 0,2 0 0,-2 0 0,1 0 0,-1 0 0,1 0 0,0-1 0,-1 1 0,1-2 0,-1 1 0,0 0 0,1-1 0,-1 1 0,1 0 0,-1-1 0,1 2 0,-1-1 0,1 0 0,0 1 0,-1-2 0,1 2 0,0-1 0,-1 0 0,1 1 0,0-1 0,0 1 0,-1-1 0,1 1 0,0-1 0,0 1 0,-1-1 0,1 1 0,0-1 0,-1 1 0,1 0 0,0-1 0,0 1 0,-1-1 0,1 1 0,-10 2 0,5-2 0,-7 2 0,5-1 0,2 0 0,-3 1 0,3-1 0,-4 1 0,3-2 0,-3 2 0,4-2 0,-2 2 0,1-2 0,-2 2 0,3-2 0,-1 2 0,1-1 0,0 0 0,-1 1 0,1-2 0,-1 2 0,1-1 0,0 0 0,-1 1 0,1-1 0,-1 0 0,1 1 0,0-1 0,0 1 0,-1-1 0,2 1 0,-2-1 0,1 1 0,0-1 0,-1 1 0,1-1 0,0 0 0,0 2 0,0-3 0,0 3 0,0-1 0,1 0 0,-1 1 0,1-1 0,0 0 0,-1 1 0,1-1 0,0 1 0,-1-1 0,1 0 0,-1 0 0,1 0 0,-1 0 0,1 0 0,-1 0 0,2-8 0,1 6 0,1-9 0,0 7 0,-2 0 0,2-1 0,-1 1 0,0 0 0,1 0 0,-1 0 0,2 0 0,-1 0 0,0 1 0,1-1 0,-1 1 0,0 0 0,1-1 0,-1 2 0,1-2 0,0 1 0,-1 0 0,1 0 0,-1 0 0,1 1 0,-1-1 0,2 0 0,-2 1 0,1-1 0,0 0 0,-1 1 0,1-1 0,0 0 0,-1 1 0,1-1 0,0 0 0,-1 1 0,1-1 0,0 0 0,-1 1 0,1-1 0,0 0 0,-1 1 0,1-2 0,-1 1 0,0 0 0,1-1 0,0 2 0,-1-2 0,1 1 0,0 0 0,0 0 0,-1 0 0,0 1 0,1-1 0,0 0 0,0 1 0,-1-1 0,1 1 0,0-1 0,-1 1 0,1-1 0,0 0 0,-1 1 0,1-2 0,0 2 0,-2-2 0,3 2 0,-2-1 0,0 0 0,2 1 0,-3-1 0,2 0 0,0 1 0,-1-2 0,1 2 0,0-1 0,-1 0 0,2 1 0,-2-2 0,1 2 0,0-2 0,-1 2 0,1-1 0,0 0 0,-1 1 0,1-2 0,0 2 0,-1-1 0,1 0 0,0 1 0,-1-1 0,1 1 0,0 0 0,0 0 0,-1-1 0,1 1 0,0-1 0,0 1 0,-1-1 0,1 1 0,0-1 0,-1 1 0,1 0 0,0-1 0,0 1 0,1-1 0,-1 1 0,3-1 0,-4 1 0,4-1 0,-4 1 0,3 0 0,-3 0 0,2-1 0,-2 1 0,1-1 0,0 1 0,-1 0 0,1 0 0,0 0 0,-1 0 0,1 0 0,0 0 0,-1 0 0,1 0 0,0 0 0,-1 0 0,1 0 0,0 0 0,-1 0 0,1 0 0,1 0 0,-1 0 0,0 0 0,-1 0 0,1 0 0,0 0 0,-1 0 0,1 1 0,0-1 0,0 1 0,-1-1 0,1 1 0,0-1 0,-1 1 0,1-1 0,0 0 0,0 0 0,-1 1 0,1-1 0,-1 2 0,1-2 0,-1 2 0,1-2 0,-1 2 0,1-1 0,-1 0 0,1 0 0,-1 0 0,0 0 0,1 0 0,-1 1 0,1-2 0,-1 2 0,0-1 0,0 1 0,1-1 0,-2 1 0,3-1 0,-3 0 0,2 1 0,-1-1 0,0 0 0,1 1 0,-2-1 0,3 0 0,-3 1 0,2-1 0,-1 1 0,0-1 0,0 1 0,0-1 0,0 1 0,0 0 0,0-1 0,0 1 0,0-1 0,-1 2 0,1-1 0,-1 0 0,1 1 0,-1-2 0,0 2 0,1 0 0,0-1 0,-2 1 0,1-1 0,0 1 0,1-1 0,-2 1 0,1-1 0,0 1 0,0-1 0,0 1 0,0-1 0,0 1 0,0 0 0,0-1 0,0 0 0,1 0 0,0 1 0,-1 0 0,1-1 0,-2 0 0,2 0 0,-1 1 0,1-1 0,-1 0 0,1 0 0,-2 1 0,2-1 0,-2 1 0,1 0 0,0-1 0,-1 1 0,1 0 0,0-1 0,-1 1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16.810"/>
    </inkml:context>
    <inkml:brush xml:id="br0">
      <inkml:brushProperty name="width" value="0.1" units="cm"/>
      <inkml:brushProperty name="height" value="0.1" units="cm"/>
      <inkml:brushProperty name="color" value="#FFDC00"/>
    </inkml:brush>
  </inkml:definitions>
  <inkml:trace contextRef="#ctx0" brushRef="#br0">1 25 24575,'5'3'0,"1"-1"0,-6 0 0,2-1 0,1 1 0,-2 0 0,3-1 0,-3 1 0,1-1 0,0 2 0,0-2 0,0 2 0,0-2 0,1 1 0,-1-1 0,0 1 0,1-1 0,-2 0 0,2 2 0,-1-3 0,0 3 0,0-2 0,0 1 0,-1 1 0,1-2 0,-1 2 0,2-2 0,-1 1 0,0 0 0,-1 0 0,1 0 0,0 0 0,0-1 0,0 1 0,0-1 0,1 1 0,-6-8 0,4 4 0,-7-5 0,6 5 0,-2 1 0,1-2 0,0 1 0,-1-1 0,2 1 0,-2 0 0,1-1 0,0 1 0,-1-1 0,2 1 0,-1-1 0,0 1 0,1-1 0,-1 0 0,1 1 0,0-1 0,0 0 0,0 1 0,0-1 0,0 0 0,0 1 0,0-1 0,0 0 0,0 1 0,0-1 0,0 0 0,0 0 0,0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24.522"/>
    </inkml:context>
    <inkml:brush xml:id="br0">
      <inkml:brushProperty name="width" value="0.1" units="cm"/>
      <inkml:brushProperty name="height" value="0.1" units="cm"/>
      <inkml:brushProperty name="color" value="#FFDC00"/>
    </inkml:brush>
  </inkml:definitions>
  <inkml:trace contextRef="#ctx0" brushRef="#br0">1 0 24575,'6'0'0,"0"0"0,-4 0 0,0 0 0,1 0 0,-1 0 0,1 0 0,0 1 0,-1 0 0,1-1 0,0 0 0,-1 0 0,1 0 0,0 0 0,-1 0 0,1 0 0,0 0 0,-1 0 0,1 0 0,0 0 0,0 1 0,-1 0 0,1 0 0,0-1 0,0 0 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12.442"/>
    </inkml:context>
    <inkml:brush xml:id="br0">
      <inkml:brushProperty name="width" value="0.1" units="cm"/>
      <inkml:brushProperty name="height" value="0.1" units="cm"/>
      <inkml:brushProperty name="color" value="#FFDC00"/>
    </inkml:brush>
  </inkml:definitions>
  <inkml:trace contextRef="#ctx0" brushRef="#br0">1 1 24575,'4'4'0,"0"0"0,-2-4 0,0 1 0,1-1 0,-1 1 0,1 0 0,0-1 0,-1 1 0,1-1 0,0 0 0,-1 1 0,1-1 0,0 1 0,-1-1 0,1 1 0,0-1 0,-1 1 0,1 0 0,0-1 0,-1 2 0,1-2 0,0 1 0,-1-1 0,1 1 0,0-1 0,-1 2 0,1-2 0,0 1 0,0 0 0,-1-1 0,0 2 0,1-2 0,0 2 0,0-1 0,-1 1 0,0-1 0,0 0 0,1-1 0,0 0 0,0 0 0,-1 0 0,1 0 0,0 0 0,-1 0 0,1 0 0,0 0 0,-1 0 0,1 0 0,0 0 0,-1 0 0,1 0 0,0 1 0,-1-1 0,1 1 0,0-1 0,-1 1 0,1-1 0,0 1 0,-1 0 0,1-1 0,-1 2 0,1-2 0,-1 1 0,1 0 0,0-1 0,-1 2 0,3-1 0,-3 0 0,2 0 0,-2 0 0,0-1 0,0 3 0,0-2 0,0 1 0,0 0 0,0-1 0,0 1 0,0 0 0,0-1 0,0 1 0,0-1 0,0 1 0,0 0 0,0 0 0,-1 0 0,1 0 0,-1 1 0,0-1 0,1 1 0,-1-1 0,0 0 0,0 1 0,0-1 0,0 1 0,0-1 0,0 1 0,0-1 0,-1 1 0,1 0 0,-1 0 0,1-1 0,-1 1 0,0 0 0,0 0 0,1-1 0,-1 1 0,1 0 0,-1-1 0,0 1 0,0 0 0,0 0 0,0-1 0,0 1 0,0 0 0,0-1 0,0 1 0,0 0 0,0-1 0,-1 1 0,1 0 0,-1-1 0,1 1 0,-1 0 0,1-1 0,-1 1 0,1-1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13.082"/>
    </inkml:context>
    <inkml:brush xml:id="br0">
      <inkml:brushProperty name="width" value="0.1" units="cm"/>
      <inkml:brushProperty name="height" value="0.1" units="cm"/>
      <inkml:brushProperty name="color" value="#FFDC00"/>
    </inkml:brush>
  </inkml:definitions>
  <inkml:trace contextRef="#ctx0" brushRef="#br0">1 0 24575,'0'6'0,"0"-2"0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8T14:02:31.602"/>
    </inkml:context>
    <inkml:brush xml:id="br0">
      <inkml:brushProperty name="width" value="0.1" units="cm"/>
      <inkml:brushProperty name="height" value="0.1" units="cm"/>
      <inkml:brushProperty name="color" value="#FFDC00"/>
    </inkml:brush>
  </inkml:definitions>
  <inkml:trace contextRef="#ctx0" brushRef="#br0">1 9 24575,'6'0'0,"0"0"0,-4 0 0,0 0 0,1 0 0,-1 0 0,1 0 0,0 0 0,-1 0 0,1 0 0,0 0 0,-1 0 0,1 0 0,0 0 0,-1 0 0,1 0 0,0 0 0,-1 0 0,1 0 0,0 0 0,-1 0 0,1 1 0,0-1 0,-1 1 0,1-1 0,0 0 0,-1 1 0,1-1 0,0 1 0,-1-1 0,1 0 0,0 0 0,-1 0 0,1 0 0,0 0 0,0 0 0,-1 0 0,1 0 0,0 0 0,0 0 0,-1 0 0,1 0 0,0 0 0,-1 0 0,1 0 0,0 0 0,0 0 0,-1 0 0,1 0 0,0 0 0,-1-1 0,1 1 0,0-1 0,-1 1 0,1 0 0,0 0 0,-1-1 0,1 1 0,0-1 0,-1 1 0,1 0 0,0 0 0,-1 0 0,1 0 0,0-1 0,-1 1 0,1-1 0,0 1 0,-1 0 0,1 0 0,0-1 0,-1 1 0,1-1 0,0 1 0,-1 0 0,1 0 0,0 0 0,-1 0 0,1 0 0,0 0 0,-1 0 0,1 0 0,0 0 0,0 0 0,-1 0 0,1 0 0,0 0 0,0 0 0,-1 0 0,1 0 0,0 0 0,0 0 0,-1 0 0,1 0 0,0 0 0,-1 0 0,1 0 0,0 0 0,-1 0 0,1 0 0,0 0 0,-1 0 0,1 0 0,0 0 0,-1 0 0,1 0 0,0 0 0,-1 0 0,1 0 0,0 0 0,-1 0 0,1-1 0,0 1 0,-1-1 0,1 1 0,0 0 0,-1 0 0,1 0 0,0 0 0,-1 0 0,1 0 0,0 0 0,-1-1 0,1 1 0,0-1 0,-1 1 0,1 0 0,0 0 0,0 0 0,-1 0 0,1 0 0,0 0 0,-1 0 0,1 0 0,0 0 0,0 0 0,-1 0 0,1 0 0,0 0 0,0 0 0,-1 0 0,1 0 0,0 0 0,-1 1 0,1-1 0,0 1 0,-1-1 0,1 0 0,0 1 0,-1-1 0,1 1 0,0-1 0,-1 1 0,1-1 0,0 1 0,-1-1 0,1 1 0,0-1 0,-1 1 0,1-1 0,0 1 0,-1-1 0,1 1 0,0-1 0,-1 1 0,1-1 0,-1 2 0,1-2 0,-1 1 0,1 0 0,0-1 0,-1 2 0,1-2 0,-1 2 0,1-2 0,0 2 0,-1-2 0,0 2 0,0-1 0,0 1 0,1-1 0,-1 1 0,0-1 0,0 1 0,0 0 0,0 0 0,0 0 0,1 0 0,0-1 0,-1 1 0,0-1 0,1 0 0,-1 1 0,0-1 0,1 0 0,-2 1 0,3-1 0,-2 0 0,1 0 0,-1 0 0,0 0 0,1 0 0,-1 1 0,1-2 0,-1 2 0,1-2 0,-1 2 0,1-2 0,0 2 0,-1-2 0,2 1 0,-2 0 0,2-1 0,-3 2 0,4-1 0,-4 0 0,4 1 0,-3-2 0,3 3 0,-3-3 0,4 3 0,-4-2 0,2 0 0,-3 1 0,2-1 0,-1 1 0,0-1 0,0 1 0,2 0 0,-1 1 0,1-1 0,-1 0 0,0 0 0,0-1 0,-1 1 0,-1-1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2536E048-A352-4BB6-BBCC-BD44E551F68E}" type="datetimeFigureOut">
              <a:rPr lang="en-ZA" smtClean="0"/>
              <a:t>2021/12/01</a:t>
            </a:fld>
            <a:endParaRPr lang="en-Z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F9EFC38-92A7-4091-BBA3-9AC4DF771430}" type="slidenum">
              <a:rPr lang="en-ZA" smtClean="0"/>
              <a:t>‹#›</a:t>
            </a:fld>
            <a:endParaRPr lang="en-ZA"/>
          </a:p>
        </p:txBody>
      </p:sp>
    </p:spTree>
    <p:extLst>
      <p:ext uri="{BB962C8B-B14F-4D97-AF65-F5344CB8AC3E}">
        <p14:creationId xmlns:p14="http://schemas.microsoft.com/office/powerpoint/2010/main" val="195319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1243013"/>
            <a:ext cx="5969000" cy="3357562"/>
          </a:xfrm>
        </p:spPr>
      </p:sp>
      <p:sp>
        <p:nvSpPr>
          <p:cNvPr id="3" name="Notes Placeholder 2"/>
          <p:cNvSpPr>
            <a:spLocks noGrp="1"/>
          </p:cNvSpPr>
          <p:nvPr>
            <p:ph type="body" idx="1"/>
          </p:nvPr>
        </p:nvSpPr>
        <p:spPr/>
        <p:txBody>
          <a:bodyPr/>
          <a:lstStyle/>
          <a:p>
            <a:r>
              <a:rPr lang="en-ZA" sz="1200" dirty="0"/>
              <a:t>This Courage video will help you to understand the options available to you if you are experiencing a crisis pregnancy.</a:t>
            </a:r>
          </a:p>
        </p:txBody>
      </p:sp>
      <p:sp>
        <p:nvSpPr>
          <p:cNvPr id="4" name="Slide Number Placeholder 3"/>
          <p:cNvSpPr>
            <a:spLocks noGrp="1"/>
          </p:cNvSpPr>
          <p:nvPr>
            <p:ph type="sldNum" sz="quarter" idx="5"/>
          </p:nvPr>
        </p:nvSpPr>
        <p:spPr/>
        <p:txBody>
          <a:bodyPr/>
          <a:lstStyle/>
          <a:p>
            <a:fld id="{DF9EFC38-92A7-4091-BBA3-9AC4DF771430}" type="slidenum">
              <a:rPr lang="en-ZA" smtClean="0"/>
              <a:t>1</a:t>
            </a:fld>
            <a:endParaRPr lang="en-ZA"/>
          </a:p>
        </p:txBody>
      </p:sp>
    </p:spTree>
    <p:extLst>
      <p:ext uri="{BB962C8B-B14F-4D97-AF65-F5344CB8AC3E}">
        <p14:creationId xmlns:p14="http://schemas.microsoft.com/office/powerpoint/2010/main" val="3384005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Anonymous abandonment of your child is </a:t>
            </a:r>
            <a:r>
              <a:rPr lang="en-ZA" sz="1200" b="0" kern="1200" dirty="0">
                <a:solidFill>
                  <a:schemeClr val="tx1"/>
                </a:solidFill>
                <a:effectLst/>
                <a:latin typeface="+mn-lt"/>
                <a:ea typeface="+mn-ea"/>
                <a:cs typeface="+mn-cs"/>
              </a:rPr>
              <a:t>illegal</a:t>
            </a:r>
            <a:r>
              <a:rPr lang="en-ZA" sz="1200" b="1" kern="1200" dirty="0">
                <a:solidFill>
                  <a:schemeClr val="tx1"/>
                </a:solidFill>
                <a:effectLst/>
                <a:latin typeface="+mn-lt"/>
                <a:ea typeface="+mn-ea"/>
                <a:cs typeface="+mn-cs"/>
              </a:rPr>
              <a:t> </a:t>
            </a:r>
            <a:r>
              <a:rPr lang="en-ZA" sz="1200" kern="1200" dirty="0">
                <a:solidFill>
                  <a:schemeClr val="tx1"/>
                </a:solidFill>
                <a:effectLst/>
                <a:latin typeface="+mn-lt"/>
                <a:ea typeface="+mn-ea"/>
                <a:cs typeface="+mn-cs"/>
              </a:rPr>
              <a:t>in South Africa, whether you leave your child in a safe or unsafe place and can carry a prison sentence if you are found guilty. </a:t>
            </a:r>
          </a:p>
          <a:p>
            <a:r>
              <a:rPr lang="en-ZA" sz="1200" kern="1200" dirty="0">
                <a:solidFill>
                  <a:schemeClr val="tx1"/>
                </a:solidFill>
                <a:effectLst/>
                <a:latin typeface="+mn-lt"/>
                <a:ea typeface="+mn-ea"/>
                <a:cs typeface="+mn-cs"/>
              </a:rPr>
              <a:t>Abandonment places your child at great physical risk and could lead to their death if they are not found in time. </a:t>
            </a:r>
          </a:p>
          <a:p>
            <a:r>
              <a:rPr lang="en-ZA" sz="1200" kern="1200" dirty="0">
                <a:solidFill>
                  <a:schemeClr val="tx1"/>
                </a:solidFill>
                <a:effectLst/>
                <a:latin typeface="+mn-lt"/>
                <a:ea typeface="+mn-ea"/>
                <a:cs typeface="+mn-cs"/>
              </a:rPr>
              <a:t>An abandoned child has no sense of identity and no way of tracing their biological family or ancestors. </a:t>
            </a:r>
          </a:p>
          <a:p>
            <a:r>
              <a:rPr lang="en-ZA" sz="1200" kern="1200" dirty="0">
                <a:solidFill>
                  <a:schemeClr val="tx1"/>
                </a:solidFill>
                <a:effectLst/>
                <a:latin typeface="+mn-lt"/>
                <a:ea typeface="+mn-ea"/>
                <a:cs typeface="+mn-cs"/>
              </a:rPr>
              <a:t>They may experience feelings of neglect, rejection and resentment towards their biological parents.  </a:t>
            </a:r>
          </a:p>
          <a:p>
            <a:r>
              <a:rPr lang="en-ZA" sz="1200" kern="1200" dirty="0">
                <a:solidFill>
                  <a:schemeClr val="tx1"/>
                </a:solidFill>
                <a:effectLst/>
                <a:latin typeface="+mn-lt"/>
                <a:ea typeface="+mn-ea"/>
                <a:cs typeface="+mn-cs"/>
              </a:rPr>
              <a:t>If you abandon your </a:t>
            </a:r>
            <a:r>
              <a:rPr lang="en-ZA" sz="1200" kern="1200" dirty="0" err="1">
                <a:solidFill>
                  <a:schemeClr val="tx1"/>
                </a:solidFill>
                <a:effectLst/>
                <a:latin typeface="+mn-lt"/>
                <a:ea typeface="+mn-ea"/>
                <a:cs typeface="+mn-cs"/>
              </a:rPr>
              <a:t>child,and</a:t>
            </a:r>
            <a:r>
              <a:rPr lang="en-ZA" sz="1200" kern="1200" dirty="0">
                <a:solidFill>
                  <a:schemeClr val="tx1"/>
                </a:solidFill>
                <a:effectLst/>
                <a:latin typeface="+mn-lt"/>
                <a:ea typeface="+mn-ea"/>
                <a:cs typeface="+mn-cs"/>
              </a:rPr>
              <a:t> have no contact with them for the period of at least three months, your parental rights can be removed by the courts and your child will be placed up for adoption.</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10</a:t>
            </a:fld>
            <a:endParaRPr lang="en-ZA"/>
          </a:p>
        </p:txBody>
      </p:sp>
    </p:spTree>
    <p:extLst>
      <p:ext uri="{BB962C8B-B14F-4D97-AF65-F5344CB8AC3E}">
        <p14:creationId xmlns:p14="http://schemas.microsoft.com/office/powerpoint/2010/main" val="234242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kern="1200" dirty="0">
                <a:solidFill>
                  <a:schemeClr val="tx1"/>
                </a:solidFill>
                <a:effectLst/>
                <a:latin typeface="+mn-lt"/>
                <a:ea typeface="+mn-ea"/>
                <a:cs typeface="+mn-cs"/>
              </a:rPr>
              <a:t>If you do counsel someone experiencing a crisis pregnancy remember to reach out, engage and empathise with them</a:t>
            </a:r>
          </a:p>
          <a:p>
            <a:pPr lvl="0"/>
            <a:r>
              <a:rPr lang="en-ZA" sz="1200" kern="1200" dirty="0">
                <a:solidFill>
                  <a:schemeClr val="tx1"/>
                </a:solidFill>
                <a:effectLst/>
                <a:latin typeface="+mn-lt"/>
                <a:ea typeface="+mn-ea"/>
                <a:cs typeface="+mn-cs"/>
              </a:rPr>
              <a:t>Don’t judge them, you don’t know what the circumstances of their pregnancy are</a:t>
            </a:r>
          </a:p>
          <a:p>
            <a:pPr lvl="0"/>
            <a:r>
              <a:rPr lang="en-ZA" sz="1200" kern="1200" dirty="0">
                <a:solidFill>
                  <a:schemeClr val="tx1"/>
                </a:solidFill>
                <a:effectLst/>
                <a:latin typeface="+mn-lt"/>
                <a:ea typeface="+mn-ea"/>
                <a:cs typeface="+mn-cs"/>
              </a:rPr>
              <a:t>Share the various options or choices available to them </a:t>
            </a:r>
          </a:p>
          <a:p>
            <a:pPr lvl="0"/>
            <a:r>
              <a:rPr lang="en-ZA" sz="1200" kern="1200" dirty="0">
                <a:solidFill>
                  <a:schemeClr val="tx1"/>
                </a:solidFill>
                <a:effectLst/>
                <a:latin typeface="+mn-lt"/>
                <a:ea typeface="+mn-ea"/>
                <a:cs typeface="+mn-cs"/>
              </a:rPr>
              <a:t>And empower them to make healthy decisions for themselves and their unborn child  by linking them to the appropriate resources.</a:t>
            </a:r>
          </a:p>
          <a:p>
            <a:pPr lvl="0"/>
            <a:r>
              <a:rPr lang="en-ZA" sz="1200" kern="1200" dirty="0">
                <a:solidFill>
                  <a:schemeClr val="tx1"/>
                </a:solidFill>
                <a:effectLst/>
                <a:latin typeface="+mn-lt"/>
                <a:ea typeface="+mn-ea"/>
                <a:cs typeface="+mn-cs"/>
              </a:rPr>
              <a:t>As a child protection officer, you must be sensitive to the rights of the biological mother and her wishes, </a:t>
            </a:r>
          </a:p>
          <a:p>
            <a:pPr lvl="0"/>
            <a:r>
              <a:rPr lang="en-ZA" sz="1200" kern="1200" dirty="0">
                <a:solidFill>
                  <a:schemeClr val="tx1"/>
                </a:solidFill>
                <a:effectLst/>
                <a:latin typeface="+mn-lt"/>
                <a:ea typeface="+mn-ea"/>
                <a:cs typeface="+mn-cs"/>
              </a:rPr>
              <a:t>Especially when it comes to confidentiality.  This will also be guided by the applicable laws in your country. </a:t>
            </a:r>
          </a:p>
          <a:p>
            <a:pPr lvl="0"/>
            <a:r>
              <a:rPr lang="en-ZA" sz="1200" kern="1200" dirty="0">
                <a:solidFill>
                  <a:schemeClr val="tx1"/>
                </a:solidFill>
                <a:effectLst/>
                <a:latin typeface="+mn-lt"/>
                <a:ea typeface="+mn-ea"/>
                <a:cs typeface="+mn-cs"/>
              </a:rPr>
              <a:t>You must consider the right of other potential parties to be involved  in any child protection process, this includes the biological mother, the biological father, and the maternal and paternal extended families.</a:t>
            </a:r>
          </a:p>
          <a:p>
            <a:pPr lvl="0"/>
            <a:r>
              <a:rPr lang="en-ZA" sz="1200" kern="1200" dirty="0">
                <a:solidFill>
                  <a:schemeClr val="tx1"/>
                </a:solidFill>
                <a:effectLst/>
                <a:latin typeface="+mn-lt"/>
                <a:ea typeface="+mn-ea"/>
                <a:cs typeface="+mn-cs"/>
              </a:rPr>
              <a:t>Ensure that you are aware of the age of majority in your country for choosing the various options, as there are legal implications when the expecting mother and/or biological father are still legally regarded as minorities.</a:t>
            </a:r>
          </a:p>
          <a:p>
            <a:pPr lvl="0"/>
            <a:r>
              <a:rPr lang="en-ZA" sz="1200" kern="1200" dirty="0">
                <a:solidFill>
                  <a:schemeClr val="tx1"/>
                </a:solidFill>
                <a:effectLst/>
                <a:latin typeface="+mn-lt"/>
                <a:ea typeface="+mn-ea"/>
                <a:cs typeface="+mn-cs"/>
              </a:rPr>
              <a:t>Some options outlined in the option counselling map may be illegal in certain countries such as abortion and abandonment, and should therefore be dealt with sensitively.</a:t>
            </a:r>
          </a:p>
          <a:p>
            <a:pPr lvl="0"/>
            <a:r>
              <a:rPr lang="en-ZA" sz="1200" kern="1200" dirty="0">
                <a:solidFill>
                  <a:schemeClr val="tx1"/>
                </a:solidFill>
                <a:effectLst/>
                <a:latin typeface="+mn-lt"/>
                <a:ea typeface="+mn-ea"/>
                <a:cs typeface="+mn-cs"/>
              </a:rPr>
              <a:t>The decision to place a child up for adoption is significant and has long term implications.  If this option is chosen, a number of interviews and counselling will be required.</a:t>
            </a:r>
          </a:p>
        </p:txBody>
      </p:sp>
      <p:sp>
        <p:nvSpPr>
          <p:cNvPr id="4" name="Slide Number Placeholder 3"/>
          <p:cNvSpPr>
            <a:spLocks noGrp="1"/>
          </p:cNvSpPr>
          <p:nvPr>
            <p:ph type="sldNum" sz="quarter" idx="5"/>
          </p:nvPr>
        </p:nvSpPr>
        <p:spPr/>
        <p:txBody>
          <a:bodyPr/>
          <a:lstStyle/>
          <a:p>
            <a:fld id="{DF9EFC38-92A7-4091-BBA3-9AC4DF771430}" type="slidenum">
              <a:rPr lang="en-ZA" smtClean="0"/>
              <a:t>11</a:t>
            </a:fld>
            <a:endParaRPr lang="en-ZA"/>
          </a:p>
        </p:txBody>
      </p:sp>
    </p:spTree>
    <p:extLst>
      <p:ext uri="{BB962C8B-B14F-4D97-AF65-F5344CB8AC3E}">
        <p14:creationId xmlns:p14="http://schemas.microsoft.com/office/powerpoint/2010/main" val="3349731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Thanks for watching.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For more information visit Courage Child Protection dot com</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Be sure to like this video and subscribe to our Courage Channel.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Stay strong and take courage.</a:t>
            </a:r>
          </a:p>
          <a:p>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12</a:t>
            </a:fld>
            <a:endParaRPr lang="en-ZA"/>
          </a:p>
        </p:txBody>
      </p:sp>
    </p:spTree>
    <p:extLst>
      <p:ext uri="{BB962C8B-B14F-4D97-AF65-F5344CB8AC3E}">
        <p14:creationId xmlns:p14="http://schemas.microsoft.com/office/powerpoint/2010/main" val="127536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Unplanned and crisis pregnancy is a reality around the world.  </a:t>
            </a:r>
          </a:p>
          <a:p>
            <a:r>
              <a:rPr lang="en-ZA" sz="1200" kern="1200" dirty="0">
                <a:solidFill>
                  <a:schemeClr val="tx1"/>
                </a:solidFill>
                <a:effectLst/>
                <a:latin typeface="+mn-lt"/>
                <a:ea typeface="+mn-ea"/>
                <a:cs typeface="+mn-cs"/>
              </a:rPr>
              <a:t>The question is once you find yourself in this situation, what do you do about it? </a:t>
            </a:r>
          </a:p>
          <a:p>
            <a:r>
              <a:rPr lang="en-ZA" sz="1200" kern="1200" dirty="0">
                <a:solidFill>
                  <a:schemeClr val="tx1"/>
                </a:solidFill>
                <a:effectLst/>
                <a:latin typeface="+mn-lt"/>
                <a:ea typeface="+mn-ea"/>
                <a:cs typeface="+mn-cs"/>
              </a:rPr>
              <a:t>Sadly, many young women ignore their pregnancy and hope that it will magically go away, some don't even know that they are pregnant until they start to feel their baby move inside them in their second trimester.  </a:t>
            </a:r>
          </a:p>
          <a:p>
            <a:r>
              <a:rPr lang="en-ZA" sz="1200" kern="1200" dirty="0">
                <a:solidFill>
                  <a:schemeClr val="tx1"/>
                </a:solidFill>
                <a:effectLst/>
                <a:latin typeface="+mn-lt"/>
                <a:ea typeface="+mn-ea"/>
                <a:cs typeface="+mn-cs"/>
              </a:rPr>
              <a:t>As with everything, the most important step is to acknowledge that you are pregnant and then to explore the various options available to you. </a:t>
            </a:r>
          </a:p>
          <a:p>
            <a:r>
              <a:rPr lang="en-ZA" sz="1200" kern="1200" dirty="0">
                <a:solidFill>
                  <a:schemeClr val="tx1"/>
                </a:solidFill>
                <a:effectLst/>
                <a:latin typeface="+mn-lt"/>
                <a:ea typeface="+mn-ea"/>
                <a:cs typeface="+mn-cs"/>
              </a:rPr>
              <a:t>If you have fallen pregnant against your will, due to sexual abuse or rape, where someone has forced you to have sex, it is important that you inform a child protection officer.</a:t>
            </a:r>
          </a:p>
          <a:p>
            <a:r>
              <a:rPr lang="en-ZA" sz="1200" b="0" i="0" u="none" strike="noStrike" kern="1200" dirty="0">
                <a:solidFill>
                  <a:schemeClr val="tx1"/>
                </a:solidFill>
                <a:effectLst/>
                <a:latin typeface="+mn-lt"/>
                <a:ea typeface="+mn-ea"/>
                <a:cs typeface="+mn-cs"/>
              </a:rPr>
              <a:t>This could be a trusted adult family or community member, a teacher, a social worker, your doctor or nurse, or a police officer.  Each of these people have a responsibility to protect you from sexual abuse and rape. </a:t>
            </a:r>
            <a:endParaRPr lang="en-ZA" sz="1200" kern="1200" dirty="0">
              <a:solidFill>
                <a:schemeClr val="tx1"/>
              </a:solidFill>
              <a:effectLst/>
              <a:latin typeface="+mn-lt"/>
              <a:ea typeface="+mn-ea"/>
              <a:cs typeface="+mn-cs"/>
            </a:endParaRPr>
          </a:p>
          <a:p>
            <a:r>
              <a:rPr lang="en-ZA" sz="1200" kern="1200" dirty="0">
                <a:solidFill>
                  <a:schemeClr val="tx1"/>
                </a:solidFill>
                <a:effectLst/>
                <a:latin typeface="+mn-lt"/>
                <a:ea typeface="+mn-ea"/>
                <a:cs typeface="+mn-cs"/>
              </a:rPr>
              <a:t>Courage has identified seven different options available to someone experiencing a crisis pregnancy which includes, parenting, abortion, kinship care, foster care, institutional care, adoption and abandonment, which is the only  illegal option. We will discussion each of these options and the range of considerations that you should be aware of for each in this video.</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2</a:t>
            </a:fld>
            <a:endParaRPr lang="en-ZA"/>
          </a:p>
        </p:txBody>
      </p:sp>
    </p:spTree>
    <p:extLst>
      <p:ext uri="{BB962C8B-B14F-4D97-AF65-F5344CB8AC3E}">
        <p14:creationId xmlns:p14="http://schemas.microsoft.com/office/powerpoint/2010/main" val="230886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An unplanned pregnancy is a difficult situation to handle all by yourself. </a:t>
            </a:r>
          </a:p>
          <a:p>
            <a:r>
              <a:rPr lang="en-ZA" sz="1200" kern="1200" dirty="0">
                <a:solidFill>
                  <a:schemeClr val="tx1"/>
                </a:solidFill>
                <a:effectLst/>
                <a:latin typeface="+mn-lt"/>
                <a:ea typeface="+mn-ea"/>
                <a:cs typeface="+mn-cs"/>
              </a:rPr>
              <a:t>At some point you will want to talk to someone in order to share your feelings and get help with the decision-making process. </a:t>
            </a:r>
          </a:p>
          <a:p>
            <a:r>
              <a:rPr lang="en-ZA" sz="1200" kern="1200" dirty="0">
                <a:solidFill>
                  <a:schemeClr val="tx1"/>
                </a:solidFill>
                <a:effectLst/>
                <a:latin typeface="+mn-lt"/>
                <a:ea typeface="+mn-ea"/>
                <a:cs typeface="+mn-cs"/>
              </a:rPr>
              <a:t>Most girls will start by telling their boyfriend. Telling your parents is never easy and many girls will need some help to do this. </a:t>
            </a:r>
          </a:p>
          <a:p>
            <a:r>
              <a:rPr lang="en-ZA" sz="1200" kern="1200" dirty="0">
                <a:solidFill>
                  <a:schemeClr val="tx1"/>
                </a:solidFill>
                <a:effectLst/>
                <a:latin typeface="+mn-lt"/>
                <a:ea typeface="+mn-ea"/>
                <a:cs typeface="+mn-cs"/>
              </a:rPr>
              <a:t>Telling sisters and friends can help to share the problem but may not lead to constructive help. </a:t>
            </a:r>
          </a:p>
          <a:p>
            <a:r>
              <a:rPr lang="en-ZA" sz="1200" kern="1200" dirty="0">
                <a:solidFill>
                  <a:schemeClr val="tx1"/>
                </a:solidFill>
                <a:effectLst/>
                <a:latin typeface="+mn-lt"/>
                <a:ea typeface="+mn-ea"/>
                <a:cs typeface="+mn-cs"/>
              </a:rPr>
              <a:t>Telling a clinic sister, doctor or social worker attached to an antenatal clinic or hospital, a teacher or school counsellor, minister or religious counsellor or contacting a helpline, could lead to a referral to a professional who specialises in the counselling and support of mothers facing an unplanned pregnancy. </a:t>
            </a:r>
          </a:p>
          <a:p>
            <a:r>
              <a:rPr lang="en-ZA" sz="1200" kern="1200" dirty="0">
                <a:solidFill>
                  <a:schemeClr val="tx1"/>
                </a:solidFill>
                <a:effectLst/>
                <a:latin typeface="+mn-lt"/>
                <a:ea typeface="+mn-ea"/>
                <a:cs typeface="+mn-cs"/>
              </a:rPr>
              <a:t>These counsellors will help you to explore all the options and to reach a responsible  decision for both yourself and the baby.</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3</a:t>
            </a:fld>
            <a:endParaRPr lang="en-ZA"/>
          </a:p>
        </p:txBody>
      </p:sp>
    </p:spTree>
    <p:extLst>
      <p:ext uri="{BB962C8B-B14F-4D97-AF65-F5344CB8AC3E}">
        <p14:creationId xmlns:p14="http://schemas.microsoft.com/office/powerpoint/2010/main" val="187542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The first option is deciding to keep your child and to raise it until adulthood as his or her parent and primary care giver. </a:t>
            </a:r>
          </a:p>
          <a:p>
            <a:r>
              <a:rPr lang="en-ZA" sz="1200" kern="1200" dirty="0">
                <a:solidFill>
                  <a:schemeClr val="tx1"/>
                </a:solidFill>
                <a:effectLst/>
                <a:latin typeface="+mn-lt"/>
                <a:ea typeface="+mn-ea"/>
                <a:cs typeface="+mn-cs"/>
              </a:rPr>
              <a:t>The benefit of parenting is that your child will stay with you, his or her biological mother and/or parents. </a:t>
            </a:r>
          </a:p>
          <a:p>
            <a:r>
              <a:rPr lang="en-ZA" sz="1200" kern="1200" dirty="0">
                <a:solidFill>
                  <a:schemeClr val="tx1"/>
                </a:solidFill>
                <a:effectLst/>
                <a:latin typeface="+mn-lt"/>
                <a:ea typeface="+mn-ea"/>
                <a:cs typeface="+mn-cs"/>
              </a:rPr>
              <a:t>This will meet the cultural needs of your family and ancestors, and you can apply for a child-care grant if you are struggling with money and resources.  </a:t>
            </a:r>
          </a:p>
          <a:p>
            <a:r>
              <a:rPr lang="en-ZA" sz="1200" kern="1200" dirty="0">
                <a:solidFill>
                  <a:schemeClr val="tx1"/>
                </a:solidFill>
                <a:effectLst/>
                <a:latin typeface="+mn-lt"/>
                <a:ea typeface="+mn-ea"/>
                <a:cs typeface="+mn-cs"/>
              </a:rPr>
              <a:t>However, you may lack the finances and family support you need to raise a child on your own. </a:t>
            </a:r>
          </a:p>
          <a:p>
            <a:r>
              <a:rPr lang="en-ZA" sz="1200" kern="1200" dirty="0">
                <a:solidFill>
                  <a:schemeClr val="tx1"/>
                </a:solidFill>
                <a:effectLst/>
                <a:latin typeface="+mn-lt"/>
                <a:ea typeface="+mn-ea"/>
                <a:cs typeface="+mn-cs"/>
              </a:rPr>
              <a:t>Although you are legally entitled to stay in school you may find it difficult to do this and still care for your baby. </a:t>
            </a:r>
          </a:p>
          <a:p>
            <a:r>
              <a:rPr lang="en-ZA" sz="1200" kern="1200" dirty="0">
                <a:solidFill>
                  <a:schemeClr val="tx1"/>
                </a:solidFill>
                <a:effectLst/>
                <a:latin typeface="+mn-lt"/>
                <a:ea typeface="+mn-ea"/>
                <a:cs typeface="+mn-cs"/>
              </a:rPr>
              <a:t>You may feel isolated, resentful and stressed, and be subjected to ridicule and the stigma of being a teenage mother or single mother in your community. </a:t>
            </a:r>
          </a:p>
          <a:p>
            <a:r>
              <a:rPr lang="en-ZA" sz="1200" kern="1200" dirty="0">
                <a:solidFill>
                  <a:schemeClr val="tx1"/>
                </a:solidFill>
                <a:effectLst/>
                <a:latin typeface="+mn-lt"/>
                <a:ea typeface="+mn-ea"/>
                <a:cs typeface="+mn-cs"/>
              </a:rPr>
              <a:t>If you are still very young yourself, you may experience some challenges in raising a child, as you are still a child yourself.</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4</a:t>
            </a:fld>
            <a:endParaRPr lang="en-ZA"/>
          </a:p>
        </p:txBody>
      </p:sp>
    </p:spTree>
    <p:extLst>
      <p:ext uri="{BB962C8B-B14F-4D97-AF65-F5344CB8AC3E}">
        <p14:creationId xmlns:p14="http://schemas.microsoft.com/office/powerpoint/2010/main" val="2623343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If your pregnancy is still in the first trimester (which is the first 12 to 14 weeks), you can legally seek an abortion at your local clinic or hospital if this is legal in your country or state.</a:t>
            </a:r>
          </a:p>
          <a:p>
            <a:r>
              <a:rPr lang="en-ZA" sz="1200" b="0" i="0" u="none" strike="noStrike" kern="1200" dirty="0">
                <a:solidFill>
                  <a:schemeClr val="tx1"/>
                </a:solidFill>
                <a:effectLst/>
                <a:latin typeface="+mn-lt"/>
                <a:ea typeface="+mn-ea"/>
                <a:cs typeface="+mn-cs"/>
              </a:rPr>
              <a:t>Abortions can be considered after this time, if the pregnancy presents a significant health risk to the mother or child. </a:t>
            </a:r>
            <a:endParaRPr lang="en-ZA" sz="1200" kern="1200" dirty="0">
              <a:solidFill>
                <a:schemeClr val="tx1"/>
              </a:solidFill>
              <a:effectLst/>
              <a:latin typeface="+mn-lt"/>
              <a:ea typeface="+mn-ea"/>
              <a:cs typeface="+mn-cs"/>
            </a:endParaRPr>
          </a:p>
          <a:p>
            <a:r>
              <a:rPr lang="en-ZA" sz="1200" kern="1200" dirty="0">
                <a:solidFill>
                  <a:schemeClr val="tx1"/>
                </a:solidFill>
                <a:effectLst/>
                <a:latin typeface="+mn-lt"/>
                <a:ea typeface="+mn-ea"/>
                <a:cs typeface="+mn-cs"/>
              </a:rPr>
              <a:t>As with all options, having an abortion should be carefully considered. </a:t>
            </a:r>
          </a:p>
          <a:p>
            <a:r>
              <a:rPr lang="en-ZA" sz="1200" kern="1200" dirty="0">
                <a:solidFill>
                  <a:schemeClr val="tx1"/>
                </a:solidFill>
                <a:effectLst/>
                <a:latin typeface="+mn-lt"/>
                <a:ea typeface="+mn-ea"/>
                <a:cs typeface="+mn-cs"/>
              </a:rPr>
              <a:t>Although your pregnancy will be terminated through this process, it will have an impact on your emotional wellbeing. </a:t>
            </a:r>
          </a:p>
          <a:p>
            <a:r>
              <a:rPr lang="en-ZA" sz="1200" kern="1200" dirty="0">
                <a:solidFill>
                  <a:schemeClr val="tx1"/>
                </a:solidFill>
                <a:effectLst/>
                <a:latin typeface="+mn-lt"/>
                <a:ea typeface="+mn-ea"/>
                <a:cs typeface="+mn-cs"/>
              </a:rPr>
              <a:t>You may experience post-abortion depression and feelings of guilt and regret.  </a:t>
            </a:r>
          </a:p>
          <a:p>
            <a:r>
              <a:rPr lang="en-ZA" sz="1200" kern="1200" dirty="0">
                <a:solidFill>
                  <a:schemeClr val="tx1"/>
                </a:solidFill>
                <a:effectLst/>
                <a:latin typeface="+mn-lt"/>
                <a:ea typeface="+mn-ea"/>
                <a:cs typeface="+mn-cs"/>
              </a:rPr>
              <a:t>It is very important that the abortion is conducted in a legally recognised hospital or clinic, as there can be serious health consequences if you choose to abort your child after the first trimester, through illegal channels. </a:t>
            </a:r>
          </a:p>
          <a:p>
            <a:r>
              <a:rPr lang="en-ZA" sz="1200" kern="1200" dirty="0">
                <a:solidFill>
                  <a:schemeClr val="tx1"/>
                </a:solidFill>
                <a:effectLst/>
                <a:latin typeface="+mn-lt"/>
                <a:ea typeface="+mn-ea"/>
                <a:cs typeface="+mn-cs"/>
              </a:rPr>
              <a:t>Choosing to abort your child illegally after 14 weeks is a criminal offence, referred to as ‘concealment of birth’, which can carry a jail sentence if the child dies.  </a:t>
            </a:r>
          </a:p>
          <a:p>
            <a:r>
              <a:rPr lang="en-ZA" sz="1200" b="0" i="0" u="none" strike="noStrike" kern="1200" dirty="0">
                <a:solidFill>
                  <a:schemeClr val="tx1"/>
                </a:solidFill>
                <a:effectLst/>
                <a:latin typeface="+mn-lt"/>
                <a:ea typeface="+mn-ea"/>
                <a:cs typeface="+mn-cs"/>
              </a:rPr>
              <a:t>If the child lives, which can happen after 24 weeks or in the third trimester, they can be born with a number of physical and intellectual challenges due to their prematurity at birth and could struggle with these for the rest of their lives. </a:t>
            </a:r>
          </a:p>
          <a:p>
            <a:r>
              <a:rPr lang="en-ZA" sz="1200" kern="1200" dirty="0">
                <a:solidFill>
                  <a:schemeClr val="tx1"/>
                </a:solidFill>
                <a:effectLst/>
                <a:latin typeface="+mn-lt"/>
                <a:ea typeface="+mn-ea"/>
                <a:cs typeface="+mn-cs"/>
              </a:rPr>
              <a:t>Taking illegal medication to abort your child can have dire consequences on your health including the possibility of death.</a:t>
            </a:r>
            <a:r>
              <a:rPr lang="en-ZA" dirty="0">
                <a:effectLst/>
              </a:rPr>
              <a:t> </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5</a:t>
            </a:fld>
            <a:endParaRPr lang="en-ZA"/>
          </a:p>
        </p:txBody>
      </p:sp>
    </p:spTree>
    <p:extLst>
      <p:ext uri="{BB962C8B-B14F-4D97-AF65-F5344CB8AC3E}">
        <p14:creationId xmlns:p14="http://schemas.microsoft.com/office/powerpoint/2010/main" val="47683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Kinship care refers to the caring of your child by a family member, your parents, grandparents or a close relative. </a:t>
            </a:r>
          </a:p>
          <a:p>
            <a:r>
              <a:rPr lang="en-ZA" sz="1200" kern="1200" dirty="0">
                <a:solidFill>
                  <a:schemeClr val="tx1"/>
                </a:solidFill>
                <a:effectLst/>
                <a:latin typeface="+mn-lt"/>
                <a:ea typeface="+mn-ea"/>
                <a:cs typeface="+mn-cs"/>
              </a:rPr>
              <a:t>This can be done through a formal foster care placement or adoption, or through an informal arrangement between you and your family. </a:t>
            </a:r>
          </a:p>
          <a:p>
            <a:r>
              <a:rPr lang="en-ZA" sz="1200" kern="1200" dirty="0">
                <a:solidFill>
                  <a:schemeClr val="tx1"/>
                </a:solidFill>
                <a:effectLst/>
                <a:latin typeface="+mn-lt"/>
                <a:ea typeface="+mn-ea"/>
                <a:cs typeface="+mn-cs"/>
              </a:rPr>
              <a:t>This option will enable you to maintain a relationship with your child. You will have the emotional and financial support of your family and your child will remain within its biological family, meeting cultural needs of family and ancestors. </a:t>
            </a:r>
          </a:p>
          <a:p>
            <a:r>
              <a:rPr lang="en-ZA" sz="1200" kern="1200" dirty="0">
                <a:solidFill>
                  <a:schemeClr val="tx1"/>
                </a:solidFill>
                <a:effectLst/>
                <a:latin typeface="+mn-lt"/>
                <a:ea typeface="+mn-ea"/>
                <a:cs typeface="+mn-cs"/>
              </a:rPr>
              <a:t>However, you and your child may experience ‘role confusion, if your child is brought up as your sibling, rather than as your child. </a:t>
            </a:r>
          </a:p>
          <a:p>
            <a:r>
              <a:rPr lang="en-ZA" sz="1200" kern="1200" dirty="0">
                <a:solidFill>
                  <a:schemeClr val="tx1"/>
                </a:solidFill>
                <a:effectLst/>
                <a:latin typeface="+mn-lt"/>
                <a:ea typeface="+mn-ea"/>
                <a:cs typeface="+mn-cs"/>
              </a:rPr>
              <a:t>Kinship care can have a negative impact on older family members as they are expected to take care of young children, well into old age, which can lead to high levels of stress, anxiety and hypertension. </a:t>
            </a:r>
          </a:p>
          <a:p>
            <a:r>
              <a:rPr lang="en-ZA" sz="1200" kern="1200" dirty="0">
                <a:solidFill>
                  <a:schemeClr val="tx1"/>
                </a:solidFill>
                <a:effectLst/>
                <a:latin typeface="+mn-lt"/>
                <a:ea typeface="+mn-ea"/>
                <a:cs typeface="+mn-cs"/>
              </a:rPr>
              <a:t>Financial considerations also need to be taken into account and whether the family member is in a financial position to take on another dependent.</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6</a:t>
            </a:fld>
            <a:endParaRPr lang="en-ZA"/>
          </a:p>
        </p:txBody>
      </p:sp>
    </p:spTree>
    <p:extLst>
      <p:ext uri="{BB962C8B-B14F-4D97-AF65-F5344CB8AC3E}">
        <p14:creationId xmlns:p14="http://schemas.microsoft.com/office/powerpoint/2010/main" val="3564667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Foster care is a temporary child protection solution to give you time as a parent to get organised and prepared to take care of your child yourself. </a:t>
            </a:r>
          </a:p>
          <a:p>
            <a:r>
              <a:rPr lang="en-ZA" sz="1200" kern="1200" dirty="0">
                <a:solidFill>
                  <a:schemeClr val="tx1"/>
                </a:solidFill>
                <a:effectLst/>
                <a:latin typeface="+mn-lt"/>
                <a:ea typeface="+mn-ea"/>
                <a:cs typeface="+mn-cs"/>
              </a:rPr>
              <a:t>Foster care is legal, when conducted in accordance with the Children’s Act, and is a good temporary solution for keeping a child safe and secure if his or her own family cannot take her them. </a:t>
            </a:r>
          </a:p>
          <a:p>
            <a:r>
              <a:rPr lang="en-ZA" sz="1200" kern="1200" dirty="0">
                <a:solidFill>
                  <a:schemeClr val="tx1"/>
                </a:solidFill>
                <a:effectLst/>
                <a:latin typeface="+mn-lt"/>
                <a:ea typeface="+mn-ea"/>
                <a:cs typeface="+mn-cs"/>
              </a:rPr>
              <a:t>You will be able to remain in contact with your child, but this is a temporary relief solution and should result in your reunification with your child after no longer than two years. </a:t>
            </a:r>
          </a:p>
          <a:p>
            <a:r>
              <a:rPr lang="en-ZA" sz="1200" kern="1200" dirty="0">
                <a:solidFill>
                  <a:schemeClr val="tx1"/>
                </a:solidFill>
                <a:effectLst/>
                <a:latin typeface="+mn-lt"/>
                <a:ea typeface="+mn-ea"/>
                <a:cs typeface="+mn-cs"/>
              </a:rPr>
              <a:t>Foster parents are entitled to a foster care grant which they can apply for at their local Department of Social Development.  </a:t>
            </a:r>
          </a:p>
          <a:p>
            <a:r>
              <a:rPr lang="en-ZA" sz="1200" kern="1200" dirty="0">
                <a:solidFill>
                  <a:schemeClr val="tx1"/>
                </a:solidFill>
                <a:effectLst/>
                <a:latin typeface="+mn-lt"/>
                <a:ea typeface="+mn-ea"/>
                <a:cs typeface="+mn-cs"/>
              </a:rPr>
              <a:t>As it is a temporary solution, however, there are some concerns that you will need to be aware of, if you make this choice. </a:t>
            </a:r>
          </a:p>
          <a:p>
            <a:r>
              <a:rPr lang="en-ZA" sz="1200" kern="1200" dirty="0">
                <a:solidFill>
                  <a:schemeClr val="tx1"/>
                </a:solidFill>
                <a:effectLst/>
                <a:latin typeface="+mn-lt"/>
                <a:ea typeface="+mn-ea"/>
                <a:cs typeface="+mn-cs"/>
              </a:rPr>
              <a:t>Foster care can never replace a family environment where a child has a sense of permanence and feels like they belong. </a:t>
            </a:r>
          </a:p>
          <a:p>
            <a:r>
              <a:rPr lang="en-ZA" sz="1200" kern="1200" dirty="0">
                <a:solidFill>
                  <a:schemeClr val="tx1"/>
                </a:solidFill>
                <a:effectLst/>
                <a:latin typeface="+mn-lt"/>
                <a:ea typeface="+mn-ea"/>
                <a:cs typeface="+mn-cs"/>
              </a:rPr>
              <a:t>The child may struggle with the issue of having an inconsistent carer, they may not be able to bond with a primary care giver and as a result they could feel insecure and struggle with their sense of identity as they grow up.</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7</a:t>
            </a:fld>
            <a:endParaRPr lang="en-ZA"/>
          </a:p>
        </p:txBody>
      </p:sp>
    </p:spTree>
    <p:extLst>
      <p:ext uri="{BB962C8B-B14F-4D97-AF65-F5344CB8AC3E}">
        <p14:creationId xmlns:p14="http://schemas.microsoft.com/office/powerpoint/2010/main" val="313765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Institutional or residential care is when a child is placed in a children’s home, or a group foster care home after going through the necessary process via court. </a:t>
            </a:r>
          </a:p>
          <a:p>
            <a:r>
              <a:rPr lang="en-ZA" sz="1200" kern="1200" dirty="0">
                <a:solidFill>
                  <a:schemeClr val="tx1"/>
                </a:solidFill>
                <a:effectLst/>
                <a:latin typeface="+mn-lt"/>
                <a:ea typeface="+mn-ea"/>
                <a:cs typeface="+mn-cs"/>
              </a:rPr>
              <a:t>As with foster care, this option gives you time as a parent to get organised so that you can take care of your child yourself in the long run. </a:t>
            </a:r>
          </a:p>
          <a:p>
            <a:r>
              <a:rPr lang="en-ZA" sz="1200" kern="1200" dirty="0">
                <a:solidFill>
                  <a:schemeClr val="tx1"/>
                </a:solidFill>
                <a:effectLst/>
                <a:latin typeface="+mn-lt"/>
                <a:ea typeface="+mn-ea"/>
                <a:cs typeface="+mn-cs"/>
              </a:rPr>
              <a:t>You will be able to remain in contact with your child, but this is a temporary relief solution and should result in your reunification with your child after no longer than two years. </a:t>
            </a:r>
          </a:p>
          <a:p>
            <a:r>
              <a:rPr lang="en-ZA" sz="1200" kern="1200" dirty="0">
                <a:solidFill>
                  <a:schemeClr val="tx1"/>
                </a:solidFill>
                <a:effectLst/>
                <a:latin typeface="+mn-lt"/>
                <a:ea typeface="+mn-ea"/>
                <a:cs typeface="+mn-cs"/>
              </a:rPr>
              <a:t>The home will take full responsibility for the care and education of your child whilst he or she is in their care.  </a:t>
            </a:r>
          </a:p>
          <a:p>
            <a:r>
              <a:rPr lang="en-ZA" sz="1200" kern="1200" dirty="0">
                <a:solidFill>
                  <a:schemeClr val="tx1"/>
                </a:solidFill>
                <a:effectLst/>
                <a:latin typeface="+mn-lt"/>
                <a:ea typeface="+mn-ea"/>
                <a:cs typeface="+mn-cs"/>
              </a:rPr>
              <a:t>As it is a temporary solution, however, there are some concerns that you will need to be aware of, if you make this choice. </a:t>
            </a:r>
          </a:p>
          <a:p>
            <a:r>
              <a:rPr lang="en-ZA" sz="1200" kern="1200" dirty="0">
                <a:solidFill>
                  <a:schemeClr val="tx1"/>
                </a:solidFill>
                <a:effectLst/>
                <a:latin typeface="+mn-lt"/>
                <a:ea typeface="+mn-ea"/>
                <a:cs typeface="+mn-cs"/>
              </a:rPr>
              <a:t>As with Foster Care, a children’s home can never replace a family environment where a child has a sense of permanence and feels like they belong. </a:t>
            </a:r>
          </a:p>
          <a:p>
            <a:r>
              <a:rPr lang="en-ZA" sz="1200" kern="1200" dirty="0">
                <a:solidFill>
                  <a:schemeClr val="tx1"/>
                </a:solidFill>
                <a:effectLst/>
                <a:latin typeface="+mn-lt"/>
                <a:ea typeface="+mn-ea"/>
                <a:cs typeface="+mn-cs"/>
              </a:rPr>
              <a:t>The child may struggle with the issue of having an inconsistent carer as children’s homes rely on shift workers. </a:t>
            </a:r>
          </a:p>
          <a:p>
            <a:r>
              <a:rPr lang="en-ZA" sz="1200" kern="1200" dirty="0">
                <a:solidFill>
                  <a:schemeClr val="tx1"/>
                </a:solidFill>
                <a:effectLst/>
                <a:latin typeface="+mn-lt"/>
                <a:ea typeface="+mn-ea"/>
                <a:cs typeface="+mn-cs"/>
              </a:rPr>
              <a:t>They may not be able to bond with a primary care giver and as a result they could feel insecure and once again struggle with their sense of identity as they grow up.</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8</a:t>
            </a:fld>
            <a:endParaRPr lang="en-ZA"/>
          </a:p>
        </p:txBody>
      </p:sp>
    </p:spTree>
    <p:extLst>
      <p:ext uri="{BB962C8B-B14F-4D97-AF65-F5344CB8AC3E}">
        <p14:creationId xmlns:p14="http://schemas.microsoft.com/office/powerpoint/2010/main" val="2321949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Adoption is believed to be the best long-term solution for a child outside of being cared for by their own family. </a:t>
            </a:r>
          </a:p>
          <a:p>
            <a:r>
              <a:rPr lang="en-ZA" sz="1200" kern="1200" dirty="0">
                <a:solidFill>
                  <a:schemeClr val="tx1"/>
                </a:solidFill>
                <a:effectLst/>
                <a:latin typeface="+mn-lt"/>
                <a:ea typeface="+mn-ea"/>
                <a:cs typeface="+mn-cs"/>
              </a:rPr>
              <a:t>It is a legal process that is conducted in accordance with the Children’s Act. </a:t>
            </a:r>
          </a:p>
          <a:p>
            <a:r>
              <a:rPr lang="en-ZA" sz="1200" kern="1200" dirty="0">
                <a:solidFill>
                  <a:schemeClr val="tx1"/>
                </a:solidFill>
                <a:effectLst/>
                <a:latin typeface="+mn-lt"/>
                <a:ea typeface="+mn-ea"/>
                <a:cs typeface="+mn-cs"/>
              </a:rPr>
              <a:t>Should you consider this option, you would need to sign consent to the fact that you will no longer be the parent of your child, and that you have no financial or parental responsibilities towards them. </a:t>
            </a:r>
          </a:p>
          <a:p>
            <a:r>
              <a:rPr lang="en-ZA" sz="1200" kern="1200" dirty="0">
                <a:solidFill>
                  <a:schemeClr val="tx1"/>
                </a:solidFill>
                <a:effectLst/>
                <a:latin typeface="+mn-lt"/>
                <a:ea typeface="+mn-ea"/>
                <a:cs typeface="+mn-cs"/>
              </a:rPr>
              <a:t>Your child would get a new family that has been carefully selected to meet their needs in a stable, permanent and loving home. </a:t>
            </a:r>
          </a:p>
          <a:p>
            <a:r>
              <a:rPr lang="en-ZA" sz="1200" kern="1200" dirty="0">
                <a:solidFill>
                  <a:schemeClr val="tx1"/>
                </a:solidFill>
                <a:effectLst/>
                <a:latin typeface="+mn-lt"/>
                <a:ea typeface="+mn-ea"/>
                <a:cs typeface="+mn-cs"/>
              </a:rPr>
              <a:t>In South Africa, you need to be above the age of 18 to legally place your child up for adoption, if you are younger than 18 your parents or guardian will need to sign the adoption consent form in your place.  </a:t>
            </a:r>
          </a:p>
          <a:p>
            <a:r>
              <a:rPr lang="en-ZA" sz="1200" kern="1200" dirty="0">
                <a:solidFill>
                  <a:schemeClr val="tx1"/>
                </a:solidFill>
                <a:effectLst/>
                <a:latin typeface="+mn-lt"/>
                <a:ea typeface="+mn-ea"/>
                <a:cs typeface="+mn-cs"/>
              </a:rPr>
              <a:t>As your child will be brought up by another family, you may experience feelings of loss, guilt, denial, regret and grief. </a:t>
            </a:r>
          </a:p>
          <a:p>
            <a:r>
              <a:rPr lang="en-ZA" sz="1200" kern="1200" dirty="0">
                <a:solidFill>
                  <a:schemeClr val="tx1"/>
                </a:solidFill>
                <a:effectLst/>
                <a:latin typeface="+mn-lt"/>
                <a:ea typeface="+mn-ea"/>
                <a:cs typeface="+mn-cs"/>
              </a:rPr>
              <a:t>Your child may wish to know who their biological family are for ancestral purposes, but they may feel rejected and resent you for placing them up for adoption and not caring for them yourself. </a:t>
            </a:r>
          </a:p>
          <a:p>
            <a:r>
              <a:rPr lang="en-ZA" sz="1200" kern="1200" dirty="0">
                <a:solidFill>
                  <a:schemeClr val="tx1"/>
                </a:solidFill>
                <a:effectLst/>
                <a:latin typeface="+mn-lt"/>
                <a:ea typeface="+mn-ea"/>
                <a:cs typeface="+mn-cs"/>
              </a:rPr>
              <a:t>Some adoptees struggle with their identity formation due to living with an adopted family, rather than their biological family. </a:t>
            </a:r>
          </a:p>
          <a:p>
            <a:r>
              <a:rPr lang="en-ZA" sz="1200" kern="1200" dirty="0">
                <a:solidFill>
                  <a:schemeClr val="tx1"/>
                </a:solidFill>
                <a:effectLst/>
                <a:latin typeface="+mn-lt"/>
                <a:ea typeface="+mn-ea"/>
                <a:cs typeface="+mn-cs"/>
              </a:rPr>
              <a:t>You may be able to reconnect with your child when they become an adult, but this will be at their discretion.</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9</a:t>
            </a:fld>
            <a:endParaRPr lang="en-ZA"/>
          </a:p>
        </p:txBody>
      </p:sp>
    </p:spTree>
    <p:extLst>
      <p:ext uri="{BB962C8B-B14F-4D97-AF65-F5344CB8AC3E}">
        <p14:creationId xmlns:p14="http://schemas.microsoft.com/office/powerpoint/2010/main" val="518188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BC07FE9-65EF-4C04-801F-4C3866242EA0}" type="datetimeFigureOut">
              <a:rPr lang="en-US" smtClean="0"/>
              <a:pPr/>
              <a:t>12/1/21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28028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75165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417076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18335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47002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12558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99157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59925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FE82F21-A57F-4E78-9F06-D9988EAD901A}" type="datetimeFigureOut">
              <a:rPr lang="en-ZA" smtClean="0"/>
              <a:t>2021/12/01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82018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E82F21-A57F-4E78-9F06-D9988EAD901A}" type="datetimeFigureOut">
              <a:rPr lang="en-ZA" smtClean="0"/>
              <a:t>2021/12/01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910228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82F21-A57F-4E78-9F06-D9988EAD901A}" type="datetimeFigureOut">
              <a:rPr lang="en-ZA" smtClean="0"/>
              <a:t>2021/12/01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93910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41624813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850106"/>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609600" y="1196754"/>
            <a:ext cx="10972800" cy="49294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108">
                <a:solidFill>
                  <a:schemeClr val="tx1"/>
                </a:solidFill>
              </a:defRPr>
            </a:lvl1pPr>
          </a:lstStyle>
          <a:p>
            <a:fld id="{BBC07FE9-65EF-4C04-801F-4C3866242EA0}" type="datetimeFigureOut">
              <a:rPr lang="en-US" smtClean="0"/>
              <a:pPr/>
              <a:t>12/1/21</a:t>
            </a:fld>
            <a:endParaRPr lang="en-ZA"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108">
                <a:solidFill>
                  <a:schemeClr val="tx1"/>
                </a:solidFill>
              </a:defRPr>
            </a:lvl1pPr>
          </a:lstStyle>
          <a:p>
            <a:endParaRPr lang="en-ZA"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108">
                <a:solidFill>
                  <a:schemeClr val="tx1"/>
                </a:solidFill>
              </a:defRPr>
            </a:lvl1p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086148226"/>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844083" rtl="0" eaLnBrk="1" latinLnBrk="0" hangingPunct="1">
        <a:spcBef>
          <a:spcPct val="0"/>
        </a:spcBef>
        <a:buNone/>
        <a:defRPr sz="2492" kern="1200">
          <a:solidFill>
            <a:schemeClr val="tx1"/>
          </a:solidFill>
          <a:latin typeface="Arial" panose="020B0604020202020204" pitchFamily="34" charset="0"/>
          <a:ea typeface="+mj-ea"/>
          <a:cs typeface="Arial" panose="020B0604020202020204" pitchFamily="34" charset="0"/>
        </a:defRPr>
      </a:lvl1pPr>
    </p:titleStyle>
    <p:bodyStyle>
      <a:lvl1pPr marL="316531" indent="-316531" algn="l" defTabSz="844083" rtl="0" eaLnBrk="1" latinLnBrk="0" hangingPunct="1">
        <a:spcBef>
          <a:spcPct val="20000"/>
        </a:spcBef>
        <a:buFont typeface="Arial" pitchFamily="34" charset="0"/>
        <a:buChar char="•"/>
        <a:defRPr sz="1662" kern="1200">
          <a:solidFill>
            <a:schemeClr val="tx1"/>
          </a:solidFill>
          <a:latin typeface="Arial" panose="020B0604020202020204" pitchFamily="34" charset="0"/>
          <a:ea typeface="+mn-ea"/>
          <a:cs typeface="Arial" panose="020B0604020202020204" pitchFamily="34" charset="0"/>
        </a:defRPr>
      </a:lvl1pPr>
      <a:lvl2pPr marL="685817" indent="-263776"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2pPr>
      <a:lvl3pPr marL="1055103"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3pPr>
      <a:lvl4pPr marL="1477145"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4pPr>
      <a:lvl5pPr marL="1899186"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05876820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customXml" Target="../ink/ink4.xml"/><Relationship Id="rId18" Type="http://schemas.openxmlformats.org/officeDocument/2006/relationships/image" Target="../media/image8.png"/><Relationship Id="rId3" Type="http://schemas.openxmlformats.org/officeDocument/2006/relationships/image" Target="../media/image1.png"/><Relationship Id="rId12" Type="http://schemas.openxmlformats.org/officeDocument/2006/relationships/image" Target="../media/image5.png"/><Relationship Id="rId17" Type="http://schemas.openxmlformats.org/officeDocument/2006/relationships/customXml" Target="../ink/ink6.xml"/><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8.xml"/><Relationship Id="rId11" Type="http://schemas.openxmlformats.org/officeDocument/2006/relationships/customXml" Target="../ink/ink3.xml"/><Relationship Id="rId5" Type="http://schemas.openxmlformats.org/officeDocument/2006/relationships/customXml" Target="../ink/ink1.xml"/><Relationship Id="rId15" Type="http://schemas.openxmlformats.org/officeDocument/2006/relationships/customXml" Target="../ink/ink5.xml"/><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customXml" Target="../ink/ink2.xml"/><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18" Type="http://schemas.openxmlformats.org/officeDocument/2006/relationships/image" Target="../media/image38.svg"/><Relationship Id="rId3" Type="http://schemas.openxmlformats.org/officeDocument/2006/relationships/notesSlide" Target="../notesSlides/notesSlide11.xml"/><Relationship Id="rId21" Type="http://schemas.openxmlformats.org/officeDocument/2006/relationships/image" Target="../media/image41.png"/><Relationship Id="rId7" Type="http://schemas.openxmlformats.org/officeDocument/2006/relationships/image" Target="../media/image27.png"/><Relationship Id="rId12" Type="http://schemas.openxmlformats.org/officeDocument/2006/relationships/image" Target="../media/image32.svg"/><Relationship Id="rId17" Type="http://schemas.openxmlformats.org/officeDocument/2006/relationships/image" Target="../media/image37.png"/><Relationship Id="rId2" Type="http://schemas.openxmlformats.org/officeDocument/2006/relationships/slideLayout" Target="../slideLayouts/slideLayout8.xml"/><Relationship Id="rId16" Type="http://schemas.openxmlformats.org/officeDocument/2006/relationships/image" Target="../media/image36.svg"/><Relationship Id="rId20" Type="http://schemas.openxmlformats.org/officeDocument/2006/relationships/image" Target="../media/image40.svg"/><Relationship Id="rId1" Type="http://schemas.openxmlformats.org/officeDocument/2006/relationships/tags" Target="../tags/tag1.xml"/><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svg"/><Relationship Id="rId19" Type="http://schemas.openxmlformats.org/officeDocument/2006/relationships/image" Target="../media/image39.png"/><Relationship Id="rId4" Type="http://schemas.openxmlformats.org/officeDocument/2006/relationships/image" Target="../media/image16.png"/><Relationship Id="rId9" Type="http://schemas.openxmlformats.org/officeDocument/2006/relationships/image" Target="../media/image29.png"/><Relationship Id="rId14" Type="http://schemas.openxmlformats.org/officeDocument/2006/relationships/image" Target="../media/image34.svg"/><Relationship Id="rId22" Type="http://schemas.openxmlformats.org/officeDocument/2006/relationships/image" Target="../media/image42.svg"/></Relationships>
</file>

<file path=ppt/slides/_rels/slide1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7" name="TextBox 6">
            <a:extLst>
              <a:ext uri="{FF2B5EF4-FFF2-40B4-BE49-F238E27FC236}">
                <a16:creationId xmlns:a16="http://schemas.microsoft.com/office/drawing/2014/main" id="{04E5ABD4-2C93-0845-8DBF-2E380060D084}"/>
              </a:ext>
            </a:extLst>
          </p:cNvPr>
          <p:cNvSpPr txBox="1"/>
          <p:nvPr/>
        </p:nvSpPr>
        <p:spPr>
          <a:xfrm>
            <a:off x="3504542" y="861716"/>
            <a:ext cx="8230917" cy="3785652"/>
          </a:xfrm>
          <a:prstGeom prst="rect">
            <a:avLst/>
          </a:prstGeom>
          <a:noFill/>
        </p:spPr>
        <p:txBody>
          <a:bodyPr wrap="squar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What are the options available to you if you are experiencing a crisis pregnancy?</a:t>
            </a:r>
            <a:endParaRPr lang="en-US" sz="6000" dirty="0"/>
          </a:p>
        </p:txBody>
      </p:sp>
      <p:pic>
        <p:nvPicPr>
          <p:cNvPr id="15" name="Picture 14" descr="Logo&#10;&#10;Description automatically generated">
            <a:extLst>
              <a:ext uri="{FF2B5EF4-FFF2-40B4-BE49-F238E27FC236}">
                <a16:creationId xmlns:a16="http://schemas.microsoft.com/office/drawing/2014/main" id="{D6FDD74D-DE29-9045-A2FC-04E535CFA6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541" y="1089485"/>
            <a:ext cx="2824125" cy="3330114"/>
          </a:xfrm>
          <a:prstGeom prst="rect">
            <a:avLst/>
          </a:prstGeom>
        </p:spPr>
      </p:pic>
      <p:grpSp>
        <p:nvGrpSpPr>
          <p:cNvPr id="28" name="Group 27">
            <a:extLst>
              <a:ext uri="{FF2B5EF4-FFF2-40B4-BE49-F238E27FC236}">
                <a16:creationId xmlns:a16="http://schemas.microsoft.com/office/drawing/2014/main" id="{98D7F98C-EF48-0F40-A62D-D41E48D788EE}"/>
              </a:ext>
            </a:extLst>
          </p:cNvPr>
          <p:cNvGrpSpPr/>
          <p:nvPr/>
        </p:nvGrpSpPr>
        <p:grpSpPr>
          <a:xfrm>
            <a:off x="10094196" y="3951363"/>
            <a:ext cx="2179978" cy="2906637"/>
            <a:chOff x="10094196" y="3951363"/>
            <a:chExt cx="2179978" cy="2906637"/>
          </a:xfrm>
        </p:grpSpPr>
        <p:pic>
          <p:nvPicPr>
            <p:cNvPr id="16" name="Picture 15" descr="Icon&#10;&#10;Description automatically generated">
              <a:extLst>
                <a:ext uri="{FF2B5EF4-FFF2-40B4-BE49-F238E27FC236}">
                  <a16:creationId xmlns:a16="http://schemas.microsoft.com/office/drawing/2014/main" id="{72CBD808-F464-8E46-A86C-1C172F665845}"/>
                </a:ext>
              </a:extLst>
            </p:cNvPr>
            <p:cNvPicPr>
              <a:picLocks noChangeAspect="1"/>
            </p:cNvPicPr>
            <p:nvPr/>
          </p:nvPicPr>
          <p:blipFill>
            <a:blip r:embed="rId4"/>
            <a:stretch>
              <a:fillRect/>
            </a:stretch>
          </p:blipFill>
          <p:spPr>
            <a:xfrm>
              <a:off x="10094196" y="3951363"/>
              <a:ext cx="2179978" cy="2906637"/>
            </a:xfrm>
            <a:prstGeom prst="rect">
              <a:avLst/>
            </a:prstGeom>
          </p:spPr>
        </p:pic>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C697716B-5A2B-A741-83BB-27C12D63CDB1}"/>
                    </a:ext>
                  </a:extLst>
                </p14:cNvPr>
                <p14:cNvContentPartPr/>
                <p14:nvPr/>
              </p14:nvContentPartPr>
              <p14:xfrm>
                <a:off x="11041585" y="4818235"/>
                <a:ext cx="203040" cy="56880"/>
              </p14:xfrm>
            </p:contentPart>
          </mc:Choice>
          <mc:Fallback xmlns="">
            <p:pic>
              <p:nvPicPr>
                <p:cNvPr id="17" name="Ink 16">
                  <a:extLst>
                    <a:ext uri="{FF2B5EF4-FFF2-40B4-BE49-F238E27FC236}">
                      <a16:creationId xmlns:a16="http://schemas.microsoft.com/office/drawing/2014/main" id="{C697716B-5A2B-A741-83BB-27C12D63CDB1}"/>
                    </a:ext>
                  </a:extLst>
                </p:cNvPr>
                <p:cNvPicPr/>
                <p:nvPr/>
              </p:nvPicPr>
              <p:blipFill>
                <a:blip r:embed="rId8"/>
                <a:stretch>
                  <a:fillRect/>
                </a:stretch>
              </p:blipFill>
              <p:spPr>
                <a:xfrm>
                  <a:off x="11023585" y="4800595"/>
                  <a:ext cx="23868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 name="Ink 20">
                  <a:extLst>
                    <a:ext uri="{FF2B5EF4-FFF2-40B4-BE49-F238E27FC236}">
                      <a16:creationId xmlns:a16="http://schemas.microsoft.com/office/drawing/2014/main" id="{46D3549A-96D6-3741-B938-4AD5E6202DD5}"/>
                    </a:ext>
                  </a:extLst>
                </p14:cNvPr>
                <p14:cNvContentPartPr/>
                <p14:nvPr/>
              </p14:nvContentPartPr>
              <p14:xfrm>
                <a:off x="11030065" y="4868275"/>
                <a:ext cx="29160" cy="32400"/>
              </p14:xfrm>
            </p:contentPart>
          </mc:Choice>
          <mc:Fallback xmlns="">
            <p:pic>
              <p:nvPicPr>
                <p:cNvPr id="21" name="Ink 20">
                  <a:extLst>
                    <a:ext uri="{FF2B5EF4-FFF2-40B4-BE49-F238E27FC236}">
                      <a16:creationId xmlns:a16="http://schemas.microsoft.com/office/drawing/2014/main" id="{46D3549A-96D6-3741-B938-4AD5E6202DD5}"/>
                    </a:ext>
                  </a:extLst>
                </p:cNvPr>
                <p:cNvPicPr/>
                <p:nvPr/>
              </p:nvPicPr>
              <p:blipFill>
                <a:blip r:embed="rId10"/>
                <a:stretch>
                  <a:fillRect/>
                </a:stretch>
              </p:blipFill>
              <p:spPr>
                <a:xfrm>
                  <a:off x="11012425" y="4850635"/>
                  <a:ext cx="6480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2" name="Ink 21">
                  <a:extLst>
                    <a:ext uri="{FF2B5EF4-FFF2-40B4-BE49-F238E27FC236}">
                      <a16:creationId xmlns:a16="http://schemas.microsoft.com/office/drawing/2014/main" id="{2A799EB9-6C79-8C44-B710-1491976A9190}"/>
                    </a:ext>
                  </a:extLst>
                </p14:cNvPr>
                <p14:cNvContentPartPr/>
                <p14:nvPr/>
              </p14:nvContentPartPr>
              <p14:xfrm>
                <a:off x="11161105" y="4826875"/>
                <a:ext cx="27360" cy="1800"/>
              </p14:xfrm>
            </p:contentPart>
          </mc:Choice>
          <mc:Fallback xmlns="">
            <p:pic>
              <p:nvPicPr>
                <p:cNvPr id="22" name="Ink 21">
                  <a:extLst>
                    <a:ext uri="{FF2B5EF4-FFF2-40B4-BE49-F238E27FC236}">
                      <a16:creationId xmlns:a16="http://schemas.microsoft.com/office/drawing/2014/main" id="{2A799EB9-6C79-8C44-B710-1491976A9190}"/>
                    </a:ext>
                  </a:extLst>
                </p:cNvPr>
                <p:cNvPicPr/>
                <p:nvPr/>
              </p:nvPicPr>
              <p:blipFill>
                <a:blip r:embed="rId12"/>
                <a:stretch>
                  <a:fillRect/>
                </a:stretch>
              </p:blipFill>
              <p:spPr>
                <a:xfrm>
                  <a:off x="11143465" y="4808875"/>
                  <a:ext cx="63000" cy="37440"/>
                </a:xfrm>
                <a:prstGeom prst="rect">
                  <a:avLst/>
                </a:prstGeom>
              </p:spPr>
            </p:pic>
          </mc:Fallback>
        </mc:AlternateContent>
        <p:grpSp>
          <p:nvGrpSpPr>
            <p:cNvPr id="25" name="Group 24">
              <a:extLst>
                <a:ext uri="{FF2B5EF4-FFF2-40B4-BE49-F238E27FC236}">
                  <a16:creationId xmlns:a16="http://schemas.microsoft.com/office/drawing/2014/main" id="{9D912AFF-0FEF-3A4B-B2BA-399981EF8E0F}"/>
                </a:ext>
              </a:extLst>
            </p:cNvPr>
            <p:cNvGrpSpPr/>
            <p:nvPr/>
          </p:nvGrpSpPr>
          <p:grpSpPr>
            <a:xfrm>
              <a:off x="11068585" y="4814635"/>
              <a:ext cx="228240" cy="72360"/>
              <a:chOff x="11068585" y="4814635"/>
              <a:chExt cx="228240" cy="72360"/>
            </a:xfrm>
          </p:grpSpPr>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AC27B4C3-318F-8645-BC1E-863269B76C3C}"/>
                      </a:ext>
                    </a:extLst>
                  </p14:cNvPr>
                  <p14:cNvContentPartPr/>
                  <p14:nvPr/>
                </p14:nvContentPartPr>
                <p14:xfrm>
                  <a:off x="11154265" y="4814635"/>
                  <a:ext cx="86040" cy="65520"/>
                </p14:xfrm>
              </p:contentPart>
            </mc:Choice>
            <mc:Fallback xmlns="">
              <p:pic>
                <p:nvPicPr>
                  <p:cNvPr id="18" name="Ink 17">
                    <a:extLst>
                      <a:ext uri="{FF2B5EF4-FFF2-40B4-BE49-F238E27FC236}">
                        <a16:creationId xmlns:a16="http://schemas.microsoft.com/office/drawing/2014/main" id="{AC27B4C3-318F-8645-BC1E-863269B76C3C}"/>
                      </a:ext>
                    </a:extLst>
                  </p:cNvPr>
                  <p:cNvPicPr/>
                  <p:nvPr/>
                </p:nvPicPr>
                <p:blipFill>
                  <a:blip r:embed="rId14"/>
                  <a:stretch>
                    <a:fillRect/>
                  </a:stretch>
                </p:blipFill>
                <p:spPr>
                  <a:xfrm>
                    <a:off x="11136625" y="4796995"/>
                    <a:ext cx="121680" cy="1011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9" name="Ink 18">
                    <a:extLst>
                      <a:ext uri="{FF2B5EF4-FFF2-40B4-BE49-F238E27FC236}">
                        <a16:creationId xmlns:a16="http://schemas.microsoft.com/office/drawing/2014/main" id="{6F84FAA7-06B0-C44C-BDA1-7F654D626063}"/>
                      </a:ext>
                    </a:extLst>
                  </p14:cNvPr>
                  <p14:cNvContentPartPr/>
                  <p14:nvPr/>
                </p14:nvContentPartPr>
                <p14:xfrm>
                  <a:off x="11238505" y="4883035"/>
                  <a:ext cx="360" cy="3960"/>
                </p14:xfrm>
              </p:contentPart>
            </mc:Choice>
            <mc:Fallback xmlns="">
              <p:pic>
                <p:nvPicPr>
                  <p:cNvPr id="19" name="Ink 18">
                    <a:extLst>
                      <a:ext uri="{FF2B5EF4-FFF2-40B4-BE49-F238E27FC236}">
                        <a16:creationId xmlns:a16="http://schemas.microsoft.com/office/drawing/2014/main" id="{6F84FAA7-06B0-C44C-BDA1-7F654D626063}"/>
                      </a:ext>
                    </a:extLst>
                  </p:cNvPr>
                  <p:cNvPicPr/>
                  <p:nvPr/>
                </p:nvPicPr>
                <p:blipFill>
                  <a:blip r:embed="rId16"/>
                  <a:stretch>
                    <a:fillRect/>
                  </a:stretch>
                </p:blipFill>
                <p:spPr>
                  <a:xfrm>
                    <a:off x="11220865" y="4865035"/>
                    <a:ext cx="3600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4" name="Ink 23">
                    <a:extLst>
                      <a:ext uri="{FF2B5EF4-FFF2-40B4-BE49-F238E27FC236}">
                        <a16:creationId xmlns:a16="http://schemas.microsoft.com/office/drawing/2014/main" id="{7A689E05-F124-CA49-9614-38C56E11CA57}"/>
                      </a:ext>
                    </a:extLst>
                  </p14:cNvPr>
                  <p14:cNvContentPartPr/>
                  <p14:nvPr/>
                </p14:nvContentPartPr>
                <p14:xfrm>
                  <a:off x="11068585" y="4834795"/>
                  <a:ext cx="228240" cy="38160"/>
                </p14:xfrm>
              </p:contentPart>
            </mc:Choice>
            <mc:Fallback xmlns="">
              <p:pic>
                <p:nvPicPr>
                  <p:cNvPr id="24" name="Ink 23">
                    <a:extLst>
                      <a:ext uri="{FF2B5EF4-FFF2-40B4-BE49-F238E27FC236}">
                        <a16:creationId xmlns:a16="http://schemas.microsoft.com/office/drawing/2014/main" id="{7A689E05-F124-CA49-9614-38C56E11CA57}"/>
                      </a:ext>
                    </a:extLst>
                  </p:cNvPr>
                  <p:cNvPicPr/>
                  <p:nvPr/>
                </p:nvPicPr>
                <p:blipFill>
                  <a:blip r:embed="rId18"/>
                  <a:stretch>
                    <a:fillRect/>
                  </a:stretch>
                </p:blipFill>
                <p:spPr>
                  <a:xfrm>
                    <a:off x="11050945" y="4817155"/>
                    <a:ext cx="263880" cy="73800"/>
                  </a:xfrm>
                  <a:prstGeom prst="rect">
                    <a:avLst/>
                  </a:prstGeom>
                </p:spPr>
              </p:pic>
            </mc:Fallback>
          </mc:AlternateContent>
        </p:grpSp>
      </p:grpSp>
      <p:sp>
        <p:nvSpPr>
          <p:cNvPr id="14" name="TextBox 13">
            <a:extLst>
              <a:ext uri="{FF2B5EF4-FFF2-40B4-BE49-F238E27FC236}">
                <a16:creationId xmlns:a16="http://schemas.microsoft.com/office/drawing/2014/main" id="{54723C40-8E15-4C42-AA02-676A35325D76}"/>
              </a:ext>
            </a:extLst>
          </p:cNvPr>
          <p:cNvSpPr txBox="1"/>
          <p:nvPr/>
        </p:nvSpPr>
        <p:spPr>
          <a:xfrm>
            <a:off x="1524000" y="5768515"/>
            <a:ext cx="9144000" cy="696794"/>
          </a:xfrm>
          <a:prstGeom prst="rect">
            <a:avLst/>
          </a:prstGeom>
          <a:noFill/>
        </p:spPr>
        <p:txBody>
          <a:bodyPr wrap="square">
            <a:spAutoFit/>
          </a:bodyPr>
          <a:lstStyle/>
          <a:p>
            <a:pPr algn="ctr">
              <a:lnSpc>
                <a:spcPct val="150000"/>
              </a:lnSpc>
              <a:defRPr/>
            </a:pPr>
            <a:r>
              <a:rPr lang="en-ZA" sz="3000" b="1" dirty="0">
                <a:solidFill>
                  <a:schemeClr val="bg1"/>
                </a:solidFill>
                <a:latin typeface="Century Gothic" panose="020B0502020202020204" pitchFamily="34" charset="0"/>
                <a:ea typeface="MS PGothic" panose="020B0600070205080204" pitchFamily="34" charset="-128"/>
              </a:rPr>
              <a:t>www.couragechildprotection.com</a:t>
            </a:r>
            <a:endParaRPr lang="en-Z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66766715"/>
      </p:ext>
    </p:extLst>
  </p:cSld>
  <p:clrMapOvr>
    <a:masterClrMapping/>
  </p:clrMapOvr>
  <mc:AlternateContent xmlns:mc="http://schemas.openxmlformats.org/markup-compatibility/2006" xmlns:p14="http://schemas.microsoft.com/office/powerpoint/2010/main">
    <mc:Choice Requires="p14">
      <p:transition spd="slow" p14:dur="2000" advTm="7676"/>
    </mc:Choice>
    <mc:Fallback xmlns="">
      <p:transition spd="slow" advTm="767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5034" y="680218"/>
            <a:ext cx="5701931" cy="5497561"/>
          </a:xfrm>
          <a:prstGeom prst="rect">
            <a:avLst/>
          </a:prstGeom>
        </p:spPr>
      </p:pic>
    </p:spTree>
    <p:extLst>
      <p:ext uri="{BB962C8B-B14F-4D97-AF65-F5344CB8AC3E}">
        <p14:creationId xmlns:p14="http://schemas.microsoft.com/office/powerpoint/2010/main" val="2879395233"/>
      </p:ext>
    </p:extLst>
  </p:cSld>
  <p:clrMapOvr>
    <a:masterClrMapping/>
  </p:clrMapOvr>
  <mc:AlternateContent xmlns:mc="http://schemas.openxmlformats.org/markup-compatibility/2006" xmlns:p14="http://schemas.microsoft.com/office/powerpoint/2010/main">
    <mc:Choice Requires="p14">
      <p:transition spd="slow" p14:dur="2000" advTm="36832"/>
    </mc:Choice>
    <mc:Fallback xmlns="">
      <p:transition spd="slow" advTm="3683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138072" y="2068756"/>
            <a:ext cx="3549456" cy="2845929"/>
          </a:xfrm>
          <a:prstGeom prst="rect">
            <a:avLst/>
          </a:prstGeom>
        </p:spPr>
      </p:pic>
      <p:pic>
        <p:nvPicPr>
          <p:cNvPr id="10" name="Graphic 9" descr="Open hand with solid fill">
            <a:extLst>
              <a:ext uri="{FF2B5EF4-FFF2-40B4-BE49-F238E27FC236}">
                <a16:creationId xmlns:a16="http://schemas.microsoft.com/office/drawing/2014/main" id="{55F85944-52C5-6843-B97F-FA81FA31F3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47357" y="499438"/>
            <a:ext cx="1505781" cy="1505781"/>
          </a:xfrm>
          <a:prstGeom prst="rect">
            <a:avLst/>
          </a:prstGeom>
        </p:spPr>
      </p:pic>
      <p:grpSp>
        <p:nvGrpSpPr>
          <p:cNvPr id="18" name="Group 17">
            <a:extLst>
              <a:ext uri="{FF2B5EF4-FFF2-40B4-BE49-F238E27FC236}">
                <a16:creationId xmlns:a16="http://schemas.microsoft.com/office/drawing/2014/main" id="{F6348267-6AF2-F040-908D-17A7EBDF45B0}"/>
              </a:ext>
            </a:extLst>
          </p:cNvPr>
          <p:cNvGrpSpPr/>
          <p:nvPr/>
        </p:nvGrpSpPr>
        <p:grpSpPr>
          <a:xfrm>
            <a:off x="3944465" y="339076"/>
            <a:ext cx="1685456" cy="1505781"/>
            <a:chOff x="1708000" y="4135050"/>
            <a:chExt cx="1851697" cy="1711655"/>
          </a:xfrm>
        </p:grpSpPr>
        <p:pic>
          <p:nvPicPr>
            <p:cNvPr id="8" name="Graphic 7" descr="Gavel with solid fill">
              <a:extLst>
                <a:ext uri="{FF2B5EF4-FFF2-40B4-BE49-F238E27FC236}">
                  <a16:creationId xmlns:a16="http://schemas.microsoft.com/office/drawing/2014/main" id="{9E40C4D1-CE6F-E74D-9049-0CC0F861E0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48042" y="4135050"/>
              <a:ext cx="1711655" cy="1711655"/>
            </a:xfrm>
            <a:prstGeom prst="rect">
              <a:avLst/>
            </a:prstGeom>
          </p:spPr>
        </p:pic>
        <p:pic>
          <p:nvPicPr>
            <p:cNvPr id="12" name="Graphic 11" descr="Close with solid fill">
              <a:extLst>
                <a:ext uri="{FF2B5EF4-FFF2-40B4-BE49-F238E27FC236}">
                  <a16:creationId xmlns:a16="http://schemas.microsoft.com/office/drawing/2014/main" id="{F50B3C26-A6C0-C646-B312-78764097E67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08000" y="4592251"/>
              <a:ext cx="524290" cy="524290"/>
            </a:xfrm>
            <a:prstGeom prst="rect">
              <a:avLst/>
            </a:prstGeom>
          </p:spPr>
        </p:pic>
      </p:grpSp>
      <p:pic>
        <p:nvPicPr>
          <p:cNvPr id="15" name="Graphic 14" descr="Clipboard Ticked with solid fill">
            <a:extLst>
              <a:ext uri="{FF2B5EF4-FFF2-40B4-BE49-F238E27FC236}">
                <a16:creationId xmlns:a16="http://schemas.microsoft.com/office/drawing/2014/main" id="{CD73E523-F52F-BE4E-B96E-6AFCF1882BC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52289" y="339076"/>
            <a:ext cx="1505781" cy="1505781"/>
          </a:xfrm>
          <a:prstGeom prst="rect">
            <a:avLst/>
          </a:prstGeom>
        </p:spPr>
      </p:pic>
      <p:pic>
        <p:nvPicPr>
          <p:cNvPr id="17" name="Graphic 16" descr="Help with solid fill">
            <a:extLst>
              <a:ext uri="{FF2B5EF4-FFF2-40B4-BE49-F238E27FC236}">
                <a16:creationId xmlns:a16="http://schemas.microsoft.com/office/drawing/2014/main" id="{DD9F7BBC-2B45-CA4B-A470-1B4A9989C21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948964" y="339076"/>
            <a:ext cx="1505781" cy="1505781"/>
          </a:xfrm>
          <a:prstGeom prst="rect">
            <a:avLst/>
          </a:prstGeom>
        </p:spPr>
      </p:pic>
      <p:pic>
        <p:nvPicPr>
          <p:cNvPr id="20" name="Graphic 19" descr="Clenched Fist with solid fill">
            <a:extLst>
              <a:ext uri="{FF2B5EF4-FFF2-40B4-BE49-F238E27FC236}">
                <a16:creationId xmlns:a16="http://schemas.microsoft.com/office/drawing/2014/main" id="{B5021712-D816-BA4F-9A1A-6483C5F6195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53484" y="5057946"/>
            <a:ext cx="1293341" cy="1293341"/>
          </a:xfrm>
          <a:prstGeom prst="rect">
            <a:avLst/>
          </a:prstGeom>
        </p:spPr>
      </p:pic>
      <p:pic>
        <p:nvPicPr>
          <p:cNvPr id="24" name="Graphic 23" descr="Lock with solid fill">
            <a:extLst>
              <a:ext uri="{FF2B5EF4-FFF2-40B4-BE49-F238E27FC236}">
                <a16:creationId xmlns:a16="http://schemas.microsoft.com/office/drawing/2014/main" id="{B8D92FF4-DED3-C741-9C59-C5EDCE474DE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825985" y="5159071"/>
            <a:ext cx="1148882" cy="1148882"/>
          </a:xfrm>
          <a:prstGeom prst="rect">
            <a:avLst/>
          </a:prstGeom>
        </p:spPr>
      </p:pic>
      <p:pic>
        <p:nvPicPr>
          <p:cNvPr id="40" name="Graphic 39" descr="Family with two children with solid fill">
            <a:extLst>
              <a:ext uri="{FF2B5EF4-FFF2-40B4-BE49-F238E27FC236}">
                <a16:creationId xmlns:a16="http://schemas.microsoft.com/office/drawing/2014/main" id="{931DD8E3-D91B-3647-A33A-60DC75895D7D}"/>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354027" y="4914685"/>
            <a:ext cx="1599014" cy="1489421"/>
          </a:xfrm>
          <a:prstGeom prst="rect">
            <a:avLst/>
          </a:prstGeom>
        </p:spPr>
      </p:pic>
      <p:pic>
        <p:nvPicPr>
          <p:cNvPr id="42" name="Graphic 41" descr="Earth globe: Africa and Europe with solid fill">
            <a:extLst>
              <a:ext uri="{FF2B5EF4-FFF2-40B4-BE49-F238E27FC236}">
                <a16:creationId xmlns:a16="http://schemas.microsoft.com/office/drawing/2014/main" id="{DA7ABBDB-DDBB-C24F-9B5B-B48EC95F49D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338730" y="5051048"/>
            <a:ext cx="1220467" cy="1220467"/>
          </a:xfrm>
          <a:prstGeom prst="rect">
            <a:avLst/>
          </a:prstGeom>
        </p:spPr>
      </p:pic>
      <p:sp>
        <p:nvSpPr>
          <p:cNvPr id="43" name="TextBox 42">
            <a:extLst>
              <a:ext uri="{FF2B5EF4-FFF2-40B4-BE49-F238E27FC236}">
                <a16:creationId xmlns:a16="http://schemas.microsoft.com/office/drawing/2014/main" id="{6EA01121-41DC-D64A-B537-6D357DAEC50E}"/>
              </a:ext>
            </a:extLst>
          </p:cNvPr>
          <p:cNvSpPr txBox="1"/>
          <p:nvPr/>
        </p:nvSpPr>
        <p:spPr>
          <a:xfrm>
            <a:off x="6332201" y="5369790"/>
            <a:ext cx="1627369" cy="861774"/>
          </a:xfrm>
          <a:prstGeom prst="rect">
            <a:avLst/>
          </a:prstGeom>
          <a:noFill/>
        </p:spPr>
        <p:txBody>
          <a:bodyPr wrap="none" rtlCol="0">
            <a:spAutoFit/>
          </a:bodyPr>
          <a:lstStyle/>
          <a:p>
            <a:r>
              <a:rPr lang="en-US" sz="5000" dirty="0">
                <a:solidFill>
                  <a:srgbClr val="7FC455"/>
                </a:solidFill>
                <a:latin typeface="Arial" panose="020B0604020202020204" pitchFamily="34" charset="0"/>
                <a:cs typeface="Arial" panose="020B0604020202020204" pitchFamily="34" charset="0"/>
              </a:rPr>
              <a:t>18+?</a:t>
            </a:r>
          </a:p>
        </p:txBody>
      </p:sp>
      <p:sp>
        <p:nvSpPr>
          <p:cNvPr id="44" name="Oval 43">
            <a:extLst>
              <a:ext uri="{FF2B5EF4-FFF2-40B4-BE49-F238E27FC236}">
                <a16:creationId xmlns:a16="http://schemas.microsoft.com/office/drawing/2014/main" id="{BCEC8502-BC65-7A45-B5E3-C87C99F93AE1}"/>
              </a:ext>
            </a:extLst>
          </p:cNvPr>
          <p:cNvSpPr/>
          <p:nvPr/>
        </p:nvSpPr>
        <p:spPr>
          <a:xfrm>
            <a:off x="10124116" y="5202195"/>
            <a:ext cx="914400" cy="914400"/>
          </a:xfrm>
          <a:prstGeom prst="ellipse">
            <a:avLst/>
          </a:prstGeom>
          <a:solidFill>
            <a:schemeClr val="bg1"/>
          </a:solidFill>
          <a:ln w="57150">
            <a:solidFill>
              <a:srgbClr val="7FC4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rgbClr val="7FC455"/>
                </a:solidFill>
                <a:latin typeface="Arial" panose="020B0604020202020204" pitchFamily="34" charset="0"/>
                <a:cs typeface="Arial" panose="020B0604020202020204" pitchFamily="34" charset="0"/>
              </a:rPr>
              <a:t>A</a:t>
            </a:r>
          </a:p>
        </p:txBody>
      </p:sp>
    </p:spTree>
    <p:custDataLst>
      <p:tags r:id="rId1"/>
    </p:custDataLst>
    <p:extLst>
      <p:ext uri="{BB962C8B-B14F-4D97-AF65-F5344CB8AC3E}">
        <p14:creationId xmlns:p14="http://schemas.microsoft.com/office/powerpoint/2010/main" val="2049193883"/>
      </p:ext>
    </p:extLst>
  </p:cSld>
  <p:clrMapOvr>
    <a:masterClrMapping/>
  </p:clrMapOvr>
  <mc:AlternateContent xmlns:mc="http://schemas.openxmlformats.org/markup-compatibility/2006" xmlns:p14="http://schemas.microsoft.com/office/powerpoint/2010/main">
    <mc:Choice Requires="p14">
      <p:transition spd="slow" p14:dur="2000" advTm="71441"/>
    </mc:Choice>
    <mc:Fallback xmlns="">
      <p:transition spd="slow" advTm="714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animEffect transition="in" filter="fade">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3"/>
                                        </p:tgtEl>
                                        <p:attrNameLst>
                                          <p:attrName>style.visibility</p:attrName>
                                        </p:attrNameLst>
                                      </p:cBhvr>
                                      <p:to>
                                        <p:strVal val="visible"/>
                                      </p:to>
                                    </p:set>
                                    <p:anim calcmode="lin" valueType="num">
                                      <p:cBhvr>
                                        <p:cTn id="56" dur="500" fill="hold"/>
                                        <p:tgtEl>
                                          <p:spTgt spid="43"/>
                                        </p:tgtEl>
                                        <p:attrNameLst>
                                          <p:attrName>ppt_w</p:attrName>
                                        </p:attrNameLst>
                                      </p:cBhvr>
                                      <p:tavLst>
                                        <p:tav tm="0">
                                          <p:val>
                                            <p:fltVal val="0"/>
                                          </p:val>
                                        </p:tav>
                                        <p:tav tm="100000">
                                          <p:val>
                                            <p:strVal val="#ppt_w"/>
                                          </p:val>
                                        </p:tav>
                                      </p:tavLst>
                                    </p:anim>
                                    <p:anim calcmode="lin" valueType="num">
                                      <p:cBhvr>
                                        <p:cTn id="57" dur="500" fill="hold"/>
                                        <p:tgtEl>
                                          <p:spTgt spid="43"/>
                                        </p:tgtEl>
                                        <p:attrNameLst>
                                          <p:attrName>ppt_h</p:attrName>
                                        </p:attrNameLst>
                                      </p:cBhvr>
                                      <p:tavLst>
                                        <p:tav tm="0">
                                          <p:val>
                                            <p:fltVal val="0"/>
                                          </p:val>
                                        </p:tav>
                                        <p:tav tm="100000">
                                          <p:val>
                                            <p:strVal val="#ppt_h"/>
                                          </p:val>
                                        </p:tav>
                                      </p:tavLst>
                                    </p:anim>
                                    <p:animEffect transition="in" filter="fade">
                                      <p:cBhvr>
                                        <p:cTn id="58" dur="500"/>
                                        <p:tgtEl>
                                          <p:spTgt spid="4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p:cTn id="63" dur="500" fill="hold"/>
                                        <p:tgtEl>
                                          <p:spTgt spid="42"/>
                                        </p:tgtEl>
                                        <p:attrNameLst>
                                          <p:attrName>ppt_w</p:attrName>
                                        </p:attrNameLst>
                                      </p:cBhvr>
                                      <p:tavLst>
                                        <p:tav tm="0">
                                          <p:val>
                                            <p:fltVal val="0"/>
                                          </p:val>
                                        </p:tav>
                                        <p:tav tm="100000">
                                          <p:val>
                                            <p:strVal val="#ppt_w"/>
                                          </p:val>
                                        </p:tav>
                                      </p:tavLst>
                                    </p:anim>
                                    <p:anim calcmode="lin" valueType="num">
                                      <p:cBhvr>
                                        <p:cTn id="64" dur="500" fill="hold"/>
                                        <p:tgtEl>
                                          <p:spTgt spid="42"/>
                                        </p:tgtEl>
                                        <p:attrNameLst>
                                          <p:attrName>ppt_h</p:attrName>
                                        </p:attrNameLst>
                                      </p:cBhvr>
                                      <p:tavLst>
                                        <p:tav tm="0">
                                          <p:val>
                                            <p:fltVal val="0"/>
                                          </p:val>
                                        </p:tav>
                                        <p:tav tm="100000">
                                          <p:val>
                                            <p:strVal val="#ppt_h"/>
                                          </p:val>
                                        </p:tav>
                                      </p:tavLst>
                                    </p:anim>
                                    <p:animEffect transition="in" filter="fade">
                                      <p:cBhvr>
                                        <p:cTn id="65" dur="500"/>
                                        <p:tgtEl>
                                          <p:spTgt spid="4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1" name="Picture 6">
            <a:extLst>
              <a:ext uri="{FF2B5EF4-FFF2-40B4-BE49-F238E27FC236}">
                <a16:creationId xmlns:a16="http://schemas.microsoft.com/office/drawing/2014/main" id="{4F00AF8F-5F97-4FB0-9FD3-F684D7BFACC5}"/>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59497" r="35907" b="26786"/>
          <a:stretch/>
        </p:blipFill>
        <p:spPr bwMode="auto">
          <a:xfrm>
            <a:off x="6404387" y="2073431"/>
            <a:ext cx="3930872" cy="902658"/>
          </a:xfrm>
          <a:prstGeom prst="rect">
            <a:avLst/>
          </a:prstGeom>
          <a:solidFill>
            <a:srgbClr val="FCC916"/>
          </a:solidFill>
          <a:ln>
            <a:noFill/>
          </a:ln>
        </p:spPr>
      </p:pic>
      <p:sp>
        <p:nvSpPr>
          <p:cNvPr id="32" name="TextBox 31">
            <a:extLst>
              <a:ext uri="{FF2B5EF4-FFF2-40B4-BE49-F238E27FC236}">
                <a16:creationId xmlns:a16="http://schemas.microsoft.com/office/drawing/2014/main" id="{C72F3F9A-2F7A-4966-B509-45CFC12B7E78}"/>
              </a:ext>
            </a:extLst>
          </p:cNvPr>
          <p:cNvSpPr txBox="1"/>
          <p:nvPr/>
        </p:nvSpPr>
        <p:spPr>
          <a:xfrm>
            <a:off x="2088852" y="617474"/>
            <a:ext cx="4200189"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stay </a:t>
            </a:r>
            <a:r>
              <a:rPr lang="en-ZA" sz="6000" b="1" dirty="0">
                <a:solidFill>
                  <a:srgbClr val="6B08A5"/>
                </a:solidFill>
                <a:latin typeface="Century Gothic" panose="020B0502020202020204" pitchFamily="34" charset="0"/>
                <a:ea typeface="MS PGothic" panose="020B0600070205080204" pitchFamily="34" charset="-128"/>
              </a:rPr>
              <a:t>strong</a:t>
            </a:r>
          </a:p>
        </p:txBody>
      </p:sp>
      <p:pic>
        <p:nvPicPr>
          <p:cNvPr id="33" name="Picture 6">
            <a:extLst>
              <a:ext uri="{FF2B5EF4-FFF2-40B4-BE49-F238E27FC236}">
                <a16:creationId xmlns:a16="http://schemas.microsoft.com/office/drawing/2014/main" id="{6AE385DF-8F5B-4329-9EBD-3CF4B8FC2F60}"/>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6282" r="35907" b="39623"/>
          <a:stretch/>
        </p:blipFill>
        <p:spPr bwMode="auto">
          <a:xfrm>
            <a:off x="7085330" y="2976090"/>
            <a:ext cx="2529841" cy="2290991"/>
          </a:xfrm>
          <a:prstGeom prst="rect">
            <a:avLst/>
          </a:prstGeom>
          <a:solidFill>
            <a:srgbClr val="FCC916"/>
          </a:solidFill>
          <a:ln>
            <a:noFill/>
          </a:ln>
        </p:spPr>
      </p:pic>
      <p:sp>
        <p:nvSpPr>
          <p:cNvPr id="6" name="TextBox 5">
            <a:extLst>
              <a:ext uri="{FF2B5EF4-FFF2-40B4-BE49-F238E27FC236}">
                <a16:creationId xmlns:a16="http://schemas.microsoft.com/office/drawing/2014/main" id="{472F5887-D9BB-4997-8725-D1400E98589B}"/>
              </a:ext>
            </a:extLst>
          </p:cNvPr>
          <p:cNvSpPr txBox="1"/>
          <p:nvPr/>
        </p:nvSpPr>
        <p:spPr>
          <a:xfrm>
            <a:off x="4917871" y="1874689"/>
            <a:ext cx="1861407"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take</a:t>
            </a:r>
          </a:p>
        </p:txBody>
      </p:sp>
      <p:sp>
        <p:nvSpPr>
          <p:cNvPr id="7" name="TextBox 6">
            <a:extLst>
              <a:ext uri="{FF2B5EF4-FFF2-40B4-BE49-F238E27FC236}">
                <a16:creationId xmlns:a16="http://schemas.microsoft.com/office/drawing/2014/main" id="{A9532BF5-687E-4AD2-843B-ADD237225734}"/>
              </a:ext>
            </a:extLst>
          </p:cNvPr>
          <p:cNvSpPr txBox="1"/>
          <p:nvPr/>
        </p:nvSpPr>
        <p:spPr>
          <a:xfrm>
            <a:off x="1524000" y="5714143"/>
            <a:ext cx="9144000" cy="696794"/>
          </a:xfrm>
          <a:prstGeom prst="rect">
            <a:avLst/>
          </a:prstGeom>
          <a:noFill/>
        </p:spPr>
        <p:txBody>
          <a:bodyPr wrap="square">
            <a:spAutoFit/>
          </a:bodyPr>
          <a:lstStyle/>
          <a:p>
            <a:pPr algn="ctr">
              <a:lnSpc>
                <a:spcPct val="150000"/>
              </a:lnSpc>
              <a:defRPr/>
            </a:pPr>
            <a:r>
              <a:rPr lang="en-ZA" sz="3000" b="1" dirty="0">
                <a:solidFill>
                  <a:srgbClr val="482C89"/>
                </a:solidFill>
                <a:latin typeface="Century Gothic" panose="020B0502020202020204" pitchFamily="34" charset="0"/>
                <a:ea typeface="MS PGothic" panose="020B0600070205080204" pitchFamily="34" charset="-128"/>
              </a:rPr>
              <a:t>www.couragechildprotection.com</a:t>
            </a:r>
            <a:endParaRPr lang="en-ZA" sz="3000" dirty="0">
              <a:solidFill>
                <a:srgbClr val="482C89"/>
              </a:solidFill>
              <a:latin typeface="Century Gothic" panose="020B0502020202020204" pitchFamily="34" charset="0"/>
            </a:endParaRPr>
          </a:p>
        </p:txBody>
      </p:sp>
    </p:spTree>
    <p:extLst>
      <p:ext uri="{BB962C8B-B14F-4D97-AF65-F5344CB8AC3E}">
        <p14:creationId xmlns:p14="http://schemas.microsoft.com/office/powerpoint/2010/main" val="354394571"/>
      </p:ext>
    </p:extLst>
  </p:cSld>
  <p:clrMapOvr>
    <a:masterClrMapping/>
  </p:clrMapOvr>
  <mc:AlternateContent xmlns:mc="http://schemas.openxmlformats.org/markup-compatibility/2006" xmlns:p14="http://schemas.microsoft.com/office/powerpoint/2010/main">
    <mc:Choice Requires="p14">
      <p:transition spd="slow" p14:dur="2000" advTm="10022"/>
    </mc:Choice>
    <mc:Fallback xmlns="">
      <p:transition spd="slow" advTm="1002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33" name="Rounded Rectangle 32"/>
          <p:cNvSpPr/>
          <p:nvPr/>
        </p:nvSpPr>
        <p:spPr>
          <a:xfrm>
            <a:off x="8651035" y="5002177"/>
            <a:ext cx="1197840" cy="1201525"/>
          </a:xfrm>
          <a:prstGeom prst="round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545" y="4993594"/>
            <a:ext cx="871285" cy="897294"/>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8920" y="4993594"/>
            <a:ext cx="934372" cy="897294"/>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3991" y="5018689"/>
            <a:ext cx="1074174" cy="880130"/>
          </a:xfrm>
          <a:prstGeom prst="rect">
            <a:avLst/>
          </a:prstGeom>
        </p:spPr>
      </p:pic>
      <p:pic>
        <p:nvPicPr>
          <p:cNvPr id="27" name="Picture 2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995381" y="5002177"/>
            <a:ext cx="1046521" cy="897294"/>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47134" y="5039558"/>
            <a:ext cx="894462" cy="867150"/>
          </a:xfrm>
          <a:prstGeom prst="rect">
            <a:avLst/>
          </a:prstGeom>
        </p:spPr>
      </p:pic>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00650" y="5021630"/>
            <a:ext cx="1103044" cy="885078"/>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51035" y="5002177"/>
            <a:ext cx="1197840" cy="914327"/>
          </a:xfrm>
          <a:prstGeom prst="roundRect">
            <a:avLst/>
          </a:prstGeom>
        </p:spPr>
      </p:pic>
      <p:sp>
        <p:nvSpPr>
          <p:cNvPr id="34" name="TextBox 33"/>
          <p:cNvSpPr txBox="1"/>
          <p:nvPr/>
        </p:nvSpPr>
        <p:spPr>
          <a:xfrm>
            <a:off x="8651318" y="5883698"/>
            <a:ext cx="1217000" cy="307777"/>
          </a:xfrm>
          <a:prstGeom prst="rect">
            <a:avLst/>
          </a:prstGeom>
          <a:noFill/>
        </p:spPr>
        <p:txBody>
          <a:bodyPr wrap="none" rtlCol="0">
            <a:spAutoFit/>
          </a:bodyPr>
          <a:lstStyle/>
          <a:p>
            <a:pPr algn="ctr"/>
            <a:r>
              <a:rPr lang="en-ZA" sz="1400" b="1" dirty="0">
                <a:solidFill>
                  <a:schemeClr val="bg1"/>
                </a:solidFill>
                <a:latin typeface="Arial" panose="020B0604020202020204" pitchFamily="34" charset="0"/>
                <a:cs typeface="Arial" panose="020B0604020202020204" pitchFamily="34" charset="0"/>
              </a:rPr>
              <a:t>X </a:t>
            </a:r>
            <a:r>
              <a:rPr lang="en-ZA" sz="800" b="1" dirty="0">
                <a:solidFill>
                  <a:schemeClr val="bg1"/>
                </a:solidFill>
                <a:latin typeface="Arial" panose="020B0604020202020204" pitchFamily="34" charset="0"/>
                <a:cs typeface="Arial" panose="020B0604020202020204" pitchFamily="34" charset="0"/>
              </a:rPr>
              <a:t>ILLEGAL OPTION</a:t>
            </a:r>
          </a:p>
        </p:txBody>
      </p:sp>
      <p:sp>
        <p:nvSpPr>
          <p:cNvPr id="35" name="Rounded Rectangle 34"/>
          <p:cNvSpPr/>
          <p:nvPr/>
        </p:nvSpPr>
        <p:spPr>
          <a:xfrm>
            <a:off x="4662795" y="3055967"/>
            <a:ext cx="2040230" cy="450117"/>
          </a:xfrm>
          <a:prstGeom prst="roundRect">
            <a:avLst/>
          </a:prstGeom>
          <a:solidFill>
            <a:srgbClr val="7FC45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solidFill>
                  <a:schemeClr val="bg1"/>
                </a:solidFill>
                <a:latin typeface="Arial" panose="020B0604020202020204" pitchFamily="34" charset="0"/>
                <a:cs typeface="Arial" panose="020B0604020202020204" pitchFamily="34" charset="0"/>
              </a:rPr>
              <a:t>OPTION COUNSELLING</a:t>
            </a:r>
          </a:p>
        </p:txBody>
      </p:sp>
      <p:pic>
        <p:nvPicPr>
          <p:cNvPr id="14" name="Picture 13"/>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4040830" y="507575"/>
            <a:ext cx="3153658" cy="2528581"/>
          </a:xfrm>
          <a:prstGeom prst="rect">
            <a:avLst/>
          </a:prstGeom>
        </p:spPr>
      </p:pic>
      <p:sp>
        <p:nvSpPr>
          <p:cNvPr id="47" name="Rectangle 46"/>
          <p:cNvSpPr/>
          <p:nvPr/>
        </p:nvSpPr>
        <p:spPr>
          <a:xfrm>
            <a:off x="5543735" y="3636661"/>
            <a:ext cx="245298" cy="867059"/>
          </a:xfrm>
          <a:prstGeom prst="rect">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2" name="Right Arrow 51"/>
          <p:cNvSpPr/>
          <p:nvPr/>
        </p:nvSpPr>
        <p:spPr>
          <a:xfrm rot="5400000">
            <a:off x="2107348" y="4487550"/>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3" name="Right Arrow 52"/>
          <p:cNvSpPr/>
          <p:nvPr/>
        </p:nvSpPr>
        <p:spPr>
          <a:xfrm rot="5400000">
            <a:off x="3095680" y="4487496"/>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4" name="Right Arrow 53"/>
          <p:cNvSpPr/>
          <p:nvPr/>
        </p:nvSpPr>
        <p:spPr>
          <a:xfrm rot="5400000">
            <a:off x="4251148" y="4487496"/>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5" name="Right Arrow 54"/>
          <p:cNvSpPr/>
          <p:nvPr/>
        </p:nvSpPr>
        <p:spPr>
          <a:xfrm rot="5400000">
            <a:off x="5439103" y="4495244"/>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6" name="Right Arrow 55"/>
          <p:cNvSpPr/>
          <p:nvPr/>
        </p:nvSpPr>
        <p:spPr>
          <a:xfrm rot="5400000">
            <a:off x="6718333" y="4495245"/>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7" name="Right Arrow 56"/>
          <p:cNvSpPr/>
          <p:nvPr/>
        </p:nvSpPr>
        <p:spPr>
          <a:xfrm rot="5400000">
            <a:off x="7810628" y="4495244"/>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8" name="Right Arrow 57"/>
          <p:cNvSpPr/>
          <p:nvPr/>
        </p:nvSpPr>
        <p:spPr>
          <a:xfrm rot="5400000">
            <a:off x="9016116" y="4486003"/>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37" name="Rectangle 36"/>
          <p:cNvSpPr/>
          <p:nvPr/>
        </p:nvSpPr>
        <p:spPr>
          <a:xfrm>
            <a:off x="2211006" y="4395360"/>
            <a:ext cx="7177548" cy="257401"/>
          </a:xfrm>
          <a:prstGeom prst="rect">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018538468"/>
      </p:ext>
    </p:extLst>
  </p:cSld>
  <p:clrMapOvr>
    <a:masterClrMapping/>
  </p:clrMapOvr>
  <mc:AlternateContent xmlns:mc="http://schemas.openxmlformats.org/markup-compatibility/2006" xmlns:p14="http://schemas.microsoft.com/office/powerpoint/2010/main">
    <mc:Choice Requires="p14">
      <p:transition spd="slow" p14:dur="2000" advTm="70282"/>
    </mc:Choice>
    <mc:Fallback xmlns="">
      <p:transition spd="slow" advTm="702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7507" y="1354654"/>
            <a:ext cx="6326018" cy="4445310"/>
          </a:xfrm>
          <a:prstGeom prst="rect">
            <a:avLst/>
          </a:prstGeom>
        </p:spPr>
      </p:pic>
    </p:spTree>
    <p:extLst>
      <p:ext uri="{BB962C8B-B14F-4D97-AF65-F5344CB8AC3E}">
        <p14:creationId xmlns:p14="http://schemas.microsoft.com/office/powerpoint/2010/main" val="1261532969"/>
      </p:ext>
    </p:extLst>
  </p:cSld>
  <p:clrMapOvr>
    <a:masterClrMapping/>
  </p:clrMapOvr>
  <mc:AlternateContent xmlns:mc="http://schemas.openxmlformats.org/markup-compatibility/2006" xmlns:p14="http://schemas.microsoft.com/office/powerpoint/2010/main">
    <mc:Choice Requires="p14">
      <p:transition spd="slow" p14:dur="2000" advTm="47522"/>
    </mc:Choice>
    <mc:Fallback xmlns="">
      <p:transition spd="slow" advTm="4752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4098" y="1096389"/>
            <a:ext cx="4563804" cy="4665222"/>
          </a:xfrm>
          <a:prstGeom prst="rect">
            <a:avLst/>
          </a:prstGeom>
        </p:spPr>
      </p:pic>
      <p:pic>
        <p:nvPicPr>
          <p:cNvPr id="22" name="Picture 21">
            <a:extLst>
              <a:ext uri="{FF2B5EF4-FFF2-40B4-BE49-F238E27FC236}">
                <a16:creationId xmlns:a16="http://schemas.microsoft.com/office/drawing/2014/main" id="{D417844A-6EB3-C940-927D-2629CF89A6F8}"/>
              </a:ext>
            </a:extLst>
          </p:cNvPr>
          <p:cNvPicPr>
            <a:picLocks noChangeAspect="1"/>
          </p:cNvPicPr>
          <p:nvPr/>
        </p:nvPicPr>
        <p:blipFill rotWithShape="1">
          <a:blip r:embed="rId4">
            <a:extLst>
              <a:ext uri="{28A0092B-C50C-407E-A947-70E740481C1C}">
                <a14:useLocalDpi xmlns:a14="http://schemas.microsoft.com/office/drawing/2010/main" val="0"/>
              </a:ext>
            </a:extLst>
          </a:blip>
          <a:srcRect l="72301" t="32568" r="18603" b="54541"/>
          <a:stretch/>
        </p:blipFill>
        <p:spPr>
          <a:xfrm>
            <a:off x="4098369" y="1967023"/>
            <a:ext cx="521962" cy="478465"/>
          </a:xfrm>
          <a:prstGeom prst="roundRect">
            <a:avLst/>
          </a:prstGeom>
        </p:spPr>
      </p:pic>
    </p:spTree>
    <p:extLst>
      <p:ext uri="{BB962C8B-B14F-4D97-AF65-F5344CB8AC3E}">
        <p14:creationId xmlns:p14="http://schemas.microsoft.com/office/powerpoint/2010/main" val="1996995850"/>
      </p:ext>
    </p:extLst>
  </p:cSld>
  <p:clrMapOvr>
    <a:masterClrMapping/>
  </p:clrMapOvr>
  <mc:AlternateContent xmlns:mc="http://schemas.openxmlformats.org/markup-compatibility/2006" xmlns:p14="http://schemas.microsoft.com/office/powerpoint/2010/main">
    <mc:Choice Requires="p14">
      <p:transition spd="slow" p14:dur="2000" advTm="47067"/>
    </mc:Choice>
    <mc:Fallback xmlns="">
      <p:transition spd="slow" advTm="470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1242" y="1490609"/>
            <a:ext cx="6429516" cy="4158991"/>
          </a:xfrm>
          <a:prstGeom prst="rect">
            <a:avLst/>
          </a:prstGeom>
        </p:spPr>
      </p:pic>
    </p:spTree>
    <p:extLst>
      <p:ext uri="{BB962C8B-B14F-4D97-AF65-F5344CB8AC3E}">
        <p14:creationId xmlns:p14="http://schemas.microsoft.com/office/powerpoint/2010/main" val="3430130605"/>
      </p:ext>
    </p:extLst>
  </p:cSld>
  <p:clrMapOvr>
    <a:masterClrMapping/>
  </p:clrMapOvr>
  <mc:AlternateContent xmlns:mc="http://schemas.openxmlformats.org/markup-compatibility/2006" xmlns:p14="http://schemas.microsoft.com/office/powerpoint/2010/main">
    <mc:Choice Requires="p14">
      <p:transition spd="slow" p14:dur="2000" advTm="71326"/>
    </mc:Choice>
    <mc:Fallback xmlns="">
      <p:transition spd="slow" advTm="7132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3442" y="1272163"/>
            <a:ext cx="5443870" cy="4116927"/>
          </a:xfrm>
          <a:prstGeom prst="rect">
            <a:avLst/>
          </a:prstGeom>
        </p:spPr>
      </p:pic>
    </p:spTree>
    <p:extLst>
      <p:ext uri="{BB962C8B-B14F-4D97-AF65-F5344CB8AC3E}">
        <p14:creationId xmlns:p14="http://schemas.microsoft.com/office/powerpoint/2010/main" val="3905053323"/>
      </p:ext>
    </p:extLst>
  </p:cSld>
  <p:clrMapOvr>
    <a:masterClrMapping/>
  </p:clrMapOvr>
  <mc:AlternateContent xmlns:mc="http://schemas.openxmlformats.org/markup-compatibility/2006" xmlns:p14="http://schemas.microsoft.com/office/powerpoint/2010/main">
    <mc:Choice Requires="p14">
      <p:transition spd="slow" p14:dur="2000" advTm="49832"/>
    </mc:Choice>
    <mc:Fallback xmlns="">
      <p:transition spd="slow" advTm="4983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33"/>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4077" y="1345580"/>
            <a:ext cx="4723846" cy="4166839"/>
          </a:xfrm>
          <a:prstGeom prst="rect">
            <a:avLst/>
          </a:prstGeom>
        </p:spPr>
      </p:pic>
    </p:spTree>
    <p:extLst>
      <p:ext uri="{BB962C8B-B14F-4D97-AF65-F5344CB8AC3E}">
        <p14:creationId xmlns:p14="http://schemas.microsoft.com/office/powerpoint/2010/main" val="3253556276"/>
      </p:ext>
    </p:extLst>
  </p:cSld>
  <p:clrMapOvr>
    <a:masterClrMapping/>
  </p:clrMapOvr>
  <mc:AlternateContent xmlns:mc="http://schemas.openxmlformats.org/markup-compatibility/2006" xmlns:p14="http://schemas.microsoft.com/office/powerpoint/2010/main">
    <mc:Choice Requires="p14">
      <p:transition spd="slow" p14:dur="2000" advTm="58843"/>
    </mc:Choice>
    <mc:Fallback xmlns="">
      <p:transition spd="slow" advTm="5884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8548" y="841048"/>
            <a:ext cx="5814903" cy="5175903"/>
          </a:xfrm>
          <a:prstGeom prst="rect">
            <a:avLst/>
          </a:prstGeom>
        </p:spPr>
      </p:pic>
    </p:spTree>
    <p:extLst>
      <p:ext uri="{BB962C8B-B14F-4D97-AF65-F5344CB8AC3E}">
        <p14:creationId xmlns:p14="http://schemas.microsoft.com/office/powerpoint/2010/main" val="3687278751"/>
      </p:ext>
    </p:extLst>
  </p:cSld>
  <p:clrMapOvr>
    <a:masterClrMapping/>
  </p:clrMapOvr>
  <mc:AlternateContent xmlns:mc="http://schemas.openxmlformats.org/markup-compatibility/2006" xmlns:p14="http://schemas.microsoft.com/office/powerpoint/2010/main">
    <mc:Choice Requires="p14">
      <p:transition spd="slow" p14:dur="2000" advTm="60300"/>
    </mc:Choice>
    <mc:Fallback xmlns="">
      <p:transition spd="slow" advTm="603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5846" y="1272547"/>
            <a:ext cx="5480308" cy="4312905"/>
          </a:xfrm>
          <a:prstGeom prst="rect">
            <a:avLst/>
          </a:prstGeom>
        </p:spPr>
      </p:pic>
    </p:spTree>
    <p:extLst>
      <p:ext uri="{BB962C8B-B14F-4D97-AF65-F5344CB8AC3E}">
        <p14:creationId xmlns:p14="http://schemas.microsoft.com/office/powerpoint/2010/main" val="4074763628"/>
      </p:ext>
    </p:extLst>
  </p:cSld>
  <p:clrMapOvr>
    <a:masterClrMapping/>
  </p:clrMapOvr>
  <mc:AlternateContent xmlns:mc="http://schemas.openxmlformats.org/markup-compatibility/2006" xmlns:p14="http://schemas.microsoft.com/office/powerpoint/2010/main">
    <mc:Choice Requires="p14">
      <p:transition spd="slow" p14:dur="2000" advTm="64846"/>
    </mc:Choice>
    <mc:Fallback xmlns="">
      <p:transition spd="slow" advTm="6484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4.2|2.6|3.6|2.7|7.9|3.3|6.1|11.2|10.7|10.2"/>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23423</TotalTime>
  <Words>2173</Words>
  <Application>Microsoft Macintosh PowerPoint</Application>
  <PresentationFormat>Widescreen</PresentationFormat>
  <Paragraphs>100</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Century Gothic</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 Blackie</dc:creator>
  <cp:lastModifiedBy>Dee Blackie</cp:lastModifiedBy>
  <cp:revision>779</cp:revision>
  <cp:lastPrinted>2020-11-10T18:22:51Z</cp:lastPrinted>
  <dcterms:created xsi:type="dcterms:W3CDTF">2015-05-17T14:23:03Z</dcterms:created>
  <dcterms:modified xsi:type="dcterms:W3CDTF">2021-12-01T11:43:22Z</dcterms:modified>
</cp:coreProperties>
</file>