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tags/tag1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8" r:id="rId2"/>
  </p:sldMasterIdLst>
  <p:notesMasterIdLst>
    <p:notesMasterId r:id="rId47"/>
  </p:notesMasterIdLst>
  <p:sldIdLst>
    <p:sldId id="1761" r:id="rId3"/>
    <p:sldId id="2229" r:id="rId4"/>
    <p:sldId id="2191" r:id="rId5"/>
    <p:sldId id="2227" r:id="rId6"/>
    <p:sldId id="638" r:id="rId7"/>
    <p:sldId id="2237" r:id="rId8"/>
    <p:sldId id="2231" r:id="rId9"/>
    <p:sldId id="642" r:id="rId10"/>
    <p:sldId id="1762" r:id="rId11"/>
    <p:sldId id="2232" r:id="rId12"/>
    <p:sldId id="322" r:id="rId13"/>
    <p:sldId id="326" r:id="rId14"/>
    <p:sldId id="327" r:id="rId15"/>
    <p:sldId id="328" r:id="rId16"/>
    <p:sldId id="2233" r:id="rId17"/>
    <p:sldId id="2226" r:id="rId18"/>
    <p:sldId id="1859" r:id="rId19"/>
    <p:sldId id="2068" r:id="rId20"/>
    <p:sldId id="2072" r:id="rId21"/>
    <p:sldId id="2073" r:id="rId22"/>
    <p:sldId id="2074" r:id="rId23"/>
    <p:sldId id="2235" r:id="rId24"/>
    <p:sldId id="1771" r:id="rId25"/>
    <p:sldId id="2069" r:id="rId26"/>
    <p:sldId id="2225" r:id="rId27"/>
    <p:sldId id="1763" r:id="rId28"/>
    <p:sldId id="2234" r:id="rId29"/>
    <p:sldId id="334" r:id="rId30"/>
    <p:sldId id="342" r:id="rId31"/>
    <p:sldId id="335" r:id="rId32"/>
    <p:sldId id="336" r:id="rId33"/>
    <p:sldId id="337" r:id="rId34"/>
    <p:sldId id="338" r:id="rId35"/>
    <p:sldId id="340" r:id="rId36"/>
    <p:sldId id="339" r:id="rId37"/>
    <p:sldId id="341" r:id="rId38"/>
    <p:sldId id="1764" r:id="rId39"/>
    <p:sldId id="2230" r:id="rId40"/>
    <p:sldId id="2236" r:id="rId41"/>
    <p:sldId id="2228" r:id="rId42"/>
    <p:sldId id="493" r:id="rId43"/>
    <p:sldId id="2085" r:id="rId44"/>
    <p:sldId id="2165" r:id="rId45"/>
    <p:sldId id="1765" r:id="rId4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0099"/>
    <a:srgbClr val="482C89"/>
    <a:srgbClr val="5D2E90"/>
    <a:srgbClr val="FCC618"/>
    <a:srgbClr val="462A88"/>
    <a:srgbClr val="FFD888"/>
    <a:srgbClr val="956D6A"/>
    <a:srgbClr val="7589C4"/>
    <a:srgbClr val="946C6D"/>
    <a:srgbClr val="CA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30" autoAdjust="0"/>
    <p:restoredTop sz="77755" autoAdjust="0"/>
  </p:normalViewPr>
  <p:slideViewPr>
    <p:cSldViewPr snapToGrid="0">
      <p:cViewPr varScale="1">
        <p:scale>
          <a:sx n="93" d="100"/>
          <a:sy n="93" d="100"/>
        </p:scale>
        <p:origin x="2152" y="208"/>
      </p:cViewPr>
      <p:guideLst/>
    </p:cSldViewPr>
  </p:slideViewPr>
  <p:outlineViewPr>
    <p:cViewPr>
      <p:scale>
        <a:sx n="33" d="100"/>
        <a:sy n="33" d="100"/>
      </p:scale>
      <p:origin x="0" y="-17412"/>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44" d="100"/>
          <a:sy n="44" d="100"/>
        </p:scale>
        <p:origin x="1916"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07.986"/>
    </inkml:context>
    <inkml:brush xml:id="br0">
      <inkml:brushProperty name="width" value="0.1" units="cm"/>
      <inkml:brushProperty name="height" value="0.1" units="cm"/>
      <inkml:brushProperty name="color" value="#FFDC00"/>
    </inkml:brush>
  </inkml:definitions>
  <inkml:trace contextRef="#ctx0" brushRef="#br0">148 11 24575,'-9'0'0,"1"0"0,3 0 0,2 0 0,0 0 0,1 0 0,-2 1 0,2-1 0,-2 1 0,2-1 0,0 1 0,-1-1 0,1 1 0,-1-1 0,0 1 0,1 0 0,-1 0 0,1 1 0,-1-2 0,1 2 0,-1-1 0,1 0 0,0 1 0,0-1 0,0 1 0,-1-1 0,2 1 0,-2-1 0,1 1 0,1 0 0,-2 0 0,2 0 0,-1 0 0,0 0 0,0-1 0,0 1 0,0-1 0,0 1 0,0 0 0,0-1 0,0 1 0,0-1 0,0 1 0,-1-1 0,1 1 0,0-1 0,0 0 0,-1 1 0,0-1 0,1 1 0,0-1 0,1 2 0,-1-2 0,1 2 0,-1-1 0,1 0 0,-1 0 0,0 0 0,1 0 0,-2 0 0,8-8 0,-5 4 0,5-5 0,-5 5 0,3 1 0,-1-2 0,0 2 0,0-2 0,0 2 0,0-1 0,0 0 0,1 1 0,-1-1 0,1 2 0,0-2 0,0 2 0,1-2 0,-2 2 0,2-1 0,-2 1 0,1-1 0,0 1 0,0-1 0,0 1 0,2 0 0,-3 0 0,4 0 0,-4 0 0,2 0 0,-2 0 0,1 0 0,-1 0 0,1 0 0,0-1 0,-1 1 0,1-2 0,-1 1 0,0 0 0,1-1 0,-1 1 0,1 0 0,-1-1 0,1 2 0,-1-1 0,1 0 0,0 1 0,-1-2 0,1 2 0,0-1 0,-1 0 0,1 1 0,0-1 0,0 1 0,-1-1 0,1 1 0,0-1 0,0 1 0,-1-1 0,1 1 0,0-1 0,-1 1 0,1 0 0,0-1 0,0 1 0,-1-1 0,1 1 0,-10 2 0,5-2 0,-7 2 0,5-1 0,2 0 0,-3 1 0,3-1 0,-4 1 0,3-2 0,-3 2 0,4-2 0,-2 2 0,1-2 0,-2 2 0,3-2 0,-1 2 0,1-1 0,0 0 0,-1 1 0,1-2 0,-1 2 0,1-1 0,0 0 0,-1 1 0,1-1 0,-1 0 0,1 1 0,0-1 0,0 1 0,-1-1 0,2 1 0,-2-1 0,1 1 0,0-1 0,-1 1 0,1-1 0,0 0 0,0 2 0,0-3 0,0 3 0,0-1 0,1 0 0,-1 1 0,1-1 0,0 0 0,-1 1 0,1-1 0,0 1 0,-1-1 0,1 0 0,-1 0 0,1 0 0,-1 0 0,1 0 0,-1 0 0,2-8 0,1 6 0,1-9 0,0 7 0,-2 0 0,2-1 0,-1 1 0,0 0 0,1 0 0,-1 0 0,2 0 0,-1 0 0,0 1 0,1-1 0,-1 1 0,0 0 0,1-1 0,-1 2 0,1-2 0,0 1 0,-1 0 0,1 0 0,-1 0 0,1 1 0,-1-1 0,2 0 0,-2 1 0,1-1 0,0 0 0,-1 1 0,1-1 0,0 0 0,-1 1 0,1-1 0,0 0 0,-1 1 0,1-1 0,0 0 0,-1 1 0,1-1 0,0 0 0,-1 1 0,1-2 0,-1 1 0,0 0 0,1-1 0,0 2 0,-1-2 0,1 1 0,0 0 0,0 0 0,-1 0 0,0 1 0,1-1 0,0 0 0,0 1 0,-1-1 0,1 1 0,0-1 0,-1 1 0,1-1 0,0 0 0,-1 1 0,1-2 0,0 2 0,-2-2 0,3 2 0,-2-1 0,0 0 0,2 1 0,-3-1 0,2 0 0,0 1 0,-1-2 0,1 2 0,0-1 0,-1 0 0,2 1 0,-2-2 0,1 2 0,0-2 0,-1 2 0,1-1 0,0 0 0,-1 1 0,1-2 0,0 2 0,-1-1 0,1 0 0,0 1 0,-1-1 0,1 1 0,0 0 0,0 0 0,-1-1 0,1 1 0,0-1 0,0 1 0,-1-1 0,1 1 0,0-1 0,-1 1 0,1 0 0,0-1 0,0 1 0,1-1 0,-1 1 0,3-1 0,-4 1 0,4-1 0,-4 1 0,3 0 0,-3 0 0,2-1 0,-2 1 0,1-1 0,0 1 0,-1 0 0,1 0 0,0 0 0,-1 0 0,1 0 0,0 0 0,-1 0 0,1 0 0,0 0 0,-1 0 0,1 0 0,0 0 0,-1 0 0,1 0 0,1 0 0,-1 0 0,0 0 0,-1 0 0,1 0 0,0 0 0,-1 0 0,1 1 0,0-1 0,0 1 0,-1-1 0,1 1 0,0-1 0,-1 1 0,1-1 0,0 0 0,0 0 0,-1 1 0,1-1 0,-1 2 0,1-2 0,-1 2 0,1-2 0,-1 2 0,1-1 0,-1 0 0,1 0 0,-1 0 0,0 0 0,1 0 0,-1 1 0,1-2 0,-1 2 0,0-1 0,0 1 0,1-1 0,-2 1 0,3-1 0,-3 0 0,2 1 0,-1-1 0,0 0 0,1 1 0,-2-1 0,3 0 0,-3 1 0,2-1 0,-1 1 0,0-1 0,0 1 0,0-1 0,0 1 0,0 0 0,0-1 0,0 1 0,0-1 0,-1 2 0,1-1 0,-1 0 0,1 1 0,-1-2 0,0 2 0,1 0 0,0-1 0,-2 1 0,1-1 0,0 1 0,1-1 0,-2 1 0,1-1 0,0 1 0,0-1 0,0 1 0,0-1 0,0 1 0,0 0 0,0-1 0,0 0 0,1 0 0,0 1 0,-1 0 0,1-1 0,-2 0 0,2 0 0,-1 1 0,1-1 0,-1 0 0,1 0 0,-2 1 0,2-1 0,-2 1 0,1 0 0,0-1 0,-1 1 0,1 0 0,0-1 0,-1 1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24.522"/>
    </inkml:context>
    <inkml:brush xml:id="br0">
      <inkml:brushProperty name="width" value="0.1" units="cm"/>
      <inkml:brushProperty name="height" value="0.1" units="cm"/>
      <inkml:brushProperty name="color" value="#FFDC00"/>
    </inkml:brush>
  </inkml:definitions>
  <inkml:trace contextRef="#ctx0" brushRef="#br0">1 0 24575,'6'0'0,"0"0"0,-4 0 0,0 0 0,1 0 0,-1 0 0,1 0 0,0 1 0,-1 0 0,1-1 0,0 0 0,-1 0 0,1 0 0,0 0 0,-1 0 0,1 0 0,0 0 0,-1 0 0,1 0 0,0 0 0,0 1 0,-1 0 0,1 0 0,0-1 0,0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2.442"/>
    </inkml:context>
    <inkml:brush xml:id="br0">
      <inkml:brushProperty name="width" value="0.1" units="cm"/>
      <inkml:brushProperty name="height" value="0.1" units="cm"/>
      <inkml:brushProperty name="color" value="#FFDC00"/>
    </inkml:brush>
  </inkml:definitions>
  <inkml:trace contextRef="#ctx0" brushRef="#br0">1 1 24575,'4'4'0,"0"0"0,-2-4 0,0 1 0,1-1 0,-1 1 0,1 0 0,0-1 0,-1 1 0,1-1 0,0 0 0,-1 1 0,1-1 0,0 1 0,-1-1 0,1 1 0,0-1 0,-1 1 0,1 0 0,0-1 0,-1 2 0,1-2 0,0 1 0,-1-1 0,1 1 0,0-1 0,-1 2 0,1-2 0,0 1 0,0 0 0,-1-1 0,0 2 0,1-2 0,0 2 0,0-1 0,-1 1 0,0-1 0,0 0 0,1-1 0,0 0 0,0 0 0,-1 0 0,1 0 0,0 0 0,-1 0 0,1 0 0,0 0 0,-1 0 0,1 0 0,0 0 0,-1 0 0,1 0 0,0 1 0,-1-1 0,1 1 0,0-1 0,-1 1 0,1-1 0,0 1 0,-1 0 0,1-1 0,-1 2 0,1-2 0,-1 1 0,1 0 0,0-1 0,-1 2 0,3-1 0,-3 0 0,2 0 0,-2 0 0,0-1 0,0 3 0,0-2 0,0 1 0,0 0 0,0-1 0,0 1 0,0 0 0,0-1 0,0 1 0,0-1 0,0 1 0,0 0 0,0 0 0,-1 0 0,1 0 0,-1 1 0,0-1 0,1 1 0,-1-1 0,0 0 0,0 1 0,0-1 0,0 1 0,0-1 0,0 1 0,0-1 0,-1 1 0,1 0 0,-1 0 0,1-1 0,-1 1 0,0 0 0,0 0 0,1-1 0,-1 1 0,1 0 0,-1-1 0,0 1 0,0 0 0,0 0 0,0-1 0,0 1 0,0 0 0,0-1 0,0 1 0,0 0 0,0-1 0,-1 1 0,1 0 0,-1-1 0,1 1 0,-1 0 0,1-1 0,-1 1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3.082"/>
    </inkml:context>
    <inkml:brush xml:id="br0">
      <inkml:brushProperty name="width" value="0.1" units="cm"/>
      <inkml:brushProperty name="height" value="0.1" units="cm"/>
      <inkml:brushProperty name="color" value="#FFDC00"/>
    </inkml:brush>
  </inkml:definitions>
  <inkml:trace contextRef="#ctx0" brushRef="#br0">1 0 24575,'0'6'0,"0"-2"0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31.602"/>
    </inkml:context>
    <inkml:brush xml:id="br0">
      <inkml:brushProperty name="width" value="0.1" units="cm"/>
      <inkml:brushProperty name="height" value="0.1" units="cm"/>
      <inkml:brushProperty name="color" value="#FFDC00"/>
    </inkml:brush>
  </inkml:definitions>
  <inkml:trace contextRef="#ctx0" brushRef="#br0">1 9 24575,'6'0'0,"0"0"0,-4 0 0,0 0 0,1 0 0,-1 0 0,1 0 0,0 0 0,-1 0 0,1 0 0,0 0 0,-1 0 0,1 0 0,0 0 0,-1 0 0,1 0 0,0 0 0,-1 0 0,1 0 0,0 0 0,-1 0 0,1 1 0,0-1 0,-1 1 0,1-1 0,0 0 0,-1 1 0,1-1 0,0 1 0,-1-1 0,1 0 0,0 0 0,-1 0 0,1 0 0,0 0 0,0 0 0,-1 0 0,1 0 0,0 0 0,0 0 0,-1 0 0,1 0 0,0 0 0,-1 0 0,1 0 0,0 0 0,0 0 0,-1 0 0,1 0 0,0 0 0,-1-1 0,1 1 0,0-1 0,-1 1 0,1 0 0,0 0 0,-1-1 0,1 1 0,0-1 0,-1 1 0,1 0 0,0 0 0,-1 0 0,1 0 0,0-1 0,-1 1 0,1-1 0,0 1 0,-1 0 0,1 0 0,0-1 0,-1 1 0,1-1 0,0 1 0,-1 0 0,1 0 0,0 0 0,-1 0 0,1 0 0,0 0 0,-1 0 0,1 0 0,0 0 0,0 0 0,-1 0 0,1 0 0,0 0 0,0 0 0,-1 0 0,1 0 0,0 0 0,0 0 0,-1 0 0,1 0 0,0 0 0,-1 0 0,1 0 0,0 0 0,-1 0 0,1 0 0,0 0 0,-1 0 0,1 0 0,0 0 0,-1 0 0,1 0 0,0 0 0,-1 0 0,1 0 0,0 0 0,-1 0 0,1-1 0,0 1 0,-1-1 0,1 1 0,0 0 0,-1 0 0,1 0 0,0 0 0,-1 0 0,1 0 0,0 0 0,-1-1 0,1 1 0,0-1 0,-1 1 0,1 0 0,0 0 0,0 0 0,-1 0 0,1 0 0,0 0 0,-1 0 0,1 0 0,0 0 0,0 0 0,-1 0 0,1 0 0,0 0 0,0 0 0,-1 0 0,1 0 0,0 0 0,-1 1 0,1-1 0,0 1 0,-1-1 0,1 0 0,0 1 0,-1-1 0,1 1 0,0-1 0,-1 1 0,1-1 0,0 1 0,-1-1 0,1 1 0,0-1 0,-1 1 0,1-1 0,0 1 0,-1-1 0,1 1 0,0-1 0,-1 1 0,1-1 0,-1 2 0,1-2 0,-1 1 0,1 0 0,0-1 0,-1 2 0,1-2 0,-1 2 0,1-2 0,0 2 0,-1-2 0,0 2 0,0-1 0,0 1 0,1-1 0,-1 1 0,0-1 0,0 1 0,0 0 0,0 0 0,0 0 0,1 0 0,0-1 0,-1 1 0,0-1 0,1 0 0,-1 1 0,0-1 0,1 0 0,-2 1 0,3-1 0,-2 0 0,1 0 0,-1 0 0,0 0 0,1 0 0,-1 1 0,1-2 0,-1 2 0,1-2 0,-1 2 0,1-2 0,0 2 0,-1-2 0,2 1 0,-2 0 0,2-1 0,-3 2 0,4-1 0,-4 0 0,4 1 0,-3-2 0,3 3 0,-3-3 0,4 3 0,-4-2 0,2 0 0,-3 1 0,2-1 0,-1 1 0,0-1 0,0 1 0,2 0 0,-1 1 0,1-1 0,-1 0 0,0 0 0,0-1 0,-1 1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6.810"/>
    </inkml:context>
    <inkml:brush xml:id="br0">
      <inkml:brushProperty name="width" value="0.1" units="cm"/>
      <inkml:brushProperty name="height" value="0.1" units="cm"/>
      <inkml:brushProperty name="color" value="#FFDC00"/>
    </inkml:brush>
  </inkml:definitions>
  <inkml:trace contextRef="#ctx0" brushRef="#br0">1 25 24575,'5'3'0,"1"-1"0,-6 0 0,2-1 0,1 1 0,-2 0 0,3-1 0,-3 1 0,1-1 0,0 2 0,0-2 0,0 2 0,0-2 0,1 1 0,-1-1 0,0 1 0,1-1 0,-2 0 0,2 2 0,-1-3 0,0 3 0,0-2 0,0 1 0,-1 1 0,1-2 0,-1 2 0,2-2 0,-1 1 0,0 0 0,-1 0 0,1 0 0,0 0 0,0-1 0,0 1 0,0-1 0,1 1 0,-6-8 0,4 4 0,-7-5 0,6 5 0,-2 1 0,1-2 0,0 1 0,-1-1 0,2 1 0,-2 0 0,1-1 0,0 1 0,-1-1 0,2 1 0,-1-1 0,0 1 0,1-1 0,-1 0 0,1 1 0,0-1 0,0 0 0,0 1 0,0-1 0,0 0 0,0 1 0,0-1 0,0 0 0,0 1 0,0-1 0,0 0 0,0 0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24.522"/>
    </inkml:context>
    <inkml:brush xml:id="br0">
      <inkml:brushProperty name="width" value="0.1" units="cm"/>
      <inkml:brushProperty name="height" value="0.1" units="cm"/>
      <inkml:brushProperty name="color" value="#FFDC00"/>
    </inkml:brush>
  </inkml:definitions>
  <inkml:trace contextRef="#ctx0" brushRef="#br0">1 0 24575,'6'0'0,"0"0"0,-4 0 0,0 0 0,1 0 0,-1 0 0,1 0 0,0 1 0,-1 0 0,1-1 0,0 0 0,-1 0 0,1 0 0,0 0 0,-1 0 0,1 0 0,0 0 0,-1 0 0,1 0 0,0 0 0,0 1 0,-1 0 0,1 0 0,0-1 0,0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2.442"/>
    </inkml:context>
    <inkml:brush xml:id="br0">
      <inkml:brushProperty name="width" value="0.1" units="cm"/>
      <inkml:brushProperty name="height" value="0.1" units="cm"/>
      <inkml:brushProperty name="color" value="#FFDC00"/>
    </inkml:brush>
  </inkml:definitions>
  <inkml:trace contextRef="#ctx0" brushRef="#br0">1 1 24575,'4'4'0,"0"0"0,-2-4 0,0 1 0,1-1 0,-1 1 0,1 0 0,0-1 0,-1 1 0,1-1 0,0 0 0,-1 1 0,1-1 0,0 1 0,-1-1 0,1 1 0,0-1 0,-1 1 0,1 0 0,0-1 0,-1 2 0,1-2 0,0 1 0,-1-1 0,1 1 0,0-1 0,-1 2 0,1-2 0,0 1 0,0 0 0,-1-1 0,0 2 0,1-2 0,0 2 0,0-1 0,-1 1 0,0-1 0,0 0 0,1-1 0,0 0 0,0 0 0,-1 0 0,1 0 0,0 0 0,-1 0 0,1 0 0,0 0 0,-1 0 0,1 0 0,0 0 0,-1 0 0,1 0 0,0 1 0,-1-1 0,1 1 0,0-1 0,-1 1 0,1-1 0,0 1 0,-1 0 0,1-1 0,-1 2 0,1-2 0,-1 1 0,1 0 0,0-1 0,-1 2 0,3-1 0,-3 0 0,2 0 0,-2 0 0,0-1 0,0 3 0,0-2 0,0 1 0,0 0 0,0-1 0,0 1 0,0 0 0,0-1 0,0 1 0,0-1 0,0 1 0,0 0 0,0 0 0,-1 0 0,1 0 0,-1 1 0,0-1 0,1 1 0,-1-1 0,0 0 0,0 1 0,0-1 0,0 1 0,0-1 0,0 1 0,0-1 0,-1 1 0,1 0 0,-1 0 0,1-1 0,-1 1 0,0 0 0,0 0 0,1-1 0,-1 1 0,1 0 0,-1-1 0,0 1 0,0 0 0,0 0 0,0-1 0,0 1 0,0 0 0,0-1 0,0 1 0,0 0 0,0-1 0,-1 1 0,1 0 0,-1-1 0,1 1 0,-1 0 0,1-1 0,-1 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3.082"/>
    </inkml:context>
    <inkml:brush xml:id="br0">
      <inkml:brushProperty name="width" value="0.1" units="cm"/>
      <inkml:brushProperty name="height" value="0.1" units="cm"/>
      <inkml:brushProperty name="color" value="#FFDC00"/>
    </inkml:brush>
  </inkml:definitions>
  <inkml:trace contextRef="#ctx0" brushRef="#br0">1 0 24575,'0'6'0,"0"-2"0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31.602"/>
    </inkml:context>
    <inkml:brush xml:id="br0">
      <inkml:brushProperty name="width" value="0.1" units="cm"/>
      <inkml:brushProperty name="height" value="0.1" units="cm"/>
      <inkml:brushProperty name="color" value="#FFDC00"/>
    </inkml:brush>
  </inkml:definitions>
  <inkml:trace contextRef="#ctx0" brushRef="#br0">1 9 24575,'6'0'0,"0"0"0,-4 0 0,0 0 0,1 0 0,-1 0 0,1 0 0,0 0 0,-1 0 0,1 0 0,0 0 0,-1 0 0,1 0 0,0 0 0,-1 0 0,1 0 0,0 0 0,-1 0 0,1 0 0,0 0 0,-1 0 0,1 1 0,0-1 0,-1 1 0,1-1 0,0 0 0,-1 1 0,1-1 0,0 1 0,-1-1 0,1 0 0,0 0 0,-1 0 0,1 0 0,0 0 0,0 0 0,-1 0 0,1 0 0,0 0 0,0 0 0,-1 0 0,1 0 0,0 0 0,-1 0 0,1 0 0,0 0 0,0 0 0,-1 0 0,1 0 0,0 0 0,-1-1 0,1 1 0,0-1 0,-1 1 0,1 0 0,0 0 0,-1-1 0,1 1 0,0-1 0,-1 1 0,1 0 0,0 0 0,-1 0 0,1 0 0,0-1 0,-1 1 0,1-1 0,0 1 0,-1 0 0,1 0 0,0-1 0,-1 1 0,1-1 0,0 1 0,-1 0 0,1 0 0,0 0 0,-1 0 0,1 0 0,0 0 0,-1 0 0,1 0 0,0 0 0,0 0 0,-1 0 0,1 0 0,0 0 0,0 0 0,-1 0 0,1 0 0,0 0 0,0 0 0,-1 0 0,1 0 0,0 0 0,-1 0 0,1 0 0,0 0 0,-1 0 0,1 0 0,0 0 0,-1 0 0,1 0 0,0 0 0,-1 0 0,1 0 0,0 0 0,-1 0 0,1 0 0,0 0 0,-1 0 0,1-1 0,0 1 0,-1-1 0,1 1 0,0 0 0,-1 0 0,1 0 0,0 0 0,-1 0 0,1 0 0,0 0 0,-1-1 0,1 1 0,0-1 0,-1 1 0,1 0 0,0 0 0,0 0 0,-1 0 0,1 0 0,0 0 0,-1 0 0,1 0 0,0 0 0,0 0 0,-1 0 0,1 0 0,0 0 0,0 0 0,-1 0 0,1 0 0,0 0 0,-1 1 0,1-1 0,0 1 0,-1-1 0,1 0 0,0 1 0,-1-1 0,1 1 0,0-1 0,-1 1 0,1-1 0,0 1 0,-1-1 0,1 1 0,0-1 0,-1 1 0,1-1 0,0 1 0,-1-1 0,1 1 0,0-1 0,-1 1 0,1-1 0,-1 2 0,1-2 0,-1 1 0,1 0 0,0-1 0,-1 2 0,1-2 0,-1 2 0,1-2 0,0 2 0,-1-2 0,0 2 0,0-1 0,0 1 0,1-1 0,-1 1 0,0-1 0,0 1 0,0 0 0,0 0 0,0 0 0,1 0 0,0-1 0,-1 1 0,0-1 0,1 0 0,-1 1 0,0-1 0,1 0 0,-2 1 0,3-1 0,-2 0 0,1 0 0,-1 0 0,0 0 0,1 0 0,-1 1 0,1-2 0,-1 2 0,1-2 0,-1 2 0,1-2 0,0 2 0,-1-2 0,2 1 0,-2 0 0,2-1 0,-3 2 0,4-1 0,-4 0 0,4 1 0,-3-2 0,3 3 0,-3-3 0,4 3 0,-4-2 0,2 0 0,-3 1 0,2-1 0,-1 1 0,0-1 0,0 1 0,2 0 0,-1 1 0,1-1 0,-1 0 0,0 0 0,0-1 0,-1 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30T10:47:08.476"/>
    </inkml:context>
    <inkml:brush xml:id="br0">
      <inkml:brushProperty name="width" value="0.05" units="cm"/>
      <inkml:brushProperty name="height" value="0.05" units="cm"/>
      <inkml:brushProperty name="ignorePressure" value="1"/>
    </inkml:brush>
  </inkml:definitions>
  <inkml:trace contextRef="#ctx0" brushRef="#br0">0 14,'0'-6,"0"-2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07.986"/>
    </inkml:context>
    <inkml:brush xml:id="br0">
      <inkml:brushProperty name="width" value="0.1" units="cm"/>
      <inkml:brushProperty name="height" value="0.1" units="cm"/>
      <inkml:brushProperty name="color" value="#FFDC00"/>
    </inkml:brush>
  </inkml:definitions>
  <inkml:trace contextRef="#ctx0" brushRef="#br0">148 11 24575,'-9'0'0,"1"0"0,3 0 0,2 0 0,0 0 0,1 0 0,-2 1 0,2-1 0,-2 1 0,2-1 0,0 1 0,-1-1 0,1 1 0,-1-1 0,0 1 0,1 0 0,-1 0 0,1 1 0,-1-2 0,1 2 0,-1-1 0,1 0 0,0 1 0,0-1 0,0 1 0,-1-1 0,2 1 0,-2-1 0,1 1 0,1 0 0,-2 0 0,2 0 0,-1 0 0,0 0 0,0-1 0,0 1 0,0-1 0,0 1 0,0 0 0,0-1 0,0 1 0,0-1 0,0 1 0,-1-1 0,1 1 0,0-1 0,0 0 0,-1 1 0,0-1 0,1 1 0,0-1 0,1 2 0,-1-2 0,1 2 0,-1-1 0,1 0 0,-1 0 0,0 0 0,1 0 0,-2 0 0,8-8 0,-5 4 0,5-5 0,-5 5 0,3 1 0,-1-2 0,0 2 0,0-2 0,0 2 0,0-1 0,0 0 0,1 1 0,-1-1 0,1 2 0,0-2 0,0 2 0,1-2 0,-2 2 0,2-1 0,-2 1 0,1-1 0,0 1 0,0-1 0,0 1 0,2 0 0,-3 0 0,4 0 0,-4 0 0,2 0 0,-2 0 0,1 0 0,-1 0 0,1 0 0,0-1 0,-1 1 0,1-2 0,-1 1 0,0 0 0,1-1 0,-1 1 0,1 0 0,-1-1 0,1 2 0,-1-1 0,1 0 0,0 1 0,-1-2 0,1 2 0,0-1 0,-1 0 0,1 1 0,0-1 0,0 1 0,-1-1 0,1 1 0,0-1 0,0 1 0,-1-1 0,1 1 0,0-1 0,-1 1 0,1 0 0,0-1 0,0 1 0,-1-1 0,1 1 0,-10 2 0,5-2 0,-7 2 0,5-1 0,2 0 0,-3 1 0,3-1 0,-4 1 0,3-2 0,-3 2 0,4-2 0,-2 2 0,1-2 0,-2 2 0,3-2 0,-1 2 0,1-1 0,0 0 0,-1 1 0,1-2 0,-1 2 0,1-1 0,0 0 0,-1 1 0,1-1 0,-1 0 0,1 1 0,0-1 0,0 1 0,-1-1 0,2 1 0,-2-1 0,1 1 0,0-1 0,-1 1 0,1-1 0,0 0 0,0 2 0,0-3 0,0 3 0,0-1 0,1 0 0,-1 1 0,1-1 0,0 0 0,-1 1 0,1-1 0,0 1 0,-1-1 0,1 0 0,-1 0 0,1 0 0,-1 0 0,1 0 0,-1 0 0,2-8 0,1 6 0,1-9 0,0 7 0,-2 0 0,2-1 0,-1 1 0,0 0 0,1 0 0,-1 0 0,2 0 0,-1 0 0,0 1 0,1-1 0,-1 1 0,0 0 0,1-1 0,-1 2 0,1-2 0,0 1 0,-1 0 0,1 0 0,-1 0 0,1 1 0,-1-1 0,2 0 0,-2 1 0,1-1 0,0 0 0,-1 1 0,1-1 0,0 0 0,-1 1 0,1-1 0,0 0 0,-1 1 0,1-1 0,0 0 0,-1 1 0,1-1 0,0 0 0,-1 1 0,1-2 0,-1 1 0,0 0 0,1-1 0,0 2 0,-1-2 0,1 1 0,0 0 0,0 0 0,-1 0 0,0 1 0,1-1 0,0 0 0,0 1 0,-1-1 0,1 1 0,0-1 0,-1 1 0,1-1 0,0 0 0,-1 1 0,1-2 0,0 2 0,-2-2 0,3 2 0,-2-1 0,0 0 0,2 1 0,-3-1 0,2 0 0,0 1 0,-1-2 0,1 2 0,0-1 0,-1 0 0,2 1 0,-2-2 0,1 2 0,0-2 0,-1 2 0,1-1 0,0 0 0,-1 1 0,1-2 0,0 2 0,-1-1 0,1 0 0,0 1 0,-1-1 0,1 1 0,0 0 0,0 0 0,-1-1 0,1 1 0,0-1 0,0 1 0,-1-1 0,1 1 0,0-1 0,-1 1 0,1 0 0,0-1 0,0 1 0,1-1 0,-1 1 0,3-1 0,-4 1 0,4-1 0,-4 1 0,3 0 0,-3 0 0,2-1 0,-2 1 0,1-1 0,0 1 0,-1 0 0,1 0 0,0 0 0,-1 0 0,1 0 0,0 0 0,-1 0 0,1 0 0,0 0 0,-1 0 0,1 0 0,0 0 0,-1 0 0,1 0 0,1 0 0,-1 0 0,0 0 0,-1 0 0,1 0 0,0 0 0,-1 0 0,1 1 0,0-1 0,0 1 0,-1-1 0,1 1 0,0-1 0,-1 1 0,1-1 0,0 0 0,0 0 0,-1 1 0,1-1 0,-1 2 0,1-2 0,-1 2 0,1-2 0,-1 2 0,1-1 0,-1 0 0,1 0 0,-1 0 0,0 0 0,1 0 0,-1 1 0,1-2 0,-1 2 0,0-1 0,0 1 0,1-1 0,-2 1 0,3-1 0,-3 0 0,2 1 0,-1-1 0,0 0 0,1 1 0,-2-1 0,3 0 0,-3 1 0,2-1 0,-1 1 0,0-1 0,0 1 0,0-1 0,0 1 0,0 0 0,0-1 0,0 1 0,0-1 0,-1 2 0,1-1 0,-1 0 0,1 1 0,-1-2 0,0 2 0,1 0 0,0-1 0,-2 1 0,1-1 0,0 1 0,1-1 0,-2 1 0,1-1 0,0 1 0,0-1 0,0 1 0,0-1 0,0 1 0,0 0 0,0-1 0,0 0 0,1 0 0,0 1 0,-1 0 0,1-1 0,-2 0 0,2 0 0,-1 1 0,1-1 0,-1 0 0,1 0 0,-2 1 0,2-1 0,-2 1 0,1 0 0,0-1 0,-1 1 0,1 0 0,0-1 0,-1 1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6.810"/>
    </inkml:context>
    <inkml:brush xml:id="br0">
      <inkml:brushProperty name="width" value="0.1" units="cm"/>
      <inkml:brushProperty name="height" value="0.1" units="cm"/>
      <inkml:brushProperty name="color" value="#FFDC00"/>
    </inkml:brush>
  </inkml:definitions>
  <inkml:trace contextRef="#ctx0" brushRef="#br0">1 25 24575,'5'3'0,"1"-1"0,-6 0 0,2-1 0,1 1 0,-2 0 0,3-1 0,-3 1 0,1-1 0,0 2 0,0-2 0,0 2 0,0-2 0,1 1 0,-1-1 0,0 1 0,1-1 0,-2 0 0,2 2 0,-1-3 0,0 3 0,0-2 0,0 1 0,-1 1 0,1-2 0,-1 2 0,2-2 0,-1 1 0,0 0 0,-1 0 0,1 0 0,0 0 0,0-1 0,0 1 0,0-1 0,1 1 0,-6-8 0,4 4 0,-7-5 0,6 5 0,-2 1 0,1-2 0,0 1 0,-1-1 0,2 1 0,-2 0 0,1-1 0,0 1 0,-1-1 0,2 1 0,-1-1 0,0 1 0,1-1 0,-1 0 0,1 1 0,0-1 0,0 0 0,0 1 0,0-1 0,0 0 0,0 1 0,0-1 0,0 0 0,0 1 0,0-1 0,0 0 0,0 0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36E048-A352-4BB6-BBCC-BD44E551F68E}" type="datetimeFigureOut">
              <a:rPr lang="en-ZA" smtClean="0"/>
              <a:t>2023/06/13</a:t>
            </a:fld>
            <a:endParaRPr lang="en-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F9EFC38-92A7-4091-BBA3-9AC4DF771430}" type="slidenum">
              <a:rPr lang="en-ZA" smtClean="0"/>
              <a:t>‹#›</a:t>
            </a:fld>
            <a:endParaRPr lang="en-ZA"/>
          </a:p>
        </p:txBody>
      </p:sp>
    </p:spTree>
    <p:extLst>
      <p:ext uri="{BB962C8B-B14F-4D97-AF65-F5344CB8AC3E}">
        <p14:creationId xmlns:p14="http://schemas.microsoft.com/office/powerpoint/2010/main" val="195319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workshop and presentation will help you to understand and engage on topics including  puberty, consent, sex, conception and option counselling for crisis or unplanned pregnancy.  It is supported by a range of posters, lesson plans and videos that you will find on the courage dash community dot com website</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Courage Tools</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328954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ages of 11 and 12, young boys and girls go through puberty, this can happen before or after these ages, but this is the average.  </a:t>
            </a:r>
          </a:p>
          <a:p>
            <a:r>
              <a:rPr lang="en-US" dirty="0"/>
              <a:t>For young boys, </a:t>
            </a:r>
            <a:r>
              <a:rPr lang="en-ZA" sz="1200" b="0" i="0" u="none" strike="noStrike" kern="1200" dirty="0">
                <a:solidFill>
                  <a:schemeClr val="tx1"/>
                </a:solidFill>
                <a:effectLst/>
                <a:latin typeface="+mn-lt"/>
                <a:ea typeface="+mn-ea"/>
                <a:cs typeface="+mn-cs"/>
              </a:rPr>
              <a:t>their penis and testicles grow, and their scrotum gradually becomes darker, their pubic hair becomes thicker and curlier. underarm hair starts to grow, and they also start to sweat more.  </a:t>
            </a:r>
          </a:p>
          <a:p>
            <a:r>
              <a:rPr lang="en-ZA" sz="1200" b="0" i="0" u="none" strike="noStrike" kern="1200" dirty="0">
                <a:solidFill>
                  <a:schemeClr val="tx1"/>
                </a:solidFill>
                <a:effectLst/>
                <a:latin typeface="+mn-lt"/>
                <a:ea typeface="+mn-ea"/>
                <a:cs typeface="+mn-cs"/>
              </a:rPr>
              <a:t>Boys need to take extra care when it comes to personal hygiene when they reach puberty.  </a:t>
            </a:r>
          </a:p>
          <a:p>
            <a:r>
              <a:rPr lang="en-ZA" sz="1200" b="0" i="0" u="none" strike="noStrike" kern="1200" dirty="0">
                <a:solidFill>
                  <a:schemeClr val="tx1"/>
                </a:solidFill>
                <a:effectLst/>
                <a:latin typeface="+mn-lt"/>
                <a:ea typeface="+mn-ea"/>
                <a:cs typeface="+mn-cs"/>
              </a:rPr>
              <a:t>For girls they will get their first period, which is also referred to as menstruation or menarche, where they bleed from their vagina for  three to seven days every month.</a:t>
            </a:r>
          </a:p>
          <a:p>
            <a:r>
              <a:rPr lang="en-ZA" sz="1200" b="0" i="0" u="none" strike="noStrike" kern="1200" dirty="0">
                <a:solidFill>
                  <a:schemeClr val="tx1"/>
                </a:solidFill>
                <a:effectLst/>
                <a:latin typeface="+mn-lt"/>
                <a:ea typeface="+mn-ea"/>
                <a:cs typeface="+mn-cs"/>
              </a:rPr>
              <a:t>Personal hygiene is also important for girls at puberty, and they will need support with sanitary products to help them at this time. </a:t>
            </a:r>
          </a:p>
          <a:p>
            <a:r>
              <a:rPr lang="en-ZA" sz="1200" b="0" i="0" u="none" strike="noStrike" kern="1200" dirty="0">
                <a:solidFill>
                  <a:schemeClr val="tx1"/>
                </a:solidFill>
                <a:effectLst/>
                <a:latin typeface="+mn-lt"/>
                <a:ea typeface="+mn-ea"/>
                <a:cs typeface="+mn-cs"/>
              </a:rPr>
              <a:t>Their pubic hair will get thicker, and some may gain a bit of weight. </a:t>
            </a:r>
          </a:p>
          <a:p>
            <a:r>
              <a:rPr lang="en-ZA" sz="1200" b="0" i="0" u="none" strike="noStrike" kern="1200" dirty="0">
                <a:solidFill>
                  <a:schemeClr val="tx1"/>
                </a:solidFill>
                <a:effectLst/>
                <a:latin typeface="+mn-lt"/>
                <a:ea typeface="+mn-ea"/>
                <a:cs typeface="+mn-cs"/>
              </a:rPr>
              <a:t>Their period may be a bit erratic at first but eventually it will settle into a 28-day cycle which they should monitor.  </a:t>
            </a:r>
          </a:p>
          <a:p>
            <a:r>
              <a:rPr lang="en-ZA" sz="1200" b="0" i="0" u="none" strike="noStrike" kern="1200" dirty="0">
                <a:solidFill>
                  <a:schemeClr val="tx1"/>
                </a:solidFill>
                <a:effectLst/>
                <a:latin typeface="+mn-lt"/>
                <a:ea typeface="+mn-ea"/>
                <a:cs typeface="+mn-cs"/>
              </a:rPr>
              <a:t>At puberty, girls become fertile and are able to conceive and have a child, but this is not ideal until they become adults at the age of 18.  </a:t>
            </a:r>
          </a:p>
          <a:p>
            <a:r>
              <a:rPr lang="en-ZA" sz="1200" b="0" i="0" u="none" strike="noStrike" kern="1200" dirty="0">
                <a:solidFill>
                  <a:schemeClr val="tx1"/>
                </a:solidFill>
                <a:effectLst/>
                <a:latin typeface="+mn-lt"/>
                <a:ea typeface="+mn-ea"/>
                <a:cs typeface="+mn-cs"/>
              </a:rPr>
              <a:t>At puberty, girls and boys will both start feeling sexual attraction. </a:t>
            </a:r>
          </a:p>
          <a:p>
            <a:r>
              <a:rPr lang="en-ZA" sz="1200" b="0" i="0" u="none" strike="noStrike" kern="1200" dirty="0">
                <a:solidFill>
                  <a:schemeClr val="tx1"/>
                </a:solidFill>
                <a:effectLst/>
                <a:latin typeface="+mn-lt"/>
                <a:ea typeface="+mn-ea"/>
                <a:cs typeface="+mn-cs"/>
              </a:rPr>
              <a:t>This can be for the opposite or same sex, but to fall pregnant, a girl will need to have sex with a boy. </a:t>
            </a:r>
          </a:p>
          <a:p>
            <a:r>
              <a:rPr lang="en-ZA" sz="1200" b="0" i="0" u="none" strike="noStrike" kern="1200" dirty="0">
                <a:solidFill>
                  <a:schemeClr val="tx1"/>
                </a:solidFill>
                <a:effectLst/>
                <a:latin typeface="+mn-lt"/>
                <a:ea typeface="+mn-ea"/>
                <a:cs typeface="+mn-cs"/>
              </a:rPr>
              <a:t>One of the first choices we have when we are sexually attracted to someone is whether or not to have sex with them.  </a:t>
            </a:r>
          </a:p>
          <a:p>
            <a:r>
              <a:rPr lang="en-ZA" sz="1200" b="0" i="0" u="none" strike="noStrike" kern="1200" dirty="0">
                <a:solidFill>
                  <a:schemeClr val="tx1"/>
                </a:solidFill>
                <a:effectLst/>
                <a:latin typeface="+mn-lt"/>
                <a:ea typeface="+mn-ea"/>
                <a:cs typeface="+mn-cs"/>
              </a:rPr>
              <a:t>No one is allowed to force a girl or a boy to have sex before they are ready to do this. </a:t>
            </a:r>
          </a:p>
          <a:p>
            <a:r>
              <a:rPr lang="en-ZA" sz="1200" b="0" i="0" u="none" strike="noStrike" kern="1200" dirty="0">
                <a:solidFill>
                  <a:schemeClr val="tx1"/>
                </a:solidFill>
                <a:effectLst/>
                <a:latin typeface="+mn-lt"/>
                <a:ea typeface="+mn-ea"/>
                <a:cs typeface="+mn-cs"/>
              </a:rPr>
              <a:t>This is referred to as ‘consent’, when both parties freely and voluntarily agree to have sex, they feel safe and understand what having sex is all about, and they are present or conscious of what is happening at the time.   </a:t>
            </a:r>
          </a:p>
          <a:p>
            <a:r>
              <a:rPr lang="en-ZA" sz="1200" b="0" i="0" u="none" strike="noStrike" kern="1200" dirty="0">
                <a:solidFill>
                  <a:schemeClr val="tx1"/>
                </a:solidFill>
                <a:effectLst/>
                <a:latin typeface="+mn-lt"/>
                <a:ea typeface="+mn-ea"/>
                <a:cs typeface="+mn-cs"/>
              </a:rPr>
              <a:t>If a girl or boy says that they do not want to have sex, but are forced to, that is referred to as sexual assault and rape, and is a criminal offence. </a:t>
            </a:r>
          </a:p>
          <a:p>
            <a:r>
              <a:rPr lang="en-ZA" sz="1200" b="0" i="0" u="none" strike="noStrike" kern="1200" dirty="0">
                <a:solidFill>
                  <a:schemeClr val="tx1"/>
                </a:solidFill>
                <a:effectLst/>
                <a:latin typeface="+mn-lt"/>
                <a:ea typeface="+mn-ea"/>
                <a:cs typeface="+mn-cs"/>
              </a:rPr>
              <a:t>The age of consent to have sex is 17 years old in South Africa, this means that if someone is older than 17 and has sex with a child that is less than 17 years of age, they can be prosecuted for statutory rape, even if they believe that both parties have consented.  </a:t>
            </a:r>
          </a:p>
          <a:p>
            <a:r>
              <a:rPr lang="en-ZA" sz="1200" b="0" i="0" u="none" strike="noStrike" kern="1200" dirty="0">
                <a:solidFill>
                  <a:schemeClr val="tx1"/>
                </a:solidFill>
                <a:effectLst/>
                <a:latin typeface="+mn-lt"/>
                <a:ea typeface="+mn-ea"/>
                <a:cs typeface="+mn-cs"/>
              </a:rPr>
              <a:t>If someone is forcing you to have sex against your will, you must tell a child protection officer so that they can protect you.  This could be a trusted adult family or community member, a teacher, a social worker, your doctor or nurse or a police officer.  </a:t>
            </a:r>
          </a:p>
          <a:p>
            <a:r>
              <a:rPr lang="en-ZA" sz="1200" b="0" i="0" u="none" strike="noStrike" kern="1200" dirty="0">
                <a:solidFill>
                  <a:schemeClr val="tx1"/>
                </a:solidFill>
                <a:effectLst/>
                <a:latin typeface="+mn-lt"/>
                <a:ea typeface="+mn-ea"/>
                <a:cs typeface="+mn-cs"/>
              </a:rPr>
              <a:t>Each of these people have a responsibility to protect you from sexual abuse and rape. </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1766039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consent and the boy and girl decide to have sex, they have another choice to make.  </a:t>
            </a:r>
          </a:p>
          <a:p>
            <a:r>
              <a:rPr lang="en-US" dirty="0"/>
              <a:t>This is the choice between having safe or unsafe sex.  Safe sex refers to using contraceptives whilst being sexually active, this can refer to a male condom that is placed over the boy’s penis or a female condom, diaphragm or cap, that is placed inside a girl’s vagina before and during sex.  </a:t>
            </a:r>
          </a:p>
          <a:p>
            <a:r>
              <a:rPr lang="en-US" dirty="0"/>
              <a:t>Other forms of contraceptives that can prevent pregnancy but do not prevent sexually transmitted disease include the pill, the contraceptive injection, implant or patch or an </a:t>
            </a:r>
            <a:r>
              <a:rPr lang="en-ZA" sz="1200" b="0" i="0" u="none" strike="noStrike" kern="1200" dirty="0">
                <a:solidFill>
                  <a:schemeClr val="tx1"/>
                </a:solidFill>
                <a:effectLst/>
                <a:latin typeface="+mn-lt"/>
                <a:ea typeface="+mn-ea"/>
                <a:cs typeface="+mn-cs"/>
              </a:rPr>
              <a:t>intra-uterine device, also called an IUD or coil. Girls should consult with a gynaecologist or woman’s health care practitioner to decide which option is best suited to their needs.  </a:t>
            </a:r>
          </a:p>
          <a:p>
            <a:r>
              <a:rPr lang="en-ZA" sz="1200" b="0" i="0" u="none" strike="noStrike" kern="1200" dirty="0">
                <a:solidFill>
                  <a:schemeClr val="tx1"/>
                </a:solidFill>
                <a:effectLst/>
                <a:latin typeface="+mn-lt"/>
                <a:ea typeface="+mn-ea"/>
                <a:cs typeface="+mn-cs"/>
              </a:rPr>
              <a:t>Remember that no form of contraceptive is 100% safe, contraceptives such as the pill, injection and implant take at least seven days to start working and can be impacted by illness and some medications.  </a:t>
            </a:r>
          </a:p>
          <a:p>
            <a:r>
              <a:rPr lang="en-ZA" sz="1200" b="0" i="0" u="none" strike="noStrike" kern="1200" dirty="0">
                <a:solidFill>
                  <a:schemeClr val="tx1"/>
                </a:solidFill>
                <a:effectLst/>
                <a:latin typeface="+mn-lt"/>
                <a:ea typeface="+mn-ea"/>
                <a:cs typeface="+mn-cs"/>
              </a:rPr>
              <a:t>If you do have unprotected sex by mistake, you can speak to your doctor or pharmacist about emergency contraception, which can be taken up to five days after having unprotected sex but should only be considered in an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dirty="0">
                <a:solidFill>
                  <a:schemeClr val="tx1"/>
                </a:solidFill>
                <a:effectLst/>
                <a:latin typeface="+mn-lt"/>
                <a:ea typeface="+mn-ea"/>
                <a:cs typeface="+mn-cs"/>
              </a:rPr>
              <a:t>If the boy and girl decide to have sex without contraceptive protection, this is referred to as ‘unsafe sex’ as it can result in pregnancy or sexually transmitted diseases such as the human papilloma virus or HPV, sometimes referred to as genital warts, chlamydia, gonorrhoea and HIV which can lead to AIDS.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dirty="0">
                <a:solidFill>
                  <a:schemeClr val="tx1"/>
                </a:solidFill>
                <a:effectLst/>
                <a:latin typeface="+mn-lt"/>
                <a:ea typeface="+mn-ea"/>
                <a:cs typeface="+mn-cs"/>
              </a:rPr>
              <a:t>Pregnancy happens when the boy ejaculates his sperm into a girl’s vagina and one of his sperm fertilises one of her eggs inside her uterus. You can fall pregnant after having sex just once!</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2232467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fertilization takes place, a baby will start to grow inside the woman’s uterus.  You will know that you are pregnant if your period or menstruation stops.  </a:t>
            </a:r>
          </a:p>
          <a:p>
            <a:r>
              <a:rPr lang="en-US" dirty="0"/>
              <a:t>If you are sexually active and you miss a period, you should conduct a pregnancy test immediately.  </a:t>
            </a:r>
          </a:p>
          <a:p>
            <a:r>
              <a:rPr lang="en-US" dirty="0"/>
              <a:t>You can either have a urine or blood test to find out if you are pregnant.  A urine pregnancy test can be purchased at a pharmacy and should only be done after you have missed your period, which could be three to four weeks after having unprotected sex.  </a:t>
            </a:r>
          </a:p>
          <a:p>
            <a:r>
              <a:rPr lang="en-US" dirty="0"/>
              <a:t>A blood test can identify a pregnancy around two weeks after having unprotected sex.  </a:t>
            </a:r>
          </a:p>
          <a:p>
            <a:r>
              <a:rPr lang="en-US" dirty="0"/>
              <a:t>The sooner you know if you are pregnant or not, the better, as this can be a stressful time if the pregnancy is unplanned, and you will also have more options available to you.  </a:t>
            </a:r>
          </a:p>
          <a:p>
            <a:r>
              <a:rPr lang="en-US" dirty="0"/>
              <a:t>If you discover that you are pregnant and this was unplanned, you should consult with a doctor, nurse, woman’s health care practitioner, social worker or counsellor about the options available to you.  </a:t>
            </a:r>
          </a:p>
          <a:p>
            <a:r>
              <a:rPr lang="en-US" dirty="0"/>
              <a:t>These include parenting your child, abortion, which is usually only available up to 14 weeks or the end of your first trimester, kindship care, where another family member takes care of your child, foster or institutional care, which are both temporary options usually for the period of around 2 years. Or adoption, where you formally place your child into the care of another parent or family.  </a:t>
            </a:r>
          </a:p>
          <a:p>
            <a:r>
              <a:rPr lang="en-US" dirty="0"/>
              <a:t>Some women choose to abandon their child, but this is an illegal option and should not be considered as it is detrimental to both the mother and child’s health and wellbeing. </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1961643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baby grows inside a woman’s uterus for around 40 weeks,  with three distinct trimesters of just over 13 weeks each. </a:t>
            </a:r>
          </a:p>
          <a:p>
            <a:r>
              <a:rPr lang="en-ZA" sz="1200" b="0" i="0" u="none" strike="noStrike" kern="1200" dirty="0">
                <a:solidFill>
                  <a:schemeClr val="tx1"/>
                </a:solidFill>
                <a:effectLst/>
                <a:latin typeface="+mn-lt"/>
                <a:ea typeface="+mn-ea"/>
                <a:cs typeface="+mn-cs"/>
              </a:rPr>
              <a:t>In the first trimester, your baby will grow from a fertilized egg into a moving </a:t>
            </a:r>
            <a:r>
              <a:rPr lang="en-ZA" sz="1200" b="0" i="0" u="none" strike="noStrike" kern="1200" dirty="0" err="1">
                <a:solidFill>
                  <a:schemeClr val="tx1"/>
                </a:solidFill>
                <a:effectLst/>
                <a:latin typeface="+mn-lt"/>
                <a:ea typeface="+mn-ea"/>
                <a:cs typeface="+mn-cs"/>
              </a:rPr>
              <a:t>fetus</a:t>
            </a:r>
            <a:r>
              <a:rPr lang="en-ZA" sz="1200" b="0" i="0" u="none" strike="noStrike" kern="1200" dirty="0">
                <a:solidFill>
                  <a:schemeClr val="tx1"/>
                </a:solidFill>
                <a:effectLst/>
                <a:latin typeface="+mn-lt"/>
                <a:ea typeface="+mn-ea"/>
                <a:cs typeface="+mn-cs"/>
              </a:rPr>
              <a:t>, with heart, eyes, ears, and working organs. </a:t>
            </a:r>
          </a:p>
          <a:p>
            <a:r>
              <a:rPr lang="en-ZA" sz="1200" b="0" i="0" u="none" strike="noStrike" kern="1200" dirty="0">
                <a:solidFill>
                  <a:schemeClr val="tx1"/>
                </a:solidFill>
                <a:effectLst/>
                <a:latin typeface="+mn-lt"/>
                <a:ea typeface="+mn-ea"/>
                <a:cs typeface="+mn-cs"/>
              </a:rPr>
              <a:t>In the second trimester, your baby's features develop, and you may be able to feel your baby move inside you. </a:t>
            </a:r>
          </a:p>
          <a:p>
            <a:r>
              <a:rPr lang="en-ZA" sz="1200" b="0" i="0" u="none" strike="noStrike" kern="1200" dirty="0">
                <a:solidFill>
                  <a:schemeClr val="tx1"/>
                </a:solidFill>
                <a:effectLst/>
                <a:latin typeface="+mn-lt"/>
                <a:ea typeface="+mn-ea"/>
                <a:cs typeface="+mn-cs"/>
              </a:rPr>
              <a:t>In the third trimester, your baby will grow rapidly to get ready for birth.  </a:t>
            </a:r>
          </a:p>
          <a:p>
            <a:r>
              <a:rPr lang="en-ZA" sz="1200" b="0" i="0" u="none" strike="noStrike" kern="1200" dirty="0">
                <a:solidFill>
                  <a:schemeClr val="tx1"/>
                </a:solidFill>
                <a:effectLst/>
                <a:latin typeface="+mn-lt"/>
                <a:ea typeface="+mn-ea"/>
                <a:cs typeface="+mn-cs"/>
              </a:rPr>
              <a:t>If you choose to have an abortion, you will need to check if these services are available and legal in your country or state, however, most countries where abortion is legal, will only conduct one up to the end of the first trimester between 12 and 14 weeks. </a:t>
            </a:r>
          </a:p>
          <a:p>
            <a:r>
              <a:rPr lang="en-ZA" sz="1200" b="0" i="0" u="none" strike="noStrike" kern="1200" dirty="0">
                <a:solidFill>
                  <a:schemeClr val="tx1"/>
                </a:solidFill>
                <a:effectLst/>
                <a:latin typeface="+mn-lt"/>
                <a:ea typeface="+mn-ea"/>
                <a:cs typeface="+mn-cs"/>
              </a:rPr>
              <a:t>Abortions can be considered after this time, if the pregnancy presents a significant health risk to the mother or child. It is important to note that if you do conduct an illegal late abortion in the second or third trimester, this is a crime, and you could be found guilty of ‘concealment of birth’, should the child die.  </a:t>
            </a:r>
          </a:p>
          <a:p>
            <a:r>
              <a:rPr lang="en-ZA" sz="1200" b="0" i="0" u="none" strike="noStrike" kern="1200" dirty="0">
                <a:solidFill>
                  <a:schemeClr val="tx1"/>
                </a:solidFill>
                <a:effectLst/>
                <a:latin typeface="+mn-lt"/>
                <a:ea typeface="+mn-ea"/>
                <a:cs typeface="+mn-cs"/>
              </a:rPr>
              <a:t>If the child lives, which can happen after 24 weeks or in the third trimester, they can be born with a number of physical and intellectual challenges due to their prematurity at birth and could struggle with these for the rest of their lives. </a:t>
            </a:r>
          </a:p>
          <a:p>
            <a:r>
              <a:rPr lang="en-ZA" sz="1200" b="0" i="0" u="none" strike="noStrike" kern="1200" dirty="0">
                <a:solidFill>
                  <a:schemeClr val="tx1"/>
                </a:solidFill>
                <a:effectLst/>
                <a:latin typeface="+mn-lt"/>
                <a:ea typeface="+mn-ea"/>
                <a:cs typeface="+mn-cs"/>
              </a:rPr>
              <a:t>If the mother takes care of herself and her baby throughout her pregnancy, goes for regular health check ups, is careful about what she eats and drinks, and has no drugs or alcohol during this time,  she should give birth to a healthy baby at 37 to 40 weeks, a baby born before this may need some post natal care and support as they are considered preterm or premature.  </a:t>
            </a:r>
          </a:p>
          <a:p>
            <a:r>
              <a:rPr lang="en-ZA" sz="1200" b="0" i="0" u="none" strike="noStrike" kern="1200" dirty="0">
                <a:solidFill>
                  <a:schemeClr val="tx1"/>
                </a:solidFill>
                <a:effectLst/>
                <a:latin typeface="+mn-lt"/>
                <a:ea typeface="+mn-ea"/>
                <a:cs typeface="+mn-cs"/>
              </a:rPr>
              <a:t>If the mother is unable to take care of her child herself at this time, there are a number of options available to her. Please watch the Courage Option Counselling for Crisis Pregnancy Video to understand what these options are or speak to your local health care provider, social worker or counsellor. </a:t>
            </a:r>
            <a:endParaRPr lang="en-US" b="0" dirty="0"/>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349439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Do you have any questions about this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Is there anything you don’t understand or would like more information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other sources do you use to find out about sex, birth control and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was your experience of trying to get information from these other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1"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3331254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We are now going to do an exercise where we explore what we think are the causes and what could prevent unplanned or crisis pregnancy in our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417427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Useful Courage tools for this exercise (see slide).</a:t>
            </a:r>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18140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In this exercise you will ask your participants to identify all of the challenges that they think may be causing unplanned or  crisis pregnancy in their community and place a red sticker or button on these.</a:t>
            </a:r>
          </a:p>
          <a:p>
            <a:r>
              <a:rPr lang="en-ZA" dirty="0"/>
              <a:t>They should then identify all of the things/people/places that they think could prevent crisis pregnancy and mark these with a green button or sticker.</a:t>
            </a:r>
          </a:p>
          <a:p>
            <a:r>
              <a:rPr lang="en-ZA" dirty="0"/>
              <a:t>This exercise can be done on a Courage Community Map, on a projection of the Courage Community Map using marker pens or in the School Lesson Plan Workbook. </a:t>
            </a:r>
          </a:p>
        </p:txBody>
      </p:sp>
      <p:sp>
        <p:nvSpPr>
          <p:cNvPr id="4" name="Slide Number Placeholder 3"/>
          <p:cNvSpPr>
            <a:spLocks noGrp="1"/>
          </p:cNvSpPr>
          <p:nvPr>
            <p:ph type="sldNum" sz="quarter" idx="5"/>
          </p:nvPr>
        </p:nvSpPr>
        <p:spPr/>
        <p:txBody>
          <a:bodyPr/>
          <a:lstStyle/>
          <a:p>
            <a:fld id="{DF9EFC38-92A7-4091-BBA3-9AC4DF771430}" type="slidenum">
              <a:rPr lang="en-ZA" smtClean="0"/>
              <a:t>18</a:t>
            </a:fld>
            <a:endParaRPr lang="en-ZA"/>
          </a:p>
        </p:txBody>
      </p:sp>
    </p:spTree>
    <p:extLst>
      <p:ext uri="{BB962C8B-B14F-4D97-AF65-F5344CB8AC3E}">
        <p14:creationId xmlns:p14="http://schemas.microsoft.com/office/powerpoint/2010/main" val="246974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the Map:</a:t>
            </a:r>
          </a:p>
          <a:p>
            <a:r>
              <a:rPr lang="en-US" dirty="0"/>
              <a:t>Starting in the top left-hand corner and moving right, you will see different kinds of companies, main roads, night clubs, bars and border posts.</a:t>
            </a:r>
          </a:p>
          <a:p>
            <a:r>
              <a:rPr lang="en-US" dirty="0"/>
              <a:t>Moving down, you will see public spaces such as parks where people can relax and meet friends outside, and then there are different kinds of residential areas.</a:t>
            </a:r>
          </a:p>
        </p:txBody>
      </p:sp>
      <p:sp>
        <p:nvSpPr>
          <p:cNvPr id="4" name="Slide Number Placeholder 3"/>
          <p:cNvSpPr>
            <a:spLocks noGrp="1"/>
          </p:cNvSpPr>
          <p:nvPr>
            <p:ph type="sldNum" sz="quarter" idx="5"/>
          </p:nvPr>
        </p:nvSpPr>
        <p:spPr/>
        <p:txBody>
          <a:bodyPr/>
          <a:lstStyle/>
          <a:p>
            <a:fld id="{DF9EFC38-92A7-4091-BBA3-9AC4DF771430}" type="slidenum">
              <a:rPr lang="en-ZA" smtClean="0"/>
              <a:t>19</a:t>
            </a:fld>
            <a:endParaRPr lang="en-ZA"/>
          </a:p>
        </p:txBody>
      </p:sp>
    </p:spTree>
    <p:extLst>
      <p:ext uri="{BB962C8B-B14F-4D97-AF65-F5344CB8AC3E}">
        <p14:creationId xmlns:p14="http://schemas.microsoft.com/office/powerpoint/2010/main" val="409721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b="0" dirty="0">
                <a:solidFill>
                  <a:schemeClr val="bg1"/>
                </a:solidFill>
                <a:latin typeface="Century Gothic" panose="020B0502020202020204" pitchFamily="34" charset="0"/>
                <a:ea typeface="MS PGothic" panose="020B0600070205080204" pitchFamily="34" charset="-128"/>
              </a:rPr>
              <a:t>This workshop will help you to…</a:t>
            </a:r>
            <a:endParaRPr lang="en-ZA" sz="1200" b="0" dirty="0"/>
          </a:p>
          <a:p>
            <a:pPr marL="457200" indent="-457200">
              <a:buFont typeface="Arial" panose="020B0604020202020204" pitchFamily="34" charset="0"/>
              <a:buChar char="•"/>
            </a:pPr>
            <a:r>
              <a:rPr lang="en-ZA" sz="1200" b="0" dirty="0"/>
              <a:t>Develop a personal vision that gets you to think about your future and the kind of world you would like to create for yourself.</a:t>
            </a:r>
          </a:p>
          <a:p>
            <a:pPr marL="457200" indent="-457200">
              <a:buFont typeface="Arial" panose="020B0604020202020204" pitchFamily="34" charset="0"/>
              <a:buChar char="•"/>
            </a:pPr>
            <a:r>
              <a:rPr lang="en-ZA" sz="1200" b="0" dirty="0"/>
              <a:t>Understand puberty, consent, birth control, sex, conception and pregnancy.</a:t>
            </a:r>
          </a:p>
          <a:p>
            <a:pPr marL="457200" indent="-457200">
              <a:buFont typeface="Arial" panose="020B0604020202020204" pitchFamily="34" charset="0"/>
              <a:buChar char="•"/>
            </a:pPr>
            <a:r>
              <a:rPr lang="en-ZA" sz="1200" b="0" dirty="0"/>
              <a:t>Understand what causes and what can prevent crisis pregnancy in your community.</a:t>
            </a:r>
          </a:p>
          <a:p>
            <a:pPr marL="457200" indent="-457200">
              <a:buFont typeface="Arial" panose="020B0604020202020204" pitchFamily="34" charset="0"/>
              <a:buChar char="•"/>
            </a:pPr>
            <a:r>
              <a:rPr lang="en-ZA" sz="1200" b="0" dirty="0"/>
              <a:t>Understand the options available to someone experiencing a crisis pregnancy.</a:t>
            </a:r>
          </a:p>
          <a:p>
            <a:pPr marL="457200" indent="-457200">
              <a:buFont typeface="Arial" panose="020B0604020202020204" pitchFamily="34" charset="0"/>
              <a:buChar char="•"/>
            </a:pPr>
            <a:r>
              <a:rPr lang="en-ZA" sz="1200" b="0" dirty="0"/>
              <a:t>Develop an action  and partnership plan to ensure that you achieve your defined vision and future for yourself.</a:t>
            </a:r>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1321983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the Map:</a:t>
            </a:r>
          </a:p>
          <a:p>
            <a:r>
              <a:rPr lang="en-US" dirty="0"/>
              <a:t>Some residential areas have formal houses, and some have informal houses as you can see in the middle of this community map.</a:t>
            </a:r>
          </a:p>
          <a:p>
            <a:r>
              <a:rPr lang="en-US" dirty="0"/>
              <a:t>There are also child protection organizations, social workers, courts, clinics and government departments that span a number of different areas such as home affairs and social development.</a:t>
            </a:r>
          </a:p>
          <a:p>
            <a:r>
              <a:rPr lang="en-US" dirty="0"/>
              <a:t>Moving back to the left of the map, you will see  early childhood development </a:t>
            </a:r>
            <a:r>
              <a:rPr lang="en-US" dirty="0" err="1"/>
              <a:t>centres</a:t>
            </a:r>
            <a:r>
              <a:rPr lang="en-US" dirty="0"/>
              <a:t> or creches and schools.</a:t>
            </a:r>
          </a:p>
        </p:txBody>
      </p:sp>
      <p:sp>
        <p:nvSpPr>
          <p:cNvPr id="4" name="Slide Number Placeholder 3"/>
          <p:cNvSpPr>
            <a:spLocks noGrp="1"/>
          </p:cNvSpPr>
          <p:nvPr>
            <p:ph type="sldNum" sz="quarter" idx="5"/>
          </p:nvPr>
        </p:nvSpPr>
        <p:spPr/>
        <p:txBody>
          <a:bodyPr/>
          <a:lstStyle/>
          <a:p>
            <a:fld id="{DF9EFC38-92A7-4091-BBA3-9AC4DF771430}" type="slidenum">
              <a:rPr lang="en-ZA" smtClean="0"/>
              <a:t>20</a:t>
            </a:fld>
            <a:endParaRPr lang="en-ZA"/>
          </a:p>
        </p:txBody>
      </p:sp>
    </p:spTree>
    <p:extLst>
      <p:ext uri="{BB962C8B-B14F-4D97-AF65-F5344CB8AC3E}">
        <p14:creationId xmlns:p14="http://schemas.microsoft.com/office/powerpoint/2010/main" val="76224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the Map:</a:t>
            </a:r>
          </a:p>
          <a:p>
            <a:r>
              <a:rPr lang="en-US" dirty="0"/>
              <a:t>In addition to schools there are universities and places of post graduate study.</a:t>
            </a:r>
          </a:p>
          <a:p>
            <a:r>
              <a:rPr lang="en-US" dirty="0"/>
              <a:t>You will also find religious intuitions, baby and children’s homes, a range of different health clinics, police stations, rehabilitation and psychiatric units, birth mother homes and hospitals.</a:t>
            </a:r>
          </a:p>
          <a:p>
            <a:r>
              <a:rPr lang="en-US" dirty="0"/>
              <a:t>Finally in the bottom left-hand corner you can see a home that is situated in a rural area,  where people may go to visit their family and where they have come from.</a:t>
            </a:r>
          </a:p>
        </p:txBody>
      </p:sp>
      <p:sp>
        <p:nvSpPr>
          <p:cNvPr id="4" name="Slide Number Placeholder 3"/>
          <p:cNvSpPr>
            <a:spLocks noGrp="1"/>
          </p:cNvSpPr>
          <p:nvPr>
            <p:ph type="sldNum" sz="quarter" idx="5"/>
          </p:nvPr>
        </p:nvSpPr>
        <p:spPr/>
        <p:txBody>
          <a:bodyPr/>
          <a:lstStyle/>
          <a:p>
            <a:fld id="{DF9EFC38-92A7-4091-BBA3-9AC4DF771430}" type="slidenum">
              <a:rPr lang="en-ZA" smtClean="0"/>
              <a:t>21</a:t>
            </a:fld>
            <a:endParaRPr lang="en-ZA"/>
          </a:p>
        </p:txBody>
      </p:sp>
    </p:spTree>
    <p:extLst>
      <p:ext uri="{BB962C8B-B14F-4D97-AF65-F5344CB8AC3E}">
        <p14:creationId xmlns:p14="http://schemas.microsoft.com/office/powerpoint/2010/main" val="278658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There are different kinds of people in this community from children to families, spiritual, traditional and community leaders, doctors, nurses, social workers, police officers and government officials.  There are also people who struggle to fit into communities such as drug addicts or those with criminal intent. </a:t>
            </a:r>
          </a:p>
        </p:txBody>
      </p:sp>
      <p:sp>
        <p:nvSpPr>
          <p:cNvPr id="4" name="Slide Number Placeholder 3"/>
          <p:cNvSpPr>
            <a:spLocks noGrp="1"/>
          </p:cNvSpPr>
          <p:nvPr>
            <p:ph type="sldNum" sz="quarter" idx="5"/>
          </p:nvPr>
        </p:nvSpPr>
        <p:spPr/>
        <p:txBody>
          <a:bodyPr/>
          <a:lstStyle/>
          <a:p>
            <a:fld id="{DF9EFC38-92A7-4091-BBA3-9AC4DF771430}" type="slidenum">
              <a:rPr lang="en-ZA" smtClean="0"/>
              <a:t>22</a:t>
            </a:fld>
            <a:endParaRPr lang="en-ZA"/>
          </a:p>
        </p:txBody>
      </p:sp>
    </p:spTree>
    <p:extLst>
      <p:ext uri="{BB962C8B-B14F-4D97-AF65-F5344CB8AC3E}">
        <p14:creationId xmlns:p14="http://schemas.microsoft.com/office/powerpoint/2010/main" val="359874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people in the community are having lots of different conversations about the child protection challenges happening in their community.  We have used a child protection emoji language to illustrate these conversations.</a:t>
            </a:r>
          </a:p>
        </p:txBody>
      </p:sp>
      <p:sp>
        <p:nvSpPr>
          <p:cNvPr id="4" name="Slide Number Placeholder 3"/>
          <p:cNvSpPr>
            <a:spLocks noGrp="1"/>
          </p:cNvSpPr>
          <p:nvPr>
            <p:ph type="sldNum" sz="quarter" idx="5"/>
          </p:nvPr>
        </p:nvSpPr>
        <p:spPr/>
        <p:txBody>
          <a:bodyPr/>
          <a:lstStyle/>
          <a:p>
            <a:fld id="{DF9EFC38-92A7-4091-BBA3-9AC4DF771430}" type="slidenum">
              <a:rPr lang="en-ZA" smtClean="0"/>
              <a:t>23</a:t>
            </a:fld>
            <a:endParaRPr lang="en-ZA"/>
          </a:p>
        </p:txBody>
      </p:sp>
    </p:spTree>
    <p:extLst>
      <p:ext uri="{BB962C8B-B14F-4D97-AF65-F5344CB8AC3E}">
        <p14:creationId xmlns:p14="http://schemas.microsoft.com/office/powerpoint/2010/main" val="114112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are using this presentation as the workshop stimulus, you may want to leave this slid up for a while.</a:t>
            </a:r>
          </a:p>
        </p:txBody>
      </p:sp>
      <p:sp>
        <p:nvSpPr>
          <p:cNvPr id="4" name="Slide Number Placeholder 3"/>
          <p:cNvSpPr>
            <a:spLocks noGrp="1"/>
          </p:cNvSpPr>
          <p:nvPr>
            <p:ph type="sldNum" sz="quarter" idx="5"/>
          </p:nvPr>
        </p:nvSpPr>
        <p:spPr/>
        <p:txBody>
          <a:bodyPr/>
          <a:lstStyle/>
          <a:p>
            <a:fld id="{DF9EFC38-92A7-4091-BBA3-9AC4DF771430}" type="slidenum">
              <a:rPr lang="en-ZA" smtClean="0"/>
              <a:t>24</a:t>
            </a:fld>
            <a:endParaRPr lang="en-ZA"/>
          </a:p>
        </p:txBody>
      </p:sp>
    </p:spTree>
    <p:extLst>
      <p:ext uri="{BB962C8B-B14F-4D97-AF65-F5344CB8AC3E}">
        <p14:creationId xmlns:p14="http://schemas.microsoft.com/office/powerpoint/2010/main" val="263566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your participants have spent some time looking at the Courage Community Map, ask them to make a list of all of the things that they think are causing the challenges in their community and another list of all of the things that they think can prevent these challenges from taking place.</a:t>
            </a:r>
          </a:p>
        </p:txBody>
      </p:sp>
      <p:sp>
        <p:nvSpPr>
          <p:cNvPr id="4" name="Slide Number Placeholder 3"/>
          <p:cNvSpPr>
            <a:spLocks noGrp="1"/>
          </p:cNvSpPr>
          <p:nvPr>
            <p:ph type="sldNum" sz="quarter" idx="5"/>
          </p:nvPr>
        </p:nvSpPr>
        <p:spPr/>
        <p:txBody>
          <a:bodyPr/>
          <a:lstStyle/>
          <a:p>
            <a:fld id="{DF9EFC38-92A7-4091-BBA3-9AC4DF771430}" type="slidenum">
              <a:rPr lang="en-ZA" smtClean="0"/>
              <a:t>25</a:t>
            </a:fld>
            <a:endParaRPr lang="en-ZA"/>
          </a:p>
        </p:txBody>
      </p:sp>
    </p:spTree>
    <p:extLst>
      <p:ext uri="{BB962C8B-B14F-4D97-AF65-F5344CB8AC3E}">
        <p14:creationId xmlns:p14="http://schemas.microsoft.com/office/powerpoint/2010/main" val="605386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We will now look at all of the options available to someone experiencing an unplanned or crisis pregnancy.</a:t>
            </a:r>
          </a:p>
        </p:txBody>
      </p:sp>
      <p:sp>
        <p:nvSpPr>
          <p:cNvPr id="4" name="Slide Number Placeholder 3"/>
          <p:cNvSpPr>
            <a:spLocks noGrp="1"/>
          </p:cNvSpPr>
          <p:nvPr>
            <p:ph type="sldNum" sz="quarter" idx="5"/>
          </p:nvPr>
        </p:nvSpPr>
        <p:spPr/>
        <p:txBody>
          <a:bodyPr/>
          <a:lstStyle/>
          <a:p>
            <a:fld id="{DF9EFC38-92A7-4091-BBA3-9AC4DF771430}" type="slidenum">
              <a:rPr lang="en-ZA" smtClean="0"/>
              <a:t>26</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Courage Tools (see slide).</a:t>
            </a:r>
          </a:p>
        </p:txBody>
      </p:sp>
      <p:sp>
        <p:nvSpPr>
          <p:cNvPr id="4" name="Slide Number Placeholder 3"/>
          <p:cNvSpPr>
            <a:spLocks noGrp="1"/>
          </p:cNvSpPr>
          <p:nvPr>
            <p:ph type="sldNum" sz="quarter" idx="5"/>
          </p:nvPr>
        </p:nvSpPr>
        <p:spPr/>
        <p:txBody>
          <a:bodyPr/>
          <a:lstStyle/>
          <a:p>
            <a:fld id="{DF9EFC38-92A7-4091-BBA3-9AC4DF771430}" type="slidenum">
              <a:rPr lang="en-ZA" smtClean="0"/>
              <a:t>27</a:t>
            </a:fld>
            <a:endParaRPr lang="en-ZA"/>
          </a:p>
        </p:txBody>
      </p:sp>
    </p:spTree>
    <p:extLst>
      <p:ext uri="{BB962C8B-B14F-4D97-AF65-F5344CB8AC3E}">
        <p14:creationId xmlns:p14="http://schemas.microsoft.com/office/powerpoint/2010/main" val="1830310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Unplanned and crisis pregnancy is a reality around the world.  </a:t>
            </a:r>
          </a:p>
          <a:p>
            <a:r>
              <a:rPr lang="en-ZA" sz="1200" kern="1200" dirty="0">
                <a:solidFill>
                  <a:schemeClr val="tx1"/>
                </a:solidFill>
                <a:effectLst/>
                <a:latin typeface="+mn-lt"/>
                <a:ea typeface="+mn-ea"/>
                <a:cs typeface="+mn-cs"/>
              </a:rPr>
              <a:t>The question is once you find yourself in this situation, what do you do about it? </a:t>
            </a:r>
          </a:p>
          <a:p>
            <a:r>
              <a:rPr lang="en-ZA" sz="1200" kern="1200" dirty="0">
                <a:solidFill>
                  <a:schemeClr val="tx1"/>
                </a:solidFill>
                <a:effectLst/>
                <a:latin typeface="+mn-lt"/>
                <a:ea typeface="+mn-ea"/>
                <a:cs typeface="+mn-cs"/>
              </a:rPr>
              <a:t>Sadly, many young women ignore their pregnancy and hope that it will magically go away, some don't even know that they are pregnant until they start to feel their baby move inside them in their second trimester.  </a:t>
            </a:r>
          </a:p>
          <a:p>
            <a:r>
              <a:rPr lang="en-ZA" sz="1200" kern="1200" dirty="0">
                <a:solidFill>
                  <a:schemeClr val="tx1"/>
                </a:solidFill>
                <a:effectLst/>
                <a:latin typeface="+mn-lt"/>
                <a:ea typeface="+mn-ea"/>
                <a:cs typeface="+mn-cs"/>
              </a:rPr>
              <a:t>As with everything, the most important step is to acknowledge that you are pregnant and then to explore the various options available to you. </a:t>
            </a:r>
          </a:p>
          <a:p>
            <a:r>
              <a:rPr lang="en-ZA" sz="1200" kern="1200" dirty="0">
                <a:solidFill>
                  <a:schemeClr val="tx1"/>
                </a:solidFill>
                <a:effectLst/>
                <a:latin typeface="+mn-lt"/>
                <a:ea typeface="+mn-ea"/>
                <a:cs typeface="+mn-cs"/>
              </a:rPr>
              <a:t>If you have fallen pregnant against your will, due to sexual abuse or rape, where someone has forced you to have sex, it is important that you inform a child protection officer.</a:t>
            </a:r>
          </a:p>
          <a:p>
            <a:r>
              <a:rPr lang="en-ZA" sz="1200" b="0" i="0" u="none" strike="noStrike" kern="1200" dirty="0">
                <a:solidFill>
                  <a:schemeClr val="tx1"/>
                </a:solidFill>
                <a:effectLst/>
                <a:latin typeface="+mn-lt"/>
                <a:ea typeface="+mn-ea"/>
                <a:cs typeface="+mn-cs"/>
              </a:rPr>
              <a:t>This could be a trusted adult family or community member, a teacher, a social worker, your doctor or nurse, or a police officer.  Each of these people have a responsibility to protect you from sexual abuse and rape.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Courage has identified seven different options available to someone experiencing a crisis pregnancy which includes, parenting, abortion, kinship care, foster care, institutional care, adoption and abandonment, which is the only illegal option. </a:t>
            </a:r>
          </a:p>
          <a:p>
            <a:r>
              <a:rPr lang="en-ZA" sz="1200" kern="1200" dirty="0">
                <a:solidFill>
                  <a:schemeClr val="tx1"/>
                </a:solidFill>
                <a:effectLst/>
                <a:latin typeface="+mn-lt"/>
                <a:ea typeface="+mn-ea"/>
                <a:cs typeface="+mn-cs"/>
              </a:rPr>
              <a:t>We will discussion each of these options and the range of considerations that you should be aware of for each.</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28</a:t>
            </a:fld>
            <a:endParaRPr lang="en-ZA"/>
          </a:p>
        </p:txBody>
      </p:sp>
    </p:spTree>
    <p:extLst>
      <p:ext uri="{BB962C8B-B14F-4D97-AF65-F5344CB8AC3E}">
        <p14:creationId xmlns:p14="http://schemas.microsoft.com/office/powerpoint/2010/main" val="2308864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 unplanned pregnancy is a difficult situation to handle all by yourself. </a:t>
            </a:r>
          </a:p>
          <a:p>
            <a:r>
              <a:rPr lang="en-ZA" sz="1200" kern="1200" dirty="0">
                <a:solidFill>
                  <a:schemeClr val="tx1"/>
                </a:solidFill>
                <a:effectLst/>
                <a:latin typeface="+mn-lt"/>
                <a:ea typeface="+mn-ea"/>
                <a:cs typeface="+mn-cs"/>
              </a:rPr>
              <a:t>At some point you will want to talk to someone in order to share your feelings and get help with the decision-making process. </a:t>
            </a:r>
          </a:p>
          <a:p>
            <a:r>
              <a:rPr lang="en-ZA" sz="1200" kern="1200" dirty="0">
                <a:solidFill>
                  <a:schemeClr val="tx1"/>
                </a:solidFill>
                <a:effectLst/>
                <a:latin typeface="+mn-lt"/>
                <a:ea typeface="+mn-ea"/>
                <a:cs typeface="+mn-cs"/>
              </a:rPr>
              <a:t>Most girls will start by telling their boyfriend. Telling your parents is never easy and many girls will need some help to do this. </a:t>
            </a:r>
          </a:p>
          <a:p>
            <a:r>
              <a:rPr lang="en-ZA" sz="1200" kern="1200" dirty="0">
                <a:solidFill>
                  <a:schemeClr val="tx1"/>
                </a:solidFill>
                <a:effectLst/>
                <a:latin typeface="+mn-lt"/>
                <a:ea typeface="+mn-ea"/>
                <a:cs typeface="+mn-cs"/>
              </a:rPr>
              <a:t>Telling sisters and friends can help to share the problem but may not lead to constructive help. </a:t>
            </a:r>
          </a:p>
          <a:p>
            <a:r>
              <a:rPr lang="en-ZA" sz="1200" kern="1200" dirty="0">
                <a:solidFill>
                  <a:schemeClr val="tx1"/>
                </a:solidFill>
                <a:effectLst/>
                <a:latin typeface="+mn-lt"/>
                <a:ea typeface="+mn-ea"/>
                <a:cs typeface="+mn-cs"/>
              </a:rPr>
              <a:t>Telling a clinic sister, doctor or social worker attached to an antenatal clinic or hospital, a teacher or school counsellor, minister or religious counsellor or contacting a helpline, could lead to a referral to a professional who specialises in the counselling and support of mothers facing an unplanned pregnancy. </a:t>
            </a:r>
          </a:p>
          <a:p>
            <a:r>
              <a:rPr lang="en-ZA" sz="1200" kern="1200" dirty="0">
                <a:solidFill>
                  <a:schemeClr val="tx1"/>
                </a:solidFill>
                <a:effectLst/>
                <a:latin typeface="+mn-lt"/>
                <a:ea typeface="+mn-ea"/>
                <a:cs typeface="+mn-cs"/>
              </a:rPr>
              <a:t>These counsellors will help you to explore all the options and to reach a responsible  decision for both yourself and the baby.</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29</a:t>
            </a:fld>
            <a:endParaRPr lang="en-ZA"/>
          </a:p>
        </p:txBody>
      </p:sp>
    </p:spTree>
    <p:extLst>
      <p:ext uri="{BB962C8B-B14F-4D97-AF65-F5344CB8AC3E}">
        <p14:creationId xmlns:p14="http://schemas.microsoft.com/office/powerpoint/2010/main" val="187542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dirty="0">
                <a:solidFill>
                  <a:schemeClr val="tx1"/>
                </a:solidFill>
                <a:effectLst/>
                <a:latin typeface="+mn-lt"/>
                <a:ea typeface="+mn-ea"/>
                <a:cs typeface="+mn-cs"/>
              </a:rPr>
              <a:t>The process and timing illustrated shows how you can run:</a:t>
            </a:r>
            <a:br>
              <a:rPr lang="en-ZA" dirty="0"/>
            </a:br>
            <a:r>
              <a:rPr lang="en-ZA" sz="1200" b="0" i="0" u="none" strike="noStrike" kern="1200" dirty="0">
                <a:solidFill>
                  <a:schemeClr val="tx1"/>
                </a:solidFill>
                <a:effectLst/>
                <a:latin typeface="+mn-lt"/>
                <a:ea typeface="+mn-ea"/>
                <a:cs typeface="+mn-cs"/>
              </a:rPr>
              <a:t>1) A 2 hour sex, pregnancy and option counselling workshop.</a:t>
            </a:r>
            <a:br>
              <a:rPr lang="en-ZA" dirty="0"/>
            </a:br>
            <a:r>
              <a:rPr lang="en-ZA" sz="1200" b="0" i="0" u="none" strike="noStrike" kern="1200" dirty="0">
                <a:solidFill>
                  <a:schemeClr val="tx1"/>
                </a:solidFill>
                <a:effectLst/>
                <a:latin typeface="+mn-lt"/>
                <a:ea typeface="+mn-ea"/>
                <a:cs typeface="+mn-cs"/>
              </a:rPr>
              <a:t>2) A 1 hour sex, conception and pregnancy workshop.</a:t>
            </a:r>
            <a:br>
              <a:rPr lang="en-ZA" dirty="0"/>
            </a:br>
            <a:r>
              <a:rPr lang="en-ZA" sz="1200" b="0" i="0" u="none" strike="noStrike" kern="1200" dirty="0">
                <a:solidFill>
                  <a:schemeClr val="tx1"/>
                </a:solidFill>
                <a:effectLst/>
                <a:latin typeface="+mn-lt"/>
                <a:ea typeface="+mn-ea"/>
                <a:cs typeface="+mn-cs"/>
              </a:rPr>
              <a:t>3) A 1 hour crisis pregnancy and option counselling workshop.</a:t>
            </a:r>
            <a:br>
              <a:rPr lang="en-ZA" dirty="0"/>
            </a:b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2835755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first option is deciding to keep your child and to raise it until adulthood as his or her parent and primary care giver. </a:t>
            </a:r>
          </a:p>
          <a:p>
            <a:r>
              <a:rPr lang="en-ZA" sz="1200" kern="1200" dirty="0">
                <a:solidFill>
                  <a:schemeClr val="tx1"/>
                </a:solidFill>
                <a:effectLst/>
                <a:latin typeface="+mn-lt"/>
                <a:ea typeface="+mn-ea"/>
                <a:cs typeface="+mn-cs"/>
              </a:rPr>
              <a:t>The benefit of parenting is that your child will stay with you, his or her biological mother and/or parents. </a:t>
            </a:r>
          </a:p>
          <a:p>
            <a:r>
              <a:rPr lang="en-ZA" sz="1200" kern="1200" dirty="0">
                <a:solidFill>
                  <a:schemeClr val="tx1"/>
                </a:solidFill>
                <a:effectLst/>
                <a:latin typeface="+mn-lt"/>
                <a:ea typeface="+mn-ea"/>
                <a:cs typeface="+mn-cs"/>
              </a:rPr>
              <a:t>This will meet the cultural needs of your family, and you can apply for a child-care grant if you are struggling with money and resources.  </a:t>
            </a:r>
          </a:p>
          <a:p>
            <a:r>
              <a:rPr lang="en-ZA" sz="1200" kern="1200" dirty="0">
                <a:solidFill>
                  <a:schemeClr val="tx1"/>
                </a:solidFill>
                <a:effectLst/>
                <a:latin typeface="+mn-lt"/>
                <a:ea typeface="+mn-ea"/>
                <a:cs typeface="+mn-cs"/>
              </a:rPr>
              <a:t>However, you may lack the finances and family support you need to raise a child on your own. </a:t>
            </a:r>
          </a:p>
          <a:p>
            <a:r>
              <a:rPr lang="en-ZA" sz="1200" kern="1200" dirty="0">
                <a:solidFill>
                  <a:schemeClr val="tx1"/>
                </a:solidFill>
                <a:effectLst/>
                <a:latin typeface="+mn-lt"/>
                <a:ea typeface="+mn-ea"/>
                <a:cs typeface="+mn-cs"/>
              </a:rPr>
              <a:t>Although you are legally entitled to stay in school you may find it difficult to do this and still care for your baby. </a:t>
            </a:r>
          </a:p>
          <a:p>
            <a:r>
              <a:rPr lang="en-ZA" sz="1200" kern="1200" dirty="0">
                <a:solidFill>
                  <a:schemeClr val="tx1"/>
                </a:solidFill>
                <a:effectLst/>
                <a:latin typeface="+mn-lt"/>
                <a:ea typeface="+mn-ea"/>
                <a:cs typeface="+mn-cs"/>
              </a:rPr>
              <a:t>You may feel isolated, stressed, and be subjected to the stigma of being a teenage or single mother in your community. </a:t>
            </a:r>
          </a:p>
          <a:p>
            <a:r>
              <a:rPr lang="en-ZA" sz="1200" kern="1200" dirty="0">
                <a:solidFill>
                  <a:schemeClr val="tx1"/>
                </a:solidFill>
                <a:effectLst/>
                <a:latin typeface="+mn-lt"/>
                <a:ea typeface="+mn-ea"/>
                <a:cs typeface="+mn-cs"/>
              </a:rPr>
              <a:t>If you are still very young yourself, you may experience some challenges in raising a child, as you are still a child yourself.</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30</a:t>
            </a:fld>
            <a:endParaRPr lang="en-ZA"/>
          </a:p>
        </p:txBody>
      </p:sp>
    </p:spTree>
    <p:extLst>
      <p:ext uri="{BB962C8B-B14F-4D97-AF65-F5344CB8AC3E}">
        <p14:creationId xmlns:p14="http://schemas.microsoft.com/office/powerpoint/2010/main" val="2623343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If your pregnancy is still in the first trimester (which is the first 12 to 14 weeks), you can seek an abortion at your local clinic or hospital if this is legal in your country or state.</a:t>
            </a:r>
          </a:p>
          <a:p>
            <a:r>
              <a:rPr lang="en-ZA" sz="1200" b="0" i="0" u="none" strike="noStrike" kern="1200" dirty="0">
                <a:solidFill>
                  <a:schemeClr val="tx1"/>
                </a:solidFill>
                <a:effectLst/>
                <a:latin typeface="+mn-lt"/>
                <a:ea typeface="+mn-ea"/>
                <a:cs typeface="+mn-cs"/>
              </a:rPr>
              <a:t>Abortions can be considered after this time, if the pregnancy presents a significant health risk to the mother or child.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As with all options, having an abortion should be carefully considered. </a:t>
            </a:r>
          </a:p>
          <a:p>
            <a:r>
              <a:rPr lang="en-ZA" sz="1200" kern="1200" dirty="0">
                <a:solidFill>
                  <a:schemeClr val="tx1"/>
                </a:solidFill>
                <a:effectLst/>
                <a:latin typeface="+mn-lt"/>
                <a:ea typeface="+mn-ea"/>
                <a:cs typeface="+mn-cs"/>
              </a:rPr>
              <a:t>Although your pregnancy will be terminated through this process, it will have an impact on your emotional wellbeing. </a:t>
            </a:r>
          </a:p>
          <a:p>
            <a:r>
              <a:rPr lang="en-ZA" sz="1200" kern="1200" dirty="0">
                <a:solidFill>
                  <a:schemeClr val="tx1"/>
                </a:solidFill>
                <a:effectLst/>
                <a:latin typeface="+mn-lt"/>
                <a:ea typeface="+mn-ea"/>
                <a:cs typeface="+mn-cs"/>
              </a:rPr>
              <a:t>You may experience post-abortion depression and feelings of regret.  </a:t>
            </a:r>
          </a:p>
          <a:p>
            <a:r>
              <a:rPr lang="en-ZA" sz="1200" kern="1200" dirty="0">
                <a:solidFill>
                  <a:schemeClr val="tx1"/>
                </a:solidFill>
                <a:effectLst/>
                <a:latin typeface="+mn-lt"/>
                <a:ea typeface="+mn-ea"/>
                <a:cs typeface="+mn-cs"/>
              </a:rPr>
              <a:t>It is very important that the abortion is conducted in a legally recognised hospital or clinic, as there can be serious health consequences if you choose to abort your child after the first trimester, through illegal channels. </a:t>
            </a:r>
          </a:p>
          <a:p>
            <a:r>
              <a:rPr lang="en-ZA" sz="1200" kern="1200" dirty="0">
                <a:solidFill>
                  <a:schemeClr val="tx1"/>
                </a:solidFill>
                <a:effectLst/>
                <a:latin typeface="+mn-lt"/>
                <a:ea typeface="+mn-ea"/>
                <a:cs typeface="+mn-cs"/>
              </a:rPr>
              <a:t>Choosing to abort your child illegally after 14 weeks is a criminal offence, referred to as ‘concealment of birth’.</a:t>
            </a:r>
          </a:p>
          <a:p>
            <a:r>
              <a:rPr lang="en-ZA" sz="1200" b="0" i="0" u="none" strike="noStrike" kern="1200" dirty="0">
                <a:solidFill>
                  <a:schemeClr val="tx1"/>
                </a:solidFill>
                <a:effectLst/>
                <a:latin typeface="+mn-lt"/>
                <a:ea typeface="+mn-ea"/>
                <a:cs typeface="+mn-cs"/>
              </a:rPr>
              <a:t>If the child lives, which can happen after 24 weeks or in the third trimester, they can be born with a number of physical and intellectual challenges due to their prematurity at birth and could struggle with these for the rest of their lives. </a:t>
            </a:r>
          </a:p>
          <a:p>
            <a:r>
              <a:rPr lang="en-ZA" dirty="0"/>
              <a:t>Taking illegal medication to bring on an abortion can be very dangerous and lead to the death of both yourself and your child.</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31</a:t>
            </a:fld>
            <a:endParaRPr lang="en-ZA"/>
          </a:p>
        </p:txBody>
      </p:sp>
    </p:spTree>
    <p:extLst>
      <p:ext uri="{BB962C8B-B14F-4D97-AF65-F5344CB8AC3E}">
        <p14:creationId xmlns:p14="http://schemas.microsoft.com/office/powerpoint/2010/main" val="47683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Kinship care refers to the caring of your child by a family member, your parents, grandparents or a close relative. </a:t>
            </a:r>
          </a:p>
          <a:p>
            <a:r>
              <a:rPr lang="en-ZA" sz="1200" kern="1200" dirty="0">
                <a:solidFill>
                  <a:schemeClr val="tx1"/>
                </a:solidFill>
                <a:effectLst/>
                <a:latin typeface="+mn-lt"/>
                <a:ea typeface="+mn-ea"/>
                <a:cs typeface="+mn-cs"/>
              </a:rPr>
              <a:t>This can be done through a formal foster care placement or adoption, or through an informal arrangement between you and your family members.</a:t>
            </a:r>
          </a:p>
          <a:p>
            <a:r>
              <a:rPr lang="en-ZA" sz="1200" kern="1200" dirty="0">
                <a:solidFill>
                  <a:schemeClr val="tx1"/>
                </a:solidFill>
                <a:effectLst/>
                <a:latin typeface="+mn-lt"/>
                <a:ea typeface="+mn-ea"/>
                <a:cs typeface="+mn-cs"/>
              </a:rPr>
              <a:t>This option will enable you to maintain a relationship with your child. You will have the emotional and financial support of your family and your child will remain within its biological family, meeting the cultural needs of your family. </a:t>
            </a:r>
          </a:p>
          <a:p>
            <a:r>
              <a:rPr lang="en-ZA" sz="1200" kern="1200" dirty="0">
                <a:solidFill>
                  <a:schemeClr val="tx1"/>
                </a:solidFill>
                <a:effectLst/>
                <a:latin typeface="+mn-lt"/>
                <a:ea typeface="+mn-ea"/>
                <a:cs typeface="+mn-cs"/>
              </a:rPr>
              <a:t>However, you and your child may experience ‘role confusion, if your child is brought up as your sibling, rather than as your child. </a:t>
            </a:r>
          </a:p>
          <a:p>
            <a:r>
              <a:rPr lang="en-ZA" sz="1200" kern="1200" dirty="0">
                <a:solidFill>
                  <a:schemeClr val="tx1"/>
                </a:solidFill>
                <a:effectLst/>
                <a:latin typeface="+mn-lt"/>
                <a:ea typeface="+mn-ea"/>
                <a:cs typeface="+mn-cs"/>
              </a:rPr>
              <a:t>Kinship care can have a negative impact on older family members as they are expected to take care of young children, well into old age, which can lead to high levels of stress and anxiety. </a:t>
            </a:r>
          </a:p>
          <a:p>
            <a:r>
              <a:rPr lang="en-ZA" sz="1200" kern="1200" dirty="0">
                <a:solidFill>
                  <a:schemeClr val="tx1"/>
                </a:solidFill>
                <a:effectLst/>
                <a:latin typeface="+mn-lt"/>
                <a:ea typeface="+mn-ea"/>
                <a:cs typeface="+mn-cs"/>
              </a:rPr>
              <a:t>Financial considerations also need to be taken into account and whether the family member is in a financial position to take on another dependent.</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32</a:t>
            </a:fld>
            <a:endParaRPr lang="en-ZA"/>
          </a:p>
        </p:txBody>
      </p:sp>
    </p:spTree>
    <p:extLst>
      <p:ext uri="{BB962C8B-B14F-4D97-AF65-F5344CB8AC3E}">
        <p14:creationId xmlns:p14="http://schemas.microsoft.com/office/powerpoint/2010/main" val="3564667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Foster care is a temporary child protection solution to give you time as a parent to get organised and prepared to take care of your child yourself. </a:t>
            </a:r>
          </a:p>
          <a:p>
            <a:r>
              <a:rPr lang="en-ZA" sz="1200" kern="1200" dirty="0">
                <a:solidFill>
                  <a:schemeClr val="tx1"/>
                </a:solidFill>
                <a:effectLst/>
                <a:latin typeface="+mn-lt"/>
                <a:ea typeface="+mn-ea"/>
                <a:cs typeface="+mn-cs"/>
              </a:rPr>
              <a:t>Foster care is legal, when conducted in accordance with the Children’s Act, and is a good temporary solution for keeping a child safe and secure if his or her own family cannot take her them. </a:t>
            </a:r>
          </a:p>
          <a:p>
            <a:r>
              <a:rPr lang="en-ZA" sz="1200" kern="1200" dirty="0">
                <a:solidFill>
                  <a:schemeClr val="tx1"/>
                </a:solidFill>
                <a:effectLst/>
                <a:latin typeface="+mn-lt"/>
                <a:ea typeface="+mn-ea"/>
                <a:cs typeface="+mn-cs"/>
              </a:rPr>
              <a:t>You will be able to remain in contact with your child, but this is a temporary relief solution and should result in your reunification with your child after no longer than two years. </a:t>
            </a:r>
          </a:p>
          <a:p>
            <a:r>
              <a:rPr lang="en-ZA" sz="1200" kern="1200" dirty="0">
                <a:solidFill>
                  <a:schemeClr val="tx1"/>
                </a:solidFill>
                <a:effectLst/>
                <a:latin typeface="+mn-lt"/>
                <a:ea typeface="+mn-ea"/>
                <a:cs typeface="+mn-cs"/>
              </a:rPr>
              <a:t>Foster parents are entitled to a foster care grant which they can apply for at their local Department of Social Development.  </a:t>
            </a:r>
          </a:p>
          <a:p>
            <a:r>
              <a:rPr lang="en-ZA" sz="1200" kern="1200" dirty="0">
                <a:solidFill>
                  <a:schemeClr val="tx1"/>
                </a:solidFill>
                <a:effectLst/>
                <a:latin typeface="+mn-lt"/>
                <a:ea typeface="+mn-ea"/>
                <a:cs typeface="+mn-cs"/>
              </a:rPr>
              <a:t>As it is a temporary solution, however, there are some concerns that you will need to be aware of, if you make this choice. </a:t>
            </a:r>
          </a:p>
          <a:p>
            <a:r>
              <a:rPr lang="en-ZA" sz="1200" kern="1200" dirty="0">
                <a:solidFill>
                  <a:schemeClr val="tx1"/>
                </a:solidFill>
                <a:effectLst/>
                <a:latin typeface="+mn-lt"/>
                <a:ea typeface="+mn-ea"/>
                <a:cs typeface="+mn-cs"/>
              </a:rPr>
              <a:t>Foster care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they may not be able to bond with a primary care giver and as a result they could feel insecure and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33</a:t>
            </a:fld>
            <a:endParaRPr lang="en-ZA"/>
          </a:p>
        </p:txBody>
      </p:sp>
    </p:spTree>
    <p:extLst>
      <p:ext uri="{BB962C8B-B14F-4D97-AF65-F5344CB8AC3E}">
        <p14:creationId xmlns:p14="http://schemas.microsoft.com/office/powerpoint/2010/main" val="313765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Institutional or residential care is when a child is placed in a children’s home, or a group foster care home after going through the necessary process via court. </a:t>
            </a:r>
          </a:p>
          <a:p>
            <a:r>
              <a:rPr lang="en-ZA" sz="1200" kern="1200" dirty="0">
                <a:solidFill>
                  <a:schemeClr val="tx1"/>
                </a:solidFill>
                <a:effectLst/>
                <a:latin typeface="+mn-lt"/>
                <a:ea typeface="+mn-ea"/>
                <a:cs typeface="+mn-cs"/>
              </a:rPr>
              <a:t>As with foster care, this option gives you time as a parent to get organised so that you can take care of your child yourself in the long run. </a:t>
            </a:r>
          </a:p>
          <a:p>
            <a:r>
              <a:rPr lang="en-ZA" sz="1200" kern="1200" dirty="0">
                <a:solidFill>
                  <a:schemeClr val="tx1"/>
                </a:solidFill>
                <a:effectLst/>
                <a:latin typeface="+mn-lt"/>
                <a:ea typeface="+mn-ea"/>
                <a:cs typeface="+mn-cs"/>
              </a:rPr>
              <a:t>You will be able to remain in contact with your child, but this is a temporary relief solution and should result in your reunification with your child after no longer than two years. </a:t>
            </a:r>
          </a:p>
          <a:p>
            <a:r>
              <a:rPr lang="en-ZA" sz="1200" kern="1200" dirty="0">
                <a:solidFill>
                  <a:schemeClr val="tx1"/>
                </a:solidFill>
                <a:effectLst/>
                <a:latin typeface="+mn-lt"/>
                <a:ea typeface="+mn-ea"/>
                <a:cs typeface="+mn-cs"/>
              </a:rPr>
              <a:t>The home will take full responsibility for the care and education of your child whilst he or she is in their care.  </a:t>
            </a:r>
          </a:p>
          <a:p>
            <a:r>
              <a:rPr lang="en-ZA" sz="1200" kern="1200" dirty="0">
                <a:solidFill>
                  <a:schemeClr val="tx1"/>
                </a:solidFill>
                <a:effectLst/>
                <a:latin typeface="+mn-lt"/>
                <a:ea typeface="+mn-ea"/>
                <a:cs typeface="+mn-cs"/>
              </a:rPr>
              <a:t>As it is a temporary solution, however, there are some concerns that you will need to be aware of, if you make this choice. </a:t>
            </a:r>
          </a:p>
          <a:p>
            <a:r>
              <a:rPr lang="en-ZA" sz="1200" kern="1200" dirty="0">
                <a:solidFill>
                  <a:schemeClr val="tx1"/>
                </a:solidFill>
                <a:effectLst/>
                <a:latin typeface="+mn-lt"/>
                <a:ea typeface="+mn-ea"/>
                <a:cs typeface="+mn-cs"/>
              </a:rPr>
              <a:t>As with Foster Care, a children’s home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as children’s homes rely on shift workers. </a:t>
            </a:r>
          </a:p>
          <a:p>
            <a:r>
              <a:rPr lang="en-ZA" sz="1200" kern="1200" dirty="0">
                <a:solidFill>
                  <a:schemeClr val="tx1"/>
                </a:solidFill>
                <a:effectLst/>
                <a:latin typeface="+mn-lt"/>
                <a:ea typeface="+mn-ea"/>
                <a:cs typeface="+mn-cs"/>
              </a:rPr>
              <a:t>They may not be able to bond with a primary care giver and as a result they could feel insecure and once again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34</a:t>
            </a:fld>
            <a:endParaRPr lang="en-ZA"/>
          </a:p>
        </p:txBody>
      </p:sp>
    </p:spTree>
    <p:extLst>
      <p:ext uri="{BB962C8B-B14F-4D97-AF65-F5344CB8AC3E}">
        <p14:creationId xmlns:p14="http://schemas.microsoft.com/office/powerpoint/2010/main" val="2321949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Adoption is believed to be the best long-term solution for a child outside of being cared for by their own family. </a:t>
            </a:r>
          </a:p>
          <a:p>
            <a:r>
              <a:rPr lang="en-ZA" sz="1200" kern="1200" dirty="0">
                <a:solidFill>
                  <a:schemeClr val="tx1"/>
                </a:solidFill>
                <a:effectLst/>
                <a:latin typeface="+mn-lt"/>
                <a:ea typeface="+mn-ea"/>
                <a:cs typeface="+mn-cs"/>
              </a:rPr>
              <a:t>It is a legal process that is conducted in accordance with the Children’s Act. </a:t>
            </a:r>
          </a:p>
          <a:p>
            <a:r>
              <a:rPr lang="en-ZA" sz="1200" kern="1200" dirty="0">
                <a:solidFill>
                  <a:schemeClr val="tx1"/>
                </a:solidFill>
                <a:effectLst/>
                <a:latin typeface="+mn-lt"/>
                <a:ea typeface="+mn-ea"/>
                <a:cs typeface="+mn-cs"/>
              </a:rPr>
              <a:t>Should you consider this option, you would need to sign consent to the fact that you will no longer be the parent of your child, and that you have no financial or parental responsibilities towards them. </a:t>
            </a:r>
          </a:p>
          <a:p>
            <a:r>
              <a:rPr lang="en-ZA" sz="1200" kern="1200" dirty="0">
                <a:solidFill>
                  <a:schemeClr val="tx1"/>
                </a:solidFill>
                <a:effectLst/>
                <a:latin typeface="+mn-lt"/>
                <a:ea typeface="+mn-ea"/>
                <a:cs typeface="+mn-cs"/>
              </a:rPr>
              <a:t>Your child would get a new family that has been carefully selected to meet their needs in a stable, permanent and loving home. </a:t>
            </a:r>
          </a:p>
          <a:p>
            <a:r>
              <a:rPr lang="en-ZA" sz="1200" kern="1200" dirty="0">
                <a:solidFill>
                  <a:schemeClr val="tx1"/>
                </a:solidFill>
                <a:effectLst/>
                <a:latin typeface="+mn-lt"/>
                <a:ea typeface="+mn-ea"/>
                <a:cs typeface="+mn-cs"/>
              </a:rPr>
              <a:t>In many countries, you need to be above the age of 18 to legally place your child up for adoption, if you are younger than 18 your parents or guardian will need to sign the adoption consent form in your place.  </a:t>
            </a:r>
          </a:p>
          <a:p>
            <a:r>
              <a:rPr lang="en-ZA" sz="1200" kern="1200" dirty="0">
                <a:solidFill>
                  <a:schemeClr val="tx1"/>
                </a:solidFill>
                <a:effectLst/>
                <a:latin typeface="+mn-lt"/>
                <a:ea typeface="+mn-ea"/>
                <a:cs typeface="+mn-cs"/>
              </a:rPr>
              <a:t>As your child will be brought up by another family, you may experience feelings of loss, regret and grief. </a:t>
            </a:r>
          </a:p>
          <a:p>
            <a:r>
              <a:rPr lang="en-ZA" sz="1200" kern="1200" dirty="0">
                <a:solidFill>
                  <a:schemeClr val="tx1"/>
                </a:solidFill>
                <a:effectLst/>
                <a:latin typeface="+mn-lt"/>
                <a:ea typeface="+mn-ea"/>
                <a:cs typeface="+mn-cs"/>
              </a:rPr>
              <a:t>Your child may wish to know who their biological family are for ancestral purposes, but they may feel rejected and resent you for placing them up for adoption and not caring for them yourself. </a:t>
            </a:r>
          </a:p>
          <a:p>
            <a:r>
              <a:rPr lang="en-ZA" sz="1200" kern="1200" dirty="0">
                <a:solidFill>
                  <a:schemeClr val="tx1"/>
                </a:solidFill>
                <a:effectLst/>
                <a:latin typeface="+mn-lt"/>
                <a:ea typeface="+mn-ea"/>
                <a:cs typeface="+mn-cs"/>
              </a:rPr>
              <a:t>Some adoptees struggle with their identity formation due to living with an adopted family, rather than their biological family. </a:t>
            </a:r>
          </a:p>
          <a:p>
            <a:r>
              <a:rPr lang="en-ZA" sz="1200" kern="1200" dirty="0">
                <a:solidFill>
                  <a:schemeClr val="tx1"/>
                </a:solidFill>
                <a:effectLst/>
                <a:latin typeface="+mn-lt"/>
                <a:ea typeface="+mn-ea"/>
                <a:cs typeface="+mn-cs"/>
              </a:rPr>
              <a:t>You may be able to reconnect with your child when they become an adult, but this will be at their discretion.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35</a:t>
            </a:fld>
            <a:endParaRPr lang="en-ZA"/>
          </a:p>
        </p:txBody>
      </p:sp>
    </p:spTree>
    <p:extLst>
      <p:ext uri="{BB962C8B-B14F-4D97-AF65-F5344CB8AC3E}">
        <p14:creationId xmlns:p14="http://schemas.microsoft.com/office/powerpoint/2010/main" val="518188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Anonymous abandonment of your child is </a:t>
            </a:r>
            <a:r>
              <a:rPr lang="en-ZA" sz="1200" b="0" kern="1200" dirty="0">
                <a:solidFill>
                  <a:schemeClr val="tx1"/>
                </a:solidFill>
                <a:effectLst/>
                <a:latin typeface="+mn-lt"/>
                <a:ea typeface="+mn-ea"/>
                <a:cs typeface="+mn-cs"/>
              </a:rPr>
              <a:t>illegal</a:t>
            </a:r>
            <a:r>
              <a:rPr lang="en-ZA" sz="1200" b="1" kern="1200" dirty="0">
                <a:solidFill>
                  <a:schemeClr val="tx1"/>
                </a:solidFill>
                <a:effectLst/>
                <a:latin typeface="+mn-lt"/>
                <a:ea typeface="+mn-ea"/>
                <a:cs typeface="+mn-cs"/>
              </a:rPr>
              <a:t> </a:t>
            </a:r>
            <a:r>
              <a:rPr lang="en-ZA" sz="1200" kern="1200" dirty="0">
                <a:solidFill>
                  <a:schemeClr val="tx1"/>
                </a:solidFill>
                <a:effectLst/>
                <a:latin typeface="+mn-lt"/>
                <a:ea typeface="+mn-ea"/>
                <a:cs typeface="+mn-cs"/>
              </a:rPr>
              <a:t>in many countries around the world, whether you leave your child in a safe or unsafe place.</a:t>
            </a:r>
          </a:p>
          <a:p>
            <a:r>
              <a:rPr lang="en-ZA" sz="1200" kern="1200" dirty="0">
                <a:solidFill>
                  <a:schemeClr val="tx1"/>
                </a:solidFill>
                <a:effectLst/>
                <a:latin typeface="+mn-lt"/>
                <a:ea typeface="+mn-ea"/>
                <a:cs typeface="+mn-cs"/>
              </a:rPr>
              <a:t>Unsafe abandonment places your child at great physical risk and could lead to their death if they are not found in time. </a:t>
            </a:r>
          </a:p>
          <a:p>
            <a:r>
              <a:rPr lang="en-ZA" sz="1200" kern="1200" dirty="0">
                <a:solidFill>
                  <a:schemeClr val="tx1"/>
                </a:solidFill>
                <a:effectLst/>
                <a:latin typeface="+mn-lt"/>
                <a:ea typeface="+mn-ea"/>
                <a:cs typeface="+mn-cs"/>
              </a:rPr>
              <a:t>An abandoned child has no sense of identity and no way of tracing their biological family or ancestors. </a:t>
            </a:r>
          </a:p>
          <a:p>
            <a:r>
              <a:rPr lang="en-ZA" sz="1200" kern="1200" dirty="0">
                <a:solidFill>
                  <a:schemeClr val="tx1"/>
                </a:solidFill>
                <a:effectLst/>
                <a:latin typeface="+mn-lt"/>
                <a:ea typeface="+mn-ea"/>
                <a:cs typeface="+mn-cs"/>
              </a:rPr>
              <a:t>They may experience feelings of neglect, rejection and resentment towards their biological parents.  </a:t>
            </a:r>
          </a:p>
          <a:p>
            <a:r>
              <a:rPr lang="en-ZA" sz="1200" kern="1200" dirty="0">
                <a:solidFill>
                  <a:schemeClr val="tx1"/>
                </a:solidFill>
                <a:effectLst/>
                <a:latin typeface="+mn-lt"/>
                <a:ea typeface="+mn-ea"/>
                <a:cs typeface="+mn-cs"/>
              </a:rPr>
              <a:t>If you abandon your child and have no contact with them for the period of at least three months, your parental rights can be removed by the courts and your child will be placed up for adoption.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36</a:t>
            </a:fld>
            <a:endParaRPr lang="en-ZA"/>
          </a:p>
        </p:txBody>
      </p:sp>
    </p:spTree>
    <p:extLst>
      <p:ext uri="{BB962C8B-B14F-4D97-AF65-F5344CB8AC3E}">
        <p14:creationId xmlns:p14="http://schemas.microsoft.com/office/powerpoint/2010/main" val="2342425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a:solidFill>
                  <a:schemeClr val="tx1"/>
                </a:solidFill>
                <a:effectLst/>
                <a:latin typeface="+mn-lt"/>
                <a:ea typeface="+mn-ea"/>
                <a:cs typeface="+mn-cs"/>
              </a:rPr>
              <a:t>If you do counsel someone experiencing a crisis pregnancy remember to reach out, engage and empathise with them</a:t>
            </a:r>
          </a:p>
          <a:p>
            <a:pPr lvl="0"/>
            <a:r>
              <a:rPr lang="en-ZA" sz="1200" kern="1200" dirty="0">
                <a:solidFill>
                  <a:schemeClr val="tx1"/>
                </a:solidFill>
                <a:effectLst/>
                <a:latin typeface="+mn-lt"/>
                <a:ea typeface="+mn-ea"/>
                <a:cs typeface="+mn-cs"/>
              </a:rPr>
              <a:t>Don’t judge them, you don’t know what the circumstances of their pregnancy are</a:t>
            </a:r>
          </a:p>
          <a:p>
            <a:pPr lvl="0"/>
            <a:r>
              <a:rPr lang="en-ZA" sz="1200" kern="1200" dirty="0">
                <a:solidFill>
                  <a:schemeClr val="tx1"/>
                </a:solidFill>
                <a:effectLst/>
                <a:latin typeface="+mn-lt"/>
                <a:ea typeface="+mn-ea"/>
                <a:cs typeface="+mn-cs"/>
              </a:rPr>
              <a:t>Share the various options or choices available to them </a:t>
            </a:r>
          </a:p>
          <a:p>
            <a:pPr lvl="0"/>
            <a:r>
              <a:rPr lang="en-ZA" sz="1200" kern="1200" dirty="0">
                <a:solidFill>
                  <a:schemeClr val="tx1"/>
                </a:solidFill>
                <a:effectLst/>
                <a:latin typeface="+mn-lt"/>
                <a:ea typeface="+mn-ea"/>
                <a:cs typeface="+mn-cs"/>
              </a:rPr>
              <a:t>And empower them to make healthy decisions for themselves and their unborn child  by linking them to the appropriate resources.</a:t>
            </a:r>
          </a:p>
          <a:p>
            <a:pPr lvl="0"/>
            <a:r>
              <a:rPr lang="en-ZA" sz="1200" kern="1200" dirty="0">
                <a:solidFill>
                  <a:schemeClr val="tx1"/>
                </a:solidFill>
                <a:effectLst/>
                <a:latin typeface="+mn-lt"/>
                <a:ea typeface="+mn-ea"/>
                <a:cs typeface="+mn-cs"/>
              </a:rPr>
              <a:t>You must be sensitive to the rights of the biological mother and her wishes, especially when it comes to confidentiality.  This will also be guided by the applicable laws in your country. </a:t>
            </a:r>
          </a:p>
          <a:p>
            <a:pPr lvl="0"/>
            <a:r>
              <a:rPr lang="en-ZA" sz="1200" kern="1200" dirty="0">
                <a:solidFill>
                  <a:schemeClr val="tx1"/>
                </a:solidFill>
                <a:effectLst/>
                <a:latin typeface="+mn-lt"/>
                <a:ea typeface="+mn-ea"/>
                <a:cs typeface="+mn-cs"/>
              </a:rPr>
              <a:t>You must consider the right of other potential parties to be involved  in any child protection process, this includes the biological mother, the biological father, and the maternal and paternal extended families.</a:t>
            </a:r>
          </a:p>
          <a:p>
            <a:pPr lvl="0"/>
            <a:r>
              <a:rPr lang="en-ZA" sz="1200" kern="1200" dirty="0">
                <a:solidFill>
                  <a:schemeClr val="tx1"/>
                </a:solidFill>
                <a:effectLst/>
                <a:latin typeface="+mn-lt"/>
                <a:ea typeface="+mn-ea"/>
                <a:cs typeface="+mn-cs"/>
              </a:rPr>
              <a:t>Ensure that you are aware of the age of majority in your country for choosing the various options, as there are legal implications when the expecting mother and/or biological father are still legally regarded as minorities.</a:t>
            </a:r>
          </a:p>
          <a:p>
            <a:pPr lvl="0"/>
            <a:r>
              <a:rPr lang="en-ZA" sz="1200" kern="1200" dirty="0">
                <a:solidFill>
                  <a:schemeClr val="tx1"/>
                </a:solidFill>
                <a:effectLst/>
                <a:latin typeface="+mn-lt"/>
                <a:ea typeface="+mn-ea"/>
                <a:cs typeface="+mn-cs"/>
              </a:rPr>
              <a:t>Some options outlined in the option counselling map may be illegal in certain countries such as abortion and abandonment, and should therefore be dealt with sensitively.</a:t>
            </a:r>
          </a:p>
        </p:txBody>
      </p:sp>
      <p:sp>
        <p:nvSpPr>
          <p:cNvPr id="4" name="Slide Number Placeholder 3"/>
          <p:cNvSpPr>
            <a:spLocks noGrp="1"/>
          </p:cNvSpPr>
          <p:nvPr>
            <p:ph type="sldNum" sz="quarter" idx="5"/>
          </p:nvPr>
        </p:nvSpPr>
        <p:spPr/>
        <p:txBody>
          <a:bodyPr/>
          <a:lstStyle/>
          <a:p>
            <a:fld id="{DF9EFC38-92A7-4091-BBA3-9AC4DF771430}" type="slidenum">
              <a:rPr lang="en-ZA" smtClean="0"/>
              <a:t>37</a:t>
            </a:fld>
            <a:endParaRPr lang="en-ZA"/>
          </a:p>
        </p:txBody>
      </p:sp>
    </p:spTree>
    <p:extLst>
      <p:ext uri="{BB962C8B-B14F-4D97-AF65-F5344CB8AC3E}">
        <p14:creationId xmlns:p14="http://schemas.microsoft.com/office/powerpoint/2010/main" val="3349731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ZA" dirty="0"/>
              <a:t>A good way to understand and appreciate the life changing impact of an unplanned or crisis pregnancy is through role play. </a:t>
            </a:r>
            <a:r>
              <a:rPr lang="en-ZA" sz="1200" dirty="0"/>
              <a:t>In teams, pretend that one participant is pregnant and that the other is trying to counsel them on the best options available to them. The person pretending to be pregnant should </a:t>
            </a:r>
            <a:r>
              <a:rPr lang="en-ZA" dirty="0"/>
              <a:t>think about what this would mean to them, how it could have happened, and what they think they should do about their circumstance.  The person who is counselling should u</a:t>
            </a:r>
            <a:r>
              <a:rPr lang="en-ZA" sz="1200" dirty="0"/>
              <a:t>se the different options discussed before to help give advice.  Half way through your time, each participant should swap roles to experience both perspectives. </a:t>
            </a:r>
          </a:p>
        </p:txBody>
      </p:sp>
      <p:sp>
        <p:nvSpPr>
          <p:cNvPr id="4" name="Slide Number Placeholder 3"/>
          <p:cNvSpPr>
            <a:spLocks noGrp="1"/>
          </p:cNvSpPr>
          <p:nvPr>
            <p:ph type="sldNum" sz="quarter" idx="5"/>
          </p:nvPr>
        </p:nvSpPr>
        <p:spPr/>
        <p:txBody>
          <a:bodyPr/>
          <a:lstStyle/>
          <a:p>
            <a:fld id="{DF9EFC38-92A7-4091-BBA3-9AC4DF771430}" type="slidenum">
              <a:rPr lang="en-ZA" smtClean="0"/>
              <a:t>38</a:t>
            </a:fld>
            <a:endParaRPr lang="en-ZA"/>
          </a:p>
        </p:txBody>
      </p:sp>
    </p:spTree>
    <p:extLst>
      <p:ext uri="{BB962C8B-B14F-4D97-AF65-F5344CB8AC3E}">
        <p14:creationId xmlns:p14="http://schemas.microsoft.com/office/powerpoint/2010/main" val="2464044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b="0" dirty="0"/>
              <a:t>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Do you have any questions about the options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Is there anything you don’t understand or would like more information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What was it like to pretend you were experiencing a crisis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What was it like to counsel someone experiencing a crisis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0"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39</a:t>
            </a:fld>
            <a:endParaRPr lang="en-ZA"/>
          </a:p>
        </p:txBody>
      </p:sp>
    </p:spTree>
    <p:extLst>
      <p:ext uri="{BB962C8B-B14F-4D97-AF65-F5344CB8AC3E}">
        <p14:creationId xmlns:p14="http://schemas.microsoft.com/office/powerpoint/2010/main" val="315383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dirty="0"/>
              <a:t>Our first exercise is to </a:t>
            </a:r>
            <a:r>
              <a:rPr lang="en-ZA" sz="1200" b="0" dirty="0">
                <a:solidFill>
                  <a:schemeClr val="bg1"/>
                </a:solidFill>
                <a:latin typeface="Century Gothic" panose="020B0502020202020204" pitchFamily="34" charset="0"/>
                <a:ea typeface="MS PGothic" panose="020B0600070205080204" pitchFamily="34" charset="-128"/>
              </a:rPr>
              <a:t>create a vision for ourselves and the world we want to live in.</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2249357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The final exercise in the 2 hour workshop is an action planning exercise.</a:t>
            </a:r>
          </a:p>
          <a:p>
            <a:r>
              <a:rPr lang="en-ZA" sz="1200" dirty="0"/>
              <a:t>If you are following the school lesson plan, this exercise will be broken up into two parts:</a:t>
            </a:r>
          </a:p>
          <a:p>
            <a:pPr marL="228600" indent="-228600">
              <a:buAutoNum type="arabicParenR"/>
            </a:pPr>
            <a:r>
              <a:rPr lang="en-ZA" sz="1200" dirty="0"/>
              <a:t>At the end of the Consent, Sex &amp; Pregnancy presentation participants should identity what they need to stop, start and continue doing to achieve their personal vision for themselves.</a:t>
            </a:r>
          </a:p>
          <a:p>
            <a:pPr marL="228600" indent="-228600">
              <a:buAutoNum type="arabicParenR"/>
            </a:pPr>
            <a:r>
              <a:rPr lang="en-ZA" sz="1200" dirty="0"/>
              <a:t>At the end of the Option Counselling presentation participants should identify who they should partner with to achieve their vision for themselves from the Courage Community Map.</a:t>
            </a:r>
          </a:p>
        </p:txBody>
      </p:sp>
      <p:sp>
        <p:nvSpPr>
          <p:cNvPr id="4" name="Slide Number Placeholder 3"/>
          <p:cNvSpPr>
            <a:spLocks noGrp="1"/>
          </p:cNvSpPr>
          <p:nvPr>
            <p:ph type="sldNum" sz="quarter" idx="5"/>
          </p:nvPr>
        </p:nvSpPr>
        <p:spPr/>
        <p:txBody>
          <a:bodyPr/>
          <a:lstStyle/>
          <a:p>
            <a:fld id="{DF9EFC38-92A7-4091-BBA3-9AC4DF771430}" type="slidenum">
              <a:rPr lang="en-ZA" smtClean="0"/>
              <a:t>40</a:t>
            </a:fld>
            <a:endParaRPr lang="en-ZA"/>
          </a:p>
        </p:txBody>
      </p:sp>
    </p:spTree>
    <p:extLst>
      <p:ext uri="{BB962C8B-B14F-4D97-AF65-F5344CB8AC3E}">
        <p14:creationId xmlns:p14="http://schemas.microsoft.com/office/powerpoint/2010/main" val="3656879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Presence and action are key drivers of personal and community empowerment and should always be the final exercise you run in a Courage process.  As this picture illustrates, presence and action are about focusing on what you need to do today to achieve your vision for tomorrow.  If you want to grow a tree in the future, you need to plant a seed today. Presence and action are about planning, delivering on what you promise, believing in possibility, and ensuring that everyone has access to the services they need to make their dreams come true. They are also about ensuring that the difference you create is sustainable for future generations.</a:t>
            </a:r>
          </a:p>
        </p:txBody>
      </p:sp>
      <p:sp>
        <p:nvSpPr>
          <p:cNvPr id="4" name="Slide Number Placeholder 3"/>
          <p:cNvSpPr>
            <a:spLocks noGrp="1"/>
          </p:cNvSpPr>
          <p:nvPr>
            <p:ph type="sldNum" sz="quarter" idx="5"/>
          </p:nvPr>
        </p:nvSpPr>
        <p:spPr/>
        <p:txBody>
          <a:bodyPr/>
          <a:lstStyle/>
          <a:p>
            <a:fld id="{DF9EFC38-92A7-4091-BBA3-9AC4DF771430}" type="slidenum">
              <a:rPr lang="en-ZA" smtClean="0"/>
              <a:t>41</a:t>
            </a:fld>
            <a:endParaRPr lang="en-ZA"/>
          </a:p>
        </p:txBody>
      </p:sp>
    </p:spTree>
    <p:extLst>
      <p:ext uri="{BB962C8B-B14F-4D97-AF65-F5344CB8AC3E}">
        <p14:creationId xmlns:p14="http://schemas.microsoft.com/office/powerpoint/2010/main" val="545156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To understand what actions we need to take, we can ask three simple questions.  To achieve our vision for ourselves, what do we need to stop doing?  What do we need to start doing? And what do we need to continue doing, which are things we are already doing that support our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42</a:t>
            </a:fld>
            <a:endParaRPr lang="en-ZA"/>
          </a:p>
        </p:txBody>
      </p:sp>
    </p:spTree>
    <p:extLst>
      <p:ext uri="{BB962C8B-B14F-4D97-AF65-F5344CB8AC3E}">
        <p14:creationId xmlns:p14="http://schemas.microsoft.com/office/powerpoint/2010/main" val="256403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individuals or a group you can capture all of the things you plan to stop doing, all of the things you plan to start doing and all of the things you plan to continue doing.  You can then commit either individually by or as a group to these actions by signing and dating your action plan. </a:t>
            </a:r>
          </a:p>
        </p:txBody>
      </p:sp>
      <p:sp>
        <p:nvSpPr>
          <p:cNvPr id="4" name="Slide Number Placeholder 3"/>
          <p:cNvSpPr>
            <a:spLocks noGrp="1"/>
          </p:cNvSpPr>
          <p:nvPr>
            <p:ph type="sldNum" sz="quarter" idx="5"/>
          </p:nvPr>
        </p:nvSpPr>
        <p:spPr/>
        <p:txBody>
          <a:bodyPr/>
          <a:lstStyle/>
          <a:p>
            <a:fld id="{DF9EFC38-92A7-4091-BBA3-9AC4DF771430}" type="slidenum">
              <a:rPr lang="en-ZA" smtClean="0"/>
              <a:t>43</a:t>
            </a:fld>
            <a:endParaRPr lang="en-ZA"/>
          </a:p>
        </p:txBody>
      </p:sp>
    </p:spTree>
    <p:extLst>
      <p:ext uri="{BB962C8B-B14F-4D97-AF65-F5344CB8AC3E}">
        <p14:creationId xmlns:p14="http://schemas.microsoft.com/office/powerpoint/2010/main" val="3268564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dash Community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44</a:t>
            </a:fld>
            <a:endParaRPr lang="en-ZA"/>
          </a:p>
        </p:txBody>
      </p:sp>
    </p:spTree>
    <p:extLst>
      <p:ext uri="{BB962C8B-B14F-4D97-AF65-F5344CB8AC3E}">
        <p14:creationId xmlns:p14="http://schemas.microsoft.com/office/powerpoint/2010/main" val="127536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So what is a vision?  To have a vision or purpose is to have direction and focus.  </a:t>
            </a:r>
          </a:p>
          <a:p>
            <a:r>
              <a:rPr lang="en-ZA" dirty="0"/>
              <a:t>It is about making choices and leadership at every level, from individuals to society at large. </a:t>
            </a:r>
          </a:p>
          <a:p>
            <a:r>
              <a:rPr lang="en-ZA" dirty="0"/>
              <a:t>A vision allows you to express who you are and what is important to you at a personal and community level.  </a:t>
            </a:r>
          </a:p>
          <a:p>
            <a:r>
              <a:rPr lang="en-ZA" dirty="0"/>
              <a:t>Once you have defined your vision or  purpose, you will feel a great sense of freedom that comes with turning your dreams and ideas for the future into reality.  </a:t>
            </a:r>
          </a:p>
          <a:p>
            <a:r>
              <a:rPr lang="en-ZA" dirty="0"/>
              <a:t>The best visions are those based on new ideas and innovation, thinking differently about the world, and how you can make it better.</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374260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considering your vision for yourself, remember that everyone is entitled to a number of sexual and reproductive health rights. These rights include the right to define one’s sexuality. To choose one’s partner, To equality and non-discrimination. We all have a right to life, liberty and freedom, safety and security. To be free from torture, or any cruel, inhumane or degrading treatment. We have the right to be free from all forms of violence, coercion and abuse.  We have a right to quality health care and services. To information, education and participation in public and political life, especially where it concerns us. We have a right to enter, form and dissolve marriage or similar types of relationships based on equality and full consent. We have a right to decide whether to have children, and the number and spacing of those children. We have a right to care and support if we do have children. And we have a right to justice and redress if we feel our rights have been infringed on.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84886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You can either draw a personal vision using the school lesson plan workbook, or you can answer the following three questions.</a:t>
            </a:r>
          </a:p>
          <a:p>
            <a:pPr marL="171450" indent="-171450">
              <a:buFont typeface="Arial" panose="020B0604020202020204" pitchFamily="34" charset="0"/>
              <a:buChar char="•"/>
            </a:pPr>
            <a:r>
              <a:rPr lang="en-ZA" dirty="0"/>
              <a:t>The world would be a better place if… (complete the sentence by defining your insights into the world and what you think would make it a better place?)</a:t>
            </a:r>
          </a:p>
          <a:p>
            <a:pPr marL="171450" indent="-171450">
              <a:buFont typeface="Arial" panose="020B0604020202020204" pitchFamily="34" charset="0"/>
              <a:buChar char="•"/>
            </a:pPr>
            <a:r>
              <a:rPr lang="en-ZA" dirty="0"/>
              <a:t>I or we will help make this happen by… (complete the sentence by defining your vision of how you think you can make the world a better place?)</a:t>
            </a:r>
          </a:p>
          <a:p>
            <a:pPr marL="171450" indent="-171450">
              <a:buFont typeface="Arial" panose="020B0604020202020204" pitchFamily="34" charset="0"/>
              <a:buChar char="•"/>
            </a:pPr>
            <a:r>
              <a:rPr lang="en-ZA" dirty="0"/>
              <a:t>When people see me or us they will think… (create a tagline like any popular brand that sums up how you will make an impact on the world e.g. Nike – Just do it)</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242783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Capture your answers using this template or simply writing them down on a piece of paper.</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139280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We are now going to discuss puberty, consent, birth control, sex, conception and pregnancy.</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1841925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BC07FE9-65EF-4C04-801F-4C3866242EA0}" type="datetimeFigureOut">
              <a:rPr lang="en-US" smtClean="0"/>
              <a:pPr/>
              <a:t>6/13/23</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280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2023/06/13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99715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2023/06/13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74485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2023/06/13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41393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2023/06/13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02899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2023/06/13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98077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E82F21-A57F-4E78-9F06-D9988EAD901A}" type="datetimeFigureOut">
              <a:rPr lang="en-ZA" smtClean="0"/>
              <a:t>2023/06/13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236890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E82F21-A57F-4E78-9F06-D9988EAD901A}" type="datetimeFigureOut">
              <a:rPr lang="en-ZA" smtClean="0"/>
              <a:t>2023/06/13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3676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E82F21-A57F-4E78-9F06-D9988EAD901A}" type="datetimeFigureOut">
              <a:rPr lang="en-ZA" smtClean="0"/>
              <a:t>2023/06/13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9029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E82F21-A57F-4E78-9F06-D9988EAD901A}" type="datetimeFigureOut">
              <a:rPr lang="en-ZA" smtClean="0"/>
              <a:t>2023/06/13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13784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2F21-A57F-4E78-9F06-D9988EAD901A}" type="datetimeFigureOut">
              <a:rPr lang="en-ZA" smtClean="0"/>
              <a:t>2023/06/13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07573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2023/06/13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570023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196754"/>
            <a:ext cx="109728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08">
                <a:solidFill>
                  <a:schemeClr val="tx1"/>
                </a:solidFill>
              </a:defRPr>
            </a:lvl1pPr>
          </a:lstStyle>
          <a:p>
            <a:fld id="{BBC07FE9-65EF-4C04-801F-4C3866242EA0}" type="datetimeFigureOut">
              <a:rPr lang="en-US" smtClean="0"/>
              <a:pPr/>
              <a:t>6/13/23</a:t>
            </a:fld>
            <a:endParaRPr lang="en-ZA"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08">
                <a:solidFill>
                  <a:schemeClr val="tx1"/>
                </a:solidFill>
              </a:defRPr>
            </a:lvl1pPr>
          </a:lstStyle>
          <a:p>
            <a:endParaRPr lang="en-ZA"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08">
                <a:solidFill>
                  <a:schemeClr val="tx1"/>
                </a:solidFill>
              </a:defRPr>
            </a:lvl1p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0861482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44083" rtl="0" eaLnBrk="1" latinLnBrk="0" hangingPunct="1">
        <a:spcBef>
          <a:spcPct val="0"/>
        </a:spcBef>
        <a:buNone/>
        <a:defRPr sz="249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Font typeface="Arial" pitchFamily="34" charset="0"/>
        <a:buChar char="•"/>
        <a:defRPr sz="1662"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6/13/23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306377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youtu.be/zLbX5r47U6U" TargetMode="Externa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4.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71.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notesSlide" Target="../notesSlides/notesSlide13.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14.xml"/><Relationship Id="rId7"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4.xml"/><Relationship Id="rId18" Type="http://schemas.openxmlformats.org/officeDocument/2006/relationships/image" Target="../media/image820.png"/><Relationship Id="rId3" Type="http://schemas.openxmlformats.org/officeDocument/2006/relationships/image" Target="../media/image1.png"/><Relationship Id="rId12" Type="http://schemas.openxmlformats.org/officeDocument/2006/relationships/image" Target="../media/image510.png"/><Relationship Id="rId17" Type="http://schemas.openxmlformats.org/officeDocument/2006/relationships/customXml" Target="../ink/ink6.xml"/><Relationship Id="rId2" Type="http://schemas.openxmlformats.org/officeDocument/2006/relationships/notesSlide" Target="../notesSlides/notesSlide16.xml"/><Relationship Id="rId16" Type="http://schemas.openxmlformats.org/officeDocument/2006/relationships/image" Target="../media/image710.png"/><Relationship Id="rId1" Type="http://schemas.openxmlformats.org/officeDocument/2006/relationships/slideLayout" Target="../slideLayouts/slideLayout8.xml"/><Relationship Id="rId11" Type="http://schemas.openxmlformats.org/officeDocument/2006/relationships/customXml" Target="../ink/ink3.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410.png"/><Relationship Id="rId4" Type="http://schemas.openxmlformats.org/officeDocument/2006/relationships/image" Target="../media/image91.png"/><Relationship Id="rId9" Type="http://schemas.openxmlformats.org/officeDocument/2006/relationships/customXml" Target="../ink/ink2.xml"/><Relationship Id="rId14" Type="http://schemas.openxmlformats.org/officeDocument/2006/relationships/image" Target="../media/image61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2.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image" Target="../media/image93.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10.png"/><Relationship Id="rId21" Type="http://schemas.openxmlformats.org/officeDocument/2006/relationships/image" Target="../media/image126.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notesSlide" Target="../notesSlides/notesSlide23.xml"/><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8.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29.png"/><Relationship Id="rId5" Type="http://schemas.openxmlformats.org/officeDocument/2006/relationships/image" Target="../media/image112.png"/><Relationship Id="rId15" Type="http://schemas.openxmlformats.org/officeDocument/2006/relationships/image" Target="../media/image27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7.png"/><Relationship Id="rId19" Type="http://schemas.openxmlformats.org/officeDocument/2006/relationships/image" Target="../media/image124.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customXml" Target="../ink/ink7.xml"/><Relationship Id="rId22" Type="http://schemas.openxmlformats.org/officeDocument/2006/relationships/image" Target="../media/image127.png"/><Relationship Id="rId27"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39.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11.xml"/><Relationship Id="rId18" Type="http://schemas.openxmlformats.org/officeDocument/2006/relationships/image" Target="../media/image820.png"/><Relationship Id="rId3" Type="http://schemas.openxmlformats.org/officeDocument/2006/relationships/image" Target="../media/image1.png"/><Relationship Id="rId12" Type="http://schemas.openxmlformats.org/officeDocument/2006/relationships/image" Target="../media/image510.png"/><Relationship Id="rId17" Type="http://schemas.openxmlformats.org/officeDocument/2006/relationships/customXml" Target="../ink/ink13.xml"/><Relationship Id="rId2" Type="http://schemas.openxmlformats.org/officeDocument/2006/relationships/notesSlide" Target="../notesSlides/notesSlide26.xml"/><Relationship Id="rId16" Type="http://schemas.openxmlformats.org/officeDocument/2006/relationships/image" Target="../media/image710.png"/><Relationship Id="rId1" Type="http://schemas.openxmlformats.org/officeDocument/2006/relationships/slideLayout" Target="../slideLayouts/slideLayout8.xml"/><Relationship Id="rId11" Type="http://schemas.openxmlformats.org/officeDocument/2006/relationships/customXml" Target="../ink/ink10.xml"/><Relationship Id="rId5" Type="http://schemas.openxmlformats.org/officeDocument/2006/relationships/customXml" Target="../ink/ink8.xml"/><Relationship Id="rId15" Type="http://schemas.openxmlformats.org/officeDocument/2006/relationships/customXml" Target="../ink/ink12.xml"/><Relationship Id="rId10" Type="http://schemas.openxmlformats.org/officeDocument/2006/relationships/image" Target="../media/image410.png"/><Relationship Id="rId4" Type="http://schemas.openxmlformats.org/officeDocument/2006/relationships/image" Target="../media/image91.png"/><Relationship Id="rId9" Type="http://schemas.openxmlformats.org/officeDocument/2006/relationships/customXml" Target="../ink/ink9.xml"/><Relationship Id="rId14" Type="http://schemas.openxmlformats.org/officeDocument/2006/relationships/image" Target="../media/image6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youtu.be/CIFFov2N3A4" TargetMode="Externa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67.jpeg"/><Relationship Id="rId5" Type="http://schemas.openxmlformats.org/officeDocument/2006/relationships/image" Target="../media/image141.pn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svg"/><Relationship Id="rId1" Type="http://schemas.openxmlformats.org/officeDocument/2006/relationships/slideLayout" Target="../slideLayouts/slideLayout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hyperlink" Target="http://www.couragechildprotection.com/" TargetMode="External"/><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44.png"/></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161.svg"/><Relationship Id="rId3" Type="http://schemas.openxmlformats.org/officeDocument/2006/relationships/notesSlide" Target="../notesSlides/notesSlide37.xml"/><Relationship Id="rId21" Type="http://schemas.openxmlformats.org/officeDocument/2006/relationships/image" Target="../media/image164.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35.png"/><Relationship Id="rId2" Type="http://schemas.openxmlformats.org/officeDocument/2006/relationships/slideLayout" Target="../slideLayouts/slideLayout8.xml"/><Relationship Id="rId16" Type="http://schemas.openxmlformats.org/officeDocument/2006/relationships/image" Target="../media/image160.svg"/><Relationship Id="rId20" Type="http://schemas.openxmlformats.org/officeDocument/2006/relationships/image" Target="../media/image163.svg"/><Relationship Id="rId1" Type="http://schemas.openxmlformats.org/officeDocument/2006/relationships/tags" Target="../tags/tag9.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59.png"/><Relationship Id="rId15" Type="http://schemas.openxmlformats.org/officeDocument/2006/relationships/image" Target="../media/image33.png"/><Relationship Id="rId10" Type="http://schemas.openxmlformats.org/officeDocument/2006/relationships/image" Target="../media/image155.svg"/><Relationship Id="rId19" Type="http://schemas.openxmlformats.org/officeDocument/2006/relationships/image" Target="../media/image162.png"/><Relationship Id="rId4" Type="http://schemas.openxmlformats.org/officeDocument/2006/relationships/image" Target="../media/image77.png"/><Relationship Id="rId9" Type="http://schemas.openxmlformats.org/officeDocument/2006/relationships/image" Target="../media/image154.png"/><Relationship Id="rId14" Type="http://schemas.openxmlformats.org/officeDocument/2006/relationships/image" Target="../media/image159.svg"/><Relationship Id="rId22" Type="http://schemas.openxmlformats.org/officeDocument/2006/relationships/image" Target="../media/image165.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69.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75.png"/></Relationships>
</file>

<file path=ppt/slides/_rels/slide4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77.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svg"/><Relationship Id="rId34" Type="http://schemas.openxmlformats.org/officeDocument/2006/relationships/image" Target="../media/image55.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59.png"/><Relationship Id="rId2" Type="http://schemas.openxmlformats.org/officeDocument/2006/relationships/slideLayout" Target="../slideLayouts/slideLayout8.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svg"/><Relationship Id="rId1" Type="http://schemas.openxmlformats.org/officeDocument/2006/relationships/tags" Target="../tags/tag2.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svg"/><Relationship Id="rId40" Type="http://schemas.openxmlformats.org/officeDocument/2006/relationships/hyperlink" Target="https://youtu.be/rs_rz8yFMdY" TargetMode="External"/><Relationship Id="rId5" Type="http://schemas.openxmlformats.org/officeDocument/2006/relationships/image" Target="../media/image26.svg"/><Relationship Id="rId15" Type="http://schemas.openxmlformats.org/officeDocument/2006/relationships/image" Target="../media/image36.svg"/><Relationship Id="rId23" Type="http://schemas.openxmlformats.org/officeDocument/2006/relationships/image" Target="../media/image44.sv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svg"/><Relationship Id="rId31" Type="http://schemas.openxmlformats.org/officeDocument/2006/relationships/image" Target="../media/image52.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 Id="rId35" Type="http://schemas.openxmlformats.org/officeDocument/2006/relationships/image" Target="../media/image56.svg"/><Relationship Id="rId8" Type="http://schemas.openxmlformats.org/officeDocument/2006/relationships/image" Target="../media/image29.png"/><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14" name="TextBox 13">
            <a:extLst>
              <a:ext uri="{FF2B5EF4-FFF2-40B4-BE49-F238E27FC236}">
                <a16:creationId xmlns:a16="http://schemas.microsoft.com/office/drawing/2014/main" id="{887FBEF9-921B-704E-B516-835D840D6925}"/>
              </a:ext>
            </a:extLst>
          </p:cNvPr>
          <p:cNvSpPr txBox="1"/>
          <p:nvPr/>
        </p:nvSpPr>
        <p:spPr>
          <a:xfrm>
            <a:off x="3658088" y="1250986"/>
            <a:ext cx="8156489" cy="3477875"/>
          </a:xfrm>
          <a:prstGeom prst="rect">
            <a:avLst/>
          </a:prstGeom>
          <a:noFill/>
        </p:spPr>
        <p:txBody>
          <a:bodyPr wrap="square">
            <a:spAutoFit/>
          </a:bodyPr>
          <a:lstStyle/>
          <a:p>
            <a:pPr>
              <a:defRPr/>
            </a:pPr>
            <a:r>
              <a:rPr lang="en-ZA" sz="5500" b="1" dirty="0">
                <a:solidFill>
                  <a:schemeClr val="bg1"/>
                </a:solidFill>
                <a:latin typeface="Arial Rounded MT Bold" panose="020F0704030504030204" pitchFamily="34" charset="77"/>
                <a:ea typeface="MS PGothic" panose="020B0600070205080204" pitchFamily="34" charset="-128"/>
              </a:rPr>
              <a:t>Puberty, consent, sex, conception &amp; option counselling for crisis pregnancy workshop</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3066766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3" name="Picture 2">
            <a:extLst>
              <a:ext uri="{FF2B5EF4-FFF2-40B4-BE49-F238E27FC236}">
                <a16:creationId xmlns:a16="http://schemas.microsoft.com/office/drawing/2014/main" id="{0A86A0B9-AA16-2E44-9EBB-BD13E324CC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5810" y="1290238"/>
            <a:ext cx="3291287" cy="458214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9C83D70-2935-924A-A826-C186B1AE1FE5}"/>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Useful Courage Tools</a:t>
            </a:r>
          </a:p>
        </p:txBody>
      </p:sp>
      <p:grpSp>
        <p:nvGrpSpPr>
          <p:cNvPr id="14" name="Group 13">
            <a:extLst>
              <a:ext uri="{FF2B5EF4-FFF2-40B4-BE49-F238E27FC236}">
                <a16:creationId xmlns:a16="http://schemas.microsoft.com/office/drawing/2014/main" id="{3CF78129-EB92-5A4D-90FC-A2A0AD2AA304}"/>
              </a:ext>
            </a:extLst>
          </p:cNvPr>
          <p:cNvGrpSpPr/>
          <p:nvPr/>
        </p:nvGrpSpPr>
        <p:grpSpPr>
          <a:xfrm>
            <a:off x="9816305" y="2038810"/>
            <a:ext cx="772160" cy="711738"/>
            <a:chOff x="6786880" y="2061942"/>
            <a:chExt cx="772160" cy="711738"/>
          </a:xfrm>
        </p:grpSpPr>
        <p:sp>
          <p:nvSpPr>
            <p:cNvPr id="15" name="Rectangle: Rounded Corners 19">
              <a:extLst>
                <a:ext uri="{FF2B5EF4-FFF2-40B4-BE49-F238E27FC236}">
                  <a16:creationId xmlns:a16="http://schemas.microsoft.com/office/drawing/2014/main" id="{A771BE4A-C706-CF4C-B303-6016956CA859}"/>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6" name="Isosceles Triangle 20">
              <a:extLst>
                <a:ext uri="{FF2B5EF4-FFF2-40B4-BE49-F238E27FC236}">
                  <a16:creationId xmlns:a16="http://schemas.microsoft.com/office/drawing/2014/main" id="{C3E83301-E682-AF43-97E4-7756883CE8D4}"/>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grpSp>
      <p:sp>
        <p:nvSpPr>
          <p:cNvPr id="17" name="TextBox 16">
            <a:extLst>
              <a:ext uri="{FF2B5EF4-FFF2-40B4-BE49-F238E27FC236}">
                <a16:creationId xmlns:a16="http://schemas.microsoft.com/office/drawing/2014/main" id="{5991A129-8BEC-1941-9827-A7719A9BD87D}"/>
              </a:ext>
            </a:extLst>
          </p:cNvPr>
          <p:cNvSpPr txBox="1"/>
          <p:nvPr/>
        </p:nvSpPr>
        <p:spPr>
          <a:xfrm>
            <a:off x="1413643" y="5955559"/>
            <a:ext cx="3477000"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Sex, Conception &amp; Pregnancy Awareness Poster</a:t>
            </a:r>
            <a:endParaRPr lang="en-ZA" dirty="0">
              <a:solidFill>
                <a:srgbClr val="482C89"/>
              </a:solidFill>
              <a:latin typeface="Arial Rounded MT Bold" panose="020F0704030504030204" pitchFamily="34" charset="77"/>
            </a:endParaRPr>
          </a:p>
        </p:txBody>
      </p:sp>
      <p:sp>
        <p:nvSpPr>
          <p:cNvPr id="18" name="TextBox 17">
            <a:extLst>
              <a:ext uri="{FF2B5EF4-FFF2-40B4-BE49-F238E27FC236}">
                <a16:creationId xmlns:a16="http://schemas.microsoft.com/office/drawing/2014/main" id="{C391A11C-245A-BE43-B858-2502E27AD4D6}"/>
              </a:ext>
            </a:extLst>
          </p:cNvPr>
          <p:cNvSpPr txBox="1"/>
          <p:nvPr/>
        </p:nvSpPr>
        <p:spPr>
          <a:xfrm>
            <a:off x="5880009" y="6082811"/>
            <a:ext cx="431981" cy="369332"/>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or</a:t>
            </a:r>
            <a:endParaRPr lang="en-ZA" dirty="0">
              <a:solidFill>
                <a:srgbClr val="482C89"/>
              </a:solidFill>
              <a:latin typeface="Arial Rounded MT Bold" panose="020F0704030504030204" pitchFamily="34" charset="77"/>
            </a:endParaRPr>
          </a:p>
        </p:txBody>
      </p:sp>
      <p:sp>
        <p:nvSpPr>
          <p:cNvPr id="19" name="TextBox 18">
            <a:extLst>
              <a:ext uri="{FF2B5EF4-FFF2-40B4-BE49-F238E27FC236}">
                <a16:creationId xmlns:a16="http://schemas.microsoft.com/office/drawing/2014/main" id="{46B8309B-2C90-8140-B355-9E14B0A7E189}"/>
              </a:ext>
            </a:extLst>
          </p:cNvPr>
          <p:cNvSpPr txBox="1"/>
          <p:nvPr/>
        </p:nvSpPr>
        <p:spPr>
          <a:xfrm>
            <a:off x="7301356" y="5955559"/>
            <a:ext cx="4113166"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Sex, Conception &amp; Pregnancy Lesson Plan, Movie &amp; Presentation</a:t>
            </a:r>
            <a:endParaRPr lang="en-ZA" dirty="0">
              <a:solidFill>
                <a:srgbClr val="482C89"/>
              </a:solidFill>
              <a:latin typeface="Arial Rounded MT Bold" panose="020F0704030504030204" pitchFamily="34" charset="77"/>
            </a:endParaRPr>
          </a:p>
        </p:txBody>
      </p:sp>
      <p:pic>
        <p:nvPicPr>
          <p:cNvPr id="5" name="Picture 4">
            <a:extLst>
              <a:ext uri="{FF2B5EF4-FFF2-40B4-BE49-F238E27FC236}">
                <a16:creationId xmlns:a16="http://schemas.microsoft.com/office/drawing/2014/main" id="{EB45F1C4-C3FA-3040-87D3-7F3ABA7C99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1372" y="3553257"/>
            <a:ext cx="4113166" cy="2319125"/>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 cartoon, screenshot, design&#10;&#10;Description automatically generated">
            <a:extLst>
              <a:ext uri="{FF2B5EF4-FFF2-40B4-BE49-F238E27FC236}">
                <a16:creationId xmlns:a16="http://schemas.microsoft.com/office/drawing/2014/main" id="{638F025E-0D94-354F-9B35-AA7059348D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372" y="1290238"/>
            <a:ext cx="1530096" cy="220888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1696B68-3C9C-7444-67FD-98AE74B674C7}"/>
              </a:ext>
            </a:extLst>
          </p:cNvPr>
          <p:cNvSpPr txBox="1"/>
          <p:nvPr/>
        </p:nvSpPr>
        <p:spPr>
          <a:xfrm>
            <a:off x="8601083" y="2883164"/>
            <a:ext cx="3202603" cy="461665"/>
          </a:xfrm>
          <a:prstGeom prst="rect">
            <a:avLst/>
          </a:prstGeom>
          <a:noFill/>
        </p:spPr>
        <p:txBody>
          <a:bodyPr wrap="square">
            <a:spAutoFit/>
          </a:bodyPr>
          <a:lstStyle/>
          <a:p>
            <a:pPr algn="ctr"/>
            <a:r>
              <a:rPr lang="en-US" sz="1200" dirty="0">
                <a:solidFill>
                  <a:srgbClr val="002060"/>
                </a:solidFill>
                <a:latin typeface="Arial Rounded MT Bold" panose="020F0704030504030204" pitchFamily="34" charset="77"/>
                <a:hlinkClick r:id="rId7">
                  <a:extLst>
                    <a:ext uri="{A12FA001-AC4F-418D-AE19-62706E023703}">
                      <ahyp:hlinkClr xmlns:ahyp="http://schemas.microsoft.com/office/drawing/2018/hyperlinkcolor" val="tx"/>
                    </a:ext>
                  </a:extLst>
                </a:hlinkClick>
              </a:rPr>
              <a:t>https://youtu.be/zLbX5r47U6U</a:t>
            </a:r>
            <a:endParaRPr lang="en-US" sz="1200" dirty="0">
              <a:solidFill>
                <a:srgbClr val="002060"/>
              </a:solidFill>
              <a:latin typeface="Arial Rounded MT Bold" panose="020F0704030504030204" pitchFamily="34" charset="77"/>
            </a:endParaRPr>
          </a:p>
          <a:p>
            <a:pPr algn="ctr"/>
            <a:endParaRPr lang="en-US" sz="1200" dirty="0">
              <a:solidFill>
                <a:srgbClr val="002060"/>
              </a:solidFill>
              <a:latin typeface="Arial Rounded MT Bold" panose="020F0704030504030204" pitchFamily="34" charset="77"/>
            </a:endParaRPr>
          </a:p>
        </p:txBody>
      </p:sp>
    </p:spTree>
    <p:custDataLst>
      <p:tags r:id="rId1"/>
    </p:custDataLst>
    <p:extLst>
      <p:ext uri="{BB962C8B-B14F-4D97-AF65-F5344CB8AC3E}">
        <p14:creationId xmlns:p14="http://schemas.microsoft.com/office/powerpoint/2010/main" val="233596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47038" y="748366"/>
            <a:ext cx="5978805" cy="3059623"/>
          </a:xfrm>
          <a:prstGeom prst="rect">
            <a:avLst/>
          </a:prstGeom>
        </p:spPr>
      </p:pic>
      <p:grpSp>
        <p:nvGrpSpPr>
          <p:cNvPr id="6" name="Group 5">
            <a:extLst>
              <a:ext uri="{FF2B5EF4-FFF2-40B4-BE49-F238E27FC236}">
                <a16:creationId xmlns:a16="http://schemas.microsoft.com/office/drawing/2014/main" id="{2A5570F1-37E1-934A-963D-A0AA9DCDD5B3}"/>
              </a:ext>
            </a:extLst>
          </p:cNvPr>
          <p:cNvGrpSpPr/>
          <p:nvPr/>
        </p:nvGrpSpPr>
        <p:grpSpPr>
          <a:xfrm>
            <a:off x="2031117" y="2951434"/>
            <a:ext cx="7924164" cy="3145141"/>
            <a:chOff x="2031117" y="2951434"/>
            <a:chExt cx="7924164" cy="3145141"/>
          </a:xfrm>
        </p:grpSpPr>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9962" y="4527652"/>
              <a:ext cx="2184759" cy="152830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31117" y="2951434"/>
              <a:ext cx="2176575" cy="314514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23955" y="4527652"/>
              <a:ext cx="2231326" cy="1528305"/>
            </a:xfrm>
            <a:prstGeom prst="rect">
              <a:avLst/>
            </a:prstGeom>
          </p:spPr>
        </p:pic>
        <p:sp>
          <p:nvSpPr>
            <p:cNvPr id="20" name="Right Arrow 19"/>
            <p:cNvSpPr/>
            <p:nvPr/>
          </p:nvSpPr>
          <p:spPr>
            <a:xfrm rot="5400000">
              <a:off x="5580701" y="396769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5" name="Right Arrow 24"/>
            <p:cNvSpPr/>
            <p:nvPr/>
          </p:nvSpPr>
          <p:spPr>
            <a:xfrm>
              <a:off x="7055902" y="5563271"/>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6" name="Right Arrow 25"/>
            <p:cNvSpPr/>
            <p:nvPr/>
          </p:nvSpPr>
          <p:spPr>
            <a:xfrm rot="10800000">
              <a:off x="3962745" y="557132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grpSp>
    </p:spTree>
    <p:custDataLst>
      <p:tags r:id="rId1"/>
    </p:custDataLst>
    <p:extLst>
      <p:ext uri="{BB962C8B-B14F-4D97-AF65-F5344CB8AC3E}">
        <p14:creationId xmlns:p14="http://schemas.microsoft.com/office/powerpoint/2010/main" val="14384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46" y="0"/>
            <a:ext cx="12206746"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3830" y="2510365"/>
            <a:ext cx="3164900" cy="15867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2920" y="2505311"/>
            <a:ext cx="3199584" cy="1560772"/>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69776" y="846112"/>
            <a:ext cx="2231326" cy="1528305"/>
          </a:xfrm>
          <a:prstGeom prst="rect">
            <a:avLst/>
          </a:prstGeom>
        </p:spPr>
      </p:pic>
      <p:sp>
        <p:nvSpPr>
          <p:cNvPr id="34" name="Right Arrow 33"/>
          <p:cNvSpPr/>
          <p:nvPr/>
        </p:nvSpPr>
        <p:spPr>
          <a:xfrm>
            <a:off x="5805338" y="2957511"/>
            <a:ext cx="799435"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5" name="Right Arrow 34"/>
          <p:cNvSpPr/>
          <p:nvPr/>
        </p:nvSpPr>
        <p:spPr>
          <a:xfrm rot="10800000">
            <a:off x="5021866" y="2957511"/>
            <a:ext cx="783472"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6" name="Rectangle 35"/>
          <p:cNvSpPr/>
          <p:nvPr/>
        </p:nvSpPr>
        <p:spPr>
          <a:xfrm>
            <a:off x="5652937" y="2481063"/>
            <a:ext cx="327835" cy="844002"/>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p:cNvSpPr/>
          <p:nvPr/>
        </p:nvSpPr>
        <p:spPr>
          <a:xfrm>
            <a:off x="5348138" y="2734379"/>
            <a:ext cx="914400" cy="914400"/>
          </a:xfrm>
          <a:prstGeom prst="ellipse">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400" b="1" dirty="0">
                <a:solidFill>
                  <a:schemeClr val="bg1"/>
                </a:solidFill>
                <a:latin typeface="Arial" panose="020B0604020202020204" pitchFamily="34" charset="0"/>
                <a:cs typeface="Arial" panose="020B0604020202020204" pitchFamily="34" charset="0"/>
              </a:rPr>
              <a:t>OR</a:t>
            </a:r>
          </a:p>
        </p:txBody>
      </p:sp>
      <p:grpSp>
        <p:nvGrpSpPr>
          <p:cNvPr id="2" name="Group 1">
            <a:extLst>
              <a:ext uri="{FF2B5EF4-FFF2-40B4-BE49-F238E27FC236}">
                <a16:creationId xmlns:a16="http://schemas.microsoft.com/office/drawing/2014/main" id="{11A4A65F-341F-6445-99C1-79893C958469}"/>
              </a:ext>
            </a:extLst>
          </p:cNvPr>
          <p:cNvGrpSpPr/>
          <p:nvPr/>
        </p:nvGrpSpPr>
        <p:grpSpPr>
          <a:xfrm>
            <a:off x="6253897" y="4126923"/>
            <a:ext cx="3644334" cy="2014018"/>
            <a:chOff x="6253897" y="4126923"/>
            <a:chExt cx="3644334" cy="2014018"/>
          </a:xfrm>
        </p:grpSpPr>
        <p:pic>
          <p:nvPicPr>
            <p:cNvPr id="29" name="Picture 2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53897" y="4679809"/>
              <a:ext cx="3644334" cy="1461132"/>
            </a:xfrm>
            <a:prstGeom prst="rect">
              <a:avLst/>
            </a:prstGeom>
          </p:spPr>
        </p:pic>
        <p:sp>
          <p:nvSpPr>
            <p:cNvPr id="38" name="Right Arrow 37"/>
            <p:cNvSpPr/>
            <p:nvPr/>
          </p:nvSpPr>
          <p:spPr>
            <a:xfrm rot="5400000">
              <a:off x="7985422" y="411844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grpSp>
    </p:spTree>
    <p:custDataLst>
      <p:tags r:id="rId1"/>
    </p:custDataLst>
    <p:extLst>
      <p:ext uri="{BB962C8B-B14F-4D97-AF65-F5344CB8AC3E}">
        <p14:creationId xmlns:p14="http://schemas.microsoft.com/office/powerpoint/2010/main" val="27821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417" y="884306"/>
            <a:ext cx="3259474" cy="1593720"/>
          </a:xfrm>
          <a:prstGeom prst="rect">
            <a:avLst/>
          </a:prstGeom>
        </p:spPr>
      </p:pic>
      <p:grpSp>
        <p:nvGrpSpPr>
          <p:cNvPr id="6" name="Group 5">
            <a:extLst>
              <a:ext uri="{FF2B5EF4-FFF2-40B4-BE49-F238E27FC236}">
                <a16:creationId xmlns:a16="http://schemas.microsoft.com/office/drawing/2014/main" id="{0243D4B1-A8FB-3B46-BB29-670B74EC9F76}"/>
              </a:ext>
            </a:extLst>
          </p:cNvPr>
          <p:cNvGrpSpPr/>
          <p:nvPr/>
        </p:nvGrpSpPr>
        <p:grpSpPr>
          <a:xfrm>
            <a:off x="2480638" y="1742109"/>
            <a:ext cx="7664904" cy="2646902"/>
            <a:chOff x="2480638" y="1742109"/>
            <a:chExt cx="7664904" cy="2646902"/>
          </a:xfrm>
        </p:grpSpPr>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07394" y="2617844"/>
              <a:ext cx="3438148" cy="1771167"/>
            </a:xfrm>
            <a:prstGeom prst="rect">
              <a:avLst/>
            </a:prstGeom>
          </p:spPr>
        </p:pic>
        <p:sp>
          <p:nvSpPr>
            <p:cNvPr id="35" name="Rounded Rectangle 34"/>
            <p:cNvSpPr/>
            <p:nvPr/>
          </p:nvSpPr>
          <p:spPr>
            <a:xfrm>
              <a:off x="2572655" y="3672039"/>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80638" y="1742109"/>
              <a:ext cx="2311503" cy="1853347"/>
            </a:xfrm>
            <a:prstGeom prst="rect">
              <a:avLst/>
            </a:prstGeom>
          </p:spPr>
        </p:pic>
        <p:grpSp>
          <p:nvGrpSpPr>
            <p:cNvPr id="3" name="Group 2"/>
            <p:cNvGrpSpPr/>
            <p:nvPr/>
          </p:nvGrpSpPr>
          <p:grpSpPr>
            <a:xfrm>
              <a:off x="5021714" y="3667651"/>
              <a:ext cx="1582907" cy="484632"/>
              <a:chOff x="3781214" y="3490654"/>
              <a:chExt cx="1582907" cy="484632"/>
            </a:xfrm>
            <a:solidFill>
              <a:srgbClr val="63459B"/>
            </a:solidFill>
          </p:grpSpPr>
          <p:sp>
            <p:nvSpPr>
              <p:cNvPr id="43" name="Right Arrow 42"/>
              <p:cNvSpPr/>
              <p:nvPr/>
            </p:nvSpPr>
            <p:spPr>
              <a:xfrm>
                <a:off x="4564686" y="3490654"/>
                <a:ext cx="799435"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44" name="Right Arrow 43"/>
              <p:cNvSpPr/>
              <p:nvPr/>
            </p:nvSpPr>
            <p:spPr>
              <a:xfrm rot="10800000">
                <a:off x="3781214" y="3490654"/>
                <a:ext cx="783472"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grpSp>
        <p:sp>
          <p:nvSpPr>
            <p:cNvPr id="45" name="Rectangle 44"/>
            <p:cNvSpPr/>
            <p:nvPr/>
          </p:nvSpPr>
          <p:spPr>
            <a:xfrm>
              <a:off x="5659801" y="2569601"/>
              <a:ext cx="308242" cy="1451245"/>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50" name="Picture 4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32417" y="878220"/>
            <a:ext cx="1071896" cy="1077157"/>
          </a:xfrm>
          <a:prstGeom prst="rect">
            <a:avLst/>
          </a:prstGeom>
        </p:spPr>
      </p:pic>
      <p:grpSp>
        <p:nvGrpSpPr>
          <p:cNvPr id="7" name="Group 6">
            <a:extLst>
              <a:ext uri="{FF2B5EF4-FFF2-40B4-BE49-F238E27FC236}">
                <a16:creationId xmlns:a16="http://schemas.microsoft.com/office/drawing/2014/main" id="{29972202-7F74-AE49-A488-E0917D94F14C}"/>
              </a:ext>
            </a:extLst>
          </p:cNvPr>
          <p:cNvGrpSpPr/>
          <p:nvPr/>
        </p:nvGrpSpPr>
        <p:grpSpPr>
          <a:xfrm>
            <a:off x="2252414" y="4134417"/>
            <a:ext cx="7943330" cy="1951220"/>
            <a:chOff x="2252414" y="4134417"/>
            <a:chExt cx="7943330" cy="1951220"/>
          </a:xfrm>
        </p:grpSpPr>
        <p:pic>
          <p:nvPicPr>
            <p:cNvPr id="22" name="Picture 2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52414" y="5162727"/>
              <a:ext cx="871285" cy="897294"/>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65789" y="5162727"/>
              <a:ext cx="934372" cy="89729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530860" y="5187822"/>
              <a:ext cx="1074174" cy="880130"/>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42250" y="5171310"/>
              <a:ext cx="1046521" cy="897294"/>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994003" y="5208691"/>
              <a:ext cx="894462" cy="867150"/>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747519" y="5190763"/>
              <a:ext cx="1103044" cy="88507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97904" y="5171310"/>
              <a:ext cx="1197840" cy="914327"/>
            </a:xfrm>
            <a:prstGeom prst="roundRect">
              <a:avLst/>
            </a:prstGeom>
          </p:spPr>
        </p:pic>
        <p:sp>
          <p:nvSpPr>
            <p:cNvPr id="52" name="Right Arrow 51"/>
            <p:cNvSpPr/>
            <p:nvPr/>
          </p:nvSpPr>
          <p:spPr>
            <a:xfrm rot="5400000">
              <a:off x="2454217" y="465668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442549" y="465662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598017" y="465662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785972" y="46643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7065202" y="466437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8157497" y="46643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362985" y="465513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 name="Rectangle 1"/>
            <p:cNvSpPr/>
            <p:nvPr/>
          </p:nvSpPr>
          <p:spPr>
            <a:xfrm>
              <a:off x="2572655" y="4528829"/>
              <a:ext cx="7152936" cy="267105"/>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p:cNvSpPr/>
            <p:nvPr/>
          </p:nvSpPr>
          <p:spPr>
            <a:xfrm>
              <a:off x="3383707" y="4134417"/>
              <a:ext cx="282848" cy="394412"/>
            </a:xfrm>
            <a:prstGeom prst="rect">
              <a:avLst/>
            </a:prstGeom>
            <a:solidFill>
              <a:srgbClr val="63459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ustDataLst>
      <p:tags r:id="rId1"/>
    </p:custDataLst>
    <p:extLst>
      <p:ext uri="{BB962C8B-B14F-4D97-AF65-F5344CB8AC3E}">
        <p14:creationId xmlns:p14="http://schemas.microsoft.com/office/powerpoint/2010/main" val="15556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017"/>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6" name="Picture 3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0702" y="684598"/>
            <a:ext cx="3438148" cy="1771167"/>
          </a:xfrm>
          <a:prstGeom prst="rect">
            <a:avLst/>
          </a:prstGeom>
        </p:spPr>
      </p:pic>
      <p:grpSp>
        <p:nvGrpSpPr>
          <p:cNvPr id="6" name="Group 5">
            <a:extLst>
              <a:ext uri="{FF2B5EF4-FFF2-40B4-BE49-F238E27FC236}">
                <a16:creationId xmlns:a16="http://schemas.microsoft.com/office/drawing/2014/main" id="{B8607CD7-DA38-C545-8A4D-E6ACA60FB456}"/>
              </a:ext>
            </a:extLst>
          </p:cNvPr>
          <p:cNvGrpSpPr/>
          <p:nvPr/>
        </p:nvGrpSpPr>
        <p:grpSpPr>
          <a:xfrm>
            <a:off x="7380253" y="1114489"/>
            <a:ext cx="2332689" cy="4783629"/>
            <a:chOff x="7380253" y="1114489"/>
            <a:chExt cx="2332689" cy="4783629"/>
          </a:xfrm>
        </p:grpSpPr>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80253" y="3278194"/>
              <a:ext cx="2332689" cy="2619924"/>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70976" y="2262572"/>
              <a:ext cx="845451" cy="868097"/>
            </a:xfrm>
            <a:prstGeom prst="rect">
              <a:avLst/>
            </a:prstGeom>
          </p:spPr>
        </p:pic>
        <p:sp>
          <p:nvSpPr>
            <p:cNvPr id="37" name="Bent Arrow 36"/>
            <p:cNvSpPr/>
            <p:nvPr/>
          </p:nvSpPr>
          <p:spPr>
            <a:xfrm rot="5400000">
              <a:off x="7857778" y="1092096"/>
              <a:ext cx="1035226" cy="1080012"/>
            </a:xfrm>
            <a:prstGeom prst="bentArrow">
              <a:avLst>
                <a:gd name="adj1" fmla="val 25000"/>
                <a:gd name="adj2" fmla="val 25000"/>
                <a:gd name="adj3" fmla="val 25000"/>
                <a:gd name="adj4" fmla="val 22855"/>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grpSp>
        <p:nvGrpSpPr>
          <p:cNvPr id="3" name="Group 2">
            <a:extLst>
              <a:ext uri="{FF2B5EF4-FFF2-40B4-BE49-F238E27FC236}">
                <a16:creationId xmlns:a16="http://schemas.microsoft.com/office/drawing/2014/main" id="{454742F3-CF9E-5A4A-AC85-75A21AF464DE}"/>
              </a:ext>
            </a:extLst>
          </p:cNvPr>
          <p:cNvGrpSpPr/>
          <p:nvPr/>
        </p:nvGrpSpPr>
        <p:grpSpPr>
          <a:xfrm>
            <a:off x="1966350" y="1043557"/>
            <a:ext cx="2911426" cy="4819781"/>
            <a:chOff x="1966350" y="1043557"/>
            <a:chExt cx="2911426" cy="4819781"/>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66350" y="2455765"/>
              <a:ext cx="2911426" cy="340757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23412" y="2146939"/>
              <a:ext cx="987989" cy="850130"/>
            </a:xfrm>
            <a:prstGeom prst="rect">
              <a:avLst/>
            </a:prstGeom>
          </p:spPr>
        </p:pic>
        <p:sp>
          <p:nvSpPr>
            <p:cNvPr id="38" name="Bent Arrow 37"/>
            <p:cNvSpPr/>
            <p:nvPr/>
          </p:nvSpPr>
          <p:spPr>
            <a:xfrm rot="5400000" flipV="1">
              <a:off x="3167646" y="986294"/>
              <a:ext cx="1035226" cy="1149751"/>
            </a:xfrm>
            <a:prstGeom prst="bentArrow">
              <a:avLst>
                <a:gd name="adj1" fmla="val 25000"/>
                <a:gd name="adj2" fmla="val 25000"/>
                <a:gd name="adj3" fmla="val 25000"/>
                <a:gd name="adj4" fmla="val 22855"/>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spTree>
    <p:custDataLst>
      <p:tags r:id="rId1"/>
    </p:custDataLst>
    <p:extLst>
      <p:ext uri="{BB962C8B-B14F-4D97-AF65-F5344CB8AC3E}">
        <p14:creationId xmlns:p14="http://schemas.microsoft.com/office/powerpoint/2010/main" val="8601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096243" y="1676817"/>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Do you have any questions about this process?</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811428" y="162945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other sources do you use to find out about sex, birth control and pregnancy?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Arial Rounded MT Bold" panose="020F0704030504030204" pitchFamily="34" charset="77"/>
                <a:ea typeface="MS PGothic" panose="020B0600070205080204" pitchFamily="34" charset="-128"/>
              </a:rPr>
              <a:t>? </a:t>
            </a:r>
          </a:p>
        </p:txBody>
      </p:sp>
      <p:sp>
        <p:nvSpPr>
          <p:cNvPr id="15" name="Speech Bubble: Rectangle with Corners Rounded 6">
            <a:extLst>
              <a:ext uri="{FF2B5EF4-FFF2-40B4-BE49-F238E27FC236}">
                <a16:creationId xmlns:a16="http://schemas.microsoft.com/office/drawing/2014/main" id="{AC622B68-1E94-8046-BADA-141C28E198BA}"/>
              </a:ext>
            </a:extLst>
          </p:cNvPr>
          <p:cNvSpPr/>
          <p:nvPr/>
        </p:nvSpPr>
        <p:spPr>
          <a:xfrm>
            <a:off x="8137828" y="4182051"/>
            <a:ext cx="3061046" cy="1163019"/>
          </a:xfrm>
          <a:prstGeom prst="wedgeRoundRectCallout">
            <a:avLst>
              <a:gd name="adj1" fmla="val -50214"/>
              <a:gd name="adj2" fmla="val -8479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was your experience of trying to get this information from these other sources?</a:t>
            </a:r>
          </a:p>
        </p:txBody>
      </p:sp>
      <p:sp>
        <p:nvSpPr>
          <p:cNvPr id="16" name="Speech Bubble: Rectangle with Corners Rounded 3">
            <a:extLst>
              <a:ext uri="{FF2B5EF4-FFF2-40B4-BE49-F238E27FC236}">
                <a16:creationId xmlns:a16="http://schemas.microsoft.com/office/drawing/2014/main" id="{63D0CD1F-64B4-4947-8634-EDA7F67F4103}"/>
              </a:ext>
            </a:extLst>
          </p:cNvPr>
          <p:cNvSpPr/>
          <p:nvPr/>
        </p:nvSpPr>
        <p:spPr>
          <a:xfrm>
            <a:off x="1162099" y="4384391"/>
            <a:ext cx="2915097" cy="1163019"/>
          </a:xfrm>
          <a:prstGeom prst="wedgeRoundRectCallout">
            <a:avLst>
              <a:gd name="adj1" fmla="val 39641"/>
              <a:gd name="adj2" fmla="val -7985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Is there anything you don’t understand or would like more information about?</a:t>
            </a:r>
          </a:p>
        </p:txBody>
      </p:sp>
    </p:spTree>
    <p:extLst>
      <p:ext uri="{BB962C8B-B14F-4D97-AF65-F5344CB8AC3E}">
        <p14:creationId xmlns:p14="http://schemas.microsoft.com/office/powerpoint/2010/main" val="3711666250"/>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1115023"/>
            <a:ext cx="8230917" cy="3785652"/>
          </a:xfrm>
          <a:prstGeom prst="rect">
            <a:avLst/>
          </a:prstGeom>
          <a:noFill/>
        </p:spPr>
        <p:txBody>
          <a:bodyPr wrap="squar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What causes and what prevents crisis pregnancy in our communities?</a:t>
            </a:r>
            <a:endParaRPr lang="en-US" sz="6000" dirty="0">
              <a:latin typeface="Arial Rounded MT Bold" panose="020F0704030504030204" pitchFamily="34" charset="77"/>
            </a:endParaRPr>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grpSp>
        <p:nvGrpSpPr>
          <p:cNvPr id="28" name="Group 27">
            <a:extLst>
              <a:ext uri="{FF2B5EF4-FFF2-40B4-BE49-F238E27FC236}">
                <a16:creationId xmlns:a16="http://schemas.microsoft.com/office/drawing/2014/main" id="{98D7F98C-EF48-0F40-A62D-D41E48D788EE}"/>
              </a:ext>
            </a:extLst>
          </p:cNvPr>
          <p:cNvGrpSpPr/>
          <p:nvPr/>
        </p:nvGrpSpPr>
        <p:grpSpPr>
          <a:xfrm>
            <a:off x="10094196" y="3951363"/>
            <a:ext cx="2179978" cy="2906637"/>
            <a:chOff x="10094196" y="3951363"/>
            <a:chExt cx="2179978" cy="2906637"/>
          </a:xfrm>
        </p:grpSpPr>
        <p:pic>
          <p:nvPicPr>
            <p:cNvPr id="16" name="Picture 15" descr="Icon&#10;&#10;Description automatically generated">
              <a:extLst>
                <a:ext uri="{FF2B5EF4-FFF2-40B4-BE49-F238E27FC236}">
                  <a16:creationId xmlns:a16="http://schemas.microsoft.com/office/drawing/2014/main" id="{72CBD808-F464-8E46-A86C-1C172F665845}"/>
                </a:ext>
              </a:extLst>
            </p:cNvPr>
            <p:cNvPicPr>
              <a:picLocks noChangeAspect="1"/>
            </p:cNvPicPr>
            <p:nvPr/>
          </p:nvPicPr>
          <p:blipFill>
            <a:blip r:embed="rId4"/>
            <a:stretch>
              <a:fillRect/>
            </a:stretch>
          </p:blipFill>
          <p:spPr>
            <a:xfrm>
              <a:off x="10094196" y="3951363"/>
              <a:ext cx="2179978" cy="2906637"/>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C697716B-5A2B-A741-83BB-27C12D63CDB1}"/>
                    </a:ext>
                  </a:extLst>
                </p14:cNvPr>
                <p14:cNvContentPartPr/>
                <p14:nvPr/>
              </p14:nvContentPartPr>
              <p14:xfrm>
                <a:off x="11041585" y="4818235"/>
                <a:ext cx="203040" cy="56880"/>
              </p14:xfrm>
            </p:contentPart>
          </mc:Choice>
          <mc:Fallback xmlns="">
            <p:pic>
              <p:nvPicPr>
                <p:cNvPr id="17" name="Ink 16">
                  <a:extLst>
                    <a:ext uri="{FF2B5EF4-FFF2-40B4-BE49-F238E27FC236}">
                      <a16:creationId xmlns:a16="http://schemas.microsoft.com/office/drawing/2014/main" id="{C697716B-5A2B-A741-83BB-27C12D63CDB1}"/>
                    </a:ext>
                  </a:extLst>
                </p:cNvPr>
                <p:cNvPicPr/>
                <p:nvPr/>
              </p:nvPicPr>
              <p:blipFill>
                <a:blip r:embed="rId8"/>
                <a:stretch>
                  <a:fillRect/>
                </a:stretch>
              </p:blipFill>
              <p:spPr>
                <a:xfrm>
                  <a:off x="11023585" y="4800595"/>
                  <a:ext cx="2386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6D3549A-96D6-3741-B938-4AD5E6202DD5}"/>
                    </a:ext>
                  </a:extLst>
                </p14:cNvPr>
                <p14:cNvContentPartPr/>
                <p14:nvPr/>
              </p14:nvContentPartPr>
              <p14:xfrm>
                <a:off x="11030065" y="4868275"/>
                <a:ext cx="29160" cy="32400"/>
              </p14:xfrm>
            </p:contentPart>
          </mc:Choice>
          <mc:Fallback xmlns="">
            <p:pic>
              <p:nvPicPr>
                <p:cNvPr id="21" name="Ink 20">
                  <a:extLst>
                    <a:ext uri="{FF2B5EF4-FFF2-40B4-BE49-F238E27FC236}">
                      <a16:creationId xmlns:a16="http://schemas.microsoft.com/office/drawing/2014/main" id="{46D3549A-96D6-3741-B938-4AD5E6202DD5}"/>
                    </a:ext>
                  </a:extLst>
                </p:cNvPr>
                <p:cNvPicPr/>
                <p:nvPr/>
              </p:nvPicPr>
              <p:blipFill>
                <a:blip r:embed="rId10"/>
                <a:stretch>
                  <a:fillRect/>
                </a:stretch>
              </p:blipFill>
              <p:spPr>
                <a:xfrm>
                  <a:off x="11012425" y="4850635"/>
                  <a:ext cx="648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A799EB9-6C79-8C44-B710-1491976A9190}"/>
                    </a:ext>
                  </a:extLst>
                </p14:cNvPr>
                <p14:cNvContentPartPr/>
                <p14:nvPr/>
              </p14:nvContentPartPr>
              <p14:xfrm>
                <a:off x="11161105" y="4826875"/>
                <a:ext cx="27360" cy="1800"/>
              </p14:xfrm>
            </p:contentPart>
          </mc:Choice>
          <mc:Fallback xmlns="">
            <p:pic>
              <p:nvPicPr>
                <p:cNvPr id="22" name="Ink 21">
                  <a:extLst>
                    <a:ext uri="{FF2B5EF4-FFF2-40B4-BE49-F238E27FC236}">
                      <a16:creationId xmlns:a16="http://schemas.microsoft.com/office/drawing/2014/main" id="{2A799EB9-6C79-8C44-B710-1491976A9190}"/>
                    </a:ext>
                  </a:extLst>
                </p:cNvPr>
                <p:cNvPicPr/>
                <p:nvPr/>
              </p:nvPicPr>
              <p:blipFill>
                <a:blip r:embed="rId12"/>
                <a:stretch>
                  <a:fillRect/>
                </a:stretch>
              </p:blipFill>
              <p:spPr>
                <a:xfrm>
                  <a:off x="11143465" y="4808875"/>
                  <a:ext cx="63000" cy="37440"/>
                </a:xfrm>
                <a:prstGeom prst="rect">
                  <a:avLst/>
                </a:prstGeom>
              </p:spPr>
            </p:pic>
          </mc:Fallback>
        </mc:AlternateContent>
        <p:grpSp>
          <p:nvGrpSpPr>
            <p:cNvPr id="25" name="Group 24">
              <a:extLst>
                <a:ext uri="{FF2B5EF4-FFF2-40B4-BE49-F238E27FC236}">
                  <a16:creationId xmlns:a16="http://schemas.microsoft.com/office/drawing/2014/main" id="{9D912AFF-0FEF-3A4B-B2BA-399981EF8E0F}"/>
                </a:ext>
              </a:extLst>
            </p:cNvPr>
            <p:cNvGrpSpPr/>
            <p:nvPr/>
          </p:nvGrpSpPr>
          <p:grpSpPr>
            <a:xfrm>
              <a:off x="11068585" y="4814635"/>
              <a:ext cx="228240" cy="72360"/>
              <a:chOff x="11068585" y="4814635"/>
              <a:chExt cx="228240" cy="723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C27B4C3-318F-8645-BC1E-863269B76C3C}"/>
                      </a:ext>
                    </a:extLst>
                  </p14:cNvPr>
                  <p14:cNvContentPartPr/>
                  <p14:nvPr/>
                </p14:nvContentPartPr>
                <p14:xfrm>
                  <a:off x="11154265" y="4814635"/>
                  <a:ext cx="86040" cy="65520"/>
                </p14:xfrm>
              </p:contentPart>
            </mc:Choice>
            <mc:Fallback xmlns="">
              <p:pic>
                <p:nvPicPr>
                  <p:cNvPr id="18" name="Ink 17">
                    <a:extLst>
                      <a:ext uri="{FF2B5EF4-FFF2-40B4-BE49-F238E27FC236}">
                        <a16:creationId xmlns:a16="http://schemas.microsoft.com/office/drawing/2014/main" id="{AC27B4C3-318F-8645-BC1E-863269B76C3C}"/>
                      </a:ext>
                    </a:extLst>
                  </p:cNvPr>
                  <p:cNvPicPr/>
                  <p:nvPr/>
                </p:nvPicPr>
                <p:blipFill>
                  <a:blip r:embed="rId14"/>
                  <a:stretch>
                    <a:fillRect/>
                  </a:stretch>
                </p:blipFill>
                <p:spPr>
                  <a:xfrm>
                    <a:off x="11136625" y="4796995"/>
                    <a:ext cx="1216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6F84FAA7-06B0-C44C-BDA1-7F654D626063}"/>
                      </a:ext>
                    </a:extLst>
                  </p14:cNvPr>
                  <p14:cNvContentPartPr/>
                  <p14:nvPr/>
                </p14:nvContentPartPr>
                <p14:xfrm>
                  <a:off x="11238505" y="4883035"/>
                  <a:ext cx="360" cy="3960"/>
                </p14:xfrm>
              </p:contentPart>
            </mc:Choice>
            <mc:Fallback xmlns="">
              <p:pic>
                <p:nvPicPr>
                  <p:cNvPr id="19" name="Ink 18">
                    <a:extLst>
                      <a:ext uri="{FF2B5EF4-FFF2-40B4-BE49-F238E27FC236}">
                        <a16:creationId xmlns:a16="http://schemas.microsoft.com/office/drawing/2014/main" id="{6F84FAA7-06B0-C44C-BDA1-7F654D626063}"/>
                      </a:ext>
                    </a:extLst>
                  </p:cNvPr>
                  <p:cNvPicPr/>
                  <p:nvPr/>
                </p:nvPicPr>
                <p:blipFill>
                  <a:blip r:embed="rId16"/>
                  <a:stretch>
                    <a:fillRect/>
                  </a:stretch>
                </p:blipFill>
                <p:spPr>
                  <a:xfrm>
                    <a:off x="11220865" y="4865035"/>
                    <a:ext cx="36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7A689E05-F124-CA49-9614-38C56E11CA57}"/>
                      </a:ext>
                    </a:extLst>
                  </p14:cNvPr>
                  <p14:cNvContentPartPr/>
                  <p14:nvPr/>
                </p14:nvContentPartPr>
                <p14:xfrm>
                  <a:off x="11068585" y="4834795"/>
                  <a:ext cx="228240" cy="38160"/>
                </p14:xfrm>
              </p:contentPart>
            </mc:Choice>
            <mc:Fallback xmlns="">
              <p:pic>
                <p:nvPicPr>
                  <p:cNvPr id="24" name="Ink 23">
                    <a:extLst>
                      <a:ext uri="{FF2B5EF4-FFF2-40B4-BE49-F238E27FC236}">
                        <a16:creationId xmlns:a16="http://schemas.microsoft.com/office/drawing/2014/main" id="{7A689E05-F124-CA49-9614-38C56E11CA57}"/>
                      </a:ext>
                    </a:extLst>
                  </p:cNvPr>
                  <p:cNvPicPr/>
                  <p:nvPr/>
                </p:nvPicPr>
                <p:blipFill>
                  <a:blip r:embed="rId18"/>
                  <a:stretch>
                    <a:fillRect/>
                  </a:stretch>
                </p:blipFill>
                <p:spPr>
                  <a:xfrm>
                    <a:off x="11050945" y="4817155"/>
                    <a:ext cx="263880" cy="73800"/>
                  </a:xfrm>
                  <a:prstGeom prst="rect">
                    <a:avLst/>
                  </a:prstGeom>
                </p:spPr>
              </p:pic>
            </mc:Fallback>
          </mc:AlternateContent>
        </p:grpSp>
      </p:grpSp>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33048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4215" y="4435"/>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9107"/>
            <a:ext cx="8508124"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Useful courage tools</a:t>
            </a:r>
          </a:p>
        </p:txBody>
      </p:sp>
      <p:sp>
        <p:nvSpPr>
          <p:cNvPr id="27" name="TextBox 26">
            <a:extLst>
              <a:ext uri="{FF2B5EF4-FFF2-40B4-BE49-F238E27FC236}">
                <a16:creationId xmlns:a16="http://schemas.microsoft.com/office/drawing/2014/main" id="{C35DE230-AE39-4FF7-8771-56E167D433CF}"/>
              </a:ext>
            </a:extLst>
          </p:cNvPr>
          <p:cNvSpPr txBox="1"/>
          <p:nvPr/>
        </p:nvSpPr>
        <p:spPr>
          <a:xfrm>
            <a:off x="449043" y="5847786"/>
            <a:ext cx="3294717"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Courage Community Map and stickers/buttons</a:t>
            </a:r>
            <a:endParaRPr lang="en-ZA" dirty="0">
              <a:solidFill>
                <a:srgbClr val="482C89"/>
              </a:solidFill>
              <a:latin typeface="Arial Rounded MT Bold" panose="020F0704030504030204" pitchFamily="34" charset="77"/>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4235623" y="5999731"/>
            <a:ext cx="431981" cy="369332"/>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or</a:t>
            </a:r>
            <a:endParaRPr lang="en-ZA" dirty="0">
              <a:solidFill>
                <a:srgbClr val="482C89"/>
              </a:solidFill>
              <a:latin typeface="Arial Rounded MT Bold" panose="020F0704030504030204" pitchFamily="34" charset="77"/>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8346072" y="5895307"/>
            <a:ext cx="2725311"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Projection of Map &amp; white board markers</a:t>
            </a:r>
            <a:endParaRPr lang="en-ZA" dirty="0">
              <a:solidFill>
                <a:srgbClr val="482C89"/>
              </a:solidFill>
              <a:latin typeface="Arial Rounded MT Bold" panose="020F0704030504030204" pitchFamily="34" charset="77"/>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1842">
            <a:off x="444970" y="2183127"/>
            <a:ext cx="3808923" cy="2689451"/>
          </a:xfrm>
          <a:prstGeom prst="rect">
            <a:avLst/>
          </a:prstGeom>
        </p:spPr>
      </p:pic>
      <p:pic>
        <p:nvPicPr>
          <p:cNvPr id="4" name="Picture 3" descr="Map&#10;&#10;Description automatically generated">
            <a:extLst>
              <a:ext uri="{FF2B5EF4-FFF2-40B4-BE49-F238E27FC236}">
                <a16:creationId xmlns:a16="http://schemas.microsoft.com/office/drawing/2014/main" id="{D19FD016-96AB-B744-B1FE-AEE51BB97B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05958">
            <a:off x="1923331" y="1733011"/>
            <a:ext cx="2559952" cy="3622807"/>
          </a:xfrm>
          <a:prstGeom prst="rect">
            <a:avLst/>
          </a:prstGeom>
        </p:spPr>
      </p:pic>
      <p:pic>
        <p:nvPicPr>
          <p:cNvPr id="8" name="Picture 2" descr="BEHAVIOR STICKERS PACK OF 320 : Amazon.in: Office Products">
            <a:extLst>
              <a:ext uri="{FF2B5EF4-FFF2-40B4-BE49-F238E27FC236}">
                <a16:creationId xmlns:a16="http://schemas.microsoft.com/office/drawing/2014/main" id="{C11AF9BA-4E52-6346-90EC-D0DD84D5FF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95413" y="4839732"/>
            <a:ext cx="659158" cy="86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Dry Erase Marker Black I abcteach.com | abcteach">
            <a:extLst>
              <a:ext uri="{FF2B5EF4-FFF2-40B4-BE49-F238E27FC236}">
                <a16:creationId xmlns:a16="http://schemas.microsoft.com/office/drawing/2014/main" id="{353FB1E6-263E-C342-81E6-0FF810263E1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a:ext>
            </a:extLst>
          </a:blip>
          <a:srcRect/>
          <a:stretch>
            <a:fillRect/>
          </a:stretch>
        </p:blipFill>
        <p:spPr bwMode="auto">
          <a:xfrm>
            <a:off x="9510302" y="4959355"/>
            <a:ext cx="739864" cy="739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lip Art: Dry Erase Marker Black I abcteach.com | abcteach">
            <a:extLst>
              <a:ext uri="{FF2B5EF4-FFF2-40B4-BE49-F238E27FC236}">
                <a16:creationId xmlns:a16="http://schemas.microsoft.com/office/drawing/2014/main" id="{C12256A3-DF8E-1540-B3A2-CCC2263B9D78}"/>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a:ext>
            </a:extLst>
          </a:blip>
          <a:srcRect/>
          <a:stretch>
            <a:fillRect/>
          </a:stretch>
        </p:blipFill>
        <p:spPr bwMode="auto">
          <a:xfrm>
            <a:off x="9871283" y="4970684"/>
            <a:ext cx="739864" cy="7398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ip Art: Dry Erase Marker Black I abcteach.com | abcteach">
            <a:extLst>
              <a:ext uri="{FF2B5EF4-FFF2-40B4-BE49-F238E27FC236}">
                <a16:creationId xmlns:a16="http://schemas.microsoft.com/office/drawing/2014/main" id="{AAD1D461-00AE-1E40-B171-7D98DF5DF001}"/>
              </a:ext>
            </a:extLst>
          </p:cNvPr>
          <p:cNvPicPr>
            <a:picLocks noChangeAspect="1" noChangeArrowheads="1"/>
          </p:cNvPicPr>
          <p:nvPr/>
        </p:nvPicPr>
        <p:blipFill>
          <a:blip r:embed="rId6" cstate="screen">
            <a:extLst>
              <a:ext uri="{BEBA8EAE-BF5A-486C-A8C5-ECC9F3942E4B}">
                <a14:imgProps xmlns:a14="http://schemas.microsoft.com/office/drawing/2010/main">
                  <a14:imgLayer r:embed="rId8">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a:ext>
            </a:extLst>
          </a:blip>
          <a:srcRect/>
          <a:stretch>
            <a:fillRect/>
          </a:stretch>
        </p:blipFill>
        <p:spPr bwMode="auto">
          <a:xfrm>
            <a:off x="9057698" y="4948026"/>
            <a:ext cx="739864" cy="7398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5D70354-DDB0-1113-463C-525B194851E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23512" y="2623613"/>
            <a:ext cx="3391787" cy="1912390"/>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 cartoon, screenshot, design&#10;&#10;Description automatically generated">
            <a:extLst>
              <a:ext uri="{FF2B5EF4-FFF2-40B4-BE49-F238E27FC236}">
                <a16:creationId xmlns:a16="http://schemas.microsoft.com/office/drawing/2014/main" id="{937151D3-1623-9E7E-59A5-6874202561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79007" y="2623613"/>
            <a:ext cx="1833985" cy="264758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EAAB668-E0A5-B7A7-127C-6DFA5A89E200}"/>
              </a:ext>
            </a:extLst>
          </p:cNvPr>
          <p:cNvSpPr txBox="1"/>
          <p:nvPr/>
        </p:nvSpPr>
        <p:spPr>
          <a:xfrm>
            <a:off x="4448640" y="5872562"/>
            <a:ext cx="3294717"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Courage School </a:t>
            </a:r>
          </a:p>
          <a:p>
            <a:pPr algn="ctr">
              <a:defRPr/>
            </a:pPr>
            <a:r>
              <a:rPr lang="en-ZA" b="1" dirty="0">
                <a:solidFill>
                  <a:srgbClr val="482C89"/>
                </a:solidFill>
                <a:latin typeface="Arial Rounded MT Bold" panose="020F0704030504030204" pitchFamily="34" charset="77"/>
                <a:ea typeface="MS PGothic" panose="020B0600070205080204" pitchFamily="34" charset="-128"/>
              </a:rPr>
              <a:t>Lesson Plan</a:t>
            </a:r>
            <a:endParaRPr lang="en-ZA" dirty="0">
              <a:solidFill>
                <a:srgbClr val="482C89"/>
              </a:solidFill>
              <a:latin typeface="Arial Rounded MT Bold" panose="020F0704030504030204" pitchFamily="34" charset="77"/>
            </a:endParaRPr>
          </a:p>
        </p:txBody>
      </p:sp>
      <p:sp>
        <p:nvSpPr>
          <p:cNvPr id="13" name="TextBox 12">
            <a:extLst>
              <a:ext uri="{FF2B5EF4-FFF2-40B4-BE49-F238E27FC236}">
                <a16:creationId xmlns:a16="http://schemas.microsoft.com/office/drawing/2014/main" id="{29C5A586-B23A-61DD-A764-03F1E4A942EB}"/>
              </a:ext>
            </a:extLst>
          </p:cNvPr>
          <p:cNvSpPr txBox="1"/>
          <p:nvPr/>
        </p:nvSpPr>
        <p:spPr>
          <a:xfrm>
            <a:off x="7491531" y="5999731"/>
            <a:ext cx="431981" cy="369332"/>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or</a:t>
            </a:r>
            <a:endParaRPr lang="en-ZA" dirty="0">
              <a:solidFill>
                <a:srgbClr val="482C89"/>
              </a:solidFill>
              <a:latin typeface="Arial Rounded MT Bold" panose="020F0704030504030204" pitchFamily="34" charset="77"/>
            </a:endParaRPr>
          </a:p>
        </p:txBody>
      </p:sp>
    </p:spTree>
    <p:extLst>
      <p:ext uri="{BB962C8B-B14F-4D97-AF65-F5344CB8AC3E}">
        <p14:creationId xmlns:p14="http://schemas.microsoft.com/office/powerpoint/2010/main" val="1177726828"/>
      </p:ext>
    </p:extLst>
  </p:cSld>
  <p:clrMapOvr>
    <a:masterClrMapping/>
  </p:clrMapOvr>
  <mc:AlternateContent xmlns:mc="http://schemas.openxmlformats.org/markup-compatibility/2006" xmlns:p14="http://schemas.microsoft.com/office/powerpoint/2010/main">
    <mc:Choice Requires="p14">
      <p:transition spd="slow" p14:dur="2000" advTm="37677"/>
    </mc:Choice>
    <mc:Fallback xmlns="">
      <p:transition spd="slow" advTm="3767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pic>
        <p:nvPicPr>
          <p:cNvPr id="9" name="Picture 8" descr="Map&#10;&#10;Description automatically generated">
            <a:extLst>
              <a:ext uri="{FF2B5EF4-FFF2-40B4-BE49-F238E27FC236}">
                <a16:creationId xmlns:a16="http://schemas.microsoft.com/office/drawing/2014/main" id="{68C32B72-CA37-D24A-89E4-104FC0B71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649" y="1272729"/>
            <a:ext cx="3628553" cy="5135076"/>
          </a:xfrm>
          <a:prstGeom prst="rect">
            <a:avLst/>
          </a:prstGeom>
        </p:spPr>
      </p:pic>
      <p:sp>
        <p:nvSpPr>
          <p:cNvPr id="6" name="TextBox 5">
            <a:extLst>
              <a:ext uri="{FF2B5EF4-FFF2-40B4-BE49-F238E27FC236}">
                <a16:creationId xmlns:a16="http://schemas.microsoft.com/office/drawing/2014/main" id="{C7630E48-95FA-4130-9837-80BC2FCE60ED}"/>
              </a:ext>
            </a:extLst>
          </p:cNvPr>
          <p:cNvSpPr txBox="1"/>
          <p:nvPr/>
        </p:nvSpPr>
        <p:spPr>
          <a:xfrm>
            <a:off x="0" y="257066"/>
            <a:ext cx="12170776"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What we should ask?</a:t>
            </a:r>
          </a:p>
        </p:txBody>
      </p:sp>
      <p:pic>
        <p:nvPicPr>
          <p:cNvPr id="3" name="Picture 2">
            <a:extLst>
              <a:ext uri="{FF2B5EF4-FFF2-40B4-BE49-F238E27FC236}">
                <a16:creationId xmlns:a16="http://schemas.microsoft.com/office/drawing/2014/main" id="{2AF4DDE8-2900-43C5-B176-1D5049651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1594" y="3428999"/>
            <a:ext cx="1590071" cy="3098423"/>
          </a:xfrm>
          <a:prstGeom prst="rect">
            <a:avLst/>
          </a:prstGeom>
        </p:spPr>
      </p:pic>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446028" y="2555356"/>
            <a:ext cx="3099941" cy="1422226"/>
          </a:xfrm>
          <a:prstGeom prst="wedgeRoundRectCallout">
            <a:avLst>
              <a:gd name="adj1" fmla="val -16836"/>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are some of the causes of crisis pregnancy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701723" y="2522988"/>
            <a:ext cx="2858683" cy="1422226"/>
          </a:xfrm>
          <a:prstGeom prst="wedgeRoundRectCallout">
            <a:avLst>
              <a:gd name="adj1" fmla="val 26377"/>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could prevent crisis pregnancy in our community?</a:t>
            </a:r>
          </a:p>
        </p:txBody>
      </p:sp>
      <p:pic>
        <p:nvPicPr>
          <p:cNvPr id="8" name="Picture 7">
            <a:extLst>
              <a:ext uri="{FF2B5EF4-FFF2-40B4-BE49-F238E27FC236}">
                <a16:creationId xmlns:a16="http://schemas.microsoft.com/office/drawing/2014/main" id="{C82784A3-59BF-D94B-9A7C-A2DF6A8AB6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78186" y="3747346"/>
            <a:ext cx="1682220" cy="2880456"/>
          </a:xfrm>
          <a:prstGeom prst="rect">
            <a:avLst/>
          </a:prstGeom>
        </p:spPr>
      </p:pic>
      <p:sp>
        <p:nvSpPr>
          <p:cNvPr id="5" name="Oval 4">
            <a:extLst>
              <a:ext uri="{FF2B5EF4-FFF2-40B4-BE49-F238E27FC236}">
                <a16:creationId xmlns:a16="http://schemas.microsoft.com/office/drawing/2014/main" id="{EB76F472-109F-5D44-803E-4E2AC92B3906}"/>
              </a:ext>
            </a:extLst>
          </p:cNvPr>
          <p:cNvSpPr/>
          <p:nvPr/>
        </p:nvSpPr>
        <p:spPr>
          <a:xfrm>
            <a:off x="5398333" y="2636227"/>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0" name="Oval 9">
            <a:extLst>
              <a:ext uri="{FF2B5EF4-FFF2-40B4-BE49-F238E27FC236}">
                <a16:creationId xmlns:a16="http://schemas.microsoft.com/office/drawing/2014/main" id="{A7DA4CA0-4683-5447-AAF3-316EE9A0B5C5}"/>
              </a:ext>
            </a:extLst>
          </p:cNvPr>
          <p:cNvSpPr/>
          <p:nvPr/>
        </p:nvSpPr>
        <p:spPr>
          <a:xfrm>
            <a:off x="5398333" y="497821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1" name="Oval 10">
            <a:extLst>
              <a:ext uri="{FF2B5EF4-FFF2-40B4-BE49-F238E27FC236}">
                <a16:creationId xmlns:a16="http://schemas.microsoft.com/office/drawing/2014/main" id="{26FAF25D-0C56-0840-9F0F-61AF0BC44279}"/>
              </a:ext>
            </a:extLst>
          </p:cNvPr>
          <p:cNvSpPr/>
          <p:nvPr/>
        </p:nvSpPr>
        <p:spPr>
          <a:xfrm>
            <a:off x="6003217" y="1641941"/>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2" name="Oval 11">
            <a:extLst>
              <a:ext uri="{FF2B5EF4-FFF2-40B4-BE49-F238E27FC236}">
                <a16:creationId xmlns:a16="http://schemas.microsoft.com/office/drawing/2014/main" id="{FF6F4926-565A-824D-8508-CAB541873B76}"/>
              </a:ext>
            </a:extLst>
          </p:cNvPr>
          <p:cNvSpPr/>
          <p:nvPr/>
        </p:nvSpPr>
        <p:spPr>
          <a:xfrm>
            <a:off x="6421431" y="549457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3" name="Oval 12">
            <a:extLst>
              <a:ext uri="{FF2B5EF4-FFF2-40B4-BE49-F238E27FC236}">
                <a16:creationId xmlns:a16="http://schemas.microsoft.com/office/drawing/2014/main" id="{BD08E15D-C41A-0448-88D0-5B27B6177FF3}"/>
              </a:ext>
            </a:extLst>
          </p:cNvPr>
          <p:cNvSpPr/>
          <p:nvPr/>
        </p:nvSpPr>
        <p:spPr>
          <a:xfrm>
            <a:off x="4724208" y="4887509"/>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4" name="Oval 13">
            <a:extLst>
              <a:ext uri="{FF2B5EF4-FFF2-40B4-BE49-F238E27FC236}">
                <a16:creationId xmlns:a16="http://schemas.microsoft.com/office/drawing/2014/main" id="{56E58984-B5B1-D54F-8860-00FD6629FD59}"/>
              </a:ext>
            </a:extLst>
          </p:cNvPr>
          <p:cNvSpPr/>
          <p:nvPr/>
        </p:nvSpPr>
        <p:spPr>
          <a:xfrm>
            <a:off x="5040972" y="4125509"/>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5" name="Oval 14">
            <a:extLst>
              <a:ext uri="{FF2B5EF4-FFF2-40B4-BE49-F238E27FC236}">
                <a16:creationId xmlns:a16="http://schemas.microsoft.com/office/drawing/2014/main" id="{CB7D7E86-FE8A-8F4E-9E8D-B9CB180C6CC4}"/>
              </a:ext>
            </a:extLst>
          </p:cNvPr>
          <p:cNvSpPr/>
          <p:nvPr/>
        </p:nvSpPr>
        <p:spPr>
          <a:xfrm>
            <a:off x="5584462" y="5993873"/>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6" name="Oval 15">
            <a:extLst>
              <a:ext uri="{FF2B5EF4-FFF2-40B4-BE49-F238E27FC236}">
                <a16:creationId xmlns:a16="http://schemas.microsoft.com/office/drawing/2014/main" id="{C366FBEB-2F99-9F45-8B8D-23AD86B636CE}"/>
              </a:ext>
            </a:extLst>
          </p:cNvPr>
          <p:cNvSpPr/>
          <p:nvPr/>
        </p:nvSpPr>
        <p:spPr>
          <a:xfrm>
            <a:off x="6121537" y="5405927"/>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7" name="Oval 16">
            <a:extLst>
              <a:ext uri="{FF2B5EF4-FFF2-40B4-BE49-F238E27FC236}">
                <a16:creationId xmlns:a16="http://schemas.microsoft.com/office/drawing/2014/main" id="{5E73D4FE-D8A9-2C4D-B785-09C412AFFC87}"/>
              </a:ext>
            </a:extLst>
          </p:cNvPr>
          <p:cNvSpPr/>
          <p:nvPr/>
        </p:nvSpPr>
        <p:spPr>
          <a:xfrm>
            <a:off x="6816198" y="3157926"/>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8" name="Oval 17">
            <a:extLst>
              <a:ext uri="{FF2B5EF4-FFF2-40B4-BE49-F238E27FC236}">
                <a16:creationId xmlns:a16="http://schemas.microsoft.com/office/drawing/2014/main" id="{13396C46-1E83-E942-B785-31CD9C497D53}"/>
              </a:ext>
            </a:extLst>
          </p:cNvPr>
          <p:cNvSpPr/>
          <p:nvPr/>
        </p:nvSpPr>
        <p:spPr>
          <a:xfrm>
            <a:off x="6723415" y="2033926"/>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9" name="Oval 18">
            <a:extLst>
              <a:ext uri="{FF2B5EF4-FFF2-40B4-BE49-F238E27FC236}">
                <a16:creationId xmlns:a16="http://schemas.microsoft.com/office/drawing/2014/main" id="{42882BEA-E9D8-A34F-9A54-77AE8F42E30D}"/>
              </a:ext>
            </a:extLst>
          </p:cNvPr>
          <p:cNvSpPr/>
          <p:nvPr/>
        </p:nvSpPr>
        <p:spPr>
          <a:xfrm>
            <a:off x="9889243" y="3417144"/>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20" name="Oval 19">
            <a:extLst>
              <a:ext uri="{FF2B5EF4-FFF2-40B4-BE49-F238E27FC236}">
                <a16:creationId xmlns:a16="http://schemas.microsoft.com/office/drawing/2014/main" id="{782DA2D2-6968-954A-BFE5-16E7CB0D95B6}"/>
              </a:ext>
            </a:extLst>
          </p:cNvPr>
          <p:cNvSpPr/>
          <p:nvPr/>
        </p:nvSpPr>
        <p:spPr>
          <a:xfrm>
            <a:off x="4050083" y="3428999"/>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Tree>
    <p:extLst>
      <p:ext uri="{BB962C8B-B14F-4D97-AF65-F5344CB8AC3E}">
        <p14:creationId xmlns:p14="http://schemas.microsoft.com/office/powerpoint/2010/main" val="4222308597"/>
      </p:ext>
    </p:extLst>
  </p:cSld>
  <p:clrMapOvr>
    <a:masterClrMapping/>
  </p:clrMapOvr>
  <mc:AlternateContent xmlns:mc="http://schemas.openxmlformats.org/markup-compatibility/2006" xmlns:p14="http://schemas.microsoft.com/office/powerpoint/2010/main">
    <mc:Choice Requires="p14">
      <p:transition spd="slow" p14:dur="2000" advTm="25991"/>
    </mc:Choice>
    <mc:Fallback xmlns="">
      <p:transition spd="slow" advTm="2599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7BBD-2C2A-BC4D-936C-24833DD27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311" cy="6858000"/>
          </a:xfrm>
          <a:prstGeom prst="rect">
            <a:avLst/>
          </a:prstGeom>
        </p:spPr>
      </p:pic>
    </p:spTree>
    <p:extLst>
      <p:ext uri="{BB962C8B-B14F-4D97-AF65-F5344CB8AC3E}">
        <p14:creationId xmlns:p14="http://schemas.microsoft.com/office/powerpoint/2010/main" val="1333686277"/>
      </p:ext>
    </p:extLst>
  </p:cSld>
  <p:clrMapOvr>
    <a:masterClrMapping/>
  </p:clrMapOvr>
  <mc:AlternateContent xmlns:mc="http://schemas.openxmlformats.org/markup-compatibility/2006" xmlns:p14="http://schemas.microsoft.com/office/powerpoint/2010/main">
    <mc:Choice Requires="p14">
      <p:transition spd="slow" p14:dur="2000" advTm="16524"/>
    </mc:Choice>
    <mc:Fallback xmlns="">
      <p:transition spd="slow" advTm="1652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14" name="TextBox 13">
            <a:extLst>
              <a:ext uri="{FF2B5EF4-FFF2-40B4-BE49-F238E27FC236}">
                <a16:creationId xmlns:a16="http://schemas.microsoft.com/office/drawing/2014/main" id="{887FBEF9-921B-704E-B516-835D840D6925}"/>
              </a:ext>
            </a:extLst>
          </p:cNvPr>
          <p:cNvSpPr txBox="1"/>
          <p:nvPr/>
        </p:nvSpPr>
        <p:spPr>
          <a:xfrm>
            <a:off x="579310" y="1656576"/>
            <a:ext cx="11033380" cy="4708981"/>
          </a:xfrm>
          <a:prstGeom prst="rect">
            <a:avLst/>
          </a:prstGeom>
          <a:noFill/>
        </p:spPr>
        <p:txBody>
          <a:bodyPr wrap="square">
            <a:spAutoFit/>
          </a:bodyPr>
          <a:lstStyle>
            <a:defPPr>
              <a:defRPr lang="en-US"/>
            </a:defPPr>
            <a:lvl1pPr>
              <a:defRPr sz="6000" b="1">
                <a:solidFill>
                  <a:schemeClr val="bg1"/>
                </a:solidFill>
                <a:latin typeface="Century Gothic" panose="020B0502020202020204" pitchFamily="34" charset="0"/>
                <a:ea typeface="MS PGothic" panose="020B0600070205080204" pitchFamily="34" charset="-128"/>
              </a:defRPr>
            </a:lvl1pPr>
          </a:lstStyle>
          <a:p>
            <a:pPr marL="457200" indent="-457200">
              <a:spcBef>
                <a:spcPts val="1200"/>
              </a:spcBef>
              <a:buFont typeface="Arial" panose="020B0604020202020204" pitchFamily="34" charset="0"/>
              <a:buChar char="•"/>
            </a:pPr>
            <a:r>
              <a:rPr lang="en-ZA" sz="2600" dirty="0">
                <a:latin typeface="Arial Rounded MT Bold" panose="020F0704030504030204" pitchFamily="34" charset="77"/>
              </a:rPr>
              <a:t>Develop a personal vision that gets you to think about your future and the kind of world you would like to create for yourself.</a:t>
            </a:r>
          </a:p>
          <a:p>
            <a:pPr marL="457200" indent="-457200">
              <a:spcBef>
                <a:spcPts val="1200"/>
              </a:spcBef>
              <a:buFont typeface="Arial" panose="020B0604020202020204" pitchFamily="34" charset="0"/>
              <a:buChar char="•"/>
            </a:pPr>
            <a:r>
              <a:rPr lang="en-ZA" sz="2600" dirty="0">
                <a:latin typeface="Arial Rounded MT Bold" panose="020F0704030504030204" pitchFamily="34" charset="77"/>
              </a:rPr>
              <a:t>Understand puberty, consent, birth control, sex, conception and pregnancy.</a:t>
            </a:r>
          </a:p>
          <a:p>
            <a:pPr marL="457200" indent="-457200">
              <a:spcBef>
                <a:spcPts val="1200"/>
              </a:spcBef>
              <a:buFont typeface="Arial" panose="020B0604020202020204" pitchFamily="34" charset="0"/>
              <a:buChar char="•"/>
            </a:pPr>
            <a:r>
              <a:rPr lang="en-ZA" sz="2600" dirty="0">
                <a:latin typeface="Arial Rounded MT Bold" panose="020F0704030504030204" pitchFamily="34" charset="77"/>
              </a:rPr>
              <a:t>Understand what causes and what can prevent crisis pregnancy in your community.</a:t>
            </a:r>
          </a:p>
          <a:p>
            <a:pPr marL="457200" indent="-457200">
              <a:spcBef>
                <a:spcPts val="1200"/>
              </a:spcBef>
              <a:buFont typeface="Arial" panose="020B0604020202020204" pitchFamily="34" charset="0"/>
              <a:buChar char="•"/>
            </a:pPr>
            <a:r>
              <a:rPr lang="en-ZA" sz="2600" dirty="0">
                <a:latin typeface="Arial Rounded MT Bold" panose="020F0704030504030204" pitchFamily="34" charset="77"/>
              </a:rPr>
              <a:t>Understand the options available to someone experiencing a crisis pregnancy.</a:t>
            </a:r>
          </a:p>
          <a:p>
            <a:pPr marL="457200" indent="-457200">
              <a:spcBef>
                <a:spcPts val="1200"/>
              </a:spcBef>
              <a:buFont typeface="Arial" panose="020B0604020202020204" pitchFamily="34" charset="0"/>
              <a:buChar char="•"/>
            </a:pPr>
            <a:r>
              <a:rPr lang="en-ZA" sz="2600" dirty="0">
                <a:latin typeface="Arial Rounded MT Bold" panose="020F0704030504030204" pitchFamily="34" charset="77"/>
              </a:rPr>
              <a:t>Develop an action and partnership plan to ensure that you achieve your defined vision and future for yourself.</a:t>
            </a:r>
          </a:p>
        </p:txBody>
      </p:sp>
      <p:sp>
        <p:nvSpPr>
          <p:cNvPr id="10" name="TextBox 9">
            <a:extLst>
              <a:ext uri="{FF2B5EF4-FFF2-40B4-BE49-F238E27FC236}">
                <a16:creationId xmlns:a16="http://schemas.microsoft.com/office/drawing/2014/main" id="{180878B3-CC20-D441-9CC6-C4B103F4F87C}"/>
              </a:ext>
            </a:extLst>
          </p:cNvPr>
          <p:cNvSpPr txBox="1"/>
          <p:nvPr/>
        </p:nvSpPr>
        <p:spPr>
          <a:xfrm>
            <a:off x="453327" y="492443"/>
            <a:ext cx="11285346" cy="861774"/>
          </a:xfrm>
          <a:prstGeom prst="rect">
            <a:avLst/>
          </a:prstGeom>
          <a:noFill/>
        </p:spPr>
        <p:txBody>
          <a:bodyPr wrap="square">
            <a:spAutoFit/>
          </a:bodyPr>
          <a:lstStyle/>
          <a:p>
            <a:pPr algn="ctr">
              <a:defRPr/>
            </a:pPr>
            <a:r>
              <a:rPr lang="en-ZA" sz="5000" b="1" dirty="0">
                <a:solidFill>
                  <a:schemeClr val="bg1"/>
                </a:solidFill>
                <a:latin typeface="Arial Rounded MT Bold" panose="020F0704030504030204" pitchFamily="34" charset="77"/>
                <a:ea typeface="MS PGothic" panose="020B0600070205080204" pitchFamily="34" charset="-128"/>
              </a:rPr>
              <a:t>This workshop will help you to:</a:t>
            </a:r>
          </a:p>
        </p:txBody>
      </p:sp>
    </p:spTree>
    <p:extLst>
      <p:ext uri="{BB962C8B-B14F-4D97-AF65-F5344CB8AC3E}">
        <p14:creationId xmlns:p14="http://schemas.microsoft.com/office/powerpoint/2010/main" val="157267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42DED0B-757E-5A41-BFE7-983C7E00FF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 y="1"/>
            <a:ext cx="12192207" cy="6858000"/>
          </a:xfrm>
          <a:prstGeom prst="rect">
            <a:avLst/>
          </a:prstGeom>
        </p:spPr>
      </p:pic>
    </p:spTree>
    <p:extLst>
      <p:ext uri="{BB962C8B-B14F-4D97-AF65-F5344CB8AC3E}">
        <p14:creationId xmlns:p14="http://schemas.microsoft.com/office/powerpoint/2010/main" val="1889580785"/>
      </p:ext>
    </p:extLst>
  </p:cSld>
  <p:clrMapOvr>
    <a:masterClrMapping/>
  </p:clrMapOvr>
  <mc:AlternateContent xmlns:mc="http://schemas.openxmlformats.org/markup-compatibility/2006" xmlns:p14="http://schemas.microsoft.com/office/powerpoint/2010/main">
    <mc:Choice Requires="p14">
      <p:transition spd="slow" p14:dur="2000" advTm="23178"/>
    </mc:Choice>
    <mc:Fallback xmlns="">
      <p:transition spd="slow" advTm="231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E68B2FA-8C6D-5245-834B-C01D3CDBF6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12930909"/>
      </p:ext>
    </p:extLst>
  </p:cSld>
  <p:clrMapOvr>
    <a:masterClrMapping/>
  </p:clrMapOvr>
  <mc:AlternateContent xmlns:mc="http://schemas.openxmlformats.org/markup-compatibility/2006" xmlns:p14="http://schemas.microsoft.com/office/powerpoint/2010/main">
    <mc:Choice Requires="p14">
      <p:transition spd="slow" p14:dur="2000" advTm="25108"/>
    </mc:Choice>
    <mc:Fallback xmlns="">
      <p:transition spd="slow" advTm="251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388"/>
          <a:stretch/>
        </p:blipFill>
        <p:spPr>
          <a:xfrm rot="16200000">
            <a:off x="5193475" y="-1414843"/>
            <a:ext cx="1805050" cy="7249371"/>
          </a:xfrm>
          <a:prstGeom prst="rect">
            <a:avLst/>
          </a:prstGeom>
        </p:spPr>
      </p:pic>
      <p:pic>
        <p:nvPicPr>
          <p:cNvPr id="3" name="Picture 2">
            <a:extLst>
              <a:ext uri="{FF2B5EF4-FFF2-40B4-BE49-F238E27FC236}">
                <a16:creationId xmlns:a16="http://schemas.microsoft.com/office/drawing/2014/main" id="{5F4876F2-451A-414A-995D-28B750135B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764348" y="-225073"/>
            <a:ext cx="1805049" cy="8217722"/>
          </a:xfrm>
          <a:prstGeom prst="rect">
            <a:avLst/>
          </a:prstGeom>
        </p:spPr>
      </p:pic>
      <p:pic>
        <p:nvPicPr>
          <p:cNvPr id="7" name="Picture 6">
            <a:extLst>
              <a:ext uri="{FF2B5EF4-FFF2-40B4-BE49-F238E27FC236}">
                <a16:creationId xmlns:a16="http://schemas.microsoft.com/office/drawing/2014/main" id="{0EE57CB4-F016-40C3-A98E-88F312A7DA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5" b="-1"/>
          <a:stretch/>
        </p:blipFill>
        <p:spPr>
          <a:xfrm rot="16200000">
            <a:off x="5467842" y="2821276"/>
            <a:ext cx="1805047" cy="5723544"/>
          </a:xfrm>
          <a:prstGeom prst="rect">
            <a:avLst/>
          </a:prstGeom>
        </p:spPr>
      </p:pic>
      <p:pic>
        <p:nvPicPr>
          <p:cNvPr id="8" name="Picture 7">
            <a:extLst>
              <a:ext uri="{FF2B5EF4-FFF2-40B4-BE49-F238E27FC236}">
                <a16:creationId xmlns:a16="http://schemas.microsoft.com/office/drawing/2014/main" id="{5484CD5F-DB27-4F9D-85E7-2220A35F55AA}"/>
              </a:ext>
            </a:extLst>
          </p:cNvPr>
          <p:cNvPicPr>
            <a:picLocks noChangeAspect="1"/>
          </p:cNvPicPr>
          <p:nvPr/>
        </p:nvPicPr>
        <p:blipFill>
          <a:blip r:embed="rId6"/>
          <a:stretch>
            <a:fillRect/>
          </a:stretch>
        </p:blipFill>
        <p:spPr>
          <a:xfrm>
            <a:off x="9357016" y="4859819"/>
            <a:ext cx="988343" cy="1342194"/>
          </a:xfrm>
          <a:prstGeom prst="rect">
            <a:avLst/>
          </a:prstGeom>
        </p:spPr>
      </p:pic>
      <p:pic>
        <p:nvPicPr>
          <p:cNvPr id="10" name="Picture 9">
            <a:extLst>
              <a:ext uri="{FF2B5EF4-FFF2-40B4-BE49-F238E27FC236}">
                <a16:creationId xmlns:a16="http://schemas.microsoft.com/office/drawing/2014/main" id="{55BF0B0D-5F87-4D31-B9C3-C1715D28D04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0870"/>
          <a:stretch/>
        </p:blipFill>
        <p:spPr>
          <a:xfrm rot="16200000">
            <a:off x="1769685" y="5062097"/>
            <a:ext cx="1805051" cy="1241905"/>
          </a:xfrm>
          <a:prstGeom prst="rect">
            <a:avLst/>
          </a:prstGeom>
        </p:spPr>
      </p:pic>
      <p:pic>
        <p:nvPicPr>
          <p:cNvPr id="12" name="Picture 11">
            <a:extLst>
              <a:ext uri="{FF2B5EF4-FFF2-40B4-BE49-F238E27FC236}">
                <a16:creationId xmlns:a16="http://schemas.microsoft.com/office/drawing/2014/main" id="{FFDD9A8B-874B-4022-8AB2-9A7079FFE7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8323863" y="5542068"/>
            <a:ext cx="1805047" cy="261257"/>
          </a:xfrm>
          <a:prstGeom prst="rect">
            <a:avLst/>
          </a:prstGeom>
        </p:spPr>
      </p:pic>
      <p:sp>
        <p:nvSpPr>
          <p:cNvPr id="13" name="TextBox 12">
            <a:extLst>
              <a:ext uri="{FF2B5EF4-FFF2-40B4-BE49-F238E27FC236}">
                <a16:creationId xmlns:a16="http://schemas.microsoft.com/office/drawing/2014/main" id="{BE008042-C4B5-4A1B-A9D4-037EDD87B4D7}"/>
              </a:ext>
            </a:extLst>
          </p:cNvPr>
          <p:cNvSpPr txBox="1"/>
          <p:nvPr/>
        </p:nvSpPr>
        <p:spPr>
          <a:xfrm>
            <a:off x="9330234" y="6031488"/>
            <a:ext cx="960519" cy="307777"/>
          </a:xfrm>
          <a:prstGeom prst="rect">
            <a:avLst/>
          </a:prstGeom>
          <a:noFill/>
        </p:spPr>
        <p:txBody>
          <a:bodyPr wrap="none" rtlCol="0">
            <a:spAutoFit/>
          </a:bodyPr>
          <a:lstStyle/>
          <a:p>
            <a:r>
              <a:rPr lang="en-ZA" sz="1400" i="1" dirty="0">
                <a:solidFill>
                  <a:srgbClr val="6D48AA"/>
                </a:solidFill>
                <a:latin typeface="Arial Rounded MT Bold" panose="020F0704030504030204" pitchFamily="34" charset="77"/>
              </a:rPr>
              <a:t>Criminal </a:t>
            </a:r>
          </a:p>
        </p:txBody>
      </p:sp>
      <p:sp>
        <p:nvSpPr>
          <p:cNvPr id="15" name="Title 2">
            <a:extLst>
              <a:ext uri="{FF2B5EF4-FFF2-40B4-BE49-F238E27FC236}">
                <a16:creationId xmlns:a16="http://schemas.microsoft.com/office/drawing/2014/main" id="{4D256605-9B19-4EDF-8B5A-E4A58F53AAD3}"/>
              </a:ext>
            </a:extLst>
          </p:cNvPr>
          <p:cNvSpPr txBox="1">
            <a:spLocks noChangeArrowheads="1"/>
          </p:cNvSpPr>
          <p:nvPr/>
        </p:nvSpPr>
        <p:spPr>
          <a:xfrm>
            <a:off x="1787387" y="262077"/>
            <a:ext cx="8617226"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Arial Rounded MT Bold" panose="020F0704030504030204" pitchFamily="34" charset="77"/>
                <a:ea typeface="MS PGothic" panose="020B0600070205080204" pitchFamily="34" charset="-128"/>
                <a:cs typeface="+mn-cs"/>
              </a:rPr>
              <a:t>Community members</a:t>
            </a:r>
          </a:p>
        </p:txBody>
      </p:sp>
      <p:pic>
        <p:nvPicPr>
          <p:cNvPr id="14" name="Picture 13">
            <a:extLst>
              <a:ext uri="{FF2B5EF4-FFF2-40B4-BE49-F238E27FC236}">
                <a16:creationId xmlns:a16="http://schemas.microsoft.com/office/drawing/2014/main" id="{7930FD3D-DB5A-0E44-B06E-E94E77AB806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2519676" y="5562771"/>
            <a:ext cx="1805047" cy="261257"/>
          </a:xfrm>
          <a:prstGeom prst="rect">
            <a:avLst/>
          </a:prstGeom>
        </p:spPr>
      </p:pic>
      <p:pic>
        <p:nvPicPr>
          <p:cNvPr id="16" name="Picture 15">
            <a:extLst>
              <a:ext uri="{FF2B5EF4-FFF2-40B4-BE49-F238E27FC236}">
                <a16:creationId xmlns:a16="http://schemas.microsoft.com/office/drawing/2014/main" id="{40F9A8FD-2CDC-9440-9679-AB4C323D543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799805" y="3529074"/>
            <a:ext cx="1805050" cy="697852"/>
          </a:xfrm>
          <a:prstGeom prst="rect">
            <a:avLst/>
          </a:prstGeom>
        </p:spPr>
      </p:pic>
      <p:pic>
        <p:nvPicPr>
          <p:cNvPr id="17" name="Picture 16">
            <a:extLst>
              <a:ext uri="{FF2B5EF4-FFF2-40B4-BE49-F238E27FC236}">
                <a16:creationId xmlns:a16="http://schemas.microsoft.com/office/drawing/2014/main" id="{BE39EF6B-281D-904F-A5D3-680A0DC2AD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1395823" y="3753161"/>
            <a:ext cx="1805047" cy="261257"/>
          </a:xfrm>
          <a:prstGeom prst="rect">
            <a:avLst/>
          </a:prstGeom>
        </p:spPr>
      </p:pic>
    </p:spTree>
    <p:extLst>
      <p:ext uri="{BB962C8B-B14F-4D97-AF65-F5344CB8AC3E}">
        <p14:creationId xmlns:p14="http://schemas.microsoft.com/office/powerpoint/2010/main" val="3654240509"/>
      </p:ext>
    </p:extLst>
  </p:cSld>
  <p:clrMapOvr>
    <a:masterClrMapping/>
  </p:clrMapOvr>
  <mc:AlternateContent xmlns:mc="http://schemas.openxmlformats.org/markup-compatibility/2006" xmlns:p14="http://schemas.microsoft.com/office/powerpoint/2010/main">
    <mc:Choice Requires="p14">
      <p:transition spd="slow" p14:dur="2000" advTm="17545"/>
    </mc:Choice>
    <mc:Fallback xmlns="">
      <p:transition spd="slow" advTm="1754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27" name="Rectangle 26">
            <a:extLst>
              <a:ext uri="{FF2B5EF4-FFF2-40B4-BE49-F238E27FC236}">
                <a16:creationId xmlns:a16="http://schemas.microsoft.com/office/drawing/2014/main" id="{1DE470DE-742C-41AA-A36D-8FB94DDC7064}"/>
              </a:ext>
            </a:extLst>
          </p:cNvPr>
          <p:cNvSpPr/>
          <p:nvPr/>
        </p:nvSpPr>
        <p:spPr>
          <a:xfrm>
            <a:off x="636608" y="1258947"/>
            <a:ext cx="10945859" cy="5222876"/>
          </a:xfrm>
          <a:prstGeom prst="rect">
            <a:avLst/>
          </a:prstGeom>
          <a:solidFill>
            <a:srgbClr val="FFD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7" name="Picture 6">
            <a:extLst>
              <a:ext uri="{FF2B5EF4-FFF2-40B4-BE49-F238E27FC236}">
                <a16:creationId xmlns:a16="http://schemas.microsoft.com/office/drawing/2014/main" id="{4105DC6E-8DD6-4230-AA33-CAE0229B6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66"/>
          <a:stretch/>
        </p:blipFill>
        <p:spPr>
          <a:xfrm>
            <a:off x="8857851" y="1428878"/>
            <a:ext cx="1835740" cy="681856"/>
          </a:xfrm>
          <a:prstGeom prst="rect">
            <a:avLst/>
          </a:prstGeom>
        </p:spPr>
      </p:pic>
      <p:pic>
        <p:nvPicPr>
          <p:cNvPr id="9" name="Picture 8">
            <a:extLst>
              <a:ext uri="{FF2B5EF4-FFF2-40B4-BE49-F238E27FC236}">
                <a16:creationId xmlns:a16="http://schemas.microsoft.com/office/drawing/2014/main" id="{EBD5A7BF-ACD5-4256-BB64-9FA9D9261B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807497" y="641091"/>
            <a:ext cx="911075" cy="7339214"/>
          </a:xfrm>
          <a:prstGeom prst="rect">
            <a:avLst/>
          </a:prstGeom>
        </p:spPr>
      </p:pic>
      <p:pic>
        <p:nvPicPr>
          <p:cNvPr id="11" name="Picture 10">
            <a:extLst>
              <a:ext uri="{FF2B5EF4-FFF2-40B4-BE49-F238E27FC236}">
                <a16:creationId xmlns:a16="http://schemas.microsoft.com/office/drawing/2014/main" id="{E2009184-F066-445C-9FDE-0EFA78A0AE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560" t="8664" b="31631"/>
          <a:stretch/>
        </p:blipFill>
        <p:spPr>
          <a:xfrm rot="10800000">
            <a:off x="1547150" y="5550881"/>
            <a:ext cx="9144001" cy="911075"/>
          </a:xfrm>
          <a:prstGeom prst="rect">
            <a:avLst/>
          </a:prstGeom>
        </p:spPr>
      </p:pic>
      <p:pic>
        <p:nvPicPr>
          <p:cNvPr id="13" name="Picture 12">
            <a:extLst>
              <a:ext uri="{FF2B5EF4-FFF2-40B4-BE49-F238E27FC236}">
                <a16:creationId xmlns:a16="http://schemas.microsoft.com/office/drawing/2014/main" id="{26CCCF48-3776-4BCF-A514-20563BBCB2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58157" y="1380754"/>
            <a:ext cx="7486113" cy="781894"/>
          </a:xfrm>
          <a:prstGeom prst="rect">
            <a:avLst/>
          </a:prstGeom>
        </p:spPr>
      </p:pic>
      <p:pic>
        <p:nvPicPr>
          <p:cNvPr id="15" name="Picture 14">
            <a:extLst>
              <a:ext uri="{FF2B5EF4-FFF2-40B4-BE49-F238E27FC236}">
                <a16:creationId xmlns:a16="http://schemas.microsoft.com/office/drawing/2014/main" id="{78F18837-3BD6-486F-B6FA-611B2CD7927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52785" y="2148082"/>
            <a:ext cx="6407893" cy="766551"/>
          </a:xfrm>
          <a:prstGeom prst="rect">
            <a:avLst/>
          </a:prstGeom>
        </p:spPr>
      </p:pic>
      <p:pic>
        <p:nvPicPr>
          <p:cNvPr id="17" name="Picture 16">
            <a:extLst>
              <a:ext uri="{FF2B5EF4-FFF2-40B4-BE49-F238E27FC236}">
                <a16:creationId xmlns:a16="http://schemas.microsoft.com/office/drawing/2014/main" id="{7228D292-B3CC-4C2D-84AC-DA8644C2F66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98"/>
          <a:stretch/>
        </p:blipFill>
        <p:spPr>
          <a:xfrm>
            <a:off x="1616420" y="3028116"/>
            <a:ext cx="6715370" cy="766551"/>
          </a:xfrm>
          <a:prstGeom prst="rect">
            <a:avLst/>
          </a:prstGeom>
        </p:spPr>
      </p:pic>
      <p:pic>
        <p:nvPicPr>
          <p:cNvPr id="19" name="Picture 18">
            <a:extLst>
              <a:ext uri="{FF2B5EF4-FFF2-40B4-BE49-F238E27FC236}">
                <a16:creationId xmlns:a16="http://schemas.microsoft.com/office/drawing/2014/main" id="{1E17010A-51CD-487B-BF57-C9F5BA190B9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0705" r="13865"/>
          <a:stretch/>
        </p:blipFill>
        <p:spPr>
          <a:xfrm>
            <a:off x="8266423" y="3005371"/>
            <a:ext cx="708708" cy="766551"/>
          </a:xfrm>
          <a:prstGeom prst="rect">
            <a:avLst/>
          </a:prstGeom>
        </p:spPr>
      </p:pic>
      <p:pic>
        <p:nvPicPr>
          <p:cNvPr id="21" name="Picture 20">
            <a:extLst>
              <a:ext uri="{FF2B5EF4-FFF2-40B4-BE49-F238E27FC236}">
                <a16:creationId xmlns:a16="http://schemas.microsoft.com/office/drawing/2014/main" id="{CDB58FAC-DFA6-4DA0-901A-6375E2C92F1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4"/>
          <a:stretch/>
        </p:blipFill>
        <p:spPr>
          <a:xfrm rot="5400000">
            <a:off x="2903038" y="3327718"/>
            <a:ext cx="911076" cy="3600839"/>
          </a:xfrm>
          <a:prstGeom prst="rect">
            <a:avLst/>
          </a:prstGeom>
        </p:spPr>
      </p:pic>
      <p:pic>
        <p:nvPicPr>
          <p:cNvPr id="2" name="Picture 1">
            <a:extLst>
              <a:ext uri="{FF2B5EF4-FFF2-40B4-BE49-F238E27FC236}">
                <a16:creationId xmlns:a16="http://schemas.microsoft.com/office/drawing/2014/main" id="{061B91F1-B842-4B5D-B258-2B4B2803B0E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10657292" y="3010769"/>
            <a:ext cx="802650" cy="667307"/>
          </a:xfrm>
          <a:prstGeom prst="rect">
            <a:avLst/>
          </a:prstGeom>
        </p:spPr>
      </p:pic>
      <p:pic>
        <p:nvPicPr>
          <p:cNvPr id="3" name="Picture 2">
            <a:extLst>
              <a:ext uri="{FF2B5EF4-FFF2-40B4-BE49-F238E27FC236}">
                <a16:creationId xmlns:a16="http://schemas.microsoft.com/office/drawing/2014/main" id="{AC00F8D6-D7BC-4D1B-ABA9-7F7A52323A8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0800000">
            <a:off x="764240" y="1384578"/>
            <a:ext cx="798503" cy="695800"/>
          </a:xfrm>
          <a:prstGeom prst="rect">
            <a:avLst/>
          </a:prstGeom>
        </p:spPr>
      </p:pic>
      <p:pic>
        <p:nvPicPr>
          <p:cNvPr id="5" name="Picture 4">
            <a:extLst>
              <a:ext uri="{FF2B5EF4-FFF2-40B4-BE49-F238E27FC236}">
                <a16:creationId xmlns:a16="http://schemas.microsoft.com/office/drawing/2014/main" id="{2FF4CF2F-337D-42F0-93C9-FDB800789D6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9694030" y="3660790"/>
            <a:ext cx="911075" cy="1083167"/>
          </a:xfrm>
          <a:prstGeom prst="rect">
            <a:avLst/>
          </a:prstGeom>
        </p:spPr>
      </p:pic>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F5E0807A-A7FA-4529-A2C4-BA785973BD4E}"/>
                  </a:ext>
                </a:extLst>
              </p14:cNvPr>
              <p14:cNvContentPartPr/>
              <p14:nvPr/>
            </p14:nvContentPartPr>
            <p14:xfrm>
              <a:off x="-3135432" y="2203625"/>
              <a:ext cx="360" cy="5040"/>
            </p14:xfrm>
          </p:contentPart>
        </mc:Choice>
        <mc:Fallback xmlns="">
          <p:pic>
            <p:nvPicPr>
              <p:cNvPr id="8" name="Ink 7">
                <a:extLst>
                  <a:ext uri="{FF2B5EF4-FFF2-40B4-BE49-F238E27FC236}">
                    <a16:creationId xmlns:a16="http://schemas.microsoft.com/office/drawing/2014/main" id="{F5E0807A-A7FA-4529-A2C4-BA785973BD4E}"/>
                  </a:ext>
                </a:extLst>
              </p:cNvPr>
              <p:cNvPicPr/>
              <p:nvPr/>
            </p:nvPicPr>
            <p:blipFill>
              <a:blip r:embed="rId15"/>
              <a:stretch>
                <a:fillRect/>
              </a:stretch>
            </p:blipFill>
            <p:spPr>
              <a:xfrm>
                <a:off x="-3144432" y="2195225"/>
                <a:ext cx="18000" cy="21504"/>
              </a:xfrm>
              <a:prstGeom prst="rect">
                <a:avLst/>
              </a:prstGeom>
            </p:spPr>
          </p:pic>
        </mc:Fallback>
      </mc:AlternateContent>
      <p:pic>
        <p:nvPicPr>
          <p:cNvPr id="6" name="Picture 5">
            <a:extLst>
              <a:ext uri="{FF2B5EF4-FFF2-40B4-BE49-F238E27FC236}">
                <a16:creationId xmlns:a16="http://schemas.microsoft.com/office/drawing/2014/main" id="{1B65EEEF-047E-4105-BF13-903BA5681A7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5520" t="-25859" r="39217" b="4346"/>
          <a:stretch/>
        </p:blipFill>
        <p:spPr>
          <a:xfrm>
            <a:off x="8107520" y="1970985"/>
            <a:ext cx="2641600" cy="931461"/>
          </a:xfrm>
          <a:prstGeom prst="rect">
            <a:avLst/>
          </a:prstGeom>
        </p:spPr>
      </p:pic>
      <p:pic>
        <p:nvPicPr>
          <p:cNvPr id="10" name="Picture 9">
            <a:extLst>
              <a:ext uri="{FF2B5EF4-FFF2-40B4-BE49-F238E27FC236}">
                <a16:creationId xmlns:a16="http://schemas.microsoft.com/office/drawing/2014/main" id="{8DC0F550-D139-4C2D-92E0-42FF32D761F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774655" y="3973676"/>
            <a:ext cx="839833" cy="701334"/>
          </a:xfrm>
          <a:prstGeom prst="rect">
            <a:avLst/>
          </a:prstGeom>
        </p:spPr>
      </p:pic>
      <p:pic>
        <p:nvPicPr>
          <p:cNvPr id="12" name="Picture 11">
            <a:extLst>
              <a:ext uri="{FF2B5EF4-FFF2-40B4-BE49-F238E27FC236}">
                <a16:creationId xmlns:a16="http://schemas.microsoft.com/office/drawing/2014/main" id="{235A81B7-0313-40AC-B822-8EFAD885131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261320" y="4816576"/>
            <a:ext cx="616856" cy="753454"/>
          </a:xfrm>
          <a:prstGeom prst="rect">
            <a:avLst/>
          </a:prstGeom>
        </p:spPr>
      </p:pic>
      <p:pic>
        <p:nvPicPr>
          <p:cNvPr id="14" name="Picture 13">
            <a:extLst>
              <a:ext uri="{FF2B5EF4-FFF2-40B4-BE49-F238E27FC236}">
                <a16:creationId xmlns:a16="http://schemas.microsoft.com/office/drawing/2014/main" id="{3793A587-5DFB-42C6-9B5C-19DE9C12D9F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987511" y="3095618"/>
            <a:ext cx="839833" cy="630821"/>
          </a:xfrm>
          <a:prstGeom prst="rect">
            <a:avLst/>
          </a:prstGeom>
        </p:spPr>
      </p:pic>
      <p:pic>
        <p:nvPicPr>
          <p:cNvPr id="26" name="Picture 25">
            <a:extLst>
              <a:ext uri="{FF2B5EF4-FFF2-40B4-BE49-F238E27FC236}">
                <a16:creationId xmlns:a16="http://schemas.microsoft.com/office/drawing/2014/main" id="{BEB88B8C-AD17-4766-A7BD-109DC9C2B1B4}"/>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2275" t="36329" r="-2275" b="27350"/>
          <a:stretch/>
        </p:blipFill>
        <p:spPr>
          <a:xfrm rot="5400000">
            <a:off x="7891269" y="2858272"/>
            <a:ext cx="853009" cy="4597799"/>
          </a:xfrm>
          <a:prstGeom prst="rect">
            <a:avLst/>
          </a:prstGeom>
        </p:spPr>
      </p:pic>
      <p:sp>
        <p:nvSpPr>
          <p:cNvPr id="28" name="Title 2">
            <a:extLst>
              <a:ext uri="{FF2B5EF4-FFF2-40B4-BE49-F238E27FC236}">
                <a16:creationId xmlns:a16="http://schemas.microsoft.com/office/drawing/2014/main" id="{57CBABD9-D252-4A1E-8E24-B46DCDB4394F}"/>
              </a:ext>
            </a:extLst>
          </p:cNvPr>
          <p:cNvSpPr txBox="1">
            <a:spLocks noChangeArrowheads="1"/>
          </p:cNvSpPr>
          <p:nvPr/>
        </p:nvSpPr>
        <p:spPr>
          <a:xfrm>
            <a:off x="279721" y="191751"/>
            <a:ext cx="11632557"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Arial Rounded MT Bold" panose="020F0704030504030204" pitchFamily="34" charset="77"/>
                <a:ea typeface="MS PGothic" panose="020B0600070205080204" pitchFamily="34" charset="-128"/>
                <a:cs typeface="+mn-cs"/>
              </a:rPr>
              <a:t>Child protection conversations</a:t>
            </a:r>
          </a:p>
        </p:txBody>
      </p:sp>
      <p:pic>
        <p:nvPicPr>
          <p:cNvPr id="22" name="Picture 21">
            <a:extLst>
              <a:ext uri="{FF2B5EF4-FFF2-40B4-BE49-F238E27FC236}">
                <a16:creationId xmlns:a16="http://schemas.microsoft.com/office/drawing/2014/main" id="{4808391A-F8A2-DA47-91C1-C20EC3C72D1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rot="10800000">
            <a:off x="665611" y="2145920"/>
            <a:ext cx="960700" cy="837900"/>
          </a:xfrm>
          <a:prstGeom prst="rect">
            <a:avLst/>
          </a:prstGeom>
        </p:spPr>
      </p:pic>
      <p:pic>
        <p:nvPicPr>
          <p:cNvPr id="23" name="Picture 22">
            <a:extLst>
              <a:ext uri="{FF2B5EF4-FFF2-40B4-BE49-F238E27FC236}">
                <a16:creationId xmlns:a16="http://schemas.microsoft.com/office/drawing/2014/main" id="{24E026AE-9B36-9B48-A67B-93FE9746DA7D}"/>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rot="10800000">
            <a:off x="654279" y="3018617"/>
            <a:ext cx="960700" cy="837899"/>
          </a:xfrm>
          <a:prstGeom prst="rect">
            <a:avLst/>
          </a:prstGeom>
        </p:spPr>
      </p:pic>
      <p:pic>
        <p:nvPicPr>
          <p:cNvPr id="24" name="Picture 23">
            <a:extLst>
              <a:ext uri="{FF2B5EF4-FFF2-40B4-BE49-F238E27FC236}">
                <a16:creationId xmlns:a16="http://schemas.microsoft.com/office/drawing/2014/main" id="{EEED7719-405D-B94B-B0FA-D943E6869F0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rot="10800000">
            <a:off x="740845" y="3880341"/>
            <a:ext cx="810229" cy="837900"/>
          </a:xfrm>
          <a:prstGeom prst="rect">
            <a:avLst/>
          </a:prstGeom>
        </p:spPr>
      </p:pic>
      <p:pic>
        <p:nvPicPr>
          <p:cNvPr id="25" name="Picture 24">
            <a:extLst>
              <a:ext uri="{FF2B5EF4-FFF2-40B4-BE49-F238E27FC236}">
                <a16:creationId xmlns:a16="http://schemas.microsoft.com/office/drawing/2014/main" id="{C4B64866-CB05-674F-A083-B3E29CAAE6D8}"/>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rot="10800000">
            <a:off x="708815" y="4702922"/>
            <a:ext cx="902051" cy="837898"/>
          </a:xfrm>
          <a:prstGeom prst="rect">
            <a:avLst/>
          </a:prstGeom>
        </p:spPr>
      </p:pic>
      <p:pic>
        <p:nvPicPr>
          <p:cNvPr id="29" name="Picture 28">
            <a:extLst>
              <a:ext uri="{FF2B5EF4-FFF2-40B4-BE49-F238E27FC236}">
                <a16:creationId xmlns:a16="http://schemas.microsoft.com/office/drawing/2014/main" id="{28D4B383-4867-384A-B881-FD49E09327CC}"/>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rot="10800000">
            <a:off x="681004" y="5540820"/>
            <a:ext cx="884293" cy="702811"/>
          </a:xfrm>
          <a:prstGeom prst="rect">
            <a:avLst/>
          </a:prstGeom>
        </p:spPr>
      </p:pic>
      <p:pic>
        <p:nvPicPr>
          <p:cNvPr id="30" name="Picture 29">
            <a:extLst>
              <a:ext uri="{FF2B5EF4-FFF2-40B4-BE49-F238E27FC236}">
                <a16:creationId xmlns:a16="http://schemas.microsoft.com/office/drawing/2014/main" id="{FEBEBC33-4441-DF48-8349-AB1772BB2F51}"/>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rot="5400000">
            <a:off x="10673667" y="1235864"/>
            <a:ext cx="860361" cy="906746"/>
          </a:xfrm>
          <a:prstGeom prst="rect">
            <a:avLst/>
          </a:prstGeom>
        </p:spPr>
      </p:pic>
      <p:pic>
        <p:nvPicPr>
          <p:cNvPr id="31" name="Picture 30">
            <a:extLst>
              <a:ext uri="{FF2B5EF4-FFF2-40B4-BE49-F238E27FC236}">
                <a16:creationId xmlns:a16="http://schemas.microsoft.com/office/drawing/2014/main" id="{7D63CCD3-9CB1-3B4D-819A-41CEA35A9194}"/>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rot="5400000">
            <a:off x="10572362" y="2211645"/>
            <a:ext cx="860362" cy="667308"/>
          </a:xfrm>
          <a:prstGeom prst="rect">
            <a:avLst/>
          </a:prstGeom>
        </p:spPr>
      </p:pic>
      <p:pic>
        <p:nvPicPr>
          <p:cNvPr id="32" name="Picture 31">
            <a:extLst>
              <a:ext uri="{FF2B5EF4-FFF2-40B4-BE49-F238E27FC236}">
                <a16:creationId xmlns:a16="http://schemas.microsoft.com/office/drawing/2014/main" id="{1E0C0FFE-21BC-5A4E-8EAE-1349BA645E59}"/>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rot="5400000">
            <a:off x="9714625" y="2918776"/>
            <a:ext cx="895590" cy="908506"/>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64207C1-274B-7C4E-8466-86088580C73E}"/>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t="24186"/>
          <a:stretch/>
        </p:blipFill>
        <p:spPr>
          <a:xfrm>
            <a:off x="10650746" y="3995534"/>
            <a:ext cx="832439" cy="2358339"/>
          </a:xfrm>
          <a:prstGeom prst="rect">
            <a:avLst/>
          </a:prstGeom>
        </p:spPr>
      </p:pic>
    </p:spTree>
    <p:extLst>
      <p:ext uri="{BB962C8B-B14F-4D97-AF65-F5344CB8AC3E}">
        <p14:creationId xmlns:p14="http://schemas.microsoft.com/office/powerpoint/2010/main" val="1759618518"/>
      </p:ext>
    </p:extLst>
  </p:cSld>
  <p:clrMapOvr>
    <a:masterClrMapping/>
  </p:clrMapOvr>
  <mc:AlternateContent xmlns:mc="http://schemas.openxmlformats.org/markup-compatibility/2006" xmlns:p14="http://schemas.microsoft.com/office/powerpoint/2010/main">
    <mc:Choice Requires="p14">
      <p:transition spd="slow" p14:dur="2000" advTm="11687"/>
    </mc:Choice>
    <mc:Fallback xmlns="">
      <p:transition spd="slow" advTm="116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693" y="0"/>
            <a:ext cx="9712613" cy="6858000"/>
          </a:xfrm>
          <a:prstGeom prst="rect">
            <a:avLst/>
          </a:prstGeom>
        </p:spPr>
      </p:pic>
    </p:spTree>
    <p:extLst>
      <p:ext uri="{BB962C8B-B14F-4D97-AF65-F5344CB8AC3E}">
        <p14:creationId xmlns:p14="http://schemas.microsoft.com/office/powerpoint/2010/main" val="591777610"/>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How we should answer?</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do we think is causing crisis pregnancy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do we think could prevent crisis pregnancy in our community?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Close with solid fill">
            <a:extLst>
              <a:ext uri="{FF2B5EF4-FFF2-40B4-BE49-F238E27FC236}">
                <a16:creationId xmlns:a16="http://schemas.microsoft.com/office/drawing/2014/main" id="{B747F8A0-73A3-2C4A-9F61-E4915FA8EAD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59262" y="3181655"/>
            <a:ext cx="297873" cy="297873"/>
          </a:xfrm>
          <a:prstGeom prst="rect">
            <a:avLst/>
          </a:prstGeom>
        </p:spPr>
      </p:pic>
      <p:pic>
        <p:nvPicPr>
          <p:cNvPr id="27" name="Graphic 26" descr="Tick with solid fill">
            <a:extLst>
              <a:ext uri="{FF2B5EF4-FFF2-40B4-BE49-F238E27FC236}">
                <a16:creationId xmlns:a16="http://schemas.microsoft.com/office/drawing/2014/main" id="{9A17E849-178B-4B4D-AC12-C34CDC8BC44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53198" y="3116539"/>
            <a:ext cx="360952" cy="360952"/>
          </a:xfrm>
          <a:prstGeom prst="rect">
            <a:avLst/>
          </a:prstGeom>
        </p:spPr>
      </p:pic>
    </p:spTree>
    <p:extLst>
      <p:ext uri="{BB962C8B-B14F-4D97-AF65-F5344CB8AC3E}">
        <p14:creationId xmlns:p14="http://schemas.microsoft.com/office/powerpoint/2010/main" val="4030861489"/>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861716"/>
            <a:ext cx="8230917" cy="3785652"/>
          </a:xfrm>
          <a:prstGeom prst="rect">
            <a:avLst/>
          </a:prstGeom>
          <a:noFill/>
        </p:spPr>
        <p:txBody>
          <a:bodyPr wrap="squar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What are the options available to you if you are experiencing a crisis pregnancy?</a:t>
            </a:r>
            <a:endParaRPr lang="en-US" sz="6000" dirty="0">
              <a:latin typeface="Arial Rounded MT Bold" panose="020F0704030504030204" pitchFamily="34" charset="77"/>
            </a:endParaRPr>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grpSp>
        <p:nvGrpSpPr>
          <p:cNvPr id="28" name="Group 27">
            <a:extLst>
              <a:ext uri="{FF2B5EF4-FFF2-40B4-BE49-F238E27FC236}">
                <a16:creationId xmlns:a16="http://schemas.microsoft.com/office/drawing/2014/main" id="{98D7F98C-EF48-0F40-A62D-D41E48D788EE}"/>
              </a:ext>
            </a:extLst>
          </p:cNvPr>
          <p:cNvGrpSpPr/>
          <p:nvPr/>
        </p:nvGrpSpPr>
        <p:grpSpPr>
          <a:xfrm>
            <a:off x="10094196" y="3951363"/>
            <a:ext cx="2179978" cy="2906637"/>
            <a:chOff x="10094196" y="3951363"/>
            <a:chExt cx="2179978" cy="2906637"/>
          </a:xfrm>
        </p:grpSpPr>
        <p:pic>
          <p:nvPicPr>
            <p:cNvPr id="16" name="Picture 15" descr="Icon&#10;&#10;Description automatically generated">
              <a:extLst>
                <a:ext uri="{FF2B5EF4-FFF2-40B4-BE49-F238E27FC236}">
                  <a16:creationId xmlns:a16="http://schemas.microsoft.com/office/drawing/2014/main" id="{72CBD808-F464-8E46-A86C-1C172F665845}"/>
                </a:ext>
              </a:extLst>
            </p:cNvPr>
            <p:cNvPicPr>
              <a:picLocks noChangeAspect="1"/>
            </p:cNvPicPr>
            <p:nvPr/>
          </p:nvPicPr>
          <p:blipFill>
            <a:blip r:embed="rId4"/>
            <a:stretch>
              <a:fillRect/>
            </a:stretch>
          </p:blipFill>
          <p:spPr>
            <a:xfrm>
              <a:off x="10094196" y="3951363"/>
              <a:ext cx="2179978" cy="2906637"/>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C697716B-5A2B-A741-83BB-27C12D63CDB1}"/>
                    </a:ext>
                  </a:extLst>
                </p14:cNvPr>
                <p14:cNvContentPartPr/>
                <p14:nvPr/>
              </p14:nvContentPartPr>
              <p14:xfrm>
                <a:off x="11041585" y="4818235"/>
                <a:ext cx="203040" cy="56880"/>
              </p14:xfrm>
            </p:contentPart>
          </mc:Choice>
          <mc:Fallback xmlns="">
            <p:pic>
              <p:nvPicPr>
                <p:cNvPr id="17" name="Ink 16">
                  <a:extLst>
                    <a:ext uri="{FF2B5EF4-FFF2-40B4-BE49-F238E27FC236}">
                      <a16:creationId xmlns:a16="http://schemas.microsoft.com/office/drawing/2014/main" id="{C697716B-5A2B-A741-83BB-27C12D63CDB1}"/>
                    </a:ext>
                  </a:extLst>
                </p:cNvPr>
                <p:cNvPicPr/>
                <p:nvPr/>
              </p:nvPicPr>
              <p:blipFill>
                <a:blip r:embed="rId8"/>
                <a:stretch>
                  <a:fillRect/>
                </a:stretch>
              </p:blipFill>
              <p:spPr>
                <a:xfrm>
                  <a:off x="11023585" y="4800595"/>
                  <a:ext cx="2386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6D3549A-96D6-3741-B938-4AD5E6202DD5}"/>
                    </a:ext>
                  </a:extLst>
                </p14:cNvPr>
                <p14:cNvContentPartPr/>
                <p14:nvPr/>
              </p14:nvContentPartPr>
              <p14:xfrm>
                <a:off x="11030065" y="4868275"/>
                <a:ext cx="29160" cy="32400"/>
              </p14:xfrm>
            </p:contentPart>
          </mc:Choice>
          <mc:Fallback xmlns="">
            <p:pic>
              <p:nvPicPr>
                <p:cNvPr id="21" name="Ink 20">
                  <a:extLst>
                    <a:ext uri="{FF2B5EF4-FFF2-40B4-BE49-F238E27FC236}">
                      <a16:creationId xmlns:a16="http://schemas.microsoft.com/office/drawing/2014/main" id="{46D3549A-96D6-3741-B938-4AD5E6202DD5}"/>
                    </a:ext>
                  </a:extLst>
                </p:cNvPr>
                <p:cNvPicPr/>
                <p:nvPr/>
              </p:nvPicPr>
              <p:blipFill>
                <a:blip r:embed="rId10"/>
                <a:stretch>
                  <a:fillRect/>
                </a:stretch>
              </p:blipFill>
              <p:spPr>
                <a:xfrm>
                  <a:off x="11012425" y="4850635"/>
                  <a:ext cx="648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A799EB9-6C79-8C44-B710-1491976A9190}"/>
                    </a:ext>
                  </a:extLst>
                </p14:cNvPr>
                <p14:cNvContentPartPr/>
                <p14:nvPr/>
              </p14:nvContentPartPr>
              <p14:xfrm>
                <a:off x="11161105" y="4826875"/>
                <a:ext cx="27360" cy="1800"/>
              </p14:xfrm>
            </p:contentPart>
          </mc:Choice>
          <mc:Fallback xmlns="">
            <p:pic>
              <p:nvPicPr>
                <p:cNvPr id="22" name="Ink 21">
                  <a:extLst>
                    <a:ext uri="{FF2B5EF4-FFF2-40B4-BE49-F238E27FC236}">
                      <a16:creationId xmlns:a16="http://schemas.microsoft.com/office/drawing/2014/main" id="{2A799EB9-6C79-8C44-B710-1491976A9190}"/>
                    </a:ext>
                  </a:extLst>
                </p:cNvPr>
                <p:cNvPicPr/>
                <p:nvPr/>
              </p:nvPicPr>
              <p:blipFill>
                <a:blip r:embed="rId12"/>
                <a:stretch>
                  <a:fillRect/>
                </a:stretch>
              </p:blipFill>
              <p:spPr>
                <a:xfrm>
                  <a:off x="11143465" y="4808875"/>
                  <a:ext cx="63000" cy="37440"/>
                </a:xfrm>
                <a:prstGeom prst="rect">
                  <a:avLst/>
                </a:prstGeom>
              </p:spPr>
            </p:pic>
          </mc:Fallback>
        </mc:AlternateContent>
        <p:grpSp>
          <p:nvGrpSpPr>
            <p:cNvPr id="25" name="Group 24">
              <a:extLst>
                <a:ext uri="{FF2B5EF4-FFF2-40B4-BE49-F238E27FC236}">
                  <a16:creationId xmlns:a16="http://schemas.microsoft.com/office/drawing/2014/main" id="{9D912AFF-0FEF-3A4B-B2BA-399981EF8E0F}"/>
                </a:ext>
              </a:extLst>
            </p:cNvPr>
            <p:cNvGrpSpPr/>
            <p:nvPr/>
          </p:nvGrpSpPr>
          <p:grpSpPr>
            <a:xfrm>
              <a:off x="11068585" y="4814635"/>
              <a:ext cx="228240" cy="72360"/>
              <a:chOff x="11068585" y="4814635"/>
              <a:chExt cx="228240" cy="723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C27B4C3-318F-8645-BC1E-863269B76C3C}"/>
                      </a:ext>
                    </a:extLst>
                  </p14:cNvPr>
                  <p14:cNvContentPartPr/>
                  <p14:nvPr/>
                </p14:nvContentPartPr>
                <p14:xfrm>
                  <a:off x="11154265" y="4814635"/>
                  <a:ext cx="86040" cy="65520"/>
                </p14:xfrm>
              </p:contentPart>
            </mc:Choice>
            <mc:Fallback xmlns="">
              <p:pic>
                <p:nvPicPr>
                  <p:cNvPr id="18" name="Ink 17">
                    <a:extLst>
                      <a:ext uri="{FF2B5EF4-FFF2-40B4-BE49-F238E27FC236}">
                        <a16:creationId xmlns:a16="http://schemas.microsoft.com/office/drawing/2014/main" id="{AC27B4C3-318F-8645-BC1E-863269B76C3C}"/>
                      </a:ext>
                    </a:extLst>
                  </p:cNvPr>
                  <p:cNvPicPr/>
                  <p:nvPr/>
                </p:nvPicPr>
                <p:blipFill>
                  <a:blip r:embed="rId14"/>
                  <a:stretch>
                    <a:fillRect/>
                  </a:stretch>
                </p:blipFill>
                <p:spPr>
                  <a:xfrm>
                    <a:off x="11136625" y="4796995"/>
                    <a:ext cx="1216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6F84FAA7-06B0-C44C-BDA1-7F654D626063}"/>
                      </a:ext>
                    </a:extLst>
                  </p14:cNvPr>
                  <p14:cNvContentPartPr/>
                  <p14:nvPr/>
                </p14:nvContentPartPr>
                <p14:xfrm>
                  <a:off x="11238505" y="4883035"/>
                  <a:ext cx="360" cy="3960"/>
                </p14:xfrm>
              </p:contentPart>
            </mc:Choice>
            <mc:Fallback xmlns="">
              <p:pic>
                <p:nvPicPr>
                  <p:cNvPr id="19" name="Ink 18">
                    <a:extLst>
                      <a:ext uri="{FF2B5EF4-FFF2-40B4-BE49-F238E27FC236}">
                        <a16:creationId xmlns:a16="http://schemas.microsoft.com/office/drawing/2014/main" id="{6F84FAA7-06B0-C44C-BDA1-7F654D626063}"/>
                      </a:ext>
                    </a:extLst>
                  </p:cNvPr>
                  <p:cNvPicPr/>
                  <p:nvPr/>
                </p:nvPicPr>
                <p:blipFill>
                  <a:blip r:embed="rId16"/>
                  <a:stretch>
                    <a:fillRect/>
                  </a:stretch>
                </p:blipFill>
                <p:spPr>
                  <a:xfrm>
                    <a:off x="11220865" y="4865035"/>
                    <a:ext cx="36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7A689E05-F124-CA49-9614-38C56E11CA57}"/>
                      </a:ext>
                    </a:extLst>
                  </p14:cNvPr>
                  <p14:cNvContentPartPr/>
                  <p14:nvPr/>
                </p14:nvContentPartPr>
                <p14:xfrm>
                  <a:off x="11068585" y="4834795"/>
                  <a:ext cx="228240" cy="38160"/>
                </p14:xfrm>
              </p:contentPart>
            </mc:Choice>
            <mc:Fallback xmlns="">
              <p:pic>
                <p:nvPicPr>
                  <p:cNvPr id="24" name="Ink 23">
                    <a:extLst>
                      <a:ext uri="{FF2B5EF4-FFF2-40B4-BE49-F238E27FC236}">
                        <a16:creationId xmlns:a16="http://schemas.microsoft.com/office/drawing/2014/main" id="{7A689E05-F124-CA49-9614-38C56E11CA57}"/>
                      </a:ext>
                    </a:extLst>
                  </p:cNvPr>
                  <p:cNvPicPr/>
                  <p:nvPr/>
                </p:nvPicPr>
                <p:blipFill>
                  <a:blip r:embed="rId18"/>
                  <a:stretch>
                    <a:fillRect/>
                  </a:stretch>
                </p:blipFill>
                <p:spPr>
                  <a:xfrm>
                    <a:off x="11050945" y="4817155"/>
                    <a:ext cx="263880" cy="73800"/>
                  </a:xfrm>
                  <a:prstGeom prst="rect">
                    <a:avLst/>
                  </a:prstGeom>
                </p:spPr>
              </p:pic>
            </mc:Fallback>
          </mc:AlternateContent>
        </p:grpSp>
      </p:grpSp>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244361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12" name="TextBox 11">
            <a:extLst>
              <a:ext uri="{FF2B5EF4-FFF2-40B4-BE49-F238E27FC236}">
                <a16:creationId xmlns:a16="http://schemas.microsoft.com/office/drawing/2014/main" id="{09C83D70-2935-924A-A826-C186B1AE1FE5}"/>
              </a:ext>
            </a:extLst>
          </p:cNvPr>
          <p:cNvSpPr txBox="1"/>
          <p:nvPr/>
        </p:nvSpPr>
        <p:spPr>
          <a:xfrm>
            <a:off x="1841938" y="205884"/>
            <a:ext cx="8508124"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Useful Courage Tools</a:t>
            </a:r>
          </a:p>
        </p:txBody>
      </p:sp>
      <p:sp>
        <p:nvSpPr>
          <p:cNvPr id="17" name="TextBox 16">
            <a:extLst>
              <a:ext uri="{FF2B5EF4-FFF2-40B4-BE49-F238E27FC236}">
                <a16:creationId xmlns:a16="http://schemas.microsoft.com/office/drawing/2014/main" id="{5991A129-8BEC-1941-9827-A7719A9BD87D}"/>
              </a:ext>
            </a:extLst>
          </p:cNvPr>
          <p:cNvSpPr txBox="1"/>
          <p:nvPr/>
        </p:nvSpPr>
        <p:spPr>
          <a:xfrm>
            <a:off x="1447217" y="6053282"/>
            <a:ext cx="3477000"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Option Counselling for Crisis Pregnancy Poster</a:t>
            </a:r>
            <a:endParaRPr lang="en-ZA" dirty="0">
              <a:solidFill>
                <a:srgbClr val="482C89"/>
              </a:solidFill>
              <a:latin typeface="Arial Rounded MT Bold" panose="020F0704030504030204" pitchFamily="34" charset="77"/>
            </a:endParaRPr>
          </a:p>
        </p:txBody>
      </p:sp>
      <p:sp>
        <p:nvSpPr>
          <p:cNvPr id="18" name="TextBox 17">
            <a:extLst>
              <a:ext uri="{FF2B5EF4-FFF2-40B4-BE49-F238E27FC236}">
                <a16:creationId xmlns:a16="http://schemas.microsoft.com/office/drawing/2014/main" id="{C391A11C-245A-BE43-B858-2502E27AD4D6}"/>
              </a:ext>
            </a:extLst>
          </p:cNvPr>
          <p:cNvSpPr txBox="1"/>
          <p:nvPr/>
        </p:nvSpPr>
        <p:spPr>
          <a:xfrm>
            <a:off x="5880009" y="6150313"/>
            <a:ext cx="431981" cy="369332"/>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or</a:t>
            </a:r>
            <a:endParaRPr lang="en-ZA" dirty="0">
              <a:solidFill>
                <a:srgbClr val="482C89"/>
              </a:solidFill>
              <a:latin typeface="Arial Rounded MT Bold" panose="020F0704030504030204" pitchFamily="34" charset="77"/>
            </a:endParaRPr>
          </a:p>
        </p:txBody>
      </p:sp>
      <p:sp>
        <p:nvSpPr>
          <p:cNvPr id="19" name="TextBox 18">
            <a:extLst>
              <a:ext uri="{FF2B5EF4-FFF2-40B4-BE49-F238E27FC236}">
                <a16:creationId xmlns:a16="http://schemas.microsoft.com/office/drawing/2014/main" id="{46B8309B-2C90-8140-B355-9E14B0A7E189}"/>
              </a:ext>
            </a:extLst>
          </p:cNvPr>
          <p:cNvSpPr txBox="1"/>
          <p:nvPr/>
        </p:nvSpPr>
        <p:spPr>
          <a:xfrm>
            <a:off x="6736353" y="6005785"/>
            <a:ext cx="4860236" cy="646331"/>
          </a:xfrm>
          <a:prstGeom prst="rect">
            <a:avLst/>
          </a:prstGeom>
          <a:noFill/>
        </p:spPr>
        <p:txBody>
          <a:bodyPr wrap="square">
            <a:spAutoFit/>
          </a:bodyPr>
          <a:lstStyle/>
          <a:p>
            <a:pPr algn="ctr">
              <a:defRPr/>
            </a:pPr>
            <a:r>
              <a:rPr lang="en-ZA" b="1" dirty="0">
                <a:solidFill>
                  <a:srgbClr val="482C89"/>
                </a:solidFill>
                <a:latin typeface="Arial Rounded MT Bold" panose="020F0704030504030204" pitchFamily="34" charset="77"/>
                <a:ea typeface="MS PGothic" panose="020B0600070205080204" pitchFamily="34" charset="-128"/>
              </a:rPr>
              <a:t>Option Counselling for Crisis Pregnancy Lesson Plan, Movie &amp; Presentation</a:t>
            </a:r>
            <a:endParaRPr lang="en-ZA" dirty="0">
              <a:solidFill>
                <a:srgbClr val="482C89"/>
              </a:solidFill>
              <a:latin typeface="Arial Rounded MT Bold" panose="020F0704030504030204" pitchFamily="34" charset="77"/>
            </a:endParaRPr>
          </a:p>
        </p:txBody>
      </p:sp>
      <p:pic>
        <p:nvPicPr>
          <p:cNvPr id="2" name="Picture 1">
            <a:extLst>
              <a:ext uri="{FF2B5EF4-FFF2-40B4-BE49-F238E27FC236}">
                <a16:creationId xmlns:a16="http://schemas.microsoft.com/office/drawing/2014/main" id="{21B0539C-8786-1E4F-BFEE-67B4215CA9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1372" y="3563852"/>
            <a:ext cx="3970811" cy="226213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C46380B-0B42-C04C-B786-D49F4B37F1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2072" y="1165078"/>
            <a:ext cx="3364339" cy="4729817"/>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05E25744-0626-2EED-9500-18C80BCFAD16}"/>
              </a:ext>
            </a:extLst>
          </p:cNvPr>
          <p:cNvGrpSpPr/>
          <p:nvPr/>
        </p:nvGrpSpPr>
        <p:grpSpPr>
          <a:xfrm>
            <a:off x="9577902" y="2015440"/>
            <a:ext cx="772160" cy="711738"/>
            <a:chOff x="6786880" y="2061942"/>
            <a:chExt cx="772160" cy="711738"/>
          </a:xfrm>
        </p:grpSpPr>
        <p:sp>
          <p:nvSpPr>
            <p:cNvPr id="7" name="Rectangle: Rounded Corners 19">
              <a:extLst>
                <a:ext uri="{FF2B5EF4-FFF2-40B4-BE49-F238E27FC236}">
                  <a16:creationId xmlns:a16="http://schemas.microsoft.com/office/drawing/2014/main" id="{31F42882-9BDF-0CD8-2E7C-C86A77562F4E}"/>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8" name="Isosceles Triangle 20">
              <a:extLst>
                <a:ext uri="{FF2B5EF4-FFF2-40B4-BE49-F238E27FC236}">
                  <a16:creationId xmlns:a16="http://schemas.microsoft.com/office/drawing/2014/main" id="{24EDB30A-3382-D76C-C33E-CC0770FBDD81}"/>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grpSp>
      <p:pic>
        <p:nvPicPr>
          <p:cNvPr id="9" name="Picture 8" descr="A picture containing text, cartoon, screenshot, design&#10;&#10;Description automatically generated">
            <a:extLst>
              <a:ext uri="{FF2B5EF4-FFF2-40B4-BE49-F238E27FC236}">
                <a16:creationId xmlns:a16="http://schemas.microsoft.com/office/drawing/2014/main" id="{F79F6464-162B-F140-0B93-14797EE06C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372" y="1209342"/>
            <a:ext cx="1530096" cy="22088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E42448-3F01-BE59-9CDA-1D630F0F36E6}"/>
              </a:ext>
            </a:extLst>
          </p:cNvPr>
          <p:cNvSpPr txBox="1"/>
          <p:nvPr/>
        </p:nvSpPr>
        <p:spPr>
          <a:xfrm>
            <a:off x="8922327" y="2868864"/>
            <a:ext cx="2299856" cy="430887"/>
          </a:xfrm>
          <a:prstGeom prst="rect">
            <a:avLst/>
          </a:prstGeom>
          <a:noFill/>
        </p:spPr>
        <p:txBody>
          <a:bodyPr wrap="square">
            <a:spAutoFit/>
          </a:bodyPr>
          <a:lstStyle/>
          <a:p>
            <a:pPr algn="ctr"/>
            <a:r>
              <a:rPr lang="en-US" sz="1100" dirty="0">
                <a:solidFill>
                  <a:srgbClr val="002060"/>
                </a:solidFill>
                <a:latin typeface="Arial Rounded MT Bold" panose="020F0704030504030204" pitchFamily="34" charset="77"/>
                <a:hlinkClick r:id="rId7">
                  <a:extLst>
                    <a:ext uri="{A12FA001-AC4F-418D-AE19-62706E023703}">
                      <ahyp:hlinkClr xmlns:ahyp="http://schemas.microsoft.com/office/drawing/2018/hyperlinkcolor" val="tx"/>
                    </a:ext>
                  </a:extLst>
                </a:hlinkClick>
              </a:rPr>
              <a:t>https://youtu.be/CIFFov2N3A4</a:t>
            </a:r>
            <a:endParaRPr lang="en-US" sz="1100" dirty="0">
              <a:solidFill>
                <a:srgbClr val="002060"/>
              </a:solidFill>
              <a:latin typeface="Arial Rounded MT Bold" panose="020F0704030504030204" pitchFamily="34" charset="77"/>
            </a:endParaRPr>
          </a:p>
          <a:p>
            <a:pPr algn="ctr"/>
            <a:endParaRPr lang="en-US" sz="1100" dirty="0">
              <a:solidFill>
                <a:srgbClr val="002060"/>
              </a:solidFill>
              <a:latin typeface="Arial Rounded MT Bold" panose="020F0704030504030204" pitchFamily="34" charset="77"/>
            </a:endParaRPr>
          </a:p>
        </p:txBody>
      </p:sp>
    </p:spTree>
    <p:custDataLst>
      <p:tags r:id="rId1"/>
    </p:custDataLst>
    <p:extLst>
      <p:ext uri="{BB962C8B-B14F-4D97-AF65-F5344CB8AC3E}">
        <p14:creationId xmlns:p14="http://schemas.microsoft.com/office/powerpoint/2010/main" val="3369123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545" y="4993594"/>
            <a:ext cx="871285" cy="89729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8920" y="4993594"/>
            <a:ext cx="934372" cy="89729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3991" y="5018689"/>
            <a:ext cx="1074174" cy="88013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95381" y="5002177"/>
            <a:ext cx="1046521" cy="89729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7134" y="5039558"/>
            <a:ext cx="894462" cy="867150"/>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00650" y="5021630"/>
            <a:ext cx="1103044" cy="88507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51035" y="5002177"/>
            <a:ext cx="1197840" cy="914327"/>
          </a:xfrm>
          <a:prstGeom prst="roundRect">
            <a:avLst/>
          </a:prstGeom>
        </p:spPr>
      </p:pic>
      <p:sp>
        <p:nvSpPr>
          <p:cNvPr id="35" name="Rounded Rectangle 34"/>
          <p:cNvSpPr/>
          <p:nvPr/>
        </p:nvSpPr>
        <p:spPr>
          <a:xfrm>
            <a:off x="4662795" y="3055967"/>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040830" y="507575"/>
            <a:ext cx="3153658" cy="2528581"/>
          </a:xfrm>
          <a:prstGeom prst="rect">
            <a:avLst/>
          </a:prstGeom>
        </p:spPr>
      </p:pic>
      <p:sp>
        <p:nvSpPr>
          <p:cNvPr id="47" name="Rectangle 46"/>
          <p:cNvSpPr/>
          <p:nvPr/>
        </p:nvSpPr>
        <p:spPr>
          <a:xfrm>
            <a:off x="5543735" y="3636661"/>
            <a:ext cx="245298" cy="867059"/>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ight Arrow 51"/>
          <p:cNvSpPr/>
          <p:nvPr/>
        </p:nvSpPr>
        <p:spPr>
          <a:xfrm rot="5400000">
            <a:off x="2107348" y="448755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095680" y="448749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251148" y="448749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439103" y="449524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6718333" y="4495245"/>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7810628" y="449524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016116" y="448600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7" name="Rectangle 36"/>
          <p:cNvSpPr/>
          <p:nvPr/>
        </p:nvSpPr>
        <p:spPr>
          <a:xfrm>
            <a:off x="2211006" y="4395360"/>
            <a:ext cx="7177548" cy="257401"/>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18538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7507" y="1354654"/>
            <a:ext cx="6326018" cy="4445310"/>
          </a:xfrm>
          <a:prstGeom prst="rect">
            <a:avLst/>
          </a:prstGeom>
        </p:spPr>
      </p:pic>
    </p:spTree>
    <p:extLst>
      <p:ext uri="{BB962C8B-B14F-4D97-AF65-F5344CB8AC3E}">
        <p14:creationId xmlns:p14="http://schemas.microsoft.com/office/powerpoint/2010/main" val="126153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631086D4-B47A-ED40-B3D1-4E62A3C1D1E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4" name="Graphic 3" descr="Clock with solid fill">
            <a:extLst>
              <a:ext uri="{FF2B5EF4-FFF2-40B4-BE49-F238E27FC236}">
                <a16:creationId xmlns:a16="http://schemas.microsoft.com/office/drawing/2014/main" id="{819622BE-F8DD-DC4A-B160-3E48F40EF6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21389" y="1561706"/>
            <a:ext cx="563671" cy="563671"/>
          </a:xfrm>
          <a:prstGeom prst="rect">
            <a:avLst/>
          </a:prstGeom>
        </p:spPr>
      </p:pic>
      <p:pic>
        <p:nvPicPr>
          <p:cNvPr id="9" name="Graphic 8" descr="Telescope with solid fill">
            <a:extLst>
              <a:ext uri="{FF2B5EF4-FFF2-40B4-BE49-F238E27FC236}">
                <a16:creationId xmlns:a16="http://schemas.microsoft.com/office/drawing/2014/main" id="{5EC5B570-6FC5-6146-8F02-66D7598989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11525" y="2114425"/>
            <a:ext cx="563671" cy="563671"/>
          </a:xfrm>
          <a:prstGeom prst="rect">
            <a:avLst/>
          </a:prstGeom>
        </p:spPr>
      </p:pic>
      <p:pic>
        <p:nvPicPr>
          <p:cNvPr id="15" name="Graphic 14" descr="Neighbourhood with solid fill">
            <a:extLst>
              <a:ext uri="{FF2B5EF4-FFF2-40B4-BE49-F238E27FC236}">
                <a16:creationId xmlns:a16="http://schemas.microsoft.com/office/drawing/2014/main" id="{30125261-D8B0-7945-8332-6EF6547F3F5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8277" y="3510870"/>
            <a:ext cx="563671" cy="563671"/>
          </a:xfrm>
          <a:prstGeom prst="rect">
            <a:avLst/>
          </a:prstGeom>
        </p:spPr>
      </p:pic>
      <p:grpSp>
        <p:nvGrpSpPr>
          <p:cNvPr id="67" name="Group 66">
            <a:extLst>
              <a:ext uri="{FF2B5EF4-FFF2-40B4-BE49-F238E27FC236}">
                <a16:creationId xmlns:a16="http://schemas.microsoft.com/office/drawing/2014/main" id="{D7D967E2-5510-DA42-9007-EC7F1A4FA28B}"/>
              </a:ext>
            </a:extLst>
          </p:cNvPr>
          <p:cNvGrpSpPr/>
          <p:nvPr/>
        </p:nvGrpSpPr>
        <p:grpSpPr>
          <a:xfrm>
            <a:off x="786055" y="4253555"/>
            <a:ext cx="958241" cy="566388"/>
            <a:chOff x="1655520" y="3429000"/>
            <a:chExt cx="958241" cy="566388"/>
          </a:xfrm>
        </p:grpSpPr>
        <p:pic>
          <p:nvPicPr>
            <p:cNvPr id="18" name="Graphic 17" descr="Checkbox Ticked with solid fill">
              <a:extLst>
                <a:ext uri="{FF2B5EF4-FFF2-40B4-BE49-F238E27FC236}">
                  <a16:creationId xmlns:a16="http://schemas.microsoft.com/office/drawing/2014/main" id="{F0AC9937-C038-874C-8CA9-E6648B55DD3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55520" y="3431717"/>
              <a:ext cx="563671" cy="563671"/>
            </a:xfrm>
            <a:prstGeom prst="rect">
              <a:avLst/>
            </a:prstGeom>
          </p:spPr>
        </p:pic>
        <p:pic>
          <p:nvPicPr>
            <p:cNvPr id="20" name="Graphic 19" descr="Checkbox Crossed with solid fill">
              <a:extLst>
                <a:ext uri="{FF2B5EF4-FFF2-40B4-BE49-F238E27FC236}">
                  <a16:creationId xmlns:a16="http://schemas.microsoft.com/office/drawing/2014/main" id="{EEFC3F0C-8917-8E46-865A-05FF5DD99BF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050090" y="3429000"/>
              <a:ext cx="563671" cy="563671"/>
            </a:xfrm>
            <a:prstGeom prst="rect">
              <a:avLst/>
            </a:prstGeom>
          </p:spPr>
        </p:pic>
      </p:grpSp>
      <p:pic>
        <p:nvPicPr>
          <p:cNvPr id="34" name="Graphic 33" descr="Hand with solid fill">
            <a:extLst>
              <a:ext uri="{FF2B5EF4-FFF2-40B4-BE49-F238E27FC236}">
                <a16:creationId xmlns:a16="http://schemas.microsoft.com/office/drawing/2014/main" id="{0F7C8DCE-F019-2248-877F-3DBE236665C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69633" y="1703044"/>
            <a:ext cx="457200" cy="457200"/>
          </a:xfrm>
          <a:prstGeom prst="rect">
            <a:avLst/>
          </a:prstGeom>
        </p:spPr>
      </p:pic>
      <p:pic>
        <p:nvPicPr>
          <p:cNvPr id="38" name="Graphic 37" descr="Decision chart with solid fill">
            <a:extLst>
              <a:ext uri="{FF2B5EF4-FFF2-40B4-BE49-F238E27FC236}">
                <a16:creationId xmlns:a16="http://schemas.microsoft.com/office/drawing/2014/main" id="{47C57A6B-C0C1-754B-A2FA-89463FAE87C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99030" y="2952022"/>
            <a:ext cx="563673" cy="563673"/>
          </a:xfrm>
          <a:prstGeom prst="rect">
            <a:avLst/>
          </a:prstGeom>
        </p:spPr>
      </p:pic>
      <p:pic>
        <p:nvPicPr>
          <p:cNvPr id="44" name="Graphic 43" descr="Clipboard with solid fill">
            <a:extLst>
              <a:ext uri="{FF2B5EF4-FFF2-40B4-BE49-F238E27FC236}">
                <a16:creationId xmlns:a16="http://schemas.microsoft.com/office/drawing/2014/main" id="{57F4EDBF-89E3-9343-B84B-B6F82F4E7578}"/>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838667" y="4892601"/>
            <a:ext cx="563671" cy="563671"/>
          </a:xfrm>
          <a:prstGeom prst="rect">
            <a:avLst/>
          </a:prstGeom>
        </p:spPr>
      </p:pic>
      <p:sp>
        <p:nvSpPr>
          <p:cNvPr id="62" name="Rounded Rectangle 61">
            <a:extLst>
              <a:ext uri="{FF2B5EF4-FFF2-40B4-BE49-F238E27FC236}">
                <a16:creationId xmlns:a16="http://schemas.microsoft.com/office/drawing/2014/main" id="{0E838CE4-9ECC-BC47-9E14-D43815397570}"/>
              </a:ext>
            </a:extLst>
          </p:cNvPr>
          <p:cNvSpPr/>
          <p:nvPr/>
        </p:nvSpPr>
        <p:spPr>
          <a:xfrm>
            <a:off x="585079" y="1637152"/>
            <a:ext cx="3436310" cy="4907758"/>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68" name="TextBox 67">
            <a:extLst>
              <a:ext uri="{FF2B5EF4-FFF2-40B4-BE49-F238E27FC236}">
                <a16:creationId xmlns:a16="http://schemas.microsoft.com/office/drawing/2014/main" id="{D3134BB9-ACDC-374F-9346-8844CA46C1CE}"/>
              </a:ext>
            </a:extLst>
          </p:cNvPr>
          <p:cNvSpPr txBox="1"/>
          <p:nvPr/>
        </p:nvSpPr>
        <p:spPr>
          <a:xfrm>
            <a:off x="4530977" y="1724041"/>
            <a:ext cx="5736050" cy="246221"/>
          </a:xfrm>
          <a:prstGeom prst="rect">
            <a:avLst/>
          </a:prstGeom>
          <a:noFill/>
        </p:spPr>
        <p:txBody>
          <a:bodyPr wrap="square">
            <a:spAutoFit/>
          </a:bodyPr>
          <a:lstStyle/>
          <a:p>
            <a:pPr>
              <a:defRPr/>
            </a:pPr>
            <a:r>
              <a:rPr lang="en-ZA" sz="1000" b="1" dirty="0">
                <a:solidFill>
                  <a:srgbClr val="3E0099"/>
                </a:solidFill>
                <a:latin typeface="Arial Rounded MT Bold" panose="020F0704030504030204" pitchFamily="34" charset="77"/>
                <a:ea typeface="MS PGothic" panose="020B0600070205080204" pitchFamily="34" charset="-128"/>
              </a:rPr>
              <a:t>2 HOUR SEX, CONCEPTION, PREGNANCY &amp; OPTION COUNSELLING WORKSHOP</a:t>
            </a:r>
          </a:p>
        </p:txBody>
      </p:sp>
      <p:sp>
        <p:nvSpPr>
          <p:cNvPr id="69" name="TextBox 68">
            <a:extLst>
              <a:ext uri="{FF2B5EF4-FFF2-40B4-BE49-F238E27FC236}">
                <a16:creationId xmlns:a16="http://schemas.microsoft.com/office/drawing/2014/main" id="{5523810B-95E6-234D-B05E-5A3156809C99}"/>
              </a:ext>
            </a:extLst>
          </p:cNvPr>
          <p:cNvSpPr txBox="1"/>
          <p:nvPr/>
        </p:nvSpPr>
        <p:spPr>
          <a:xfrm>
            <a:off x="659669" y="2175188"/>
            <a:ext cx="1277128"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WELCOME &amp;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INTRODUCTIONS 10 MINS</a:t>
            </a:r>
          </a:p>
        </p:txBody>
      </p:sp>
      <p:sp>
        <p:nvSpPr>
          <p:cNvPr id="70" name="TextBox 69">
            <a:extLst>
              <a:ext uri="{FF2B5EF4-FFF2-40B4-BE49-F238E27FC236}">
                <a16:creationId xmlns:a16="http://schemas.microsoft.com/office/drawing/2014/main" id="{1DFA65B3-D05B-4846-965F-F79287B0BF65}"/>
              </a:ext>
            </a:extLst>
          </p:cNvPr>
          <p:cNvSpPr txBox="1"/>
          <p:nvPr/>
        </p:nvSpPr>
        <p:spPr>
          <a:xfrm>
            <a:off x="2427665" y="2729788"/>
            <a:ext cx="1371536"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FUTURE VISION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EXERCISE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sp>
        <p:nvSpPr>
          <p:cNvPr id="71" name="TextBox 70">
            <a:extLst>
              <a:ext uri="{FF2B5EF4-FFF2-40B4-BE49-F238E27FC236}">
                <a16:creationId xmlns:a16="http://schemas.microsoft.com/office/drawing/2014/main" id="{F0226487-CC56-CA4E-B012-D62AD4A8AF6A}"/>
              </a:ext>
            </a:extLst>
          </p:cNvPr>
          <p:cNvSpPr txBox="1"/>
          <p:nvPr/>
        </p:nvSpPr>
        <p:spPr>
          <a:xfrm>
            <a:off x="2509829" y="4106698"/>
            <a:ext cx="1277127"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COMMUNITY MAPPING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sp>
        <p:nvSpPr>
          <p:cNvPr id="72" name="TextBox 71">
            <a:extLst>
              <a:ext uri="{FF2B5EF4-FFF2-40B4-BE49-F238E27FC236}">
                <a16:creationId xmlns:a16="http://schemas.microsoft.com/office/drawing/2014/main" id="{3AD5A74F-660B-F144-AF1C-3A04D6F22441}"/>
              </a:ext>
            </a:extLst>
          </p:cNvPr>
          <p:cNvSpPr txBox="1"/>
          <p:nvPr/>
        </p:nvSpPr>
        <p:spPr>
          <a:xfrm>
            <a:off x="623704" y="3496099"/>
            <a:ext cx="1426313"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SEX, CONCEPTION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&amp; PREGNANCY</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25 MINS</a:t>
            </a:r>
          </a:p>
        </p:txBody>
      </p:sp>
      <p:sp>
        <p:nvSpPr>
          <p:cNvPr id="73" name="TextBox 72">
            <a:extLst>
              <a:ext uri="{FF2B5EF4-FFF2-40B4-BE49-F238E27FC236}">
                <a16:creationId xmlns:a16="http://schemas.microsoft.com/office/drawing/2014/main" id="{2C315950-AE2A-7040-90EE-D54308208B55}"/>
              </a:ext>
            </a:extLst>
          </p:cNvPr>
          <p:cNvSpPr txBox="1"/>
          <p:nvPr/>
        </p:nvSpPr>
        <p:spPr>
          <a:xfrm>
            <a:off x="615281" y="4726379"/>
            <a:ext cx="1277128"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OPTION COUNSELLING</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25 MINS</a:t>
            </a:r>
          </a:p>
        </p:txBody>
      </p:sp>
      <p:sp>
        <p:nvSpPr>
          <p:cNvPr id="74" name="TextBox 73">
            <a:extLst>
              <a:ext uri="{FF2B5EF4-FFF2-40B4-BE49-F238E27FC236}">
                <a16:creationId xmlns:a16="http://schemas.microsoft.com/office/drawing/2014/main" id="{C8E3AE3D-FA9C-BC42-9AC4-298F3DA98873}"/>
              </a:ext>
            </a:extLst>
          </p:cNvPr>
          <p:cNvSpPr txBox="1"/>
          <p:nvPr/>
        </p:nvSpPr>
        <p:spPr>
          <a:xfrm>
            <a:off x="2427258" y="5488520"/>
            <a:ext cx="1446326"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ACTION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PLANNING</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10 MINS</a:t>
            </a:r>
          </a:p>
        </p:txBody>
      </p:sp>
      <p:cxnSp>
        <p:nvCxnSpPr>
          <p:cNvPr id="87" name="Curved Connector 86">
            <a:extLst>
              <a:ext uri="{FF2B5EF4-FFF2-40B4-BE49-F238E27FC236}">
                <a16:creationId xmlns:a16="http://schemas.microsoft.com/office/drawing/2014/main" id="{13681F1E-7496-D247-B615-84758EE07342}"/>
              </a:ext>
            </a:extLst>
          </p:cNvPr>
          <p:cNvCxnSpPr>
            <a:cxnSpLocks/>
          </p:cNvCxnSpPr>
          <p:nvPr/>
        </p:nvCxnSpPr>
        <p:spPr>
          <a:xfrm>
            <a:off x="1827636" y="3248905"/>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2AE13B48-B6AE-9B41-9DA8-9EABD5FB0BB2}"/>
              </a:ext>
            </a:extLst>
          </p:cNvPr>
          <p:cNvCxnSpPr>
            <a:cxnSpLocks/>
          </p:cNvCxnSpPr>
          <p:nvPr/>
        </p:nvCxnSpPr>
        <p:spPr>
          <a:xfrm rot="10800000" flipV="1">
            <a:off x="1783399" y="2526568"/>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a:extLst>
              <a:ext uri="{FF2B5EF4-FFF2-40B4-BE49-F238E27FC236}">
                <a16:creationId xmlns:a16="http://schemas.microsoft.com/office/drawing/2014/main" id="{1B236F8A-76B6-2C44-B6DB-D9CAF7090653}"/>
              </a:ext>
            </a:extLst>
          </p:cNvPr>
          <p:cNvCxnSpPr>
            <a:cxnSpLocks/>
          </p:cNvCxnSpPr>
          <p:nvPr/>
        </p:nvCxnSpPr>
        <p:spPr>
          <a:xfrm>
            <a:off x="1816233" y="1848308"/>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036BA882-2834-4A4C-8F4F-D78163D94E46}"/>
              </a:ext>
            </a:extLst>
          </p:cNvPr>
          <p:cNvCxnSpPr>
            <a:cxnSpLocks/>
          </p:cNvCxnSpPr>
          <p:nvPr/>
        </p:nvCxnSpPr>
        <p:spPr>
          <a:xfrm rot="10800000" flipV="1">
            <a:off x="1816233" y="3942474"/>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49B47B6-7EE2-E046-B7CF-B628F9448E72}"/>
              </a:ext>
            </a:extLst>
          </p:cNvPr>
          <p:cNvCxnSpPr>
            <a:cxnSpLocks/>
          </p:cNvCxnSpPr>
          <p:nvPr/>
        </p:nvCxnSpPr>
        <p:spPr>
          <a:xfrm>
            <a:off x="1827636" y="4646054"/>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CD83CA01-5825-1C4D-B44D-482F670FA1C0}"/>
              </a:ext>
            </a:extLst>
          </p:cNvPr>
          <p:cNvSpPr/>
          <p:nvPr/>
        </p:nvSpPr>
        <p:spPr>
          <a:xfrm>
            <a:off x="2029903" y="3270111"/>
            <a:ext cx="498764" cy="502908"/>
          </a:xfrm>
          <a:prstGeom prst="ellipse">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dirty="0">
                <a:solidFill>
                  <a:schemeClr val="bg1"/>
                </a:solidFill>
                <a:latin typeface="Arial Rounded MT Bold" panose="020F0704030504030204" pitchFamily="34" charset="77"/>
              </a:rPr>
              <a:t>TAKE</a:t>
            </a:r>
          </a:p>
          <a:p>
            <a:pPr algn="ctr"/>
            <a:r>
              <a:rPr lang="en-US" sz="1000" dirty="0">
                <a:solidFill>
                  <a:schemeClr val="bg1"/>
                </a:solidFill>
                <a:latin typeface="Arial Rounded MT Bold" panose="020F0704030504030204" pitchFamily="34" charset="77"/>
              </a:rPr>
              <a:t>10</a:t>
            </a:r>
          </a:p>
        </p:txBody>
      </p:sp>
      <p:pic>
        <p:nvPicPr>
          <p:cNvPr id="127" name="Graphic 126" descr="Clock with solid fill">
            <a:extLst>
              <a:ext uri="{FF2B5EF4-FFF2-40B4-BE49-F238E27FC236}">
                <a16:creationId xmlns:a16="http://schemas.microsoft.com/office/drawing/2014/main" id="{6FF49CCA-510B-3E47-B4EE-5FCB92B1CE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5001" y="2380621"/>
            <a:ext cx="563671" cy="563671"/>
          </a:xfrm>
          <a:prstGeom prst="rect">
            <a:avLst/>
          </a:prstGeom>
        </p:spPr>
      </p:pic>
      <p:pic>
        <p:nvPicPr>
          <p:cNvPr id="128" name="Graphic 127" descr="Telescope with solid fill">
            <a:extLst>
              <a:ext uri="{FF2B5EF4-FFF2-40B4-BE49-F238E27FC236}">
                <a16:creationId xmlns:a16="http://schemas.microsoft.com/office/drawing/2014/main" id="{8EE8634A-B0A3-834D-BADE-860B0C53B0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92962" y="3019760"/>
            <a:ext cx="563671" cy="563671"/>
          </a:xfrm>
          <a:prstGeom prst="rect">
            <a:avLst/>
          </a:prstGeom>
        </p:spPr>
      </p:pic>
      <p:pic>
        <p:nvPicPr>
          <p:cNvPr id="134" name="Graphic 133" descr="Hand with solid fill">
            <a:extLst>
              <a:ext uri="{FF2B5EF4-FFF2-40B4-BE49-F238E27FC236}">
                <a16:creationId xmlns:a16="http://schemas.microsoft.com/office/drawing/2014/main" id="{B7BC5883-6A92-8B44-8EA1-F9A0D48C212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776472" y="3052386"/>
            <a:ext cx="457200" cy="457200"/>
          </a:xfrm>
          <a:prstGeom prst="rect">
            <a:avLst/>
          </a:prstGeom>
        </p:spPr>
      </p:pic>
      <p:sp>
        <p:nvSpPr>
          <p:cNvPr id="139" name="TextBox 138">
            <a:extLst>
              <a:ext uri="{FF2B5EF4-FFF2-40B4-BE49-F238E27FC236}">
                <a16:creationId xmlns:a16="http://schemas.microsoft.com/office/drawing/2014/main" id="{7868735B-C809-9D46-8778-5B2EF55AADB2}"/>
              </a:ext>
            </a:extLst>
          </p:cNvPr>
          <p:cNvSpPr txBox="1"/>
          <p:nvPr/>
        </p:nvSpPr>
        <p:spPr>
          <a:xfrm>
            <a:off x="5125370" y="2468262"/>
            <a:ext cx="2666418" cy="400110"/>
          </a:xfrm>
          <a:prstGeom prst="rect">
            <a:avLst/>
          </a:prstGeom>
          <a:noFill/>
        </p:spPr>
        <p:txBody>
          <a:bodyPr wrap="square">
            <a:spAutoFit/>
          </a:bodyPr>
          <a:lstStyle/>
          <a:p>
            <a:pPr>
              <a:defRPr/>
            </a:pPr>
            <a:r>
              <a:rPr lang="en-ZA" sz="1000" b="1" dirty="0">
                <a:solidFill>
                  <a:srgbClr val="3E0099"/>
                </a:solidFill>
                <a:latin typeface="Arial Rounded MT Bold" panose="020F0704030504030204" pitchFamily="34" charset="77"/>
                <a:ea typeface="MS PGothic" panose="020B0600070205080204" pitchFamily="34" charset="-128"/>
              </a:rPr>
              <a:t>1 HOUR SEX, CONCEPTION &amp; PREGNANCY WORKSHOP</a:t>
            </a:r>
          </a:p>
        </p:txBody>
      </p:sp>
      <p:sp>
        <p:nvSpPr>
          <p:cNvPr id="140" name="Rounded Rectangle 139">
            <a:extLst>
              <a:ext uri="{FF2B5EF4-FFF2-40B4-BE49-F238E27FC236}">
                <a16:creationId xmlns:a16="http://schemas.microsoft.com/office/drawing/2014/main" id="{9507F79E-02DB-4C40-9D48-FC8555FB6DA7}"/>
              </a:ext>
            </a:extLst>
          </p:cNvPr>
          <p:cNvSpPr/>
          <p:nvPr/>
        </p:nvSpPr>
        <p:spPr>
          <a:xfrm>
            <a:off x="4291918" y="2986495"/>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42" name="TextBox 141">
            <a:extLst>
              <a:ext uri="{FF2B5EF4-FFF2-40B4-BE49-F238E27FC236}">
                <a16:creationId xmlns:a16="http://schemas.microsoft.com/office/drawing/2014/main" id="{A4640325-1312-3145-B518-085369E027E2}"/>
              </a:ext>
            </a:extLst>
          </p:cNvPr>
          <p:cNvSpPr txBox="1"/>
          <p:nvPr/>
        </p:nvSpPr>
        <p:spPr>
          <a:xfrm>
            <a:off x="4313178" y="3546506"/>
            <a:ext cx="1355206" cy="400110"/>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WELCOME/INTRO 10 MINS</a:t>
            </a:r>
          </a:p>
        </p:txBody>
      </p:sp>
      <p:sp>
        <p:nvSpPr>
          <p:cNvPr id="143" name="TextBox 142">
            <a:extLst>
              <a:ext uri="{FF2B5EF4-FFF2-40B4-BE49-F238E27FC236}">
                <a16:creationId xmlns:a16="http://schemas.microsoft.com/office/drawing/2014/main" id="{C64399F2-9516-5B41-8093-C39E3D74A949}"/>
              </a:ext>
            </a:extLst>
          </p:cNvPr>
          <p:cNvSpPr txBox="1"/>
          <p:nvPr/>
        </p:nvSpPr>
        <p:spPr>
          <a:xfrm>
            <a:off x="6039203" y="3551301"/>
            <a:ext cx="1371536"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FUTURE VISION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EXERCISE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cxnSp>
        <p:nvCxnSpPr>
          <p:cNvPr id="152" name="Curved Connector 151">
            <a:extLst>
              <a:ext uri="{FF2B5EF4-FFF2-40B4-BE49-F238E27FC236}">
                <a16:creationId xmlns:a16="http://schemas.microsoft.com/office/drawing/2014/main" id="{2D07F3F5-42B0-1746-B49A-EC00FA4694BD}"/>
              </a:ext>
            </a:extLst>
          </p:cNvPr>
          <p:cNvCxnSpPr>
            <a:cxnSpLocks/>
          </p:cNvCxnSpPr>
          <p:nvPr/>
        </p:nvCxnSpPr>
        <p:spPr>
          <a:xfrm rot="10800000" flipV="1">
            <a:off x="5534474" y="3472814"/>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urved Connector 169">
            <a:extLst>
              <a:ext uri="{FF2B5EF4-FFF2-40B4-BE49-F238E27FC236}">
                <a16:creationId xmlns:a16="http://schemas.microsoft.com/office/drawing/2014/main" id="{9E50FC12-86CE-624F-B79D-B0C6AD786A22}"/>
              </a:ext>
            </a:extLst>
          </p:cNvPr>
          <p:cNvCxnSpPr>
            <a:cxnSpLocks/>
          </p:cNvCxnSpPr>
          <p:nvPr/>
        </p:nvCxnSpPr>
        <p:spPr>
          <a:xfrm flipV="1">
            <a:off x="5388713" y="3289377"/>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urved Connector 172">
            <a:extLst>
              <a:ext uri="{FF2B5EF4-FFF2-40B4-BE49-F238E27FC236}">
                <a16:creationId xmlns:a16="http://schemas.microsoft.com/office/drawing/2014/main" id="{15C68081-F9E2-824E-BCF8-D060282F0AE1}"/>
              </a:ext>
            </a:extLst>
          </p:cNvPr>
          <p:cNvCxnSpPr>
            <a:cxnSpLocks/>
          </p:cNvCxnSpPr>
          <p:nvPr/>
        </p:nvCxnSpPr>
        <p:spPr>
          <a:xfrm flipV="1">
            <a:off x="5457422" y="4414169"/>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76" name="Graphic 175" descr="Hand with solid fill">
            <a:extLst>
              <a:ext uri="{FF2B5EF4-FFF2-40B4-BE49-F238E27FC236}">
                <a16:creationId xmlns:a16="http://schemas.microsoft.com/office/drawing/2014/main" id="{55BED8CB-F340-2E42-82DF-8A173F95D3F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575301" y="3009719"/>
            <a:ext cx="457200" cy="457200"/>
          </a:xfrm>
          <a:prstGeom prst="rect">
            <a:avLst/>
          </a:prstGeom>
        </p:spPr>
      </p:pic>
      <p:sp>
        <p:nvSpPr>
          <p:cNvPr id="177" name="Rounded Rectangle 176">
            <a:extLst>
              <a:ext uri="{FF2B5EF4-FFF2-40B4-BE49-F238E27FC236}">
                <a16:creationId xmlns:a16="http://schemas.microsoft.com/office/drawing/2014/main" id="{627CB08F-FF72-474B-BD28-666AB345ED26}"/>
              </a:ext>
            </a:extLst>
          </p:cNvPr>
          <p:cNvSpPr/>
          <p:nvPr/>
        </p:nvSpPr>
        <p:spPr>
          <a:xfrm>
            <a:off x="8090747" y="2943828"/>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178" name="TextBox 177">
            <a:extLst>
              <a:ext uri="{FF2B5EF4-FFF2-40B4-BE49-F238E27FC236}">
                <a16:creationId xmlns:a16="http://schemas.microsoft.com/office/drawing/2014/main" id="{1A0247C2-94FE-204F-942C-85D6F8338ABB}"/>
              </a:ext>
            </a:extLst>
          </p:cNvPr>
          <p:cNvSpPr txBox="1"/>
          <p:nvPr/>
        </p:nvSpPr>
        <p:spPr>
          <a:xfrm>
            <a:off x="8087495" y="3471813"/>
            <a:ext cx="1446446" cy="400110"/>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WELCOME/INTRO</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10 MINS</a:t>
            </a:r>
          </a:p>
        </p:txBody>
      </p:sp>
      <p:cxnSp>
        <p:nvCxnSpPr>
          <p:cNvPr id="179" name="Curved Connector 178">
            <a:extLst>
              <a:ext uri="{FF2B5EF4-FFF2-40B4-BE49-F238E27FC236}">
                <a16:creationId xmlns:a16="http://schemas.microsoft.com/office/drawing/2014/main" id="{66716329-2ADA-9740-81BF-4CBAAA4F3D6F}"/>
              </a:ext>
            </a:extLst>
          </p:cNvPr>
          <p:cNvCxnSpPr>
            <a:cxnSpLocks/>
          </p:cNvCxnSpPr>
          <p:nvPr/>
        </p:nvCxnSpPr>
        <p:spPr>
          <a:xfrm flipV="1">
            <a:off x="9244738" y="3272958"/>
            <a:ext cx="1030328" cy="6607"/>
          </a:xfrm>
          <a:prstGeom prst="curvedConnector3">
            <a:avLst>
              <a:gd name="adj1" fmla="val 29684"/>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urved Connector 179">
            <a:extLst>
              <a:ext uri="{FF2B5EF4-FFF2-40B4-BE49-F238E27FC236}">
                <a16:creationId xmlns:a16="http://schemas.microsoft.com/office/drawing/2014/main" id="{3E65EDF9-5944-1640-B29B-76212562D859}"/>
              </a:ext>
            </a:extLst>
          </p:cNvPr>
          <p:cNvCxnSpPr>
            <a:cxnSpLocks/>
          </p:cNvCxnSpPr>
          <p:nvPr/>
        </p:nvCxnSpPr>
        <p:spPr>
          <a:xfrm flipV="1">
            <a:off x="9256251" y="4371502"/>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7D708579-44A5-3A44-8D53-A38F91A02284}"/>
              </a:ext>
            </a:extLst>
          </p:cNvPr>
          <p:cNvCxnSpPr>
            <a:cxnSpLocks/>
          </p:cNvCxnSpPr>
          <p:nvPr/>
        </p:nvCxnSpPr>
        <p:spPr>
          <a:xfrm rot="10800000" flipV="1">
            <a:off x="9312919" y="3444848"/>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210" name="Rounded Rectangle 209">
            <a:extLst>
              <a:ext uri="{FF2B5EF4-FFF2-40B4-BE49-F238E27FC236}">
                <a16:creationId xmlns:a16="http://schemas.microsoft.com/office/drawing/2014/main" id="{47FEB95A-F1EE-BF47-A371-5236D3BDF29E}"/>
              </a:ext>
            </a:extLst>
          </p:cNvPr>
          <p:cNvSpPr/>
          <p:nvPr/>
        </p:nvSpPr>
        <p:spPr>
          <a:xfrm>
            <a:off x="4291918" y="5405414"/>
            <a:ext cx="7231609" cy="1124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E0099"/>
                </a:solidFill>
                <a:latin typeface="Arial Rounded MT Bold" panose="020F0704030504030204" pitchFamily="34" charset="77"/>
              </a:rPr>
              <a:t>THE COURAGE CHILD SEX, CONCEPTION &amp; OPTION COUNSELLING MATERIAL CAN BE USED IN A NUMBER OF DIFFERENT WORKSHOP FORMATS DEPENDING ON THE TIME YOU HAVE AVAILABLE AND WHICH MODULES YOU WOULD LIKE TO INCLUDE IN YOUR PROCESS </a:t>
            </a:r>
          </a:p>
          <a:p>
            <a:pPr algn="ctr"/>
            <a:r>
              <a:rPr lang="en-US" sz="1200" b="1" dirty="0">
                <a:solidFill>
                  <a:srgbClr val="3E0099"/>
                </a:solidFill>
                <a:latin typeface="Arial Rounded MT Bold" panose="020F0704030504030204" pitchFamily="34" charset="77"/>
              </a:rPr>
              <a:t>SEE </a:t>
            </a:r>
            <a:r>
              <a:rPr lang="en-US" sz="1200" b="1" dirty="0">
                <a:solidFill>
                  <a:schemeClr val="bg1"/>
                </a:solidFill>
                <a:latin typeface="Arial Rounded MT Bold" panose="020F0704030504030204" pitchFamily="34" charset="77"/>
                <a:hlinkClick r:id="rId19">
                  <a:extLst>
                    <a:ext uri="{A12FA001-AC4F-418D-AE19-62706E023703}">
                      <ahyp:hlinkClr xmlns:ahyp="http://schemas.microsoft.com/office/drawing/2018/hyperlinkcolor" val="tx"/>
                    </a:ext>
                  </a:extLst>
                </a:hlinkClick>
              </a:rPr>
              <a:t>WWW.COURAGE-COMMUNITY.COM</a:t>
            </a:r>
            <a:r>
              <a:rPr lang="en-US" sz="1200" b="1" dirty="0">
                <a:solidFill>
                  <a:schemeClr val="bg1"/>
                </a:solidFill>
                <a:latin typeface="Arial Rounded MT Bold" panose="020F0704030504030204" pitchFamily="34" charset="77"/>
              </a:rPr>
              <a:t> </a:t>
            </a:r>
            <a:r>
              <a:rPr lang="en-US" sz="1200" b="1" dirty="0">
                <a:solidFill>
                  <a:srgbClr val="3E0099"/>
                </a:solidFill>
                <a:latin typeface="Arial Rounded MT Bold" panose="020F0704030504030204" pitchFamily="34" charset="77"/>
              </a:rPr>
              <a:t>FOR MORE</a:t>
            </a:r>
          </a:p>
        </p:txBody>
      </p:sp>
      <p:pic>
        <p:nvPicPr>
          <p:cNvPr id="93" name="Graphic 92" descr="Decision chart with solid fill">
            <a:extLst>
              <a:ext uri="{FF2B5EF4-FFF2-40B4-BE49-F238E27FC236}">
                <a16:creationId xmlns:a16="http://schemas.microsoft.com/office/drawing/2014/main" id="{2D78DE2E-A70B-F340-919E-AD6516C321A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615183" y="4032152"/>
            <a:ext cx="563673" cy="563673"/>
          </a:xfrm>
          <a:prstGeom prst="rect">
            <a:avLst/>
          </a:prstGeom>
        </p:spPr>
      </p:pic>
      <p:sp>
        <p:nvSpPr>
          <p:cNvPr id="94" name="TextBox 93">
            <a:extLst>
              <a:ext uri="{FF2B5EF4-FFF2-40B4-BE49-F238E27FC236}">
                <a16:creationId xmlns:a16="http://schemas.microsoft.com/office/drawing/2014/main" id="{97670917-1739-6242-8698-76C205D12972}"/>
              </a:ext>
            </a:extLst>
          </p:cNvPr>
          <p:cNvSpPr txBox="1"/>
          <p:nvPr/>
        </p:nvSpPr>
        <p:spPr>
          <a:xfrm>
            <a:off x="4228358" y="4572164"/>
            <a:ext cx="1426313"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SEX, CONCEPTION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&amp; PREGNANCY</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pic>
        <p:nvPicPr>
          <p:cNvPr id="95" name="Graphic 94" descr="Clipboard with solid fill">
            <a:extLst>
              <a:ext uri="{FF2B5EF4-FFF2-40B4-BE49-F238E27FC236}">
                <a16:creationId xmlns:a16="http://schemas.microsoft.com/office/drawing/2014/main" id="{5468A7EF-22D4-0346-A676-8EB5DAD8EB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98012" y="4147362"/>
            <a:ext cx="673553" cy="563671"/>
          </a:xfrm>
          <a:prstGeom prst="rect">
            <a:avLst/>
          </a:prstGeom>
        </p:spPr>
      </p:pic>
      <p:pic>
        <p:nvPicPr>
          <p:cNvPr id="97" name="Graphic 96" descr="Neighbourhood with solid fill">
            <a:extLst>
              <a:ext uri="{FF2B5EF4-FFF2-40B4-BE49-F238E27FC236}">
                <a16:creationId xmlns:a16="http://schemas.microsoft.com/office/drawing/2014/main" id="{030E5852-D0E2-9245-8AC0-B2C454E1729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77904" y="2958437"/>
            <a:ext cx="563671" cy="563671"/>
          </a:xfrm>
          <a:prstGeom prst="rect">
            <a:avLst/>
          </a:prstGeom>
        </p:spPr>
      </p:pic>
      <p:sp>
        <p:nvSpPr>
          <p:cNvPr id="98" name="TextBox 97">
            <a:extLst>
              <a:ext uri="{FF2B5EF4-FFF2-40B4-BE49-F238E27FC236}">
                <a16:creationId xmlns:a16="http://schemas.microsoft.com/office/drawing/2014/main" id="{74D30D7F-4DAD-9042-85CB-A878F89FC61F}"/>
              </a:ext>
            </a:extLst>
          </p:cNvPr>
          <p:cNvSpPr txBox="1"/>
          <p:nvPr/>
        </p:nvSpPr>
        <p:spPr>
          <a:xfrm>
            <a:off x="10021580" y="3554356"/>
            <a:ext cx="1416091"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COMMUNITY MAPPING </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grpSp>
        <p:nvGrpSpPr>
          <p:cNvPr id="99" name="Group 98">
            <a:extLst>
              <a:ext uri="{FF2B5EF4-FFF2-40B4-BE49-F238E27FC236}">
                <a16:creationId xmlns:a16="http://schemas.microsoft.com/office/drawing/2014/main" id="{AD76BEA5-66E2-5E4A-9B87-662B884F804E}"/>
              </a:ext>
            </a:extLst>
          </p:cNvPr>
          <p:cNvGrpSpPr/>
          <p:nvPr/>
        </p:nvGrpSpPr>
        <p:grpSpPr>
          <a:xfrm>
            <a:off x="8283667" y="3936323"/>
            <a:ext cx="958241" cy="566388"/>
            <a:chOff x="1655520" y="3429000"/>
            <a:chExt cx="958241" cy="566388"/>
          </a:xfrm>
        </p:grpSpPr>
        <p:pic>
          <p:nvPicPr>
            <p:cNvPr id="100" name="Graphic 99" descr="Checkbox Ticked with solid fill">
              <a:extLst>
                <a:ext uri="{FF2B5EF4-FFF2-40B4-BE49-F238E27FC236}">
                  <a16:creationId xmlns:a16="http://schemas.microsoft.com/office/drawing/2014/main" id="{5F8D1D01-704F-5E4C-8A19-C0F4F70F128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55520" y="3431717"/>
              <a:ext cx="563671" cy="563671"/>
            </a:xfrm>
            <a:prstGeom prst="rect">
              <a:avLst/>
            </a:prstGeom>
          </p:spPr>
        </p:pic>
        <p:pic>
          <p:nvPicPr>
            <p:cNvPr id="101" name="Graphic 100" descr="Checkbox Crossed with solid fill">
              <a:extLst>
                <a:ext uri="{FF2B5EF4-FFF2-40B4-BE49-F238E27FC236}">
                  <a16:creationId xmlns:a16="http://schemas.microsoft.com/office/drawing/2014/main" id="{33AB1B46-E1D6-214C-88DD-C5C8BC1F258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050090" y="3429000"/>
              <a:ext cx="563671" cy="563671"/>
            </a:xfrm>
            <a:prstGeom prst="rect">
              <a:avLst/>
            </a:prstGeom>
          </p:spPr>
        </p:pic>
      </p:grpSp>
      <p:pic>
        <p:nvPicPr>
          <p:cNvPr id="102" name="Graphic 101" descr="Clipboard with solid fill">
            <a:extLst>
              <a:ext uri="{FF2B5EF4-FFF2-40B4-BE49-F238E27FC236}">
                <a16:creationId xmlns:a16="http://schemas.microsoft.com/office/drawing/2014/main" id="{F005A93F-24E4-F24D-ABDA-33A4FDD9DBD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417872" y="4125571"/>
            <a:ext cx="563671" cy="563671"/>
          </a:xfrm>
          <a:prstGeom prst="rect">
            <a:avLst/>
          </a:prstGeom>
        </p:spPr>
      </p:pic>
      <p:sp>
        <p:nvSpPr>
          <p:cNvPr id="103" name="TextBox 102">
            <a:extLst>
              <a:ext uri="{FF2B5EF4-FFF2-40B4-BE49-F238E27FC236}">
                <a16:creationId xmlns:a16="http://schemas.microsoft.com/office/drawing/2014/main" id="{08A81F9F-308F-5149-B4FF-FF7F8BB1AD71}"/>
              </a:ext>
            </a:extLst>
          </p:cNvPr>
          <p:cNvSpPr txBox="1"/>
          <p:nvPr/>
        </p:nvSpPr>
        <p:spPr>
          <a:xfrm>
            <a:off x="8112893" y="4409147"/>
            <a:ext cx="1277128" cy="553998"/>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OPTION COUNSELLING</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20 MINS</a:t>
            </a:r>
          </a:p>
        </p:txBody>
      </p:sp>
      <p:sp>
        <p:nvSpPr>
          <p:cNvPr id="104" name="TextBox 103">
            <a:extLst>
              <a:ext uri="{FF2B5EF4-FFF2-40B4-BE49-F238E27FC236}">
                <a16:creationId xmlns:a16="http://schemas.microsoft.com/office/drawing/2014/main" id="{B29555D1-11D8-D148-83D7-4551EC25B866}"/>
              </a:ext>
            </a:extLst>
          </p:cNvPr>
          <p:cNvSpPr txBox="1"/>
          <p:nvPr/>
        </p:nvSpPr>
        <p:spPr>
          <a:xfrm>
            <a:off x="10006462" y="4625569"/>
            <a:ext cx="1446326" cy="400110"/>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ACTION PLAN</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10 MINS</a:t>
            </a:r>
          </a:p>
        </p:txBody>
      </p:sp>
      <p:sp>
        <p:nvSpPr>
          <p:cNvPr id="105" name="TextBox 104">
            <a:extLst>
              <a:ext uri="{FF2B5EF4-FFF2-40B4-BE49-F238E27FC236}">
                <a16:creationId xmlns:a16="http://schemas.microsoft.com/office/drawing/2014/main" id="{603AADA3-982B-7148-A8CA-9E7CE0649E48}"/>
              </a:ext>
            </a:extLst>
          </p:cNvPr>
          <p:cNvSpPr txBox="1"/>
          <p:nvPr/>
        </p:nvSpPr>
        <p:spPr>
          <a:xfrm>
            <a:off x="6148569" y="4670105"/>
            <a:ext cx="1446326" cy="400110"/>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ACTION PLAN</a:t>
            </a:r>
          </a:p>
          <a:p>
            <a:pPr algn="ctr">
              <a:defRPr/>
            </a:pPr>
            <a:r>
              <a:rPr lang="en-ZA" sz="1000" b="1" dirty="0">
                <a:solidFill>
                  <a:srgbClr val="3E0099"/>
                </a:solidFill>
                <a:latin typeface="Arial Rounded MT Bold" panose="020F0704030504030204" pitchFamily="34" charset="77"/>
                <a:ea typeface="MS PGothic" panose="020B0600070205080204" pitchFamily="34" charset="-128"/>
              </a:rPr>
              <a:t>10 MINS</a:t>
            </a:r>
          </a:p>
        </p:txBody>
      </p:sp>
      <p:pic>
        <p:nvPicPr>
          <p:cNvPr id="119" name="Graphic 118" descr="Clock with solid fill">
            <a:extLst>
              <a:ext uri="{FF2B5EF4-FFF2-40B4-BE49-F238E27FC236}">
                <a16:creationId xmlns:a16="http://schemas.microsoft.com/office/drawing/2014/main" id="{357EFA9C-F29D-994B-9F53-9392A8CCA9F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4394" y="2353824"/>
            <a:ext cx="563671" cy="563671"/>
          </a:xfrm>
          <a:prstGeom prst="rect">
            <a:avLst/>
          </a:prstGeom>
        </p:spPr>
      </p:pic>
      <p:sp>
        <p:nvSpPr>
          <p:cNvPr id="120" name="TextBox 119">
            <a:extLst>
              <a:ext uri="{FF2B5EF4-FFF2-40B4-BE49-F238E27FC236}">
                <a16:creationId xmlns:a16="http://schemas.microsoft.com/office/drawing/2014/main" id="{0D1007C3-17CC-824C-8B99-7014D42F47CC}"/>
              </a:ext>
            </a:extLst>
          </p:cNvPr>
          <p:cNvSpPr txBox="1"/>
          <p:nvPr/>
        </p:nvSpPr>
        <p:spPr>
          <a:xfrm>
            <a:off x="8857109" y="2438966"/>
            <a:ext cx="2666418" cy="400110"/>
          </a:xfrm>
          <a:prstGeom prst="rect">
            <a:avLst/>
          </a:prstGeom>
          <a:noFill/>
        </p:spPr>
        <p:txBody>
          <a:bodyPr wrap="square">
            <a:spAutoFit/>
          </a:bodyPr>
          <a:lstStyle/>
          <a:p>
            <a:pPr>
              <a:defRPr/>
            </a:pPr>
            <a:r>
              <a:rPr lang="en-ZA" sz="1000" b="1" dirty="0">
                <a:solidFill>
                  <a:srgbClr val="3E0099"/>
                </a:solidFill>
                <a:latin typeface="Arial Rounded MT Bold" panose="020F0704030504030204" pitchFamily="34" charset="77"/>
                <a:ea typeface="MS PGothic" panose="020B0600070205080204" pitchFamily="34" charset="-128"/>
              </a:rPr>
              <a:t>1 HOUR CRISIS PREGNANCY &amp; </a:t>
            </a:r>
          </a:p>
          <a:p>
            <a:pPr>
              <a:defRPr/>
            </a:pPr>
            <a:r>
              <a:rPr lang="en-ZA" sz="1000" b="1" dirty="0">
                <a:solidFill>
                  <a:srgbClr val="3E0099"/>
                </a:solidFill>
                <a:latin typeface="Arial Rounded MT Bold" panose="020F0704030504030204" pitchFamily="34" charset="77"/>
                <a:ea typeface="MS PGothic" panose="020B0600070205080204" pitchFamily="34" charset="-128"/>
              </a:rPr>
              <a:t>OPTION COUNSELLING WORKSHOP</a:t>
            </a:r>
          </a:p>
        </p:txBody>
      </p:sp>
      <p:cxnSp>
        <p:nvCxnSpPr>
          <p:cNvPr id="158" name="Curved Connector 157">
            <a:extLst>
              <a:ext uri="{FF2B5EF4-FFF2-40B4-BE49-F238E27FC236}">
                <a16:creationId xmlns:a16="http://schemas.microsoft.com/office/drawing/2014/main" id="{94F73356-D0AD-5147-8EDC-E822D3761D84}"/>
              </a:ext>
            </a:extLst>
          </p:cNvPr>
          <p:cNvCxnSpPr>
            <a:cxnSpLocks/>
          </p:cNvCxnSpPr>
          <p:nvPr/>
        </p:nvCxnSpPr>
        <p:spPr>
          <a:xfrm rot="10800000" flipV="1">
            <a:off x="1816233" y="5341879"/>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59" name="Graphic 158" descr="Hand with solid fill">
            <a:extLst>
              <a:ext uri="{FF2B5EF4-FFF2-40B4-BE49-F238E27FC236}">
                <a16:creationId xmlns:a16="http://schemas.microsoft.com/office/drawing/2014/main" id="{D2EAB3C9-9ADF-D74C-A81F-155CBECA4D3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07462" y="5585318"/>
            <a:ext cx="457200" cy="457200"/>
          </a:xfrm>
          <a:prstGeom prst="rect">
            <a:avLst/>
          </a:prstGeom>
        </p:spPr>
      </p:pic>
      <p:sp>
        <p:nvSpPr>
          <p:cNvPr id="160" name="TextBox 159">
            <a:extLst>
              <a:ext uri="{FF2B5EF4-FFF2-40B4-BE49-F238E27FC236}">
                <a16:creationId xmlns:a16="http://schemas.microsoft.com/office/drawing/2014/main" id="{6239FB5C-D014-4A40-9888-5A4844E6CEC8}"/>
              </a:ext>
            </a:extLst>
          </p:cNvPr>
          <p:cNvSpPr txBox="1"/>
          <p:nvPr/>
        </p:nvSpPr>
        <p:spPr>
          <a:xfrm>
            <a:off x="711162" y="6099662"/>
            <a:ext cx="1277128" cy="400110"/>
          </a:xfrm>
          <a:prstGeom prst="rect">
            <a:avLst/>
          </a:prstGeom>
          <a:noFill/>
        </p:spPr>
        <p:txBody>
          <a:bodyPr wrap="square">
            <a:spAutoFit/>
          </a:bodyPr>
          <a:lstStyle/>
          <a:p>
            <a:pPr algn="ctr">
              <a:defRPr/>
            </a:pPr>
            <a:r>
              <a:rPr lang="en-ZA" sz="1000" b="1" dirty="0">
                <a:solidFill>
                  <a:srgbClr val="3E0099"/>
                </a:solidFill>
                <a:latin typeface="Arial Rounded MT Bold" panose="020F0704030504030204" pitchFamily="34" charset="77"/>
                <a:ea typeface="MS PGothic" panose="020B0600070205080204" pitchFamily="34" charset="-128"/>
              </a:rPr>
              <a:t>THANKS &amp; CLOSE</a:t>
            </a:r>
          </a:p>
        </p:txBody>
      </p:sp>
      <p:sp>
        <p:nvSpPr>
          <p:cNvPr id="2" name="TextBox 1">
            <a:extLst>
              <a:ext uri="{FF2B5EF4-FFF2-40B4-BE49-F238E27FC236}">
                <a16:creationId xmlns:a16="http://schemas.microsoft.com/office/drawing/2014/main" id="{6B1A03CB-916F-4CA7-AED8-248C02309F7C}"/>
              </a:ext>
            </a:extLst>
          </p:cNvPr>
          <p:cNvSpPr txBox="1"/>
          <p:nvPr/>
        </p:nvSpPr>
        <p:spPr>
          <a:xfrm>
            <a:off x="453327" y="492443"/>
            <a:ext cx="11285346" cy="861774"/>
          </a:xfrm>
          <a:prstGeom prst="rect">
            <a:avLst/>
          </a:prstGeom>
          <a:noFill/>
        </p:spPr>
        <p:txBody>
          <a:bodyPr wrap="square">
            <a:spAutoFit/>
          </a:bodyPr>
          <a:lstStyle/>
          <a:p>
            <a:pPr algn="ctr">
              <a:defRPr/>
            </a:pPr>
            <a:r>
              <a:rPr lang="en-ZA" sz="5000" b="1" dirty="0">
                <a:solidFill>
                  <a:schemeClr val="bg1"/>
                </a:solidFill>
                <a:latin typeface="Arial Rounded MT Bold" panose="020F0704030504030204" pitchFamily="34" charset="77"/>
                <a:ea typeface="MS PGothic" panose="020B0600070205080204" pitchFamily="34" charset="-128"/>
              </a:rPr>
              <a:t>Recommended Timing</a:t>
            </a:r>
          </a:p>
        </p:txBody>
      </p:sp>
    </p:spTree>
    <p:extLst>
      <p:ext uri="{BB962C8B-B14F-4D97-AF65-F5344CB8AC3E}">
        <p14:creationId xmlns:p14="http://schemas.microsoft.com/office/powerpoint/2010/main" val="231488378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4098" y="1096389"/>
            <a:ext cx="4563804" cy="4665222"/>
          </a:xfrm>
          <a:prstGeom prst="rect">
            <a:avLst/>
          </a:prstGeom>
        </p:spPr>
      </p:pic>
      <p:pic>
        <p:nvPicPr>
          <p:cNvPr id="22" name="Picture 21">
            <a:extLst>
              <a:ext uri="{FF2B5EF4-FFF2-40B4-BE49-F238E27FC236}">
                <a16:creationId xmlns:a16="http://schemas.microsoft.com/office/drawing/2014/main" id="{D417844A-6EB3-C940-927D-2629CF89A6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8369" y="1967023"/>
            <a:ext cx="521962" cy="478465"/>
          </a:xfrm>
          <a:prstGeom prst="roundRect">
            <a:avLst/>
          </a:prstGeom>
        </p:spPr>
      </p:pic>
    </p:spTree>
    <p:extLst>
      <p:ext uri="{BB962C8B-B14F-4D97-AF65-F5344CB8AC3E}">
        <p14:creationId xmlns:p14="http://schemas.microsoft.com/office/powerpoint/2010/main" val="1996995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1242" y="1490609"/>
            <a:ext cx="6429516" cy="4158991"/>
          </a:xfrm>
          <a:prstGeom prst="rect">
            <a:avLst/>
          </a:prstGeom>
        </p:spPr>
      </p:pic>
    </p:spTree>
    <p:extLst>
      <p:ext uri="{BB962C8B-B14F-4D97-AF65-F5344CB8AC3E}">
        <p14:creationId xmlns:p14="http://schemas.microsoft.com/office/powerpoint/2010/main" val="343013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3442" y="1272163"/>
            <a:ext cx="5443870" cy="4116927"/>
          </a:xfrm>
          <a:prstGeom prst="rect">
            <a:avLst/>
          </a:prstGeom>
        </p:spPr>
      </p:pic>
    </p:spTree>
    <p:extLst>
      <p:ext uri="{BB962C8B-B14F-4D97-AF65-F5344CB8AC3E}">
        <p14:creationId xmlns:p14="http://schemas.microsoft.com/office/powerpoint/2010/main" val="3905053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33"/>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4077" y="1345580"/>
            <a:ext cx="4723846" cy="4166839"/>
          </a:xfrm>
          <a:prstGeom prst="rect">
            <a:avLst/>
          </a:prstGeom>
        </p:spPr>
      </p:pic>
    </p:spTree>
    <p:extLst>
      <p:ext uri="{BB962C8B-B14F-4D97-AF65-F5344CB8AC3E}">
        <p14:creationId xmlns:p14="http://schemas.microsoft.com/office/powerpoint/2010/main" val="3253556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8548" y="841048"/>
            <a:ext cx="5814903" cy="5175903"/>
          </a:xfrm>
          <a:prstGeom prst="rect">
            <a:avLst/>
          </a:prstGeom>
        </p:spPr>
      </p:pic>
    </p:spTree>
    <p:extLst>
      <p:ext uri="{BB962C8B-B14F-4D97-AF65-F5344CB8AC3E}">
        <p14:creationId xmlns:p14="http://schemas.microsoft.com/office/powerpoint/2010/main" val="3687278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5846" y="1272547"/>
            <a:ext cx="5480308" cy="4312905"/>
          </a:xfrm>
          <a:prstGeom prst="rect">
            <a:avLst/>
          </a:prstGeom>
        </p:spPr>
      </p:pic>
    </p:spTree>
    <p:extLst>
      <p:ext uri="{BB962C8B-B14F-4D97-AF65-F5344CB8AC3E}">
        <p14:creationId xmlns:p14="http://schemas.microsoft.com/office/powerpoint/2010/main" val="4074763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8" name="Group 7">
            <a:extLst>
              <a:ext uri="{FF2B5EF4-FFF2-40B4-BE49-F238E27FC236}">
                <a16:creationId xmlns:a16="http://schemas.microsoft.com/office/drawing/2014/main" id="{8678EE3C-479C-D497-681D-03B843C3D510}"/>
              </a:ext>
            </a:extLst>
          </p:cNvPr>
          <p:cNvGrpSpPr/>
          <p:nvPr/>
        </p:nvGrpSpPr>
        <p:grpSpPr>
          <a:xfrm>
            <a:off x="2612168" y="393779"/>
            <a:ext cx="6334797" cy="5497561"/>
            <a:chOff x="2612168" y="393779"/>
            <a:chExt cx="6334797" cy="5497561"/>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5034" y="393779"/>
              <a:ext cx="5701931" cy="5497561"/>
            </a:xfrm>
            <a:prstGeom prst="rect">
              <a:avLst/>
            </a:prstGeom>
          </p:spPr>
        </p:pic>
        <p:sp>
          <p:nvSpPr>
            <p:cNvPr id="5" name="Rectangle 4">
              <a:extLst>
                <a:ext uri="{FF2B5EF4-FFF2-40B4-BE49-F238E27FC236}">
                  <a16:creationId xmlns:a16="http://schemas.microsoft.com/office/drawing/2014/main" id="{ECA0EBFA-56FF-D0C9-60F3-B2583FC07AE0}"/>
                </a:ext>
              </a:extLst>
            </p:cNvPr>
            <p:cNvSpPr/>
            <p:nvPr/>
          </p:nvSpPr>
          <p:spPr>
            <a:xfrm>
              <a:off x="2612168" y="4467483"/>
              <a:ext cx="2181505" cy="830198"/>
            </a:xfrm>
            <a:prstGeom prst="rect">
              <a:avLst/>
            </a:prstGeom>
            <a:solidFill>
              <a:srgbClr val="FFC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8C9E21-182E-B9FB-EBA9-96B1F416E793}"/>
                </a:ext>
              </a:extLst>
            </p:cNvPr>
            <p:cNvSpPr/>
            <p:nvPr/>
          </p:nvSpPr>
          <p:spPr>
            <a:xfrm>
              <a:off x="4234685" y="4979161"/>
              <a:ext cx="2181505" cy="443819"/>
            </a:xfrm>
            <a:prstGeom prst="rect">
              <a:avLst/>
            </a:prstGeom>
            <a:solidFill>
              <a:srgbClr val="FFC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9EEB5F-4373-3CD5-FABE-F47C351C01A0}"/>
                </a:ext>
              </a:extLst>
            </p:cNvPr>
            <p:cNvSpPr/>
            <p:nvPr/>
          </p:nvSpPr>
          <p:spPr>
            <a:xfrm>
              <a:off x="6260296" y="4483977"/>
              <a:ext cx="160868" cy="934947"/>
            </a:xfrm>
            <a:prstGeom prst="rect">
              <a:avLst/>
            </a:prstGeom>
            <a:solidFill>
              <a:srgbClr val="FFC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361751-3B5E-16D3-9FCD-0B52AE947392}"/>
                </a:ext>
              </a:extLst>
            </p:cNvPr>
            <p:cNvPicPr>
              <a:picLocks noChangeAspect="1"/>
            </p:cNvPicPr>
            <p:nvPr/>
          </p:nvPicPr>
          <p:blipFill rotWithShape="1">
            <a:blip r:embed="rId4">
              <a:extLst>
                <a:ext uri="{28A0092B-C50C-407E-A947-70E740481C1C}">
                  <a14:useLocalDpi xmlns:a14="http://schemas.microsoft.com/office/drawing/2010/main" val="0"/>
                </a:ext>
              </a:extLst>
            </a:blip>
            <a:srcRect t="76954" r="39264"/>
            <a:stretch/>
          </p:blipFill>
          <p:spPr>
            <a:xfrm>
              <a:off x="3586161" y="4094252"/>
              <a:ext cx="2683762" cy="934947"/>
            </a:xfrm>
            <a:prstGeom prst="rect">
              <a:avLst/>
            </a:prstGeom>
          </p:spPr>
        </p:pic>
      </p:grpSp>
    </p:spTree>
    <p:extLst>
      <p:ext uri="{BB962C8B-B14F-4D97-AF65-F5344CB8AC3E}">
        <p14:creationId xmlns:p14="http://schemas.microsoft.com/office/powerpoint/2010/main" val="287939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38072" y="2068756"/>
            <a:ext cx="3549456" cy="2845929"/>
          </a:xfrm>
          <a:prstGeom prst="rect">
            <a:avLst/>
          </a:prstGeom>
        </p:spPr>
      </p:pic>
      <p:pic>
        <p:nvPicPr>
          <p:cNvPr id="10" name="Graphic 9" descr="Open hand with solid fill">
            <a:extLst>
              <a:ext uri="{FF2B5EF4-FFF2-40B4-BE49-F238E27FC236}">
                <a16:creationId xmlns:a16="http://schemas.microsoft.com/office/drawing/2014/main" id="{55F85944-52C5-6843-B97F-FA81FA31F3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47357" y="499438"/>
            <a:ext cx="1505781" cy="1505781"/>
          </a:xfrm>
          <a:prstGeom prst="rect">
            <a:avLst/>
          </a:prstGeom>
        </p:spPr>
      </p:pic>
      <p:grpSp>
        <p:nvGrpSpPr>
          <p:cNvPr id="18" name="Group 17">
            <a:extLst>
              <a:ext uri="{FF2B5EF4-FFF2-40B4-BE49-F238E27FC236}">
                <a16:creationId xmlns:a16="http://schemas.microsoft.com/office/drawing/2014/main" id="{F6348267-6AF2-F040-908D-17A7EBDF45B0}"/>
              </a:ext>
            </a:extLst>
          </p:cNvPr>
          <p:cNvGrpSpPr/>
          <p:nvPr/>
        </p:nvGrpSpPr>
        <p:grpSpPr>
          <a:xfrm>
            <a:off x="3944465" y="339076"/>
            <a:ext cx="1685456" cy="1505781"/>
            <a:chOff x="1708000" y="4135050"/>
            <a:chExt cx="1851697" cy="1711655"/>
          </a:xfrm>
          <a:solidFill>
            <a:srgbClr val="3E0099"/>
          </a:solidFill>
        </p:grpSpPr>
        <p:pic>
          <p:nvPicPr>
            <p:cNvPr id="8" name="Graphic 7" descr="Gavel with solid fill">
              <a:extLst>
                <a:ext uri="{FF2B5EF4-FFF2-40B4-BE49-F238E27FC236}">
                  <a16:creationId xmlns:a16="http://schemas.microsoft.com/office/drawing/2014/main" id="{9E40C4D1-CE6F-E74D-9049-0CC0F861E0F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48042" y="4135050"/>
              <a:ext cx="1711655" cy="1711655"/>
            </a:xfrm>
            <a:prstGeom prst="rect">
              <a:avLst/>
            </a:prstGeom>
          </p:spPr>
        </p:pic>
        <p:pic>
          <p:nvPicPr>
            <p:cNvPr id="12" name="Graphic 11" descr="Close with solid fill">
              <a:extLst>
                <a:ext uri="{FF2B5EF4-FFF2-40B4-BE49-F238E27FC236}">
                  <a16:creationId xmlns:a16="http://schemas.microsoft.com/office/drawing/2014/main" id="{F50B3C26-A6C0-C646-B312-78764097E67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08000" y="4592251"/>
              <a:ext cx="524290" cy="524290"/>
            </a:xfrm>
            <a:prstGeom prst="rect">
              <a:avLst/>
            </a:prstGeom>
          </p:spPr>
        </p:pic>
      </p:grpSp>
      <p:pic>
        <p:nvPicPr>
          <p:cNvPr id="15" name="Graphic 14" descr="Clipboard Ticked with solid fill">
            <a:extLst>
              <a:ext uri="{FF2B5EF4-FFF2-40B4-BE49-F238E27FC236}">
                <a16:creationId xmlns:a16="http://schemas.microsoft.com/office/drawing/2014/main" id="{CD73E523-F52F-BE4E-B96E-6AFCF1882BC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52289" y="339076"/>
            <a:ext cx="1505781" cy="1505781"/>
          </a:xfrm>
          <a:prstGeom prst="rect">
            <a:avLst/>
          </a:prstGeom>
        </p:spPr>
      </p:pic>
      <p:pic>
        <p:nvPicPr>
          <p:cNvPr id="17" name="Graphic 16" descr="Help with solid fill">
            <a:extLst>
              <a:ext uri="{FF2B5EF4-FFF2-40B4-BE49-F238E27FC236}">
                <a16:creationId xmlns:a16="http://schemas.microsoft.com/office/drawing/2014/main" id="{DD9F7BBC-2B45-CA4B-A470-1B4A9989C21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948964" y="339076"/>
            <a:ext cx="1505781" cy="1505781"/>
          </a:xfrm>
          <a:prstGeom prst="rect">
            <a:avLst/>
          </a:prstGeom>
        </p:spPr>
      </p:pic>
      <p:pic>
        <p:nvPicPr>
          <p:cNvPr id="20" name="Graphic 19" descr="Clenched Fist with solid fill">
            <a:extLst>
              <a:ext uri="{FF2B5EF4-FFF2-40B4-BE49-F238E27FC236}">
                <a16:creationId xmlns:a16="http://schemas.microsoft.com/office/drawing/2014/main" id="{B5021712-D816-BA4F-9A1A-6483C5F6195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06429" y="5057946"/>
            <a:ext cx="1293341" cy="1293341"/>
          </a:xfrm>
          <a:prstGeom prst="rect">
            <a:avLst/>
          </a:prstGeom>
        </p:spPr>
      </p:pic>
      <p:pic>
        <p:nvPicPr>
          <p:cNvPr id="24" name="Graphic 23" descr="Lock with solid fill">
            <a:extLst>
              <a:ext uri="{FF2B5EF4-FFF2-40B4-BE49-F238E27FC236}">
                <a16:creationId xmlns:a16="http://schemas.microsoft.com/office/drawing/2014/main" id="{B8D92FF4-DED3-C741-9C59-C5EDCE474DE0}"/>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878930" y="5159071"/>
            <a:ext cx="1148882" cy="1148882"/>
          </a:xfrm>
          <a:prstGeom prst="rect">
            <a:avLst/>
          </a:prstGeom>
        </p:spPr>
      </p:pic>
      <p:pic>
        <p:nvPicPr>
          <p:cNvPr id="40" name="Graphic 39" descr="Family with two children with solid fill">
            <a:extLst>
              <a:ext uri="{FF2B5EF4-FFF2-40B4-BE49-F238E27FC236}">
                <a16:creationId xmlns:a16="http://schemas.microsoft.com/office/drawing/2014/main" id="{931DD8E3-D91B-3647-A33A-60DC75895D7D}"/>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06972" y="4914685"/>
            <a:ext cx="1599014" cy="1489421"/>
          </a:xfrm>
          <a:prstGeom prst="rect">
            <a:avLst/>
          </a:prstGeom>
        </p:spPr>
      </p:pic>
      <p:pic>
        <p:nvPicPr>
          <p:cNvPr id="42" name="Graphic 41" descr="Earth globe: Africa and Europe with solid fill">
            <a:extLst>
              <a:ext uri="{FF2B5EF4-FFF2-40B4-BE49-F238E27FC236}">
                <a16:creationId xmlns:a16="http://schemas.microsoft.com/office/drawing/2014/main" id="{DA7ABBDB-DDBB-C24F-9B5B-B48EC95F49D9}"/>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391675" y="5051048"/>
            <a:ext cx="1220467" cy="1220467"/>
          </a:xfrm>
          <a:prstGeom prst="rect">
            <a:avLst/>
          </a:prstGeom>
        </p:spPr>
      </p:pic>
      <p:sp>
        <p:nvSpPr>
          <p:cNvPr id="43" name="TextBox 42">
            <a:extLst>
              <a:ext uri="{FF2B5EF4-FFF2-40B4-BE49-F238E27FC236}">
                <a16:creationId xmlns:a16="http://schemas.microsoft.com/office/drawing/2014/main" id="{6EA01121-41DC-D64A-B537-6D357DAEC50E}"/>
              </a:ext>
            </a:extLst>
          </p:cNvPr>
          <p:cNvSpPr txBox="1"/>
          <p:nvPr/>
        </p:nvSpPr>
        <p:spPr>
          <a:xfrm>
            <a:off x="7385146" y="5369790"/>
            <a:ext cx="1662635" cy="861774"/>
          </a:xfrm>
          <a:prstGeom prst="rect">
            <a:avLst/>
          </a:prstGeom>
          <a:noFill/>
          <a:ln>
            <a:noFill/>
          </a:ln>
        </p:spPr>
        <p:txBody>
          <a:bodyPr wrap="none" rtlCol="0">
            <a:spAutoFit/>
          </a:bodyPr>
          <a:lstStyle/>
          <a:p>
            <a:r>
              <a:rPr lang="en-US" sz="5000" b="1" dirty="0">
                <a:solidFill>
                  <a:srgbClr val="3E0099"/>
                </a:solidFill>
                <a:latin typeface="Arial" panose="020B0604020202020204" pitchFamily="34" charset="0"/>
                <a:cs typeface="Arial" panose="020B0604020202020204" pitchFamily="34" charset="0"/>
              </a:rPr>
              <a:t>18+?</a:t>
            </a:r>
          </a:p>
        </p:txBody>
      </p:sp>
    </p:spTree>
    <p:custDataLst>
      <p:tags r:id="rId1"/>
    </p:custDataLst>
    <p:extLst>
      <p:ext uri="{BB962C8B-B14F-4D97-AF65-F5344CB8AC3E}">
        <p14:creationId xmlns:p14="http://schemas.microsoft.com/office/powerpoint/2010/main" val="2049193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38072" y="2068756"/>
            <a:ext cx="3549456" cy="2845929"/>
          </a:xfrm>
          <a:prstGeom prst="rect">
            <a:avLst/>
          </a:prstGeom>
        </p:spPr>
      </p:pic>
      <p:sp>
        <p:nvSpPr>
          <p:cNvPr id="16" name="TextBox 15">
            <a:extLst>
              <a:ext uri="{FF2B5EF4-FFF2-40B4-BE49-F238E27FC236}">
                <a16:creationId xmlns:a16="http://schemas.microsoft.com/office/drawing/2014/main" id="{C6F234E9-855B-F74A-8994-900141FC0D7F}"/>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Role play exercise</a:t>
            </a:r>
          </a:p>
        </p:txBody>
      </p:sp>
      <p:sp>
        <p:nvSpPr>
          <p:cNvPr id="19" name="TextBox 18">
            <a:extLst>
              <a:ext uri="{FF2B5EF4-FFF2-40B4-BE49-F238E27FC236}">
                <a16:creationId xmlns:a16="http://schemas.microsoft.com/office/drawing/2014/main" id="{1B4F5FF0-585B-E54F-8047-E81F629238D1}"/>
              </a:ext>
            </a:extLst>
          </p:cNvPr>
          <p:cNvSpPr txBox="1"/>
          <p:nvPr/>
        </p:nvSpPr>
        <p:spPr>
          <a:xfrm>
            <a:off x="579310" y="4990870"/>
            <a:ext cx="11033380" cy="1692771"/>
          </a:xfrm>
          <a:prstGeom prst="rect">
            <a:avLst/>
          </a:prstGeom>
          <a:noFill/>
        </p:spPr>
        <p:txBody>
          <a:bodyPr wrap="square">
            <a:spAutoFit/>
          </a:bodyPr>
          <a:lstStyle>
            <a:defPPr>
              <a:defRPr lang="en-US"/>
            </a:defPPr>
            <a:lvl1pPr>
              <a:defRPr sz="6000" b="1">
                <a:solidFill>
                  <a:schemeClr val="bg1"/>
                </a:solidFill>
                <a:latin typeface="Century Gothic" panose="020B0502020202020204" pitchFamily="34" charset="0"/>
                <a:ea typeface="MS PGothic" panose="020B0600070205080204" pitchFamily="34" charset="-128"/>
              </a:defRPr>
            </a:lvl1pPr>
          </a:lstStyle>
          <a:p>
            <a:pPr>
              <a:spcBef>
                <a:spcPts val="1200"/>
              </a:spcBef>
            </a:pPr>
            <a:r>
              <a:rPr lang="en-ZA" sz="2600" dirty="0">
                <a:latin typeface="Arial Rounded MT Bold" panose="020F0704030504030204" pitchFamily="34" charset="77"/>
              </a:rPr>
              <a:t>‘Role play’ exercise where one participant pretends to be pregnant and the other participant tries to counsel them on the options available to them using the Courage poster or lesson plan         (swap roles half way).</a:t>
            </a:r>
          </a:p>
        </p:txBody>
      </p:sp>
    </p:spTree>
    <p:custDataLst>
      <p:tags r:id="rId1"/>
    </p:custDataLst>
    <p:extLst>
      <p:ext uri="{BB962C8B-B14F-4D97-AF65-F5344CB8AC3E}">
        <p14:creationId xmlns:p14="http://schemas.microsoft.com/office/powerpoint/2010/main" val="2301088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096243" y="1676817"/>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Do you have any questions about the options presented?</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811428" y="162945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was it like to pretend you were experiencing a crisis pregnancy?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Arial Rounded MT Bold" panose="020F0704030504030204" pitchFamily="34" charset="77"/>
                <a:ea typeface="MS PGothic" panose="020B0600070205080204" pitchFamily="34" charset="-128"/>
              </a:rPr>
              <a:t>? </a:t>
            </a:r>
          </a:p>
        </p:txBody>
      </p:sp>
      <p:sp>
        <p:nvSpPr>
          <p:cNvPr id="15" name="Speech Bubble: Rectangle with Corners Rounded 6">
            <a:extLst>
              <a:ext uri="{FF2B5EF4-FFF2-40B4-BE49-F238E27FC236}">
                <a16:creationId xmlns:a16="http://schemas.microsoft.com/office/drawing/2014/main" id="{AC622B68-1E94-8046-BADA-141C28E198BA}"/>
              </a:ext>
            </a:extLst>
          </p:cNvPr>
          <p:cNvSpPr/>
          <p:nvPr/>
        </p:nvSpPr>
        <p:spPr>
          <a:xfrm>
            <a:off x="8137828" y="4182051"/>
            <a:ext cx="3061046" cy="1163019"/>
          </a:xfrm>
          <a:prstGeom prst="wedgeRoundRectCallout">
            <a:avLst>
              <a:gd name="adj1" fmla="val -50214"/>
              <a:gd name="adj2" fmla="val -8479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What was it like to counsel someone experiencing a crisis pregnancy?</a:t>
            </a:r>
          </a:p>
        </p:txBody>
      </p:sp>
      <p:sp>
        <p:nvSpPr>
          <p:cNvPr id="16" name="Speech Bubble: Rectangle with Corners Rounded 3">
            <a:extLst>
              <a:ext uri="{FF2B5EF4-FFF2-40B4-BE49-F238E27FC236}">
                <a16:creationId xmlns:a16="http://schemas.microsoft.com/office/drawing/2014/main" id="{63D0CD1F-64B4-4947-8634-EDA7F67F4103}"/>
              </a:ext>
            </a:extLst>
          </p:cNvPr>
          <p:cNvSpPr/>
          <p:nvPr/>
        </p:nvSpPr>
        <p:spPr>
          <a:xfrm>
            <a:off x="1162099" y="4384391"/>
            <a:ext cx="2915097" cy="1163019"/>
          </a:xfrm>
          <a:prstGeom prst="wedgeRoundRectCallout">
            <a:avLst>
              <a:gd name="adj1" fmla="val 39641"/>
              <a:gd name="adj2" fmla="val -7985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Is there anything you don’t understand or would like more information about?</a:t>
            </a:r>
          </a:p>
        </p:txBody>
      </p:sp>
    </p:spTree>
    <p:extLst>
      <p:ext uri="{BB962C8B-B14F-4D97-AF65-F5344CB8AC3E}">
        <p14:creationId xmlns:p14="http://schemas.microsoft.com/office/powerpoint/2010/main" val="3104223496"/>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14" name="TextBox 13">
            <a:extLst>
              <a:ext uri="{FF2B5EF4-FFF2-40B4-BE49-F238E27FC236}">
                <a16:creationId xmlns:a16="http://schemas.microsoft.com/office/drawing/2014/main" id="{887FBEF9-921B-704E-B516-835D840D6925}"/>
              </a:ext>
            </a:extLst>
          </p:cNvPr>
          <p:cNvSpPr txBox="1"/>
          <p:nvPr/>
        </p:nvSpPr>
        <p:spPr>
          <a:xfrm>
            <a:off x="3621500" y="1191326"/>
            <a:ext cx="7457625" cy="3785652"/>
          </a:xfrm>
          <a:prstGeom prst="rect">
            <a:avLst/>
          </a:prstGeom>
          <a:noFill/>
        </p:spPr>
        <p:txBody>
          <a:bodyPr wrap="squar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Creating a vision for ourselves and the world we want to live in</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13997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1493857"/>
            <a:ext cx="8230917" cy="2862322"/>
          </a:xfrm>
          <a:prstGeom prst="rect">
            <a:avLst/>
          </a:prstGeom>
          <a:noFill/>
        </p:spPr>
        <p:txBody>
          <a:bodyPr wrap="squar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Action planning to achieve our vision </a:t>
            </a:r>
          </a:p>
          <a:p>
            <a:pPr>
              <a:defRPr/>
            </a:pPr>
            <a:r>
              <a:rPr lang="en-ZA" sz="6000" b="1" dirty="0">
                <a:solidFill>
                  <a:schemeClr val="bg1"/>
                </a:solidFill>
                <a:latin typeface="Arial Rounded MT Bold" panose="020F0704030504030204" pitchFamily="34" charset="77"/>
                <a:ea typeface="MS PGothic" panose="020B0600070205080204" pitchFamily="34" charset="-128"/>
              </a:rPr>
              <a:t>for ourselves</a:t>
            </a:r>
            <a:endParaRPr lang="en-US" sz="6000" dirty="0">
              <a:latin typeface="Arial Rounded MT Bold" panose="020F0704030504030204" pitchFamily="34" charset="77"/>
            </a:endParaRPr>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2328302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Arial Rounded MT Bold" panose="020F0704030504030204" pitchFamily="34" charset="77"/>
                <a:ea typeface="MS PGothic" panose="020B0600070205080204" pitchFamily="34" charset="-128"/>
              </a:rPr>
              <a:t>Presence &amp; action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12" name="Picture 2" descr="07">
            <a:extLst>
              <a:ext uri="{FF2B5EF4-FFF2-40B4-BE49-F238E27FC236}">
                <a16:creationId xmlns:a16="http://schemas.microsoft.com/office/drawing/2014/main" id="{FAC780E8-2D9E-468A-A371-666248E40B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9717" t="6584" r="20389" b="4651"/>
          <a:stretch>
            <a:fillRect/>
          </a:stretch>
        </p:blipFill>
        <p:spPr bwMode="auto">
          <a:xfrm>
            <a:off x="4035061" y="1910015"/>
            <a:ext cx="4151812" cy="461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shot of a cell phone&#10;&#10;Description generated with very high confidence">
            <a:extLst>
              <a:ext uri="{FF2B5EF4-FFF2-40B4-BE49-F238E27FC236}">
                <a16:creationId xmlns:a16="http://schemas.microsoft.com/office/drawing/2014/main" id="{4021F2F4-D765-4954-AB0B-128063E774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7987" y="1827992"/>
            <a:ext cx="1020048" cy="768529"/>
          </a:xfrm>
          <a:prstGeom prst="rect">
            <a:avLst/>
          </a:prstGeom>
          <a:ln>
            <a:noFill/>
          </a:ln>
        </p:spPr>
      </p:pic>
      <p:pic>
        <p:nvPicPr>
          <p:cNvPr id="14" name="Picture 13" descr="A screenshot of a cell phone&#10;&#10;Description generated with very high confidence">
            <a:extLst>
              <a:ext uri="{FF2B5EF4-FFF2-40B4-BE49-F238E27FC236}">
                <a16:creationId xmlns:a16="http://schemas.microsoft.com/office/drawing/2014/main" id="{B6DD442B-CCD3-4DFC-AE48-C753130FB2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6364" y="3456220"/>
            <a:ext cx="823295" cy="955039"/>
          </a:xfrm>
          <a:prstGeom prst="rect">
            <a:avLst/>
          </a:prstGeom>
          <a:ln>
            <a:noFill/>
          </a:ln>
        </p:spPr>
      </p:pic>
      <p:pic>
        <p:nvPicPr>
          <p:cNvPr id="16" name="Picture 15" descr="A screenshot of a cell phone&#10;&#10;Description generated with very high confidence">
            <a:extLst>
              <a:ext uri="{FF2B5EF4-FFF2-40B4-BE49-F238E27FC236}">
                <a16:creationId xmlns:a16="http://schemas.microsoft.com/office/drawing/2014/main" id="{9AD5A92A-0E0F-4885-8E58-897BB2659C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47987" y="5205181"/>
            <a:ext cx="802566" cy="906968"/>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104F96A0-A5CA-44FC-9E21-A7767A82B2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03546" y="1711928"/>
            <a:ext cx="1047783" cy="845905"/>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C1055CBD-CCD9-4E50-809B-287530599EE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79160" y="3501642"/>
            <a:ext cx="900733" cy="648421"/>
          </a:xfrm>
          <a:prstGeom prst="rect">
            <a:avLst/>
          </a:prstGeom>
          <a:ln>
            <a:noFill/>
          </a:ln>
        </p:spPr>
      </p:pic>
      <p:pic>
        <p:nvPicPr>
          <p:cNvPr id="20" name="Picture 19" descr="A screenshot of a cell phone&#10;&#10;Description generated with very high confidence">
            <a:extLst>
              <a:ext uri="{FF2B5EF4-FFF2-40B4-BE49-F238E27FC236}">
                <a16:creationId xmlns:a16="http://schemas.microsoft.com/office/drawing/2014/main" id="{C5B628F2-F6BB-43DD-BF4E-9565FDCE44B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38582" y="5259618"/>
            <a:ext cx="1050682" cy="799530"/>
          </a:xfrm>
          <a:prstGeom prst="rect">
            <a:avLst/>
          </a:prstGeom>
          <a:ln>
            <a:noFill/>
          </a:ln>
        </p:spPr>
      </p:pic>
      <p:pic>
        <p:nvPicPr>
          <p:cNvPr id="24" name="Picture 23" descr="A screenshot of a cell phone&#10;&#10;Description generated with very high confidence">
            <a:extLst>
              <a:ext uri="{FF2B5EF4-FFF2-40B4-BE49-F238E27FC236}">
                <a16:creationId xmlns:a16="http://schemas.microsoft.com/office/drawing/2014/main" id="{98199171-6ADD-4E86-92E9-D1EC243104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52277" y="4184012"/>
            <a:ext cx="900733" cy="215679"/>
          </a:xfrm>
          <a:prstGeom prst="rect">
            <a:avLst/>
          </a:prstGeom>
          <a:ln>
            <a:noFill/>
          </a:ln>
        </p:spPr>
      </p:pic>
    </p:spTree>
    <p:extLst>
      <p:ext uri="{BB962C8B-B14F-4D97-AF65-F5344CB8AC3E}">
        <p14:creationId xmlns:p14="http://schemas.microsoft.com/office/powerpoint/2010/main" val="2401631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27" t="18131" r="5605" b="5112"/>
          <a:stretch/>
        </p:blipFill>
        <p:spPr>
          <a:xfrm>
            <a:off x="1731335" y="1212112"/>
            <a:ext cx="8729330" cy="5279572"/>
          </a:xfrm>
          <a:prstGeom prst="rect">
            <a:avLst/>
          </a:prstGeom>
        </p:spPr>
      </p:pic>
      <p:sp>
        <p:nvSpPr>
          <p:cNvPr id="4" name="TextBox 3">
            <a:extLst>
              <a:ext uri="{FF2B5EF4-FFF2-40B4-BE49-F238E27FC236}">
                <a16:creationId xmlns:a16="http://schemas.microsoft.com/office/drawing/2014/main" id="{E2BDFB39-69A3-734A-AEB1-0AD5F8F1F21E}"/>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What should we ask?</a:t>
            </a:r>
          </a:p>
        </p:txBody>
      </p:sp>
    </p:spTree>
    <p:extLst>
      <p:ext uri="{BB962C8B-B14F-4D97-AF65-F5344CB8AC3E}">
        <p14:creationId xmlns:p14="http://schemas.microsoft.com/office/powerpoint/2010/main" val="404107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How should we answer?</a:t>
            </a:r>
          </a:p>
        </p:txBody>
      </p:sp>
      <p:pic>
        <p:nvPicPr>
          <p:cNvPr id="3" name="Picture 2">
            <a:extLst>
              <a:ext uri="{FF2B5EF4-FFF2-40B4-BE49-F238E27FC236}">
                <a16:creationId xmlns:a16="http://schemas.microsoft.com/office/drawing/2014/main" id="{D604A79F-19AB-4DD4-9AA4-96576F203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7229" y="3254770"/>
            <a:ext cx="1967391" cy="2657577"/>
          </a:xfrm>
          <a:prstGeom prst="rect">
            <a:avLst/>
          </a:prstGeom>
        </p:spPr>
      </p:pic>
      <p:sp>
        <p:nvSpPr>
          <p:cNvPr id="7" name="Speech Bubble: Rectangle with Corners Rounded 6">
            <a:extLst>
              <a:ext uri="{FF2B5EF4-FFF2-40B4-BE49-F238E27FC236}">
                <a16:creationId xmlns:a16="http://schemas.microsoft.com/office/drawing/2014/main" id="{0558CB25-84B5-4664-B0AF-E6591512F750}"/>
              </a:ext>
            </a:extLst>
          </p:cNvPr>
          <p:cNvSpPr/>
          <p:nvPr/>
        </p:nvSpPr>
        <p:spPr>
          <a:xfrm>
            <a:off x="3592287" y="1534894"/>
            <a:ext cx="4348343" cy="1659706"/>
          </a:xfrm>
          <a:prstGeom prst="wedgeRoundRectCallout">
            <a:avLst>
              <a:gd name="adj1" fmla="val -32669"/>
              <a:gd name="adj2" fmla="val 743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Rounded MT Bold" panose="020F0704030504030204" pitchFamily="34" charset="77"/>
                <a:cs typeface="Arial" panose="020B0604020202020204" pitchFamily="34" charset="0"/>
              </a:rPr>
              <a:t>From today what can we stop doing? What can we start doing? What can we continue doing?  To achieve our vision for ourselves and the world we would like to live in? </a:t>
            </a:r>
          </a:p>
        </p:txBody>
      </p:sp>
      <p:grpSp>
        <p:nvGrpSpPr>
          <p:cNvPr id="9" name="Group 8">
            <a:extLst>
              <a:ext uri="{FF2B5EF4-FFF2-40B4-BE49-F238E27FC236}">
                <a16:creationId xmlns:a16="http://schemas.microsoft.com/office/drawing/2014/main" id="{8885880F-A7A1-457A-9178-60C52C2EA3DF}"/>
              </a:ext>
            </a:extLst>
          </p:cNvPr>
          <p:cNvGrpSpPr/>
          <p:nvPr/>
        </p:nvGrpSpPr>
        <p:grpSpPr>
          <a:xfrm>
            <a:off x="5368600" y="3429001"/>
            <a:ext cx="1454801" cy="2662731"/>
            <a:chOff x="1435024" y="3177348"/>
            <a:chExt cx="1454801" cy="2662731"/>
          </a:xfrm>
        </p:grpSpPr>
        <p:sp>
          <p:nvSpPr>
            <p:cNvPr id="10" name="Rectangle 9">
              <a:extLst>
                <a:ext uri="{FF2B5EF4-FFF2-40B4-BE49-F238E27FC236}">
                  <a16:creationId xmlns:a16="http://schemas.microsoft.com/office/drawing/2014/main" id="{0A877307-3E85-4827-9473-F6022951F654}"/>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sp>
          <p:nvSpPr>
            <p:cNvPr id="12" name="Rectangle 11">
              <a:extLst>
                <a:ext uri="{FF2B5EF4-FFF2-40B4-BE49-F238E27FC236}">
                  <a16:creationId xmlns:a16="http://schemas.microsoft.com/office/drawing/2014/main" id="{8342C614-F8D1-40EE-B0C5-DDFE2100591E}"/>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cxnSp>
          <p:nvCxnSpPr>
            <p:cNvPr id="13" name="Straight Connector 12">
              <a:extLst>
                <a:ext uri="{FF2B5EF4-FFF2-40B4-BE49-F238E27FC236}">
                  <a16:creationId xmlns:a16="http://schemas.microsoft.com/office/drawing/2014/main" id="{318DCB6F-E7E9-4C59-BA7A-2305AEF3D598}"/>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4F96C9-4C60-4F80-A9FF-0E5B15102383}"/>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A727CE-6C59-47EA-B927-C02F400AA05B}"/>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4563F0E-87B2-442C-A81D-5BB9A661F9FE}"/>
              </a:ext>
            </a:extLst>
          </p:cNvPr>
          <p:cNvSpPr txBox="1"/>
          <p:nvPr/>
        </p:nvSpPr>
        <p:spPr>
          <a:xfrm>
            <a:off x="5480956" y="3552440"/>
            <a:ext cx="1230086" cy="400110"/>
          </a:xfrm>
          <a:prstGeom prst="rect">
            <a:avLst/>
          </a:prstGeom>
          <a:noFill/>
        </p:spPr>
        <p:txBody>
          <a:bodyPr wrap="square" rtlCol="0">
            <a:spAutoFit/>
          </a:bodyPr>
          <a:lstStyle/>
          <a:p>
            <a:pPr algn="ctr"/>
            <a:r>
              <a:rPr lang="en-ZA" sz="1000" dirty="0">
                <a:solidFill>
                  <a:srgbClr val="482C89"/>
                </a:solidFill>
                <a:latin typeface="Arial Rounded MT Bold" panose="020F0704030504030204" pitchFamily="34" charset="77"/>
              </a:rPr>
              <a:t>ACTION PLANNING</a:t>
            </a:r>
          </a:p>
        </p:txBody>
      </p:sp>
      <p:pic>
        <p:nvPicPr>
          <p:cNvPr id="8" name="Picture 7">
            <a:extLst>
              <a:ext uri="{FF2B5EF4-FFF2-40B4-BE49-F238E27FC236}">
                <a16:creationId xmlns:a16="http://schemas.microsoft.com/office/drawing/2014/main" id="{04899025-F7AF-4975-A34B-9F58036983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4904" y="3877586"/>
            <a:ext cx="1303106" cy="953192"/>
          </a:xfrm>
          <a:prstGeom prst="rect">
            <a:avLst/>
          </a:prstGeom>
        </p:spPr>
      </p:pic>
    </p:spTree>
    <p:extLst>
      <p:ext uri="{BB962C8B-B14F-4D97-AF65-F5344CB8AC3E}">
        <p14:creationId xmlns:p14="http://schemas.microsoft.com/office/powerpoint/2010/main" val="3600913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337085" cy="1015663"/>
          </a:xfrm>
          <a:prstGeom prst="rect">
            <a:avLst/>
          </a:prstGeom>
          <a:noFill/>
        </p:spPr>
        <p:txBody>
          <a:bodyPr wrap="non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stay </a:t>
            </a:r>
            <a:r>
              <a:rPr lang="en-ZA" sz="6000" b="1" dirty="0">
                <a:solidFill>
                  <a:srgbClr val="6B08A5"/>
                </a:solidFill>
                <a:latin typeface="Arial Rounded MT Bold" panose="020F0704030504030204" pitchFamily="34" charset="77"/>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782411" cy="1015663"/>
          </a:xfrm>
          <a:prstGeom prst="rect">
            <a:avLst/>
          </a:prstGeom>
          <a:noFill/>
        </p:spPr>
        <p:txBody>
          <a:bodyPr wrap="non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err="1">
                <a:solidFill>
                  <a:srgbClr val="482C89"/>
                </a:solidFill>
                <a:latin typeface="Arial Rounded MT Bold" panose="020F0704030504030204" pitchFamily="34" charset="77"/>
                <a:ea typeface="MS PGothic" panose="020B0600070205080204" pitchFamily="34" charset="-128"/>
              </a:rPr>
              <a:t>www.courage-community.com</a:t>
            </a:r>
            <a:endParaRPr lang="en-ZA" sz="3000" dirty="0">
              <a:solidFill>
                <a:srgbClr val="482C89"/>
              </a:solidFill>
              <a:latin typeface="Arial Rounded MT Bold" panose="020F0704030504030204" pitchFamily="34" charset="77"/>
            </a:endParaRPr>
          </a:p>
        </p:txBody>
      </p:sp>
    </p:spTree>
    <p:extLst>
      <p:ext uri="{BB962C8B-B14F-4D97-AF65-F5344CB8AC3E}">
        <p14:creationId xmlns:p14="http://schemas.microsoft.com/office/powerpoint/2010/main" val="746272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What is a vision?</a:t>
            </a:r>
          </a:p>
        </p:txBody>
      </p:sp>
      <p:pic>
        <p:nvPicPr>
          <p:cNvPr id="10" name="Picture 2" descr="05">
            <a:extLst>
              <a:ext uri="{FF2B5EF4-FFF2-40B4-BE49-F238E27FC236}">
                <a16:creationId xmlns:a16="http://schemas.microsoft.com/office/drawing/2014/main" id="{F472D1B9-CB53-4B9C-8F0A-CE9D11A869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5971" t="8858" r="21474" b="2377"/>
          <a:stretch>
            <a:fillRect/>
          </a:stretch>
        </p:blipFill>
        <p:spPr bwMode="auto">
          <a:xfrm>
            <a:off x="3992598" y="1652820"/>
            <a:ext cx="4206804" cy="41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34BD6D5-5AFD-9A44-8122-685B5449D621}"/>
              </a:ext>
            </a:extLst>
          </p:cNvPr>
          <p:cNvGrpSpPr/>
          <p:nvPr/>
        </p:nvGrpSpPr>
        <p:grpSpPr>
          <a:xfrm>
            <a:off x="2141731" y="1652819"/>
            <a:ext cx="1432560" cy="967059"/>
            <a:chOff x="2141731" y="1652819"/>
            <a:chExt cx="1432560" cy="967059"/>
          </a:xfrm>
        </p:grpSpPr>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12" name="Picture 11" descr="A close up of a logo&#10;&#10;Description generated with very high confidence">
              <a:extLst>
                <a:ext uri="{FF2B5EF4-FFF2-40B4-BE49-F238E27FC236}">
                  <a16:creationId xmlns:a16="http://schemas.microsoft.com/office/drawing/2014/main" id="{9ED87DD0-7B79-4915-B4D5-016AB1090F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65393" y="1702051"/>
              <a:ext cx="888789" cy="917827"/>
            </a:xfrm>
            <a:prstGeom prst="rect">
              <a:avLst/>
            </a:prstGeom>
            <a:ln>
              <a:noFill/>
            </a:ln>
          </p:spPr>
        </p:pic>
      </p:grpSp>
      <p:grpSp>
        <p:nvGrpSpPr>
          <p:cNvPr id="5" name="Group 4">
            <a:extLst>
              <a:ext uri="{FF2B5EF4-FFF2-40B4-BE49-F238E27FC236}">
                <a16:creationId xmlns:a16="http://schemas.microsoft.com/office/drawing/2014/main" id="{219BB756-C75E-5A46-A374-91FF5DC39806}"/>
              </a:ext>
            </a:extLst>
          </p:cNvPr>
          <p:cNvGrpSpPr/>
          <p:nvPr/>
        </p:nvGrpSpPr>
        <p:grpSpPr>
          <a:xfrm>
            <a:off x="2141731" y="3456219"/>
            <a:ext cx="1432560" cy="955040"/>
            <a:chOff x="2141731" y="3456219"/>
            <a:chExt cx="1432560" cy="955040"/>
          </a:xfrm>
        </p:grpSpPr>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19" name="Picture 18" descr="A close up of a logo&#10;&#10;Description generated with very high confidence">
              <a:extLst>
                <a:ext uri="{FF2B5EF4-FFF2-40B4-BE49-F238E27FC236}">
                  <a16:creationId xmlns:a16="http://schemas.microsoft.com/office/drawing/2014/main" id="{CA13B73F-1C01-4AC8-BA02-B93B0732F1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8946" y="3576582"/>
              <a:ext cx="741680" cy="803485"/>
            </a:xfrm>
            <a:prstGeom prst="rect">
              <a:avLst/>
            </a:prstGeom>
            <a:ln>
              <a:noFill/>
            </a:ln>
          </p:spPr>
        </p:pic>
      </p:grpSp>
      <p:grpSp>
        <p:nvGrpSpPr>
          <p:cNvPr id="7" name="Group 6">
            <a:extLst>
              <a:ext uri="{FF2B5EF4-FFF2-40B4-BE49-F238E27FC236}">
                <a16:creationId xmlns:a16="http://schemas.microsoft.com/office/drawing/2014/main" id="{D5755C12-689B-1A40-90F3-E15937B9F440}"/>
              </a:ext>
            </a:extLst>
          </p:cNvPr>
          <p:cNvGrpSpPr/>
          <p:nvPr/>
        </p:nvGrpSpPr>
        <p:grpSpPr>
          <a:xfrm>
            <a:off x="2141731" y="5157109"/>
            <a:ext cx="1432560" cy="955040"/>
            <a:chOff x="2141731" y="5157109"/>
            <a:chExt cx="1432560" cy="955040"/>
          </a:xfrm>
        </p:grpSpPr>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20" name="Picture 19" descr="A close up of a logo&#10;&#10;Description generated with very high confidence">
              <a:extLst>
                <a:ext uri="{FF2B5EF4-FFF2-40B4-BE49-F238E27FC236}">
                  <a16:creationId xmlns:a16="http://schemas.microsoft.com/office/drawing/2014/main" id="{07604352-B045-4663-BBE9-968A5C4BF5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32509" y="5181145"/>
              <a:ext cx="1041189" cy="906968"/>
            </a:xfrm>
            <a:prstGeom prst="rect">
              <a:avLst/>
            </a:prstGeom>
            <a:ln>
              <a:noFill/>
            </a:ln>
          </p:spPr>
        </p:pic>
      </p:grpSp>
      <p:grpSp>
        <p:nvGrpSpPr>
          <p:cNvPr id="8" name="Group 7">
            <a:extLst>
              <a:ext uri="{FF2B5EF4-FFF2-40B4-BE49-F238E27FC236}">
                <a16:creationId xmlns:a16="http://schemas.microsoft.com/office/drawing/2014/main" id="{A28C5390-33E9-5740-A20E-50CA8A8DE539}"/>
              </a:ext>
            </a:extLst>
          </p:cNvPr>
          <p:cNvGrpSpPr/>
          <p:nvPr/>
        </p:nvGrpSpPr>
        <p:grpSpPr>
          <a:xfrm>
            <a:off x="8647643" y="1652819"/>
            <a:ext cx="1432560" cy="977571"/>
            <a:chOff x="8647643" y="1652819"/>
            <a:chExt cx="1432560" cy="977571"/>
          </a:xfrm>
        </p:grpSpPr>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27" name="Picture 26" descr="A close up of a logo&#10;&#10;Description generated with very high confidence">
              <a:extLst>
                <a:ext uri="{FF2B5EF4-FFF2-40B4-BE49-F238E27FC236}">
                  <a16:creationId xmlns:a16="http://schemas.microsoft.com/office/drawing/2014/main" id="{F31D5552-1C39-49C1-BA9E-DA96DB5CD8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29865" y="1673326"/>
              <a:ext cx="1014225" cy="957064"/>
            </a:xfrm>
            <a:prstGeom prst="rect">
              <a:avLst/>
            </a:prstGeom>
            <a:ln>
              <a:noFill/>
            </a:ln>
          </p:spPr>
        </p:pic>
      </p:grpSp>
      <p:grpSp>
        <p:nvGrpSpPr>
          <p:cNvPr id="11" name="Group 10">
            <a:extLst>
              <a:ext uri="{FF2B5EF4-FFF2-40B4-BE49-F238E27FC236}">
                <a16:creationId xmlns:a16="http://schemas.microsoft.com/office/drawing/2014/main" id="{CD73E50B-C346-9D47-9C8C-12B535DAC037}"/>
              </a:ext>
            </a:extLst>
          </p:cNvPr>
          <p:cNvGrpSpPr/>
          <p:nvPr/>
        </p:nvGrpSpPr>
        <p:grpSpPr>
          <a:xfrm>
            <a:off x="8647643" y="3456219"/>
            <a:ext cx="1432560" cy="955040"/>
            <a:chOff x="8647643" y="3456219"/>
            <a:chExt cx="1432560" cy="955040"/>
          </a:xfrm>
        </p:grpSpPr>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28" name="Picture 27" descr="A close up of a logo&#10;&#10;Description generated with very high confidence">
              <a:extLst>
                <a:ext uri="{FF2B5EF4-FFF2-40B4-BE49-F238E27FC236}">
                  <a16:creationId xmlns:a16="http://schemas.microsoft.com/office/drawing/2014/main" id="{74C7E1E5-F4D6-498E-8F39-71D9F6ADD64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63961" y="3517110"/>
              <a:ext cx="1066927" cy="862956"/>
            </a:xfrm>
            <a:prstGeom prst="rect">
              <a:avLst/>
            </a:prstGeom>
            <a:ln>
              <a:noFill/>
            </a:ln>
          </p:spPr>
        </p:pic>
      </p:grpSp>
      <p:grpSp>
        <p:nvGrpSpPr>
          <p:cNvPr id="13" name="Group 12">
            <a:extLst>
              <a:ext uri="{FF2B5EF4-FFF2-40B4-BE49-F238E27FC236}">
                <a16:creationId xmlns:a16="http://schemas.microsoft.com/office/drawing/2014/main" id="{2E5F6B32-5FC1-7E44-841E-EB1D8B29DB6B}"/>
              </a:ext>
            </a:extLst>
          </p:cNvPr>
          <p:cNvGrpSpPr/>
          <p:nvPr/>
        </p:nvGrpSpPr>
        <p:grpSpPr>
          <a:xfrm>
            <a:off x="8647643" y="5157109"/>
            <a:ext cx="1432560" cy="955040"/>
            <a:chOff x="8647643" y="5157109"/>
            <a:chExt cx="1432560" cy="955040"/>
          </a:xfrm>
        </p:grpSpPr>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Rounded MT Bold" panose="020F0704030504030204" pitchFamily="34" charset="77"/>
              </a:endParaRPr>
            </a:p>
          </p:txBody>
        </p:sp>
        <p:pic>
          <p:nvPicPr>
            <p:cNvPr id="29" name="Picture 28" descr="A close up of a logo&#10;&#10;Description generated with very high confidence">
              <a:extLst>
                <a:ext uri="{FF2B5EF4-FFF2-40B4-BE49-F238E27FC236}">
                  <a16:creationId xmlns:a16="http://schemas.microsoft.com/office/drawing/2014/main" id="{F5B03C90-1D00-4819-9551-8198740F852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43639" y="5201466"/>
              <a:ext cx="1137064" cy="906968"/>
            </a:xfrm>
            <a:prstGeom prst="rect">
              <a:avLst/>
            </a:prstGeom>
            <a:ln>
              <a:noFill/>
            </a:ln>
          </p:spPr>
        </p:pic>
      </p:grpSp>
    </p:spTree>
    <p:custDataLst>
      <p:tags r:id="rId1"/>
    </p:custDataLst>
    <p:extLst>
      <p:ext uri="{BB962C8B-B14F-4D97-AF65-F5344CB8AC3E}">
        <p14:creationId xmlns:p14="http://schemas.microsoft.com/office/powerpoint/2010/main" val="2159258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2242192" y="2512928"/>
            <a:ext cx="7909775" cy="1631216"/>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Sexual &amp; Reproductive Health Rights</a:t>
            </a:r>
          </a:p>
        </p:txBody>
      </p:sp>
      <p:grpSp>
        <p:nvGrpSpPr>
          <p:cNvPr id="26" name="Group 25">
            <a:extLst>
              <a:ext uri="{FF2B5EF4-FFF2-40B4-BE49-F238E27FC236}">
                <a16:creationId xmlns:a16="http://schemas.microsoft.com/office/drawing/2014/main" id="{6C2C2964-6000-96E4-1D61-94D5A7238F97}"/>
              </a:ext>
            </a:extLst>
          </p:cNvPr>
          <p:cNvGrpSpPr/>
          <p:nvPr/>
        </p:nvGrpSpPr>
        <p:grpSpPr>
          <a:xfrm>
            <a:off x="1209478" y="504265"/>
            <a:ext cx="607020" cy="718184"/>
            <a:chOff x="4573171" y="2158629"/>
            <a:chExt cx="2927251" cy="3316449"/>
          </a:xfrm>
        </p:grpSpPr>
        <p:cxnSp>
          <p:nvCxnSpPr>
            <p:cNvPr id="30" name="Straight Connector 29">
              <a:extLst>
                <a:ext uri="{FF2B5EF4-FFF2-40B4-BE49-F238E27FC236}">
                  <a16:creationId xmlns:a16="http://schemas.microsoft.com/office/drawing/2014/main" id="{224BB934-429D-88C2-7CC4-62F672D9C5A2}"/>
                </a:ext>
              </a:extLst>
            </p:cNvPr>
            <p:cNvCxnSpPr>
              <a:cxnSpLocks/>
              <a:endCxn id="32" idx="4"/>
            </p:cNvCxnSpPr>
            <p:nvPr/>
          </p:nvCxnSpPr>
          <p:spPr>
            <a:xfrm flipV="1">
              <a:off x="6084524" y="4287851"/>
              <a:ext cx="11476" cy="1187227"/>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B33AF4-AF03-BEE0-C4C9-0D464C2C3EB4}"/>
                </a:ext>
              </a:extLst>
            </p:cNvPr>
            <p:cNvCxnSpPr>
              <a:cxnSpLocks/>
            </p:cNvCxnSpPr>
            <p:nvPr/>
          </p:nvCxnSpPr>
          <p:spPr>
            <a:xfrm flipH="1">
              <a:off x="5665059" y="4789813"/>
              <a:ext cx="838929" cy="0"/>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58EE06B-333F-8CF2-4921-16A43599FC78}"/>
                </a:ext>
              </a:extLst>
            </p:cNvPr>
            <p:cNvSpPr/>
            <p:nvPr/>
          </p:nvSpPr>
          <p:spPr>
            <a:xfrm>
              <a:off x="5430000" y="2955851"/>
              <a:ext cx="1332000" cy="1332000"/>
            </a:xfrm>
            <a:prstGeom prst="ellipse">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0099"/>
                </a:solidFill>
              </a:endParaRPr>
            </a:p>
          </p:txBody>
        </p:sp>
        <p:cxnSp>
          <p:nvCxnSpPr>
            <p:cNvPr id="33" name="Straight Connector 32">
              <a:extLst>
                <a:ext uri="{FF2B5EF4-FFF2-40B4-BE49-F238E27FC236}">
                  <a16:creationId xmlns:a16="http://schemas.microsoft.com/office/drawing/2014/main" id="{FF7B2BAF-6D9E-3BA4-46BA-50CAF6FB92EC}"/>
                </a:ext>
              </a:extLst>
            </p:cNvPr>
            <p:cNvCxnSpPr>
              <a:cxnSpLocks/>
              <a:stCxn id="32" idx="1"/>
            </p:cNvCxnSpPr>
            <p:nvPr/>
          </p:nvCxnSpPr>
          <p:spPr>
            <a:xfrm flipH="1" flipV="1">
              <a:off x="4737080" y="2307405"/>
              <a:ext cx="887987" cy="843513"/>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D9C27E-F878-6DC6-3F6E-B70C6E053C78}"/>
                </a:ext>
              </a:extLst>
            </p:cNvPr>
            <p:cNvCxnSpPr>
              <a:cxnSpLocks/>
            </p:cNvCxnSpPr>
            <p:nvPr/>
          </p:nvCxnSpPr>
          <p:spPr>
            <a:xfrm flipH="1">
              <a:off x="4984469" y="2586387"/>
              <a:ext cx="570999" cy="568636"/>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7894CF-A221-15EE-3920-624E44E2ECFA}"/>
                </a:ext>
              </a:extLst>
            </p:cNvPr>
            <p:cNvCxnSpPr>
              <a:cxnSpLocks/>
              <a:endCxn id="32" idx="7"/>
            </p:cNvCxnSpPr>
            <p:nvPr/>
          </p:nvCxnSpPr>
          <p:spPr>
            <a:xfrm flipH="1">
              <a:off x="6566933" y="2309446"/>
              <a:ext cx="791598" cy="841472"/>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5CBB3F-653E-2483-94F8-1F48940125FC}"/>
                </a:ext>
              </a:extLst>
            </p:cNvPr>
            <p:cNvCxnSpPr>
              <a:cxnSpLocks/>
            </p:cNvCxnSpPr>
            <p:nvPr/>
          </p:nvCxnSpPr>
          <p:spPr>
            <a:xfrm flipH="1">
              <a:off x="6866445" y="2248760"/>
              <a:ext cx="633977" cy="0"/>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230D3-71CB-3C18-102F-CC4BF7B31CF1}"/>
                </a:ext>
              </a:extLst>
            </p:cNvPr>
            <p:cNvCxnSpPr>
              <a:cxnSpLocks/>
            </p:cNvCxnSpPr>
            <p:nvPr/>
          </p:nvCxnSpPr>
          <p:spPr>
            <a:xfrm>
              <a:off x="7459668" y="2158629"/>
              <a:ext cx="0" cy="736839"/>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EDBF3F-32A0-E222-A8E0-3BBFDC171833}"/>
                </a:ext>
              </a:extLst>
            </p:cNvPr>
            <p:cNvCxnSpPr>
              <a:cxnSpLocks/>
            </p:cNvCxnSpPr>
            <p:nvPr/>
          </p:nvCxnSpPr>
          <p:spPr>
            <a:xfrm flipH="1">
              <a:off x="4573171" y="2234098"/>
              <a:ext cx="633977" cy="0"/>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3F4C44-A5C8-081E-CDD1-F0AE76CDA551}"/>
                </a:ext>
              </a:extLst>
            </p:cNvPr>
            <p:cNvCxnSpPr>
              <a:cxnSpLocks/>
            </p:cNvCxnSpPr>
            <p:nvPr/>
          </p:nvCxnSpPr>
          <p:spPr>
            <a:xfrm>
              <a:off x="4642970" y="2158629"/>
              <a:ext cx="35000" cy="697162"/>
            </a:xfrm>
            <a:prstGeom prst="line">
              <a:avLst/>
            </a:prstGeom>
            <a:ln w="38100">
              <a:solidFill>
                <a:srgbClr val="3E0099"/>
              </a:solidFill>
            </a:ln>
          </p:spPr>
          <p:style>
            <a:lnRef idx="1">
              <a:schemeClr val="accent1"/>
            </a:lnRef>
            <a:fillRef idx="0">
              <a:schemeClr val="accent1"/>
            </a:fillRef>
            <a:effectRef idx="0">
              <a:schemeClr val="accent1"/>
            </a:effectRef>
            <a:fontRef idx="minor">
              <a:schemeClr val="tx1"/>
            </a:fontRef>
          </p:style>
        </p:cxnSp>
      </p:grpSp>
      <p:pic>
        <p:nvPicPr>
          <p:cNvPr id="40" name="Graphic 39" descr="Handshake with solid fill">
            <a:extLst>
              <a:ext uri="{FF2B5EF4-FFF2-40B4-BE49-F238E27FC236}">
                <a16:creationId xmlns:a16="http://schemas.microsoft.com/office/drawing/2014/main" id="{80A0570B-7DD1-B1D1-C2E8-3EB778FE8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697" y="478413"/>
            <a:ext cx="744036" cy="744036"/>
          </a:xfrm>
          <a:prstGeom prst="rect">
            <a:avLst/>
          </a:prstGeom>
        </p:spPr>
      </p:pic>
      <p:pic>
        <p:nvPicPr>
          <p:cNvPr id="41" name="Graphic 40" descr="Scales of justice with solid fill">
            <a:extLst>
              <a:ext uri="{FF2B5EF4-FFF2-40B4-BE49-F238E27FC236}">
                <a16:creationId xmlns:a16="http://schemas.microsoft.com/office/drawing/2014/main" id="{BC529552-D0D1-6CDC-2512-4B41A69F90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057" y="1744121"/>
            <a:ext cx="732375" cy="732375"/>
          </a:xfrm>
          <a:prstGeom prst="rect">
            <a:avLst/>
          </a:prstGeom>
        </p:spPr>
      </p:pic>
      <p:sp>
        <p:nvSpPr>
          <p:cNvPr id="42" name="TextBox 41">
            <a:extLst>
              <a:ext uri="{FF2B5EF4-FFF2-40B4-BE49-F238E27FC236}">
                <a16:creationId xmlns:a16="http://schemas.microsoft.com/office/drawing/2014/main" id="{DDCCDC41-5E73-81A1-8DBD-88E545EF290B}"/>
              </a:ext>
            </a:extLst>
          </p:cNvPr>
          <p:cNvSpPr txBox="1"/>
          <p:nvPr/>
        </p:nvSpPr>
        <p:spPr>
          <a:xfrm>
            <a:off x="3831614" y="224783"/>
            <a:ext cx="631904" cy="1169551"/>
          </a:xfrm>
          <a:prstGeom prst="rect">
            <a:avLst/>
          </a:prstGeom>
          <a:noFill/>
        </p:spPr>
        <p:txBody>
          <a:bodyPr wrap="none" rtlCol="0">
            <a:spAutoFit/>
          </a:bodyPr>
          <a:lstStyle/>
          <a:p>
            <a:r>
              <a:rPr lang="en-US" sz="7000" dirty="0">
                <a:solidFill>
                  <a:srgbClr val="3E0099"/>
                </a:solidFill>
              </a:rPr>
              <a:t>=</a:t>
            </a:r>
          </a:p>
        </p:txBody>
      </p:sp>
      <p:pic>
        <p:nvPicPr>
          <p:cNvPr id="43" name="Graphic 42" descr="Group with solid fill">
            <a:extLst>
              <a:ext uri="{FF2B5EF4-FFF2-40B4-BE49-F238E27FC236}">
                <a16:creationId xmlns:a16="http://schemas.microsoft.com/office/drawing/2014/main" id="{E2E4FBF4-FAB5-CF17-0743-5C3AB34C28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7319" y="461194"/>
            <a:ext cx="914400" cy="914400"/>
          </a:xfrm>
          <a:prstGeom prst="rect">
            <a:avLst/>
          </a:prstGeom>
        </p:spPr>
      </p:pic>
      <p:pic>
        <p:nvPicPr>
          <p:cNvPr id="44" name="Graphic 43" descr="Open hand with plant with solid fill">
            <a:extLst>
              <a:ext uri="{FF2B5EF4-FFF2-40B4-BE49-F238E27FC236}">
                <a16:creationId xmlns:a16="http://schemas.microsoft.com/office/drawing/2014/main" id="{73DF34EC-0B49-E32C-6E2E-74DE2AFBC9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2983" y="503168"/>
            <a:ext cx="773422" cy="773422"/>
          </a:xfrm>
          <a:prstGeom prst="rect">
            <a:avLst/>
          </a:prstGeom>
        </p:spPr>
      </p:pic>
      <p:pic>
        <p:nvPicPr>
          <p:cNvPr id="45" name="Graphic 44" descr="Clenched Fist with solid fill">
            <a:extLst>
              <a:ext uri="{FF2B5EF4-FFF2-40B4-BE49-F238E27FC236}">
                <a16:creationId xmlns:a16="http://schemas.microsoft.com/office/drawing/2014/main" id="{794A0DC1-A09F-4E20-D28B-662DE94448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04067" y="559493"/>
            <a:ext cx="773422" cy="773422"/>
          </a:xfrm>
          <a:prstGeom prst="rect">
            <a:avLst/>
          </a:prstGeom>
        </p:spPr>
      </p:pic>
      <p:pic>
        <p:nvPicPr>
          <p:cNvPr id="46" name="Graphic 45" descr="Lock with solid fill">
            <a:extLst>
              <a:ext uri="{FF2B5EF4-FFF2-40B4-BE49-F238E27FC236}">
                <a16:creationId xmlns:a16="http://schemas.microsoft.com/office/drawing/2014/main" id="{960F4E4D-3C3C-BD8E-DC0B-5565296F03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75753" y="546977"/>
            <a:ext cx="773422" cy="773422"/>
          </a:xfrm>
          <a:prstGeom prst="rect">
            <a:avLst/>
          </a:prstGeom>
        </p:spPr>
      </p:pic>
      <p:grpSp>
        <p:nvGrpSpPr>
          <p:cNvPr id="47" name="Group 46">
            <a:extLst>
              <a:ext uri="{FF2B5EF4-FFF2-40B4-BE49-F238E27FC236}">
                <a16:creationId xmlns:a16="http://schemas.microsoft.com/office/drawing/2014/main" id="{A80B3B20-9CF4-DF1B-E2B6-2BA6E1015E53}"/>
              </a:ext>
            </a:extLst>
          </p:cNvPr>
          <p:cNvGrpSpPr/>
          <p:nvPr/>
        </p:nvGrpSpPr>
        <p:grpSpPr>
          <a:xfrm>
            <a:off x="10858839" y="1760973"/>
            <a:ext cx="618639" cy="605782"/>
            <a:chOff x="2514598" y="5919666"/>
            <a:chExt cx="914402" cy="916404"/>
          </a:xfrm>
        </p:grpSpPr>
        <p:sp>
          <p:nvSpPr>
            <p:cNvPr id="48" name="Rectangle 47">
              <a:extLst>
                <a:ext uri="{FF2B5EF4-FFF2-40B4-BE49-F238E27FC236}">
                  <a16:creationId xmlns:a16="http://schemas.microsoft.com/office/drawing/2014/main" id="{67B13D19-9363-54B3-E5E1-9F19D1132B4D}"/>
                </a:ext>
              </a:extLst>
            </p:cNvPr>
            <p:cNvSpPr/>
            <p:nvPr/>
          </p:nvSpPr>
          <p:spPr>
            <a:xfrm>
              <a:off x="2514600" y="5921002"/>
              <a:ext cx="914400" cy="914400"/>
            </a:xfrm>
            <a:prstGeom prst="rect">
              <a:avLst/>
            </a:prstGeom>
            <a:noFill/>
            <a:ln w="28575">
              <a:solidFill>
                <a:srgbClr val="3E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Confused person with solid fill">
              <a:extLst>
                <a:ext uri="{FF2B5EF4-FFF2-40B4-BE49-F238E27FC236}">
                  <a16:creationId xmlns:a16="http://schemas.microsoft.com/office/drawing/2014/main" id="{98C1030A-DA2D-A62F-E44E-83C81E6BABA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14600" y="5921670"/>
              <a:ext cx="914400" cy="914400"/>
            </a:xfrm>
            <a:prstGeom prst="rect">
              <a:avLst/>
            </a:prstGeom>
          </p:spPr>
        </p:pic>
        <p:cxnSp>
          <p:nvCxnSpPr>
            <p:cNvPr id="50" name="Straight Connector 49">
              <a:extLst>
                <a:ext uri="{FF2B5EF4-FFF2-40B4-BE49-F238E27FC236}">
                  <a16:creationId xmlns:a16="http://schemas.microsoft.com/office/drawing/2014/main" id="{89F0A26C-1980-AE04-E189-F666ADA661E3}"/>
                </a:ext>
              </a:extLst>
            </p:cNvPr>
            <p:cNvCxnSpPr>
              <a:cxnSpLocks/>
            </p:cNvCxnSpPr>
            <p:nvPr/>
          </p:nvCxnSpPr>
          <p:spPr>
            <a:xfrm>
              <a:off x="2514600" y="5920334"/>
              <a:ext cx="228600" cy="356641"/>
            </a:xfrm>
            <a:prstGeom prst="line">
              <a:avLst/>
            </a:prstGeom>
            <a:ln w="28575">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E17DD06-A80A-8CD2-E84E-9E9820E36B30}"/>
                </a:ext>
              </a:extLst>
            </p:cNvPr>
            <p:cNvCxnSpPr>
              <a:cxnSpLocks/>
            </p:cNvCxnSpPr>
            <p:nvPr/>
          </p:nvCxnSpPr>
          <p:spPr>
            <a:xfrm flipH="1">
              <a:off x="3209925" y="5919666"/>
              <a:ext cx="219073" cy="357309"/>
            </a:xfrm>
            <a:prstGeom prst="line">
              <a:avLst/>
            </a:prstGeom>
            <a:ln w="28575">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CD177C4-2DA4-A284-DDD2-32CB14F3ADCB}"/>
                </a:ext>
              </a:extLst>
            </p:cNvPr>
            <p:cNvCxnSpPr>
              <a:cxnSpLocks/>
            </p:cNvCxnSpPr>
            <p:nvPr/>
          </p:nvCxnSpPr>
          <p:spPr>
            <a:xfrm flipH="1" flipV="1">
              <a:off x="3044825" y="6744505"/>
              <a:ext cx="384173" cy="90897"/>
            </a:xfrm>
            <a:prstGeom prst="line">
              <a:avLst/>
            </a:prstGeom>
            <a:ln w="28575">
              <a:solidFill>
                <a:srgbClr val="3E009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53A19D8-5FF0-A4FE-6D9C-F1F153207A0B}"/>
                </a:ext>
              </a:extLst>
            </p:cNvPr>
            <p:cNvCxnSpPr>
              <a:cxnSpLocks/>
            </p:cNvCxnSpPr>
            <p:nvPr/>
          </p:nvCxnSpPr>
          <p:spPr>
            <a:xfrm flipH="1">
              <a:off x="2514598" y="6744505"/>
              <a:ext cx="390527" cy="90897"/>
            </a:xfrm>
            <a:prstGeom prst="line">
              <a:avLst/>
            </a:prstGeom>
            <a:ln w="28575">
              <a:solidFill>
                <a:srgbClr val="3E0099"/>
              </a:solidFill>
            </a:ln>
          </p:spPr>
          <p:style>
            <a:lnRef idx="1">
              <a:schemeClr val="accent1"/>
            </a:lnRef>
            <a:fillRef idx="0">
              <a:schemeClr val="accent1"/>
            </a:fillRef>
            <a:effectRef idx="0">
              <a:schemeClr val="accent1"/>
            </a:effectRef>
            <a:fontRef idx="minor">
              <a:schemeClr val="tx1"/>
            </a:fontRef>
          </p:style>
        </p:cxnSp>
      </p:grpSp>
      <p:pic>
        <p:nvPicPr>
          <p:cNvPr id="54" name="Graphic 53" descr="Clenched Fist with solid fill">
            <a:extLst>
              <a:ext uri="{FF2B5EF4-FFF2-40B4-BE49-F238E27FC236}">
                <a16:creationId xmlns:a16="http://schemas.microsoft.com/office/drawing/2014/main" id="{1DFE4D12-A0B7-C3EA-1F54-FAA7FF3B1C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10551680" y="3160480"/>
            <a:ext cx="773423" cy="773423"/>
          </a:xfrm>
          <a:prstGeom prst="rect">
            <a:avLst/>
          </a:prstGeom>
        </p:spPr>
      </p:pic>
      <p:pic>
        <p:nvPicPr>
          <p:cNvPr id="55" name="Graphic 54" descr="Money with solid fill">
            <a:extLst>
              <a:ext uri="{FF2B5EF4-FFF2-40B4-BE49-F238E27FC236}">
                <a16:creationId xmlns:a16="http://schemas.microsoft.com/office/drawing/2014/main" id="{14B34CCD-EC6F-6B8A-BBD2-29A393E684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83519" y="4700144"/>
            <a:ext cx="631904" cy="631904"/>
          </a:xfrm>
          <a:prstGeom prst="rect">
            <a:avLst/>
          </a:prstGeom>
        </p:spPr>
      </p:pic>
      <p:pic>
        <p:nvPicPr>
          <p:cNvPr id="56" name="Graphic 55" descr="Medical with solid fill">
            <a:extLst>
              <a:ext uri="{FF2B5EF4-FFF2-40B4-BE49-F238E27FC236}">
                <a16:creationId xmlns:a16="http://schemas.microsoft.com/office/drawing/2014/main" id="{B47B7CBB-E982-9483-D7B6-B4504CCAEF9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81835" y="5342392"/>
            <a:ext cx="709983" cy="709983"/>
          </a:xfrm>
          <a:prstGeom prst="rect">
            <a:avLst/>
          </a:prstGeom>
        </p:spPr>
      </p:pic>
      <p:pic>
        <p:nvPicPr>
          <p:cNvPr id="57" name="Graphic 56" descr="Information with solid fill">
            <a:extLst>
              <a:ext uri="{FF2B5EF4-FFF2-40B4-BE49-F238E27FC236}">
                <a16:creationId xmlns:a16="http://schemas.microsoft.com/office/drawing/2014/main" id="{877D5BED-3F81-A571-C579-2567DCF5C2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817847" y="5342392"/>
            <a:ext cx="709983" cy="709983"/>
          </a:xfrm>
          <a:prstGeom prst="rect">
            <a:avLst/>
          </a:prstGeom>
        </p:spPr>
      </p:pic>
      <p:pic>
        <p:nvPicPr>
          <p:cNvPr id="58" name="Graphic 57" descr="Wedding rings with solid fill">
            <a:extLst>
              <a:ext uri="{FF2B5EF4-FFF2-40B4-BE49-F238E27FC236}">
                <a16:creationId xmlns:a16="http://schemas.microsoft.com/office/drawing/2014/main" id="{FC2BE518-0814-A11A-520B-AD253AB9DE6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314996" y="5238794"/>
            <a:ext cx="789015" cy="789015"/>
          </a:xfrm>
          <a:prstGeom prst="rect">
            <a:avLst/>
          </a:prstGeom>
        </p:spPr>
      </p:pic>
      <p:pic>
        <p:nvPicPr>
          <p:cNvPr id="59" name="Graphic 58" descr="Children with solid fill">
            <a:extLst>
              <a:ext uri="{FF2B5EF4-FFF2-40B4-BE49-F238E27FC236}">
                <a16:creationId xmlns:a16="http://schemas.microsoft.com/office/drawing/2014/main" id="{0D607FD0-F6F5-4C6C-09A7-C8DA2477589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38598" y="4534988"/>
            <a:ext cx="914400" cy="914400"/>
          </a:xfrm>
          <a:prstGeom prst="rect">
            <a:avLst/>
          </a:prstGeom>
        </p:spPr>
      </p:pic>
      <p:pic>
        <p:nvPicPr>
          <p:cNvPr id="60" name="Graphic 59" descr="Users with solid fill">
            <a:extLst>
              <a:ext uri="{FF2B5EF4-FFF2-40B4-BE49-F238E27FC236}">
                <a16:creationId xmlns:a16="http://schemas.microsoft.com/office/drawing/2014/main" id="{B9E3F7AA-F42F-0A24-EEB0-CD3A39539E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07636" y="5235307"/>
            <a:ext cx="709983" cy="709983"/>
          </a:xfrm>
          <a:prstGeom prst="rect">
            <a:avLst/>
          </a:prstGeom>
        </p:spPr>
      </p:pic>
      <p:pic>
        <p:nvPicPr>
          <p:cNvPr id="61" name="Graphic 60" descr="Close with solid fill">
            <a:extLst>
              <a:ext uri="{FF2B5EF4-FFF2-40B4-BE49-F238E27FC236}">
                <a16:creationId xmlns:a16="http://schemas.microsoft.com/office/drawing/2014/main" id="{5B705F39-787B-B71D-D847-F301934145C2}"/>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223505" y="3281941"/>
            <a:ext cx="463790" cy="463790"/>
          </a:xfrm>
          <a:prstGeom prst="rect">
            <a:avLst/>
          </a:prstGeom>
        </p:spPr>
      </p:pic>
      <p:pic>
        <p:nvPicPr>
          <p:cNvPr id="62" name="Graphic 61" descr="Close with solid fill">
            <a:extLst>
              <a:ext uri="{FF2B5EF4-FFF2-40B4-BE49-F238E27FC236}">
                <a16:creationId xmlns:a16="http://schemas.microsoft.com/office/drawing/2014/main" id="{30B1E168-5C46-CD5B-9E14-C49F27E7E850}"/>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280217" y="4767005"/>
            <a:ext cx="457200" cy="457200"/>
          </a:xfrm>
          <a:prstGeom prst="rect">
            <a:avLst/>
          </a:prstGeom>
        </p:spPr>
      </p:pic>
      <p:pic>
        <p:nvPicPr>
          <p:cNvPr id="63" name="Graphic 62" descr="Storytelling with solid fill">
            <a:extLst>
              <a:ext uri="{FF2B5EF4-FFF2-40B4-BE49-F238E27FC236}">
                <a16:creationId xmlns:a16="http://schemas.microsoft.com/office/drawing/2014/main" id="{7D7CFE27-AABB-AB13-13EB-B76D68EB814B}"/>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435376" y="5308193"/>
            <a:ext cx="577338" cy="577338"/>
          </a:xfrm>
          <a:prstGeom prst="rect">
            <a:avLst/>
          </a:prstGeom>
        </p:spPr>
      </p:pic>
      <p:pic>
        <p:nvPicPr>
          <p:cNvPr id="64" name="Graphic 63" descr="Blind with solid fill">
            <a:extLst>
              <a:ext uri="{FF2B5EF4-FFF2-40B4-BE49-F238E27FC236}">
                <a16:creationId xmlns:a16="http://schemas.microsoft.com/office/drawing/2014/main" id="{BD0D6D8C-6648-59FA-9065-B4A0A785D37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499735" y="653204"/>
            <a:ext cx="662123" cy="662123"/>
          </a:xfrm>
          <a:prstGeom prst="rect">
            <a:avLst/>
          </a:prstGeom>
        </p:spPr>
      </p:pic>
      <p:pic>
        <p:nvPicPr>
          <p:cNvPr id="65" name="Graphic 64" descr="Warning with solid fill">
            <a:extLst>
              <a:ext uri="{FF2B5EF4-FFF2-40B4-BE49-F238E27FC236}">
                <a16:creationId xmlns:a16="http://schemas.microsoft.com/office/drawing/2014/main" id="{469A09FB-377F-E4B0-EB0B-7FDF7A1B402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816259" y="5309501"/>
            <a:ext cx="683476" cy="683476"/>
          </a:xfrm>
          <a:prstGeom prst="rect">
            <a:avLst/>
          </a:prstGeom>
        </p:spPr>
      </p:pic>
      <p:pic>
        <p:nvPicPr>
          <p:cNvPr id="66" name="Graphic 65" descr="Open hand with solid fill">
            <a:extLst>
              <a:ext uri="{FF2B5EF4-FFF2-40B4-BE49-F238E27FC236}">
                <a16:creationId xmlns:a16="http://schemas.microsoft.com/office/drawing/2014/main" id="{711AB49A-C04B-B693-6CD2-11068B2D103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2985" y="3111126"/>
            <a:ext cx="804172" cy="804172"/>
          </a:xfrm>
          <a:prstGeom prst="rect">
            <a:avLst/>
          </a:prstGeom>
        </p:spPr>
      </p:pic>
      <p:sp>
        <p:nvSpPr>
          <p:cNvPr id="67" name="TextBox 66">
            <a:extLst>
              <a:ext uri="{FF2B5EF4-FFF2-40B4-BE49-F238E27FC236}">
                <a16:creationId xmlns:a16="http://schemas.microsoft.com/office/drawing/2014/main" id="{78590790-087B-8DD3-FED5-ACA9FD5E6EFF}"/>
              </a:ext>
            </a:extLst>
          </p:cNvPr>
          <p:cNvSpPr txBox="1"/>
          <p:nvPr/>
        </p:nvSpPr>
        <p:spPr>
          <a:xfrm>
            <a:off x="995798" y="1248880"/>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DEFINE SEXUALITY</a:t>
            </a:r>
          </a:p>
        </p:txBody>
      </p:sp>
      <p:sp>
        <p:nvSpPr>
          <p:cNvPr id="68" name="TextBox 67">
            <a:extLst>
              <a:ext uri="{FF2B5EF4-FFF2-40B4-BE49-F238E27FC236}">
                <a16:creationId xmlns:a16="http://schemas.microsoft.com/office/drawing/2014/main" id="{5CD32842-21DD-F390-FA30-BF01EE374C16}"/>
              </a:ext>
            </a:extLst>
          </p:cNvPr>
          <p:cNvSpPr txBox="1"/>
          <p:nvPr/>
        </p:nvSpPr>
        <p:spPr>
          <a:xfrm>
            <a:off x="2396172" y="1240873"/>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CHOOSE</a:t>
            </a:r>
          </a:p>
          <a:p>
            <a:pPr algn="ctr"/>
            <a:r>
              <a:rPr lang="en-US" sz="1000" dirty="0">
                <a:solidFill>
                  <a:srgbClr val="3E0099"/>
                </a:solidFill>
                <a:latin typeface="Arial Rounded MT Bold" panose="020F0704030504030204" pitchFamily="34" charset="77"/>
              </a:rPr>
              <a:t>PARTNER</a:t>
            </a:r>
          </a:p>
        </p:txBody>
      </p:sp>
      <p:sp>
        <p:nvSpPr>
          <p:cNvPr id="69" name="TextBox 68">
            <a:extLst>
              <a:ext uri="{FF2B5EF4-FFF2-40B4-BE49-F238E27FC236}">
                <a16:creationId xmlns:a16="http://schemas.microsoft.com/office/drawing/2014/main" id="{26BADF49-50D5-34FE-4974-F5254CE92B74}"/>
              </a:ext>
            </a:extLst>
          </p:cNvPr>
          <p:cNvSpPr txBox="1"/>
          <p:nvPr/>
        </p:nvSpPr>
        <p:spPr>
          <a:xfrm>
            <a:off x="3674859" y="1241773"/>
            <a:ext cx="1064593"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EQUALITY</a:t>
            </a:r>
          </a:p>
        </p:txBody>
      </p:sp>
      <p:sp>
        <p:nvSpPr>
          <p:cNvPr id="70" name="TextBox 69">
            <a:extLst>
              <a:ext uri="{FF2B5EF4-FFF2-40B4-BE49-F238E27FC236}">
                <a16:creationId xmlns:a16="http://schemas.microsoft.com/office/drawing/2014/main" id="{10999745-D4B9-7079-18F5-4A61E7508604}"/>
              </a:ext>
            </a:extLst>
          </p:cNvPr>
          <p:cNvSpPr txBox="1"/>
          <p:nvPr/>
        </p:nvSpPr>
        <p:spPr>
          <a:xfrm>
            <a:off x="4880786" y="1240307"/>
            <a:ext cx="1396169"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NON</a:t>
            </a:r>
          </a:p>
          <a:p>
            <a:pPr algn="ctr"/>
            <a:r>
              <a:rPr lang="en-US" sz="1000" dirty="0">
                <a:solidFill>
                  <a:srgbClr val="3E0099"/>
                </a:solidFill>
                <a:latin typeface="Arial Rounded MT Bold" panose="020F0704030504030204" pitchFamily="34" charset="77"/>
              </a:rPr>
              <a:t>DISCRIMINATION</a:t>
            </a:r>
          </a:p>
        </p:txBody>
      </p:sp>
      <p:sp>
        <p:nvSpPr>
          <p:cNvPr id="71" name="TextBox 70">
            <a:extLst>
              <a:ext uri="{FF2B5EF4-FFF2-40B4-BE49-F238E27FC236}">
                <a16:creationId xmlns:a16="http://schemas.microsoft.com/office/drawing/2014/main" id="{388755C0-F46E-5C58-952C-9A0E6D693475}"/>
              </a:ext>
            </a:extLst>
          </p:cNvPr>
          <p:cNvSpPr txBox="1"/>
          <p:nvPr/>
        </p:nvSpPr>
        <p:spPr>
          <a:xfrm>
            <a:off x="6516702" y="1252185"/>
            <a:ext cx="1064593"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LIFE</a:t>
            </a:r>
          </a:p>
        </p:txBody>
      </p:sp>
      <p:sp>
        <p:nvSpPr>
          <p:cNvPr id="72" name="TextBox 71">
            <a:extLst>
              <a:ext uri="{FF2B5EF4-FFF2-40B4-BE49-F238E27FC236}">
                <a16:creationId xmlns:a16="http://schemas.microsoft.com/office/drawing/2014/main" id="{9C4E3F7E-1AEC-F9DA-3DFE-199026F23C0C}"/>
              </a:ext>
            </a:extLst>
          </p:cNvPr>
          <p:cNvSpPr txBox="1"/>
          <p:nvPr/>
        </p:nvSpPr>
        <p:spPr>
          <a:xfrm>
            <a:off x="7717943" y="1249516"/>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LIBERTY &amp;</a:t>
            </a:r>
          </a:p>
          <a:p>
            <a:pPr algn="ctr"/>
            <a:r>
              <a:rPr lang="en-US" sz="1000" dirty="0">
                <a:solidFill>
                  <a:srgbClr val="3E0099"/>
                </a:solidFill>
                <a:latin typeface="Arial Rounded MT Bold" panose="020F0704030504030204" pitchFamily="34" charset="77"/>
              </a:rPr>
              <a:t>FREEDOM</a:t>
            </a:r>
          </a:p>
        </p:txBody>
      </p:sp>
      <p:sp>
        <p:nvSpPr>
          <p:cNvPr id="73" name="TextBox 72">
            <a:extLst>
              <a:ext uri="{FF2B5EF4-FFF2-40B4-BE49-F238E27FC236}">
                <a16:creationId xmlns:a16="http://schemas.microsoft.com/office/drawing/2014/main" id="{2C738F85-EFA1-19DC-71F7-22BEC8C3BC36}"/>
              </a:ext>
            </a:extLst>
          </p:cNvPr>
          <p:cNvSpPr txBox="1"/>
          <p:nvPr/>
        </p:nvSpPr>
        <p:spPr>
          <a:xfrm>
            <a:off x="9030167" y="1247444"/>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SAFETY &amp; SECURITY</a:t>
            </a:r>
          </a:p>
        </p:txBody>
      </p:sp>
      <p:sp>
        <p:nvSpPr>
          <p:cNvPr id="74" name="TextBox 73">
            <a:extLst>
              <a:ext uri="{FF2B5EF4-FFF2-40B4-BE49-F238E27FC236}">
                <a16:creationId xmlns:a16="http://schemas.microsoft.com/office/drawing/2014/main" id="{96928E06-6C0E-9B20-A44C-E6D472AFB1F0}"/>
              </a:ext>
            </a:extLst>
          </p:cNvPr>
          <p:cNvSpPr txBox="1"/>
          <p:nvPr/>
        </p:nvSpPr>
        <p:spPr>
          <a:xfrm>
            <a:off x="10079779" y="1259610"/>
            <a:ext cx="1396169"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PRIVACY</a:t>
            </a:r>
          </a:p>
        </p:txBody>
      </p:sp>
      <p:sp>
        <p:nvSpPr>
          <p:cNvPr id="75" name="TextBox 74">
            <a:extLst>
              <a:ext uri="{FF2B5EF4-FFF2-40B4-BE49-F238E27FC236}">
                <a16:creationId xmlns:a16="http://schemas.microsoft.com/office/drawing/2014/main" id="{6C5D0D54-07F2-F75C-853A-BB79F0A5C798}"/>
              </a:ext>
            </a:extLst>
          </p:cNvPr>
          <p:cNvSpPr txBox="1"/>
          <p:nvPr/>
        </p:nvSpPr>
        <p:spPr>
          <a:xfrm>
            <a:off x="10627776" y="2465271"/>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FREE FROM TORTURE</a:t>
            </a:r>
          </a:p>
        </p:txBody>
      </p:sp>
      <p:sp>
        <p:nvSpPr>
          <p:cNvPr id="76" name="TextBox 75">
            <a:extLst>
              <a:ext uri="{FF2B5EF4-FFF2-40B4-BE49-F238E27FC236}">
                <a16:creationId xmlns:a16="http://schemas.microsoft.com/office/drawing/2014/main" id="{37AD161A-CE29-3229-7466-8ED5CC51AB7D}"/>
              </a:ext>
            </a:extLst>
          </p:cNvPr>
          <p:cNvSpPr txBox="1"/>
          <p:nvPr/>
        </p:nvSpPr>
        <p:spPr>
          <a:xfrm>
            <a:off x="10629561" y="3844241"/>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FREE FROM VIOLENCE</a:t>
            </a:r>
          </a:p>
        </p:txBody>
      </p:sp>
      <p:sp>
        <p:nvSpPr>
          <p:cNvPr id="77" name="TextBox 76">
            <a:extLst>
              <a:ext uri="{FF2B5EF4-FFF2-40B4-BE49-F238E27FC236}">
                <a16:creationId xmlns:a16="http://schemas.microsoft.com/office/drawing/2014/main" id="{E0890E49-9800-D43F-E781-E592C53F3B79}"/>
              </a:ext>
            </a:extLst>
          </p:cNvPr>
          <p:cNvSpPr txBox="1"/>
          <p:nvPr/>
        </p:nvSpPr>
        <p:spPr>
          <a:xfrm>
            <a:off x="10623315" y="5397572"/>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FREE FROM COERCION</a:t>
            </a:r>
          </a:p>
        </p:txBody>
      </p:sp>
      <p:sp>
        <p:nvSpPr>
          <p:cNvPr id="78" name="TextBox 77">
            <a:extLst>
              <a:ext uri="{FF2B5EF4-FFF2-40B4-BE49-F238E27FC236}">
                <a16:creationId xmlns:a16="http://schemas.microsoft.com/office/drawing/2014/main" id="{A3C3AB50-02DB-8EC9-2F00-2C896B47AE99}"/>
              </a:ext>
            </a:extLst>
          </p:cNvPr>
          <p:cNvSpPr txBox="1"/>
          <p:nvPr/>
        </p:nvSpPr>
        <p:spPr>
          <a:xfrm>
            <a:off x="9490380" y="6077173"/>
            <a:ext cx="1396169"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FREE FROM </a:t>
            </a:r>
          </a:p>
          <a:p>
            <a:pPr algn="ctr"/>
            <a:r>
              <a:rPr lang="en-US" sz="1000" dirty="0">
                <a:solidFill>
                  <a:srgbClr val="3E0099"/>
                </a:solidFill>
                <a:latin typeface="Arial Rounded MT Bold" panose="020F0704030504030204" pitchFamily="34" charset="77"/>
              </a:rPr>
              <a:t>ALL ABUSE</a:t>
            </a:r>
          </a:p>
        </p:txBody>
      </p:sp>
      <p:sp>
        <p:nvSpPr>
          <p:cNvPr id="79" name="TextBox 78">
            <a:extLst>
              <a:ext uri="{FF2B5EF4-FFF2-40B4-BE49-F238E27FC236}">
                <a16:creationId xmlns:a16="http://schemas.microsoft.com/office/drawing/2014/main" id="{91702C91-0944-92B1-F138-3A5401BD0445}"/>
              </a:ext>
            </a:extLst>
          </p:cNvPr>
          <p:cNvSpPr txBox="1"/>
          <p:nvPr/>
        </p:nvSpPr>
        <p:spPr>
          <a:xfrm>
            <a:off x="8051643" y="6058645"/>
            <a:ext cx="1283671"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QUALITY HEALTH CARE</a:t>
            </a:r>
          </a:p>
        </p:txBody>
      </p:sp>
      <p:sp>
        <p:nvSpPr>
          <p:cNvPr id="80" name="TextBox 79">
            <a:extLst>
              <a:ext uri="{FF2B5EF4-FFF2-40B4-BE49-F238E27FC236}">
                <a16:creationId xmlns:a16="http://schemas.microsoft.com/office/drawing/2014/main" id="{9610FDB9-973D-8065-7E10-8C18144AE476}"/>
              </a:ext>
            </a:extLst>
          </p:cNvPr>
          <p:cNvSpPr txBox="1"/>
          <p:nvPr/>
        </p:nvSpPr>
        <p:spPr>
          <a:xfrm>
            <a:off x="6558819" y="6055519"/>
            <a:ext cx="1283671"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INFORMATION</a:t>
            </a:r>
          </a:p>
        </p:txBody>
      </p:sp>
      <p:sp>
        <p:nvSpPr>
          <p:cNvPr id="81" name="TextBox 80">
            <a:extLst>
              <a:ext uri="{FF2B5EF4-FFF2-40B4-BE49-F238E27FC236}">
                <a16:creationId xmlns:a16="http://schemas.microsoft.com/office/drawing/2014/main" id="{4EEC9C02-EAD7-CD88-E314-ACF030048D1D}"/>
              </a:ext>
            </a:extLst>
          </p:cNvPr>
          <p:cNvSpPr txBox="1"/>
          <p:nvPr/>
        </p:nvSpPr>
        <p:spPr>
          <a:xfrm>
            <a:off x="5215787" y="6057329"/>
            <a:ext cx="1064593"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EDUCATION</a:t>
            </a:r>
          </a:p>
        </p:txBody>
      </p:sp>
      <p:sp>
        <p:nvSpPr>
          <p:cNvPr id="82" name="TextBox 81">
            <a:extLst>
              <a:ext uri="{FF2B5EF4-FFF2-40B4-BE49-F238E27FC236}">
                <a16:creationId xmlns:a16="http://schemas.microsoft.com/office/drawing/2014/main" id="{E1B366A4-B0B9-5F75-E1F2-96015A54C9AB}"/>
              </a:ext>
            </a:extLst>
          </p:cNvPr>
          <p:cNvSpPr txBox="1"/>
          <p:nvPr/>
        </p:nvSpPr>
        <p:spPr>
          <a:xfrm>
            <a:off x="3430810" y="6071907"/>
            <a:ext cx="1396169" cy="246221"/>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PARTICIPATION</a:t>
            </a:r>
          </a:p>
        </p:txBody>
      </p:sp>
      <p:sp>
        <p:nvSpPr>
          <p:cNvPr id="83" name="TextBox 82">
            <a:extLst>
              <a:ext uri="{FF2B5EF4-FFF2-40B4-BE49-F238E27FC236}">
                <a16:creationId xmlns:a16="http://schemas.microsoft.com/office/drawing/2014/main" id="{2663071B-8BFC-1DCE-04A3-058FB03B37FA}"/>
              </a:ext>
            </a:extLst>
          </p:cNvPr>
          <p:cNvSpPr txBox="1"/>
          <p:nvPr/>
        </p:nvSpPr>
        <p:spPr>
          <a:xfrm>
            <a:off x="2060676" y="6060718"/>
            <a:ext cx="1283671" cy="553998"/>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ENTER, FORM OR DISOLVE A MARRIAGE</a:t>
            </a:r>
          </a:p>
        </p:txBody>
      </p:sp>
      <p:sp>
        <p:nvSpPr>
          <p:cNvPr id="84" name="TextBox 83">
            <a:extLst>
              <a:ext uri="{FF2B5EF4-FFF2-40B4-BE49-F238E27FC236}">
                <a16:creationId xmlns:a16="http://schemas.microsoft.com/office/drawing/2014/main" id="{B5E0F7A1-DE78-E3AF-CAC3-C14D76651E49}"/>
              </a:ext>
            </a:extLst>
          </p:cNvPr>
          <p:cNvSpPr txBox="1"/>
          <p:nvPr/>
        </p:nvSpPr>
        <p:spPr>
          <a:xfrm>
            <a:off x="300415" y="5390039"/>
            <a:ext cx="1413419" cy="553998"/>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HAVE CHILDREN, (NUMBER &amp; SPACING)</a:t>
            </a:r>
          </a:p>
        </p:txBody>
      </p:sp>
      <p:sp>
        <p:nvSpPr>
          <p:cNvPr id="85" name="TextBox 84">
            <a:extLst>
              <a:ext uri="{FF2B5EF4-FFF2-40B4-BE49-F238E27FC236}">
                <a16:creationId xmlns:a16="http://schemas.microsoft.com/office/drawing/2014/main" id="{28D00C35-8970-AA7B-D29E-EB1B1C7EF5C5}"/>
              </a:ext>
            </a:extLst>
          </p:cNvPr>
          <p:cNvSpPr txBox="1"/>
          <p:nvPr/>
        </p:nvSpPr>
        <p:spPr>
          <a:xfrm>
            <a:off x="445483" y="3861309"/>
            <a:ext cx="1064593"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FAMILY CARE &amp; SUPPORT</a:t>
            </a:r>
          </a:p>
        </p:txBody>
      </p:sp>
      <p:sp>
        <p:nvSpPr>
          <p:cNvPr id="86" name="TextBox 85">
            <a:extLst>
              <a:ext uri="{FF2B5EF4-FFF2-40B4-BE49-F238E27FC236}">
                <a16:creationId xmlns:a16="http://schemas.microsoft.com/office/drawing/2014/main" id="{AFC18B5D-F54E-EBEC-83E7-726876FC2DBA}"/>
              </a:ext>
            </a:extLst>
          </p:cNvPr>
          <p:cNvSpPr txBox="1"/>
          <p:nvPr/>
        </p:nvSpPr>
        <p:spPr>
          <a:xfrm>
            <a:off x="315134" y="2482670"/>
            <a:ext cx="1396169" cy="400110"/>
          </a:xfrm>
          <a:prstGeom prst="rect">
            <a:avLst/>
          </a:prstGeom>
          <a:noFill/>
        </p:spPr>
        <p:txBody>
          <a:bodyPr wrap="square" rtlCol="0">
            <a:spAutoFit/>
          </a:bodyPr>
          <a:lstStyle/>
          <a:p>
            <a:pPr algn="ctr"/>
            <a:r>
              <a:rPr lang="en-US" sz="1000" dirty="0">
                <a:solidFill>
                  <a:srgbClr val="3E0099"/>
                </a:solidFill>
                <a:latin typeface="Arial Rounded MT Bold" panose="020F0704030504030204" pitchFamily="34" charset="77"/>
              </a:rPr>
              <a:t>JUSTICE &amp; REDRESS</a:t>
            </a:r>
          </a:p>
        </p:txBody>
      </p:sp>
      <p:sp>
        <p:nvSpPr>
          <p:cNvPr id="4" name="TextBox 3">
            <a:extLst>
              <a:ext uri="{FF2B5EF4-FFF2-40B4-BE49-F238E27FC236}">
                <a16:creationId xmlns:a16="http://schemas.microsoft.com/office/drawing/2014/main" id="{83AFC830-8950-0585-0A6A-5474A5E470D4}"/>
              </a:ext>
            </a:extLst>
          </p:cNvPr>
          <p:cNvSpPr txBox="1"/>
          <p:nvPr/>
        </p:nvSpPr>
        <p:spPr>
          <a:xfrm>
            <a:off x="46316" y="65016"/>
            <a:ext cx="2394303" cy="261610"/>
          </a:xfrm>
          <a:prstGeom prst="rect">
            <a:avLst/>
          </a:prstGeom>
          <a:noFill/>
        </p:spPr>
        <p:txBody>
          <a:bodyPr wrap="square">
            <a:spAutoFit/>
          </a:bodyPr>
          <a:lstStyle/>
          <a:p>
            <a:r>
              <a:rPr lang="en-US" sz="1100" dirty="0">
                <a:solidFill>
                  <a:srgbClr val="002060"/>
                </a:solidFill>
                <a:latin typeface="Arial Rounded MT Bold" panose="020F0704030504030204" pitchFamily="34" charset="77"/>
                <a:hlinkClick r:id="rId40">
                  <a:extLst>
                    <a:ext uri="{A12FA001-AC4F-418D-AE19-62706E023703}">
                      <ahyp:hlinkClr xmlns:ahyp="http://schemas.microsoft.com/office/drawing/2018/hyperlinkcolor" val="tx"/>
                    </a:ext>
                  </a:extLst>
                </a:hlinkClick>
              </a:rPr>
              <a:t>https://youtu.be/rs_rz8yFMdY</a:t>
            </a:r>
            <a:endParaRPr lang="en-US" sz="1100" dirty="0">
              <a:solidFill>
                <a:srgbClr val="002060"/>
              </a:solidFill>
              <a:latin typeface="Arial Rounded MT Bold" panose="020F0704030504030204" pitchFamily="34" charset="77"/>
            </a:endParaRPr>
          </a:p>
        </p:txBody>
      </p:sp>
    </p:spTree>
    <p:custDataLst>
      <p:tags r:id="rId1"/>
    </p:custDataLst>
    <p:extLst>
      <p:ext uri="{BB962C8B-B14F-4D97-AF65-F5344CB8AC3E}">
        <p14:creationId xmlns:p14="http://schemas.microsoft.com/office/powerpoint/2010/main" val="263923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27" t="18131" r="5605" b="5112"/>
          <a:stretch/>
        </p:blipFill>
        <p:spPr>
          <a:xfrm>
            <a:off x="1731335" y="1212112"/>
            <a:ext cx="8729330" cy="5279572"/>
          </a:xfrm>
          <a:prstGeom prst="rect">
            <a:avLst/>
          </a:prstGeom>
        </p:spPr>
      </p:pic>
      <p:sp>
        <p:nvSpPr>
          <p:cNvPr id="4" name="TextBox 3">
            <a:extLst>
              <a:ext uri="{FF2B5EF4-FFF2-40B4-BE49-F238E27FC236}">
                <a16:creationId xmlns:a16="http://schemas.microsoft.com/office/drawing/2014/main" id="{E2BDFB39-69A3-734A-AEB1-0AD5F8F1F21E}"/>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What should we ask?</a:t>
            </a:r>
          </a:p>
        </p:txBody>
      </p:sp>
      <p:sp>
        <p:nvSpPr>
          <p:cNvPr id="3" name="Rounded Rectangle 2">
            <a:extLst>
              <a:ext uri="{FF2B5EF4-FFF2-40B4-BE49-F238E27FC236}">
                <a16:creationId xmlns:a16="http://schemas.microsoft.com/office/drawing/2014/main" id="{2CD5E3F0-6A59-314B-AFB2-141EC9BD3F26}"/>
              </a:ext>
            </a:extLst>
          </p:cNvPr>
          <p:cNvSpPr/>
          <p:nvPr/>
        </p:nvSpPr>
        <p:spPr>
          <a:xfrm>
            <a:off x="1346791" y="1786271"/>
            <a:ext cx="2759363"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Arial Rounded MT Bold" panose="020F0704030504030204" pitchFamily="34" charset="77"/>
              </a:rPr>
              <a:t>The world would be a better place if… </a:t>
            </a:r>
          </a:p>
        </p:txBody>
      </p:sp>
      <p:sp>
        <p:nvSpPr>
          <p:cNvPr id="7" name="Rounded Rectangle 6">
            <a:extLst>
              <a:ext uri="{FF2B5EF4-FFF2-40B4-BE49-F238E27FC236}">
                <a16:creationId xmlns:a16="http://schemas.microsoft.com/office/drawing/2014/main" id="{D85E5FFC-0CB0-4040-804F-0CC5364D4741}"/>
              </a:ext>
            </a:extLst>
          </p:cNvPr>
          <p:cNvSpPr/>
          <p:nvPr/>
        </p:nvSpPr>
        <p:spPr>
          <a:xfrm>
            <a:off x="4667693" y="1786271"/>
            <a:ext cx="2628747"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Arial Rounded MT Bold" panose="020F0704030504030204" pitchFamily="34" charset="77"/>
              </a:rPr>
              <a:t>I/we will help make this happen by…</a:t>
            </a:r>
          </a:p>
        </p:txBody>
      </p:sp>
      <p:sp>
        <p:nvSpPr>
          <p:cNvPr id="8" name="Rounded Rectangle 7">
            <a:extLst>
              <a:ext uri="{FF2B5EF4-FFF2-40B4-BE49-F238E27FC236}">
                <a16:creationId xmlns:a16="http://schemas.microsoft.com/office/drawing/2014/main" id="{722D9D4F-6F4F-E14E-A40B-319173DD2E1A}"/>
              </a:ext>
            </a:extLst>
          </p:cNvPr>
          <p:cNvSpPr/>
          <p:nvPr/>
        </p:nvSpPr>
        <p:spPr>
          <a:xfrm>
            <a:off x="8012671" y="1786271"/>
            <a:ext cx="2832538"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Arial Rounded MT Bold" panose="020F0704030504030204" pitchFamily="34" charset="77"/>
              </a:rPr>
              <a:t>When people see me/us they will think…</a:t>
            </a:r>
          </a:p>
        </p:txBody>
      </p:sp>
    </p:spTree>
    <p:extLst>
      <p:ext uri="{BB962C8B-B14F-4D97-AF65-F5344CB8AC3E}">
        <p14:creationId xmlns:p14="http://schemas.microsoft.com/office/powerpoint/2010/main" val="366369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Arial Rounded MT Bold" panose="020F0704030504030204" pitchFamily="34" charset="77"/>
                <a:ea typeface="MS PGothic" panose="020B0600070205080204" pitchFamily="34" charset="-128"/>
              </a:rPr>
              <a:t>How should we answer?</a:t>
            </a:r>
          </a:p>
        </p:txBody>
      </p:sp>
      <p:sp>
        <p:nvSpPr>
          <p:cNvPr id="7" name="Rectangle 6">
            <a:extLst>
              <a:ext uri="{FF2B5EF4-FFF2-40B4-BE49-F238E27FC236}">
                <a16:creationId xmlns:a16="http://schemas.microsoft.com/office/drawing/2014/main" id="{C144DD28-C873-43CC-91CA-FDC7F35EF474}"/>
              </a:ext>
            </a:extLst>
          </p:cNvPr>
          <p:cNvSpPr/>
          <p:nvPr/>
        </p:nvSpPr>
        <p:spPr>
          <a:xfrm>
            <a:off x="1940560" y="1377975"/>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Arial Rounded MT Bold" panose="020F0704030504030204" pitchFamily="34" charset="77"/>
              </a:rPr>
              <a:t>The world would be a better place if…</a:t>
            </a:r>
          </a:p>
        </p:txBody>
      </p:sp>
      <p:sp>
        <p:nvSpPr>
          <p:cNvPr id="13" name="Rectangle 12">
            <a:extLst>
              <a:ext uri="{FF2B5EF4-FFF2-40B4-BE49-F238E27FC236}">
                <a16:creationId xmlns:a16="http://schemas.microsoft.com/office/drawing/2014/main" id="{87C00661-3585-45C5-ACE4-F21FA3AF59C4}"/>
              </a:ext>
            </a:extLst>
          </p:cNvPr>
          <p:cNvSpPr/>
          <p:nvPr/>
        </p:nvSpPr>
        <p:spPr>
          <a:xfrm>
            <a:off x="1940560" y="2034744"/>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Arial Rounded MT Bold" panose="020F0704030504030204" pitchFamily="34" charset="77"/>
              </a:rPr>
              <a:t> </a:t>
            </a:r>
          </a:p>
        </p:txBody>
      </p:sp>
      <p:sp>
        <p:nvSpPr>
          <p:cNvPr id="9" name="Rectangle 8">
            <a:extLst>
              <a:ext uri="{FF2B5EF4-FFF2-40B4-BE49-F238E27FC236}">
                <a16:creationId xmlns:a16="http://schemas.microsoft.com/office/drawing/2014/main" id="{D260AE27-77BF-724F-A0BB-C30C2220DBFD}"/>
              </a:ext>
            </a:extLst>
          </p:cNvPr>
          <p:cNvSpPr/>
          <p:nvPr/>
        </p:nvSpPr>
        <p:spPr>
          <a:xfrm>
            <a:off x="1940560" y="2998377"/>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Arial Rounded MT Bold" panose="020F0704030504030204" pitchFamily="34" charset="77"/>
              </a:rPr>
              <a:t>I/We will help make this happen by…</a:t>
            </a:r>
          </a:p>
        </p:txBody>
      </p:sp>
      <p:sp>
        <p:nvSpPr>
          <p:cNvPr id="10" name="Rectangle 9">
            <a:extLst>
              <a:ext uri="{FF2B5EF4-FFF2-40B4-BE49-F238E27FC236}">
                <a16:creationId xmlns:a16="http://schemas.microsoft.com/office/drawing/2014/main" id="{ED238BC7-2B3A-B240-B23F-F70E0C1DF660}"/>
              </a:ext>
            </a:extLst>
          </p:cNvPr>
          <p:cNvSpPr/>
          <p:nvPr/>
        </p:nvSpPr>
        <p:spPr>
          <a:xfrm>
            <a:off x="1940560" y="3655146"/>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Arial Rounded MT Bold" panose="020F0704030504030204" pitchFamily="34" charset="77"/>
              </a:rPr>
              <a:t> </a:t>
            </a:r>
          </a:p>
        </p:txBody>
      </p:sp>
      <p:sp>
        <p:nvSpPr>
          <p:cNvPr id="18" name="Rectangle 17">
            <a:extLst>
              <a:ext uri="{FF2B5EF4-FFF2-40B4-BE49-F238E27FC236}">
                <a16:creationId xmlns:a16="http://schemas.microsoft.com/office/drawing/2014/main" id="{D2CA308C-9EA9-5542-B28E-C81237597937}"/>
              </a:ext>
            </a:extLst>
          </p:cNvPr>
          <p:cNvSpPr/>
          <p:nvPr/>
        </p:nvSpPr>
        <p:spPr>
          <a:xfrm>
            <a:off x="1940560" y="4612250"/>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Arial Rounded MT Bold" panose="020F0704030504030204" pitchFamily="34" charset="77"/>
              </a:rPr>
              <a:t>When people see me/us they will think</a:t>
            </a:r>
          </a:p>
        </p:txBody>
      </p:sp>
      <p:sp>
        <p:nvSpPr>
          <p:cNvPr id="19" name="Rectangle 18">
            <a:extLst>
              <a:ext uri="{FF2B5EF4-FFF2-40B4-BE49-F238E27FC236}">
                <a16:creationId xmlns:a16="http://schemas.microsoft.com/office/drawing/2014/main" id="{0713A4F2-D457-3845-9592-AEFDAED2845E}"/>
              </a:ext>
            </a:extLst>
          </p:cNvPr>
          <p:cNvSpPr/>
          <p:nvPr/>
        </p:nvSpPr>
        <p:spPr>
          <a:xfrm>
            <a:off x="1940560" y="5269019"/>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Arial Rounded MT Bold" panose="020F0704030504030204" pitchFamily="34" charset="77"/>
              </a:rPr>
              <a:t> </a:t>
            </a:r>
          </a:p>
        </p:txBody>
      </p:sp>
    </p:spTree>
    <p:extLst>
      <p:ext uri="{BB962C8B-B14F-4D97-AF65-F5344CB8AC3E}">
        <p14:creationId xmlns:p14="http://schemas.microsoft.com/office/powerpoint/2010/main" val="266346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latin typeface="Arial Rounded MT Bold" panose="020F0704030504030204" pitchFamily="34" charset="77"/>
            </a:endParaRPr>
          </a:p>
        </p:txBody>
      </p:sp>
      <p:sp>
        <p:nvSpPr>
          <p:cNvPr id="14" name="TextBox 13">
            <a:extLst>
              <a:ext uri="{FF2B5EF4-FFF2-40B4-BE49-F238E27FC236}">
                <a16:creationId xmlns:a16="http://schemas.microsoft.com/office/drawing/2014/main" id="{887FBEF9-921B-704E-B516-835D840D6925}"/>
              </a:ext>
            </a:extLst>
          </p:cNvPr>
          <p:cNvSpPr txBox="1"/>
          <p:nvPr/>
        </p:nvSpPr>
        <p:spPr>
          <a:xfrm>
            <a:off x="3504542" y="861716"/>
            <a:ext cx="8230917" cy="4708981"/>
          </a:xfrm>
          <a:prstGeom prst="rect">
            <a:avLst/>
          </a:prstGeom>
          <a:noFill/>
        </p:spPr>
        <p:txBody>
          <a:bodyPr wrap="square">
            <a:spAutoFit/>
          </a:bodyPr>
          <a:lstStyle/>
          <a:p>
            <a:pPr>
              <a:defRPr/>
            </a:pPr>
            <a:r>
              <a:rPr lang="en-ZA" sz="6000" b="1" dirty="0">
                <a:solidFill>
                  <a:schemeClr val="bg1"/>
                </a:solidFill>
                <a:latin typeface="Arial Rounded MT Bold" panose="020F0704030504030204" pitchFamily="34" charset="77"/>
                <a:ea typeface="MS PGothic" panose="020B0600070205080204" pitchFamily="34" charset="-128"/>
              </a:rPr>
              <a:t>Understanding puberty, consent, birth control, sex, conception and pregnancy</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41" y="1089485"/>
            <a:ext cx="2824125" cy="3330114"/>
          </a:xfrm>
          <a:prstGeom prst="rect">
            <a:avLst/>
          </a:prstGeom>
        </p:spPr>
      </p:pic>
      <p:grpSp>
        <p:nvGrpSpPr>
          <p:cNvPr id="27" name="Group 26">
            <a:extLst>
              <a:ext uri="{FF2B5EF4-FFF2-40B4-BE49-F238E27FC236}">
                <a16:creationId xmlns:a16="http://schemas.microsoft.com/office/drawing/2014/main" id="{AB47B446-E1FA-1847-BFD7-FCAD5CC3B341}"/>
              </a:ext>
            </a:extLst>
          </p:cNvPr>
          <p:cNvGrpSpPr/>
          <p:nvPr/>
        </p:nvGrpSpPr>
        <p:grpSpPr>
          <a:xfrm>
            <a:off x="9578954" y="3339614"/>
            <a:ext cx="2507972" cy="3364084"/>
            <a:chOff x="9451363" y="3605430"/>
            <a:chExt cx="2507972" cy="3364084"/>
          </a:xfrm>
        </p:grpSpPr>
        <p:pic>
          <p:nvPicPr>
            <p:cNvPr id="26" name="Picture 25" descr="Icon&#10;&#10;Description automatically generated">
              <a:extLst>
                <a:ext uri="{FF2B5EF4-FFF2-40B4-BE49-F238E27FC236}">
                  <a16:creationId xmlns:a16="http://schemas.microsoft.com/office/drawing/2014/main" id="{1CEB0C77-6305-4C4D-BB27-424EF1BFA307}"/>
                </a:ext>
              </a:extLst>
            </p:cNvPr>
            <p:cNvPicPr>
              <a:picLocks noChangeAspect="1"/>
            </p:cNvPicPr>
            <p:nvPr/>
          </p:nvPicPr>
          <p:blipFill>
            <a:blip r:embed="rId4"/>
            <a:stretch>
              <a:fillRect/>
            </a:stretch>
          </p:blipFill>
          <p:spPr>
            <a:xfrm>
              <a:off x="10008119" y="4303363"/>
              <a:ext cx="1951216" cy="2601622"/>
            </a:xfrm>
            <a:prstGeom prst="rect">
              <a:avLst/>
            </a:prstGeom>
          </p:spPr>
        </p:pic>
        <p:pic>
          <p:nvPicPr>
            <p:cNvPr id="25" name="Picture 24" descr="Icon&#10;&#10;Description automatically generated">
              <a:extLst>
                <a:ext uri="{FF2B5EF4-FFF2-40B4-BE49-F238E27FC236}">
                  <a16:creationId xmlns:a16="http://schemas.microsoft.com/office/drawing/2014/main" id="{2393E145-8F60-E243-955D-E068A339697F}"/>
                </a:ext>
              </a:extLst>
            </p:cNvPr>
            <p:cNvPicPr>
              <a:picLocks noChangeAspect="1"/>
            </p:cNvPicPr>
            <p:nvPr/>
          </p:nvPicPr>
          <p:blipFill>
            <a:blip r:embed="rId5"/>
            <a:stretch>
              <a:fillRect/>
            </a:stretch>
          </p:blipFill>
          <p:spPr>
            <a:xfrm flipH="1">
              <a:off x="9451363" y="4303363"/>
              <a:ext cx="1999612" cy="2666151"/>
            </a:xfrm>
            <a:prstGeom prst="rect">
              <a:avLst/>
            </a:prstGeom>
          </p:spPr>
        </p:pic>
        <p:sp>
          <p:nvSpPr>
            <p:cNvPr id="13" name="Rounded Rectangular Callout 12">
              <a:extLst>
                <a:ext uri="{FF2B5EF4-FFF2-40B4-BE49-F238E27FC236}">
                  <a16:creationId xmlns:a16="http://schemas.microsoft.com/office/drawing/2014/main" id="{EDA0560A-F16A-0343-A247-9CCE35B8FB78}"/>
                </a:ext>
              </a:extLst>
            </p:cNvPr>
            <p:cNvSpPr/>
            <p:nvPr/>
          </p:nvSpPr>
          <p:spPr>
            <a:xfrm>
              <a:off x="10753943" y="3605430"/>
              <a:ext cx="914400" cy="612648"/>
            </a:xfrm>
            <a:prstGeom prst="wedgeRoundRectCallout">
              <a:avLst>
                <a:gd name="adj1" fmla="val -47577"/>
                <a:gd name="adj2" fmla="val 9894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28" name="Rounded Rectangular Callout 27">
              <a:extLst>
                <a:ext uri="{FF2B5EF4-FFF2-40B4-BE49-F238E27FC236}">
                  <a16:creationId xmlns:a16="http://schemas.microsoft.com/office/drawing/2014/main" id="{87785E39-D53C-AB40-8035-99CBC9551947}"/>
                </a:ext>
              </a:extLst>
            </p:cNvPr>
            <p:cNvSpPr/>
            <p:nvPr/>
          </p:nvSpPr>
          <p:spPr>
            <a:xfrm>
              <a:off x="10746173" y="3618290"/>
              <a:ext cx="914400" cy="612648"/>
            </a:xfrm>
            <a:prstGeom prst="wedgeRoundRectCallout">
              <a:avLst>
                <a:gd name="adj1" fmla="val 7074"/>
                <a:gd name="adj2" fmla="val 8853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pic>
          <p:nvPicPr>
            <p:cNvPr id="12" name="Picture 11">
              <a:extLst>
                <a:ext uri="{FF2B5EF4-FFF2-40B4-BE49-F238E27FC236}">
                  <a16:creationId xmlns:a16="http://schemas.microsoft.com/office/drawing/2014/main" id="{FC58CB77-D0C3-D14C-ACA0-434EE1F326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07742" y="3661379"/>
              <a:ext cx="620197" cy="500749"/>
            </a:xfrm>
            <a:prstGeom prst="roundRect">
              <a:avLst/>
            </a:prstGeom>
          </p:spPr>
        </p:pic>
      </p:grpSp>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err="1">
                <a:solidFill>
                  <a:schemeClr val="bg1"/>
                </a:solidFill>
                <a:latin typeface="Arial Rounded MT Bold" panose="020F0704030504030204" pitchFamily="34" charset="77"/>
                <a:ea typeface="MS PGothic" panose="020B0600070205080204" pitchFamily="34" charset="-128"/>
              </a:rPr>
              <a:t>www.courage-community.com</a:t>
            </a:r>
            <a:endParaRPr lang="en-ZA" sz="300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35494642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4.2|2.6|3.6|2.7|7.9|3.3|6.1|11.2|10.7|10.2"/>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54.6"/>
</p:tagLst>
</file>

<file path=ppt/tags/tag4.xml><?xml version="1.0" encoding="utf-8"?>
<p:tagLst xmlns:a="http://schemas.openxmlformats.org/drawingml/2006/main" xmlns:r="http://schemas.openxmlformats.org/officeDocument/2006/relationships" xmlns:p="http://schemas.openxmlformats.org/presentationml/2006/main">
  <p:tag name="TIMING" val="|54.6"/>
</p:tagLst>
</file>

<file path=ppt/tags/tag5.xml><?xml version="1.0" encoding="utf-8"?>
<p:tagLst xmlns:a="http://schemas.openxmlformats.org/drawingml/2006/main" xmlns:r="http://schemas.openxmlformats.org/officeDocument/2006/relationships" xmlns:p="http://schemas.openxmlformats.org/presentationml/2006/main">
  <p:tag name="TIMING" val="|87.4"/>
</p:tagLst>
</file>

<file path=ppt/tags/tag6.xml><?xml version="1.0" encoding="utf-8"?>
<p:tagLst xmlns:a="http://schemas.openxmlformats.org/drawingml/2006/main" xmlns:r="http://schemas.openxmlformats.org/officeDocument/2006/relationships" xmlns:p="http://schemas.openxmlformats.org/presentationml/2006/main">
  <p:tag name="TIMING" val="|42.8|8.8"/>
</p:tagLst>
</file>

<file path=ppt/tags/tag7.xml><?xml version="1.0" encoding="utf-8"?>
<p:tagLst xmlns:a="http://schemas.openxmlformats.org/drawingml/2006/main" xmlns:r="http://schemas.openxmlformats.org/officeDocument/2006/relationships" xmlns:p="http://schemas.openxmlformats.org/presentationml/2006/main">
  <p:tag name="TIMING" val="|23.8|40.9"/>
</p:tagLst>
</file>

<file path=ppt/tags/tag8.xml><?xml version="1.0" encoding="utf-8"?>
<p:tagLst xmlns:a="http://schemas.openxmlformats.org/drawingml/2006/main" xmlns:r="http://schemas.openxmlformats.org/officeDocument/2006/relationships" xmlns:p="http://schemas.openxmlformats.org/presentationml/2006/main">
  <p:tag name="TIMING" val="|54.6"/>
</p:tagLst>
</file>

<file path=ppt/tags/tag9.xml><?xml version="1.0" encoding="utf-8"?>
<p:tagLst xmlns:a="http://schemas.openxmlformats.org/drawingml/2006/main" xmlns:r="http://schemas.openxmlformats.org/officeDocument/2006/relationships" xmlns:p="http://schemas.openxmlformats.org/presentationml/2006/main">
  <p:tag name="TIMING" val="|4.2|2.6|3.6|2.7|7.9|3.3|6.1|11.2|10.7|1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23545</TotalTime>
  <Words>6207</Words>
  <Application>Microsoft Macintosh PowerPoint</Application>
  <PresentationFormat>Widescreen</PresentationFormat>
  <Paragraphs>375</Paragraphs>
  <Slides>44</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Arial Rounded MT Bold</vt:lpstr>
      <vt:lpstr>Calibri</vt:lpstr>
      <vt:lpstr>Calibri Light</vt:lpstr>
      <vt:lpstr>Century Gothic</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830</cp:revision>
  <cp:lastPrinted>2020-11-10T18:22:51Z</cp:lastPrinted>
  <dcterms:created xsi:type="dcterms:W3CDTF">2015-05-17T14:23:03Z</dcterms:created>
  <dcterms:modified xsi:type="dcterms:W3CDTF">2023-06-13T13:28:26Z</dcterms:modified>
</cp:coreProperties>
</file>