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98" r:id="rId2"/>
  </p:sldMasterIdLst>
  <p:notesMasterIdLst>
    <p:notesMasterId r:id="rId18"/>
  </p:notesMasterIdLst>
  <p:sldIdLst>
    <p:sldId id="2224" r:id="rId3"/>
    <p:sldId id="2259" r:id="rId4"/>
    <p:sldId id="2261" r:id="rId5"/>
    <p:sldId id="385" r:id="rId6"/>
    <p:sldId id="386" r:id="rId7"/>
    <p:sldId id="387" r:id="rId8"/>
    <p:sldId id="388" r:id="rId9"/>
    <p:sldId id="389" r:id="rId10"/>
    <p:sldId id="390" r:id="rId11"/>
    <p:sldId id="391" r:id="rId12"/>
    <p:sldId id="392" r:id="rId13"/>
    <p:sldId id="393" r:id="rId14"/>
    <p:sldId id="394" r:id="rId15"/>
    <p:sldId id="2260" r:id="rId16"/>
    <p:sldId id="1711" r:id="rId17"/>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FC455"/>
    <a:srgbClr val="482C89"/>
    <a:srgbClr val="5D2E90"/>
    <a:srgbClr val="3E0099"/>
    <a:srgbClr val="FCC618"/>
    <a:srgbClr val="462A88"/>
    <a:srgbClr val="FFD888"/>
    <a:srgbClr val="956D6A"/>
    <a:srgbClr val="7589C4"/>
    <a:srgbClr val="946C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02" autoAdjust="0"/>
    <p:restoredTop sz="93810" autoAdjust="0"/>
  </p:normalViewPr>
  <p:slideViewPr>
    <p:cSldViewPr snapToGrid="0">
      <p:cViewPr varScale="1">
        <p:scale>
          <a:sx n="120" d="100"/>
          <a:sy n="120" d="100"/>
        </p:scale>
        <p:origin x="992" y="176"/>
      </p:cViewPr>
      <p:guideLst/>
    </p:cSldViewPr>
  </p:slideViewPr>
  <p:outlineViewPr>
    <p:cViewPr>
      <p:scale>
        <a:sx n="33" d="100"/>
        <a:sy n="33" d="100"/>
      </p:scale>
      <p:origin x="0" y="-17412"/>
    </p:cViewPr>
  </p:outlineViewPr>
  <p:notesTextViewPr>
    <p:cViewPr>
      <p:scale>
        <a:sx n="66" d="100"/>
        <a:sy n="66" d="100"/>
      </p:scale>
      <p:origin x="0" y="0"/>
    </p:cViewPr>
  </p:notesTextViewPr>
  <p:sorterViewPr>
    <p:cViewPr varScale="1">
      <p:scale>
        <a:sx n="1" d="1"/>
        <a:sy n="1" d="1"/>
      </p:scale>
      <p:origin x="0" y="-1324"/>
    </p:cViewPr>
  </p:sorterViewPr>
  <p:notesViewPr>
    <p:cSldViewPr snapToGrid="0">
      <p:cViewPr varScale="1">
        <p:scale>
          <a:sx n="44" d="100"/>
          <a:sy n="44" d="100"/>
        </p:scale>
        <p:origin x="1916"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2536E048-A352-4BB6-BBCC-BD44E551F68E}" type="datetimeFigureOut">
              <a:rPr lang="en-ZA" smtClean="0"/>
              <a:t>2021/12/13</a:t>
            </a:fld>
            <a:endParaRPr lang="en-ZA"/>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DF9EFC38-92A7-4091-BBA3-9AC4DF771430}" type="slidenum">
              <a:rPr lang="en-ZA" smtClean="0"/>
              <a:t>‹#›</a:t>
            </a:fld>
            <a:endParaRPr lang="en-ZA"/>
          </a:p>
        </p:txBody>
      </p:sp>
    </p:spTree>
    <p:extLst>
      <p:ext uri="{BB962C8B-B14F-4D97-AF65-F5344CB8AC3E}">
        <p14:creationId xmlns:p14="http://schemas.microsoft.com/office/powerpoint/2010/main" val="195319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sz="1200" dirty="0"/>
              <a:t>This Courage Presentation helps you to understand the process </a:t>
            </a:r>
            <a:r>
              <a:rPr lang="en-ZA" sz="1200"/>
              <a:t>of adoption.</a:t>
            </a:r>
            <a:endParaRPr lang="en-ZA" sz="1200" dirty="0"/>
          </a:p>
        </p:txBody>
      </p:sp>
      <p:sp>
        <p:nvSpPr>
          <p:cNvPr id="4" name="Slide Number Placeholder 3"/>
          <p:cNvSpPr>
            <a:spLocks noGrp="1"/>
          </p:cNvSpPr>
          <p:nvPr>
            <p:ph type="sldNum" sz="quarter" idx="5"/>
          </p:nvPr>
        </p:nvSpPr>
        <p:spPr/>
        <p:txBody>
          <a:bodyPr/>
          <a:lstStyle/>
          <a:p>
            <a:fld id="{DF9EFC38-92A7-4091-BBA3-9AC4DF771430}" type="slidenum">
              <a:rPr lang="en-ZA" smtClean="0"/>
              <a:t>1</a:t>
            </a:fld>
            <a:endParaRPr lang="en-ZA"/>
          </a:p>
        </p:txBody>
      </p:sp>
    </p:spTree>
    <p:extLst>
      <p:ext uri="{BB962C8B-B14F-4D97-AF65-F5344CB8AC3E}">
        <p14:creationId xmlns:p14="http://schemas.microsoft.com/office/powerpoint/2010/main" val="3384005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The adoptable child is then matched with the ideal parents for them either in their own country, or if no suitable match if found nationally, the social worker may consider international adoption.  </a:t>
            </a:r>
          </a:p>
          <a:p>
            <a:r>
              <a:rPr lang="en-ZA" sz="1200" kern="1200" dirty="0">
                <a:solidFill>
                  <a:schemeClr val="tx1"/>
                </a:solidFill>
                <a:effectLst/>
                <a:latin typeface="+mn-lt"/>
                <a:ea typeface="+mn-ea"/>
                <a:cs typeface="+mn-cs"/>
              </a:rPr>
              <a:t>All international adoptions are overseen by inter-country agreements as set out by the Hague Convention on International Adoption.  </a:t>
            </a:r>
          </a:p>
        </p:txBody>
      </p:sp>
      <p:sp>
        <p:nvSpPr>
          <p:cNvPr id="4" name="Slide Number Placeholder 3"/>
          <p:cNvSpPr>
            <a:spLocks noGrp="1"/>
          </p:cNvSpPr>
          <p:nvPr>
            <p:ph type="sldNum" sz="quarter" idx="5"/>
          </p:nvPr>
        </p:nvSpPr>
        <p:spPr/>
        <p:txBody>
          <a:bodyPr/>
          <a:lstStyle/>
          <a:p>
            <a:fld id="{DF9EFC38-92A7-4091-BBA3-9AC4DF771430}" type="slidenum">
              <a:rPr lang="en-ZA" smtClean="0"/>
              <a:t>10</a:t>
            </a:fld>
            <a:endParaRPr lang="en-ZA"/>
          </a:p>
        </p:txBody>
      </p:sp>
    </p:spTree>
    <p:extLst>
      <p:ext uri="{BB962C8B-B14F-4D97-AF65-F5344CB8AC3E}">
        <p14:creationId xmlns:p14="http://schemas.microsoft.com/office/powerpoint/2010/main" val="1344713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Once the child has been appropriately matched with parents, the state or governing body needs to authorise the adoption, and the child is then placed in the care of their adoptive parents.  </a:t>
            </a:r>
          </a:p>
          <a:p>
            <a:endParaRPr lang="en-US" dirty="0"/>
          </a:p>
        </p:txBody>
      </p:sp>
      <p:sp>
        <p:nvSpPr>
          <p:cNvPr id="4" name="Slide Number Placeholder 3"/>
          <p:cNvSpPr>
            <a:spLocks noGrp="1"/>
          </p:cNvSpPr>
          <p:nvPr>
            <p:ph type="sldNum" sz="quarter" idx="5"/>
          </p:nvPr>
        </p:nvSpPr>
        <p:spPr/>
        <p:txBody>
          <a:bodyPr/>
          <a:lstStyle/>
          <a:p>
            <a:fld id="{DF9EFC38-92A7-4091-BBA3-9AC4DF771430}" type="slidenum">
              <a:rPr lang="en-ZA" smtClean="0"/>
              <a:t>11</a:t>
            </a:fld>
            <a:endParaRPr lang="en-ZA"/>
          </a:p>
        </p:txBody>
      </p:sp>
    </p:spTree>
    <p:extLst>
      <p:ext uri="{BB962C8B-B14F-4D97-AF65-F5344CB8AC3E}">
        <p14:creationId xmlns:p14="http://schemas.microsoft.com/office/powerpoint/2010/main" val="2703376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There is usually a post placement assessment before the adoption is finalised in court.  </a:t>
            </a:r>
          </a:p>
        </p:txBody>
      </p:sp>
      <p:sp>
        <p:nvSpPr>
          <p:cNvPr id="4" name="Slide Number Placeholder 3"/>
          <p:cNvSpPr>
            <a:spLocks noGrp="1"/>
          </p:cNvSpPr>
          <p:nvPr>
            <p:ph type="sldNum" sz="quarter" idx="5"/>
          </p:nvPr>
        </p:nvSpPr>
        <p:spPr/>
        <p:txBody>
          <a:bodyPr/>
          <a:lstStyle/>
          <a:p>
            <a:fld id="{DF9EFC38-92A7-4091-BBA3-9AC4DF771430}" type="slidenum">
              <a:rPr lang="en-ZA" smtClean="0"/>
              <a:t>12</a:t>
            </a:fld>
            <a:endParaRPr lang="en-ZA"/>
          </a:p>
        </p:txBody>
      </p:sp>
    </p:spTree>
    <p:extLst>
      <p:ext uri="{BB962C8B-B14F-4D97-AF65-F5344CB8AC3E}">
        <p14:creationId xmlns:p14="http://schemas.microsoft.com/office/powerpoint/2010/main" val="1878657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adoption should then be registered by the relevant authority and the child's identity documentation amended to reflect their new adoptive family status.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If the child was adopted by international parents, it is only at this point that they can return to their home country.  </a:t>
            </a:r>
            <a:br>
              <a:rPr lang="en-ZA" sz="1200" kern="1200" dirty="0">
                <a:solidFill>
                  <a:schemeClr val="tx1"/>
                </a:solidFill>
                <a:effectLst/>
                <a:latin typeface="+mn-lt"/>
                <a:ea typeface="+mn-ea"/>
                <a:cs typeface="+mn-cs"/>
              </a:rPr>
            </a:br>
            <a:r>
              <a:rPr lang="en-ZA" sz="1200" kern="1200" dirty="0">
                <a:solidFill>
                  <a:schemeClr val="tx1"/>
                </a:solidFill>
                <a:effectLst/>
                <a:latin typeface="+mn-lt"/>
                <a:ea typeface="+mn-ea"/>
                <a:cs typeface="+mn-cs"/>
              </a:rPr>
              <a:t>Adoption is a wonderful way of creating new permanent families, but it is not all smooth sailing, so it is recommended that adoptive parents seek post adoption support through social workers, counsellors and other adoptive parents or families.</a:t>
            </a:r>
            <a:endParaRPr lang="en-US" dirty="0"/>
          </a:p>
          <a:p>
            <a:endParaRPr lang="en-US" dirty="0"/>
          </a:p>
        </p:txBody>
      </p:sp>
      <p:sp>
        <p:nvSpPr>
          <p:cNvPr id="4" name="Slide Number Placeholder 3"/>
          <p:cNvSpPr>
            <a:spLocks noGrp="1"/>
          </p:cNvSpPr>
          <p:nvPr>
            <p:ph type="sldNum" sz="quarter" idx="5"/>
          </p:nvPr>
        </p:nvSpPr>
        <p:spPr/>
        <p:txBody>
          <a:bodyPr/>
          <a:lstStyle/>
          <a:p>
            <a:fld id="{DF9EFC38-92A7-4091-BBA3-9AC4DF771430}" type="slidenum">
              <a:rPr lang="en-ZA" smtClean="0"/>
              <a:t>13</a:t>
            </a:fld>
            <a:endParaRPr lang="en-ZA"/>
          </a:p>
        </p:txBody>
      </p:sp>
    </p:spTree>
    <p:extLst>
      <p:ext uri="{BB962C8B-B14F-4D97-AF65-F5344CB8AC3E}">
        <p14:creationId xmlns:p14="http://schemas.microsoft.com/office/powerpoint/2010/main" val="3915505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An adoption may only be rescinded  (or cancelled) if it is in the best interests of the child, the biological mother's consent was required but not obtained for the adoption, or the adoptive parent did not qualify to adopt the child in terms of the act that governs the adoption process.  </a:t>
            </a:r>
          </a:p>
          <a:p>
            <a:r>
              <a:rPr lang="en-ZA" sz="1200" kern="1200" dirty="0">
                <a:solidFill>
                  <a:schemeClr val="tx1"/>
                </a:solidFill>
                <a:effectLst/>
                <a:latin typeface="+mn-lt"/>
                <a:ea typeface="+mn-ea"/>
                <a:cs typeface="+mn-cs"/>
              </a:rPr>
              <a:t>This may only be applied for in a High Court and must be lodged within a reasonable time e.g. in South Africa, this time cannot exceed two years from the date of the adoption. </a:t>
            </a:r>
          </a:p>
          <a:p>
            <a:r>
              <a:rPr lang="en-ZA" sz="1200" kern="1200" dirty="0">
                <a:solidFill>
                  <a:schemeClr val="tx1"/>
                </a:solidFill>
                <a:effectLst/>
                <a:latin typeface="+mn-lt"/>
                <a:ea typeface="+mn-ea"/>
                <a:cs typeface="+mn-cs"/>
              </a:rPr>
              <a:t>For more detailed information, please refer to your country's specific Children’s Act that guides your adoption process.</a:t>
            </a:r>
            <a:br>
              <a:rPr lang="en-ZA"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DF9EFC38-92A7-4091-BBA3-9AC4DF771430}" type="slidenum">
              <a:rPr lang="en-ZA" smtClean="0"/>
              <a:t>14</a:t>
            </a:fld>
            <a:endParaRPr lang="en-ZA"/>
          </a:p>
        </p:txBody>
      </p:sp>
    </p:spTree>
    <p:extLst>
      <p:ext uri="{BB962C8B-B14F-4D97-AF65-F5344CB8AC3E}">
        <p14:creationId xmlns:p14="http://schemas.microsoft.com/office/powerpoint/2010/main" val="3819296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Thanks for watching.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For more information visit Courage Child Protection dot com</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Be sure to like this video and subscribe to our Courage Channel.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Stay strong and take courage.</a:t>
            </a:r>
          </a:p>
          <a:p>
            <a:endParaRPr lang="en-US" dirty="0"/>
          </a:p>
        </p:txBody>
      </p:sp>
      <p:sp>
        <p:nvSpPr>
          <p:cNvPr id="4" name="Slide Number Placeholder 3"/>
          <p:cNvSpPr>
            <a:spLocks noGrp="1"/>
          </p:cNvSpPr>
          <p:nvPr>
            <p:ph type="sldNum" sz="quarter" idx="5"/>
          </p:nvPr>
        </p:nvSpPr>
        <p:spPr/>
        <p:txBody>
          <a:bodyPr/>
          <a:lstStyle/>
          <a:p>
            <a:fld id="{DF9EFC38-92A7-4091-BBA3-9AC4DF771430}" type="slidenum">
              <a:rPr lang="en-ZA" smtClean="0"/>
              <a:t>15</a:t>
            </a:fld>
            <a:endParaRPr lang="en-ZA"/>
          </a:p>
        </p:txBody>
      </p:sp>
    </p:spTree>
    <p:extLst>
      <p:ext uri="{BB962C8B-B14F-4D97-AF65-F5344CB8AC3E}">
        <p14:creationId xmlns:p14="http://schemas.microsoft.com/office/powerpoint/2010/main" val="1275363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The best long-term solution for a child, outside of their own family, is to be placed in a loving, permanent home through the process of adoption.  </a:t>
            </a:r>
          </a:p>
          <a:p>
            <a:r>
              <a:rPr lang="en-ZA" sz="1200" kern="1200" dirty="0">
                <a:solidFill>
                  <a:schemeClr val="tx1"/>
                </a:solidFill>
                <a:effectLst/>
                <a:latin typeface="+mn-lt"/>
                <a:ea typeface="+mn-ea"/>
                <a:cs typeface="+mn-cs"/>
              </a:rPr>
              <a:t>Courage has outlined the process of adoption in this video, or you can download the relevant poster from our website, Courage Child Protection dot come.</a:t>
            </a:r>
          </a:p>
          <a:p>
            <a:r>
              <a:rPr lang="en-ZA" sz="1200" kern="1200" dirty="0">
                <a:solidFill>
                  <a:schemeClr val="tx1"/>
                </a:solidFill>
                <a:effectLst/>
                <a:latin typeface="+mn-lt"/>
                <a:ea typeface="+mn-ea"/>
                <a:cs typeface="+mn-cs"/>
              </a:rPr>
              <a:t>The process may vary slightly from country to country, but this is believed to represent a good standard approach. </a:t>
            </a:r>
            <a:br>
              <a:rPr lang="en-ZA"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DF9EFC38-92A7-4091-BBA3-9AC4DF771430}" type="slidenum">
              <a:rPr lang="en-ZA" smtClean="0"/>
              <a:t>2</a:t>
            </a:fld>
            <a:endParaRPr lang="en-ZA"/>
          </a:p>
        </p:txBody>
      </p:sp>
    </p:spTree>
    <p:extLst>
      <p:ext uri="{BB962C8B-B14F-4D97-AF65-F5344CB8AC3E}">
        <p14:creationId xmlns:p14="http://schemas.microsoft.com/office/powerpoint/2010/main" val="3678045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In the process of adoption there are three important groups of people.  The adoptive parents who are wanting to adopt a child, the birth parents who are unable to take care of their child and the child themselves.</a:t>
            </a:r>
          </a:p>
          <a:p>
            <a:r>
              <a:rPr lang="en-ZA" sz="1200" kern="1200" dirty="0">
                <a:solidFill>
                  <a:schemeClr val="tx1"/>
                </a:solidFill>
                <a:effectLst/>
                <a:latin typeface="+mn-lt"/>
                <a:ea typeface="+mn-ea"/>
                <a:cs typeface="+mn-cs"/>
              </a:rPr>
              <a:t>A child can be adopted by a couple or by a person on their own as long as they are deemed to be fit and proper parents, will respect the rights of the child, and will take care of the child in totality, from a physical, financial, intellectual emotional, social and moral perspective, until they turn 18 years of age. </a:t>
            </a:r>
          </a:p>
        </p:txBody>
      </p:sp>
      <p:sp>
        <p:nvSpPr>
          <p:cNvPr id="4" name="Slide Number Placeholder 3"/>
          <p:cNvSpPr>
            <a:spLocks noGrp="1"/>
          </p:cNvSpPr>
          <p:nvPr>
            <p:ph type="sldNum" sz="quarter" idx="5"/>
          </p:nvPr>
        </p:nvSpPr>
        <p:spPr/>
        <p:txBody>
          <a:bodyPr/>
          <a:lstStyle/>
          <a:p>
            <a:fld id="{DF9EFC38-92A7-4091-BBA3-9AC4DF771430}" type="slidenum">
              <a:rPr lang="en-ZA" smtClean="0"/>
              <a:t>3</a:t>
            </a:fld>
            <a:endParaRPr lang="en-ZA"/>
          </a:p>
        </p:txBody>
      </p:sp>
    </p:spTree>
    <p:extLst>
      <p:ext uri="{BB962C8B-B14F-4D97-AF65-F5344CB8AC3E}">
        <p14:creationId xmlns:p14="http://schemas.microsoft.com/office/powerpoint/2010/main" val="2017182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A child is considered available for adoption if their biological parent or parents sign consent for them to be adopted, if they are orphaned and have no guardian or caregiver willing to take care of them, if the whereabouts of their parent or guardian cannot be established, if they have been abandoned, if they have been deliberately abused, neglected or exploited,  or if they are in need of a permanent alternative placement. </a:t>
            </a:r>
          </a:p>
          <a:p>
            <a:r>
              <a:rPr lang="en-ZA" sz="1200" kern="1200" dirty="0">
                <a:solidFill>
                  <a:schemeClr val="tx1"/>
                </a:solidFill>
                <a:effectLst/>
                <a:latin typeface="+mn-lt"/>
                <a:ea typeface="+mn-ea"/>
                <a:cs typeface="+mn-cs"/>
              </a:rPr>
              <a:t>The assessment for both the child and parents must be conducted by an accredited adoption social worker and in line with your country's legal system and Children’s Act.</a:t>
            </a:r>
          </a:p>
        </p:txBody>
      </p:sp>
      <p:sp>
        <p:nvSpPr>
          <p:cNvPr id="4" name="Slide Number Placeholder 3"/>
          <p:cNvSpPr>
            <a:spLocks noGrp="1"/>
          </p:cNvSpPr>
          <p:nvPr>
            <p:ph type="sldNum" sz="quarter" idx="5"/>
          </p:nvPr>
        </p:nvSpPr>
        <p:spPr/>
        <p:txBody>
          <a:bodyPr/>
          <a:lstStyle/>
          <a:p>
            <a:fld id="{DF9EFC38-92A7-4091-BBA3-9AC4DF771430}" type="slidenum">
              <a:rPr lang="en-ZA" smtClean="0"/>
              <a:t>4</a:t>
            </a:fld>
            <a:endParaRPr lang="en-ZA"/>
          </a:p>
        </p:txBody>
      </p:sp>
    </p:spTree>
    <p:extLst>
      <p:ext uri="{BB962C8B-B14F-4D97-AF65-F5344CB8AC3E}">
        <p14:creationId xmlns:p14="http://schemas.microsoft.com/office/powerpoint/2010/main" val="3585964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The adoptive parent or family need to contact an accredited adoption social worker and complete a formal request to adopt.  They will then be subjected to a number of assessments to ensure that they fit the requirements of an adoptive parent, this includes medical, psychological, relationship, financial and home assessments, as well as a police clearance.  </a:t>
            </a:r>
          </a:p>
          <a:p>
            <a:r>
              <a:rPr lang="en-ZA" sz="1200" kern="1200" dirty="0">
                <a:solidFill>
                  <a:schemeClr val="tx1"/>
                </a:solidFill>
                <a:effectLst/>
                <a:latin typeface="+mn-lt"/>
                <a:ea typeface="+mn-ea"/>
                <a:cs typeface="+mn-cs"/>
              </a:rPr>
              <a:t>During this 'screening' , the parents will also be counselled about the process of adoption to ensure that they are prepared for this life changing decision.  </a:t>
            </a:r>
            <a:br>
              <a:rPr lang="en-ZA"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DF9EFC38-92A7-4091-BBA3-9AC4DF771430}" type="slidenum">
              <a:rPr lang="en-ZA" smtClean="0"/>
              <a:t>5</a:t>
            </a:fld>
            <a:endParaRPr lang="en-ZA"/>
          </a:p>
        </p:txBody>
      </p:sp>
    </p:spTree>
    <p:extLst>
      <p:ext uri="{BB962C8B-B14F-4D97-AF65-F5344CB8AC3E}">
        <p14:creationId xmlns:p14="http://schemas.microsoft.com/office/powerpoint/2010/main" val="2119409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Once they and their home environment have been assessed and deemed fit and proper, the adoptive parents will make a formal application to adopt and be placed on your country's registry of adoptable children and parents.  </a:t>
            </a:r>
            <a:endParaRPr lang="en-US" dirty="0"/>
          </a:p>
        </p:txBody>
      </p:sp>
      <p:sp>
        <p:nvSpPr>
          <p:cNvPr id="4" name="Slide Number Placeholder 3"/>
          <p:cNvSpPr>
            <a:spLocks noGrp="1"/>
          </p:cNvSpPr>
          <p:nvPr>
            <p:ph type="sldNum" sz="quarter" idx="5"/>
          </p:nvPr>
        </p:nvSpPr>
        <p:spPr/>
        <p:txBody>
          <a:bodyPr/>
          <a:lstStyle/>
          <a:p>
            <a:fld id="{DF9EFC38-92A7-4091-BBA3-9AC4DF771430}" type="slidenum">
              <a:rPr lang="en-ZA" smtClean="0"/>
              <a:t>6</a:t>
            </a:fld>
            <a:endParaRPr lang="en-ZA"/>
          </a:p>
        </p:txBody>
      </p:sp>
    </p:spTree>
    <p:extLst>
      <p:ext uri="{BB962C8B-B14F-4D97-AF65-F5344CB8AC3E}">
        <p14:creationId xmlns:p14="http://schemas.microsoft.com/office/powerpoint/2010/main" val="3315611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For the child, they will need to be assessed for adaptability by an accredited adoption social worker, or legally pronounced abandoned.  </a:t>
            </a:r>
          </a:p>
          <a:p>
            <a:r>
              <a:rPr lang="en-ZA" sz="1200" kern="1200" dirty="0">
                <a:solidFill>
                  <a:schemeClr val="tx1"/>
                </a:solidFill>
                <a:effectLst/>
                <a:latin typeface="+mn-lt"/>
                <a:ea typeface="+mn-ea"/>
                <a:cs typeface="+mn-cs"/>
              </a:rPr>
              <a:t>If the adoption relates to a mother experiencing a crisis pregnancy, who wishes to place her child up for adoption, the mother should be counselled extensively to ensure that she understands the permanency of the arrangement and what consent will mean.  </a:t>
            </a:r>
          </a:p>
        </p:txBody>
      </p:sp>
      <p:sp>
        <p:nvSpPr>
          <p:cNvPr id="4" name="Slide Number Placeholder 3"/>
          <p:cNvSpPr>
            <a:spLocks noGrp="1"/>
          </p:cNvSpPr>
          <p:nvPr>
            <p:ph type="sldNum" sz="quarter" idx="5"/>
          </p:nvPr>
        </p:nvSpPr>
        <p:spPr/>
        <p:txBody>
          <a:bodyPr/>
          <a:lstStyle/>
          <a:p>
            <a:fld id="{DF9EFC38-92A7-4091-BBA3-9AC4DF771430}" type="slidenum">
              <a:rPr lang="en-ZA" smtClean="0"/>
              <a:t>7</a:t>
            </a:fld>
            <a:endParaRPr lang="en-ZA"/>
          </a:p>
        </p:txBody>
      </p:sp>
    </p:spTree>
    <p:extLst>
      <p:ext uri="{BB962C8B-B14F-4D97-AF65-F5344CB8AC3E}">
        <p14:creationId xmlns:p14="http://schemas.microsoft.com/office/powerpoint/2010/main" val="2144383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The birth mother (and preferably the father as well) will then have to formally rescind their parental rights in a court and consent to the adoption of their child, counselling should continue throughout this process.  </a:t>
            </a:r>
          </a:p>
          <a:p>
            <a:br>
              <a:rPr lang="en-ZA" sz="120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fld id="{DF9EFC38-92A7-4091-BBA3-9AC4DF771430}" type="slidenum">
              <a:rPr lang="en-ZA" smtClean="0"/>
              <a:t>8</a:t>
            </a:fld>
            <a:endParaRPr lang="en-ZA"/>
          </a:p>
        </p:txBody>
      </p:sp>
    </p:spTree>
    <p:extLst>
      <p:ext uri="{BB962C8B-B14F-4D97-AF65-F5344CB8AC3E}">
        <p14:creationId xmlns:p14="http://schemas.microsoft.com/office/powerpoint/2010/main" val="2598623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Once the child is deemed adoptable, they are also placed on your country's register of adoptable children and parents.   There is often a 30 to 60 day waiting period after a parent has signed away their rights to their child, to ensure that they are 100% sure that they want to do this.</a:t>
            </a:r>
            <a:endParaRPr lang="en-US" dirty="0"/>
          </a:p>
        </p:txBody>
      </p:sp>
      <p:sp>
        <p:nvSpPr>
          <p:cNvPr id="4" name="Slide Number Placeholder 3"/>
          <p:cNvSpPr>
            <a:spLocks noGrp="1"/>
          </p:cNvSpPr>
          <p:nvPr>
            <p:ph type="sldNum" sz="quarter" idx="5"/>
          </p:nvPr>
        </p:nvSpPr>
        <p:spPr/>
        <p:txBody>
          <a:bodyPr/>
          <a:lstStyle/>
          <a:p>
            <a:fld id="{DF9EFC38-92A7-4091-BBA3-9AC4DF771430}" type="slidenum">
              <a:rPr lang="en-ZA" smtClean="0"/>
              <a:t>9</a:t>
            </a:fld>
            <a:endParaRPr lang="en-ZA"/>
          </a:p>
        </p:txBody>
      </p:sp>
    </p:spTree>
    <p:extLst>
      <p:ext uri="{BB962C8B-B14F-4D97-AF65-F5344CB8AC3E}">
        <p14:creationId xmlns:p14="http://schemas.microsoft.com/office/powerpoint/2010/main" val="1676653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BBC07FE9-65EF-4C04-801F-4C3866242EA0}" type="datetimeFigureOut">
              <a:rPr lang="en-US" smtClean="0"/>
              <a:pPr/>
              <a:t>12/13/21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0FBB9CC-0DFF-49EE-9DF3-20AD78CB0924}" type="slidenum">
              <a:rPr lang="en-ZA" smtClean="0"/>
              <a:pPr/>
              <a:t>‹#›</a:t>
            </a:fld>
            <a:endParaRPr lang="en-ZA" dirty="0"/>
          </a:p>
        </p:txBody>
      </p:sp>
    </p:spTree>
    <p:extLst>
      <p:ext uri="{BB962C8B-B14F-4D97-AF65-F5344CB8AC3E}">
        <p14:creationId xmlns:p14="http://schemas.microsoft.com/office/powerpoint/2010/main" val="1280283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FE82F21-A57F-4E78-9F06-D9988EAD901A}" type="datetimeFigureOut">
              <a:rPr lang="en-ZA" smtClean="0"/>
              <a:t>2021/12/13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137276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E82F21-A57F-4E78-9F06-D9988EAD901A}" type="datetimeFigureOut">
              <a:rPr lang="en-ZA" smtClean="0"/>
              <a:t>2021/12/13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1183225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E82F21-A57F-4E78-9F06-D9988EAD901A}" type="datetimeFigureOut">
              <a:rPr lang="en-ZA" smtClean="0"/>
              <a:t>2021/12/13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2101631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FE82F21-A57F-4E78-9F06-D9988EAD901A}" type="datetimeFigureOut">
              <a:rPr lang="en-ZA" smtClean="0"/>
              <a:t>2021/12/13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2494961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E82F21-A57F-4E78-9F06-D9988EAD901A}" type="datetimeFigureOut">
              <a:rPr lang="en-ZA" smtClean="0"/>
              <a:t>2021/12/13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1933344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FE82F21-A57F-4E78-9F06-D9988EAD901A}" type="datetimeFigureOut">
              <a:rPr lang="en-ZA" smtClean="0"/>
              <a:t>2021/12/13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102572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FE82F21-A57F-4E78-9F06-D9988EAD901A}" type="datetimeFigureOut">
              <a:rPr lang="en-ZA" smtClean="0"/>
              <a:t>2021/12/13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665870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FE82F21-A57F-4E78-9F06-D9988EAD901A}" type="datetimeFigureOut">
              <a:rPr lang="en-ZA" smtClean="0"/>
              <a:t>2021/12/13</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682845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FE82F21-A57F-4E78-9F06-D9988EAD901A}" type="datetimeFigureOut">
              <a:rPr lang="en-ZA" smtClean="0"/>
              <a:t>2021/12/13</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990081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82F21-A57F-4E78-9F06-D9988EAD901A}" type="datetimeFigureOut">
              <a:rPr lang="en-ZA" smtClean="0"/>
              <a:t>2021/12/13</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192827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FE82F21-A57F-4E78-9F06-D9988EAD901A}" type="datetimeFigureOut">
              <a:rPr lang="en-ZA" smtClean="0"/>
              <a:t>2021/12/13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20517170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850106"/>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p:cNvSpPr>
            <a:spLocks noGrp="1"/>
          </p:cNvSpPr>
          <p:nvPr>
            <p:ph type="body" idx="1"/>
          </p:nvPr>
        </p:nvSpPr>
        <p:spPr>
          <a:xfrm>
            <a:off x="609600" y="1196754"/>
            <a:ext cx="10972800" cy="49294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108">
                <a:solidFill>
                  <a:schemeClr val="tx1"/>
                </a:solidFill>
              </a:defRPr>
            </a:lvl1pPr>
          </a:lstStyle>
          <a:p>
            <a:fld id="{BBC07FE9-65EF-4C04-801F-4C3866242EA0}" type="datetimeFigureOut">
              <a:rPr lang="en-US" smtClean="0"/>
              <a:pPr/>
              <a:t>12/13/21</a:t>
            </a:fld>
            <a:endParaRPr lang="en-ZA"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108">
                <a:solidFill>
                  <a:schemeClr val="tx1"/>
                </a:solidFill>
              </a:defRPr>
            </a:lvl1pPr>
          </a:lstStyle>
          <a:p>
            <a:endParaRPr lang="en-ZA"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108">
                <a:solidFill>
                  <a:schemeClr val="tx1"/>
                </a:solidFill>
              </a:defRPr>
            </a:lvl1pPr>
          </a:lstStyle>
          <a:p>
            <a:fld id="{40FBB9CC-0DFF-49EE-9DF3-20AD78CB0924}" type="slidenum">
              <a:rPr lang="en-ZA" smtClean="0"/>
              <a:pPr/>
              <a:t>‹#›</a:t>
            </a:fld>
            <a:endParaRPr lang="en-ZA" dirty="0"/>
          </a:p>
        </p:txBody>
      </p:sp>
    </p:spTree>
    <p:extLst>
      <p:ext uri="{BB962C8B-B14F-4D97-AF65-F5344CB8AC3E}">
        <p14:creationId xmlns:p14="http://schemas.microsoft.com/office/powerpoint/2010/main" val="1086148226"/>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844083" rtl="0" eaLnBrk="1" latinLnBrk="0" hangingPunct="1">
        <a:spcBef>
          <a:spcPct val="0"/>
        </a:spcBef>
        <a:buNone/>
        <a:defRPr sz="2492" kern="1200">
          <a:solidFill>
            <a:schemeClr val="tx1"/>
          </a:solidFill>
          <a:latin typeface="Arial" panose="020B0604020202020204" pitchFamily="34" charset="0"/>
          <a:ea typeface="+mj-ea"/>
          <a:cs typeface="Arial" panose="020B0604020202020204" pitchFamily="34" charset="0"/>
        </a:defRPr>
      </a:lvl1pPr>
    </p:titleStyle>
    <p:bodyStyle>
      <a:lvl1pPr marL="316531" indent="-316531" algn="l" defTabSz="844083" rtl="0" eaLnBrk="1" latinLnBrk="0" hangingPunct="1">
        <a:spcBef>
          <a:spcPct val="20000"/>
        </a:spcBef>
        <a:buFont typeface="Arial" pitchFamily="34" charset="0"/>
        <a:buChar char="•"/>
        <a:defRPr sz="1662" kern="1200">
          <a:solidFill>
            <a:schemeClr val="tx1"/>
          </a:solidFill>
          <a:latin typeface="Arial" panose="020B0604020202020204" pitchFamily="34" charset="0"/>
          <a:ea typeface="+mn-ea"/>
          <a:cs typeface="Arial" panose="020B0604020202020204" pitchFamily="34" charset="0"/>
        </a:defRPr>
      </a:lvl1pPr>
      <a:lvl2pPr marL="685817" indent="-263776"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2pPr>
      <a:lvl3pPr marL="1055103" indent="-211021"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3pPr>
      <a:lvl4pPr marL="1477145" indent="-211021"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4pPr>
      <a:lvl5pPr marL="1899186" indent="-211021"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12/13/21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02845100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1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7" name="TextBox 6">
            <a:extLst>
              <a:ext uri="{FF2B5EF4-FFF2-40B4-BE49-F238E27FC236}">
                <a16:creationId xmlns:a16="http://schemas.microsoft.com/office/drawing/2014/main" id="{04E5ABD4-2C93-0845-8DBF-2E380060D084}"/>
              </a:ext>
            </a:extLst>
          </p:cNvPr>
          <p:cNvSpPr txBox="1"/>
          <p:nvPr/>
        </p:nvSpPr>
        <p:spPr>
          <a:xfrm>
            <a:off x="5768145" y="1797501"/>
            <a:ext cx="4545436" cy="2862322"/>
          </a:xfrm>
          <a:prstGeom prst="rect">
            <a:avLst/>
          </a:prstGeom>
          <a:noFill/>
        </p:spPr>
        <p:txBody>
          <a:bodyPr wrap="square">
            <a:spAutoFit/>
          </a:bodyPr>
          <a:lstStyle/>
          <a:p>
            <a:pPr>
              <a:defRPr/>
            </a:pPr>
            <a:r>
              <a:rPr lang="en-ZA" sz="6000" b="1" dirty="0">
                <a:solidFill>
                  <a:schemeClr val="bg1"/>
                </a:solidFill>
                <a:latin typeface="Century Gothic" panose="020B0502020202020204" pitchFamily="34" charset="0"/>
                <a:ea typeface="MS PGothic" panose="020B0600070205080204" pitchFamily="34" charset="-128"/>
              </a:rPr>
              <a:t>What is the process of adoption?</a:t>
            </a:r>
          </a:p>
        </p:txBody>
      </p:sp>
      <p:pic>
        <p:nvPicPr>
          <p:cNvPr id="5" name="Picture 4" descr="Logo&#10;&#10;Description automatically generated">
            <a:extLst>
              <a:ext uri="{FF2B5EF4-FFF2-40B4-BE49-F238E27FC236}">
                <a16:creationId xmlns:a16="http://schemas.microsoft.com/office/drawing/2014/main" id="{3C8D2A29-D122-5C44-BE1E-6C86DF3C9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3110" y="1209231"/>
            <a:ext cx="3425184" cy="4038863"/>
          </a:xfrm>
          <a:prstGeom prst="rect">
            <a:avLst/>
          </a:prstGeom>
        </p:spPr>
      </p:pic>
      <p:sp>
        <p:nvSpPr>
          <p:cNvPr id="9" name="TextBox 8">
            <a:extLst>
              <a:ext uri="{FF2B5EF4-FFF2-40B4-BE49-F238E27FC236}">
                <a16:creationId xmlns:a16="http://schemas.microsoft.com/office/drawing/2014/main" id="{53A2AA5A-09F6-304F-82AC-7D8A8C5DF9EB}"/>
              </a:ext>
            </a:extLst>
          </p:cNvPr>
          <p:cNvSpPr txBox="1"/>
          <p:nvPr/>
        </p:nvSpPr>
        <p:spPr>
          <a:xfrm>
            <a:off x="2687843" y="6068511"/>
            <a:ext cx="6615914" cy="553998"/>
          </a:xfrm>
          <a:prstGeom prst="rect">
            <a:avLst/>
          </a:prstGeom>
          <a:noFill/>
        </p:spPr>
        <p:txBody>
          <a:bodyPr wrap="none">
            <a:spAutoFit/>
          </a:bodyPr>
          <a:lstStyle/>
          <a:p>
            <a:pPr>
              <a:defRPr/>
            </a:pPr>
            <a:r>
              <a:rPr lang="en-ZA" sz="3000" b="1" dirty="0">
                <a:solidFill>
                  <a:schemeClr val="bg1"/>
                </a:solidFill>
                <a:latin typeface="Century Gothic" panose="020B0502020202020204" pitchFamily="34" charset="0"/>
                <a:ea typeface="MS PGothic" panose="020B0600070205080204" pitchFamily="34" charset="-128"/>
              </a:rPr>
              <a:t>www.couragechildprotection.com</a:t>
            </a:r>
          </a:p>
        </p:txBody>
      </p:sp>
    </p:spTree>
    <p:extLst>
      <p:ext uri="{BB962C8B-B14F-4D97-AF65-F5344CB8AC3E}">
        <p14:creationId xmlns:p14="http://schemas.microsoft.com/office/powerpoint/2010/main" val="3876026946"/>
      </p:ext>
    </p:extLst>
  </p:cSld>
  <p:clrMapOvr>
    <a:masterClrMapping/>
  </p:clrMapOvr>
  <mc:AlternateContent xmlns:mc="http://schemas.openxmlformats.org/markup-compatibility/2006" xmlns:p14="http://schemas.microsoft.com/office/powerpoint/2010/main">
    <mc:Choice Requires="p14">
      <p:transition spd="slow" p14:dur="2000" advTm="5188"/>
    </mc:Choice>
    <mc:Fallback xmlns="">
      <p:transition spd="slow" advTm="518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0808" y="2787521"/>
            <a:ext cx="2571750" cy="22193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3425" y="5110803"/>
            <a:ext cx="2000250" cy="695325"/>
          </a:xfrm>
          <a:prstGeom prst="rect">
            <a:avLst/>
          </a:prstGeom>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400620" y="2309939"/>
            <a:ext cx="3762375" cy="2574635"/>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237820" y="922574"/>
            <a:ext cx="2908812" cy="2785513"/>
          </a:xfrm>
          <a:prstGeom prst="rect">
            <a:avLst/>
          </a:prstGeom>
        </p:spPr>
      </p:pic>
      <p:sp>
        <p:nvSpPr>
          <p:cNvPr id="22" name="Right Arrow 21"/>
          <p:cNvSpPr/>
          <p:nvPr/>
        </p:nvSpPr>
        <p:spPr>
          <a:xfrm>
            <a:off x="5601185" y="5213347"/>
            <a:ext cx="1018627" cy="484632"/>
          </a:xfrm>
          <a:prstGeom prst="rightArrow">
            <a:avLst/>
          </a:prstGeom>
          <a:solidFill>
            <a:srgbClr val="482C8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bg1"/>
              </a:solidFill>
            </a:endParaRPr>
          </a:p>
        </p:txBody>
      </p:sp>
      <p:sp>
        <p:nvSpPr>
          <p:cNvPr id="23" name="Right Arrow 22"/>
          <p:cNvSpPr/>
          <p:nvPr/>
        </p:nvSpPr>
        <p:spPr>
          <a:xfrm rot="10800000">
            <a:off x="4582558" y="5213347"/>
            <a:ext cx="1018627" cy="484632"/>
          </a:xfrm>
          <a:prstGeom prst="rightArrow">
            <a:avLst/>
          </a:prstGeom>
          <a:solidFill>
            <a:srgbClr val="482C8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bg1"/>
              </a:solidFill>
            </a:endParaRPr>
          </a:p>
        </p:txBody>
      </p:sp>
      <p:sp>
        <p:nvSpPr>
          <p:cNvPr id="24" name="Rectangle 23"/>
          <p:cNvSpPr/>
          <p:nvPr/>
        </p:nvSpPr>
        <p:spPr>
          <a:xfrm>
            <a:off x="5448784" y="3605140"/>
            <a:ext cx="312175" cy="1425152"/>
          </a:xfrm>
          <a:prstGeom prst="rect">
            <a:avLst/>
          </a:prstGeom>
          <a:solidFill>
            <a:srgbClr val="482C8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Oval 24"/>
          <p:cNvSpPr/>
          <p:nvPr/>
        </p:nvSpPr>
        <p:spPr>
          <a:xfrm>
            <a:off x="5143985" y="4960721"/>
            <a:ext cx="914400" cy="914400"/>
          </a:xfrm>
          <a:prstGeom prst="ellipse">
            <a:avLst/>
          </a:prstGeom>
          <a:solidFill>
            <a:srgbClr val="482C8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ZA" sz="3400" b="1" dirty="0">
                <a:solidFill>
                  <a:schemeClr val="bg1"/>
                </a:solidFill>
                <a:latin typeface="Arial" panose="020B0604020202020204" pitchFamily="34" charset="0"/>
                <a:cs typeface="Arial" panose="020B0604020202020204" pitchFamily="34" charset="0"/>
              </a:rPr>
              <a:t>OR</a:t>
            </a:r>
          </a:p>
        </p:txBody>
      </p:sp>
      <p:pic>
        <p:nvPicPr>
          <p:cNvPr id="26" name="Picture 25"/>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737492" y="4941677"/>
            <a:ext cx="3291834" cy="952487"/>
          </a:xfrm>
          <a:prstGeom prst="rect">
            <a:avLst/>
          </a:prstGeom>
        </p:spPr>
      </p:pic>
    </p:spTree>
    <p:extLst>
      <p:ext uri="{BB962C8B-B14F-4D97-AF65-F5344CB8AC3E}">
        <p14:creationId xmlns:p14="http://schemas.microsoft.com/office/powerpoint/2010/main" val="1694923568"/>
      </p:ext>
    </p:extLst>
  </p:cSld>
  <p:clrMapOvr>
    <a:masterClrMapping/>
  </p:clrMapOvr>
  <mc:AlternateContent xmlns:mc="http://schemas.openxmlformats.org/markup-compatibility/2006" xmlns:p14="http://schemas.microsoft.com/office/powerpoint/2010/main">
    <mc:Choice Requires="p14">
      <p:transition spd="slow" p14:dur="2000" advTm="18147"/>
    </mc:Choice>
    <mc:Fallback xmlns="">
      <p:transition spd="slow" advTm="1814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265" y="2095902"/>
            <a:ext cx="3638550" cy="2981325"/>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683773" y="2043538"/>
            <a:ext cx="3228975" cy="3033689"/>
          </a:xfrm>
          <a:prstGeom prst="rect">
            <a:avLst/>
          </a:prstGeom>
        </p:spPr>
      </p:pic>
      <p:sp>
        <p:nvSpPr>
          <p:cNvPr id="24" name="Right Arrow 23"/>
          <p:cNvSpPr/>
          <p:nvPr/>
        </p:nvSpPr>
        <p:spPr>
          <a:xfrm>
            <a:off x="5405200" y="4485606"/>
            <a:ext cx="1197392" cy="450117"/>
          </a:xfrm>
          <a:prstGeom prst="rightArrow">
            <a:avLst/>
          </a:prstGeom>
          <a:solidFill>
            <a:srgbClr val="482C8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spTree>
    <p:extLst>
      <p:ext uri="{BB962C8B-B14F-4D97-AF65-F5344CB8AC3E}">
        <p14:creationId xmlns:p14="http://schemas.microsoft.com/office/powerpoint/2010/main" val="1452680959"/>
      </p:ext>
    </p:extLst>
  </p:cSld>
  <p:clrMapOvr>
    <a:masterClrMapping/>
  </p:clrMapOvr>
  <mc:AlternateContent xmlns:mc="http://schemas.openxmlformats.org/markup-compatibility/2006" xmlns:p14="http://schemas.microsoft.com/office/powerpoint/2010/main">
    <mc:Choice Requires="p14">
      <p:transition spd="slow" p14:dur="2000" advTm="10480"/>
    </mc:Choice>
    <mc:Fallback xmlns="">
      <p:transition spd="slow" advTm="1048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89700" y="829265"/>
            <a:ext cx="3797509" cy="410527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0601" y="1529480"/>
            <a:ext cx="4333875" cy="4514850"/>
          </a:xfrm>
          <a:prstGeom prst="rect">
            <a:avLst/>
          </a:prstGeom>
        </p:spPr>
      </p:pic>
      <p:sp>
        <p:nvSpPr>
          <p:cNvPr id="20" name="Bent Arrow 19"/>
          <p:cNvSpPr/>
          <p:nvPr/>
        </p:nvSpPr>
        <p:spPr>
          <a:xfrm flipV="1">
            <a:off x="4039761" y="4779050"/>
            <a:ext cx="1540610" cy="1159564"/>
          </a:xfrm>
          <a:prstGeom prst="bentArrow">
            <a:avLst>
              <a:gd name="adj1" fmla="val 20680"/>
              <a:gd name="adj2" fmla="val 18520"/>
              <a:gd name="adj3" fmla="val 25720"/>
              <a:gd name="adj4" fmla="val 14934"/>
            </a:avLst>
          </a:prstGeom>
          <a:solidFill>
            <a:srgbClr val="482C8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spTree>
    <p:extLst>
      <p:ext uri="{BB962C8B-B14F-4D97-AF65-F5344CB8AC3E}">
        <p14:creationId xmlns:p14="http://schemas.microsoft.com/office/powerpoint/2010/main" val="4254517715"/>
      </p:ext>
    </p:extLst>
  </p:cSld>
  <p:clrMapOvr>
    <a:masterClrMapping/>
  </p:clrMapOvr>
  <mc:AlternateContent xmlns:mc="http://schemas.openxmlformats.org/markup-compatibility/2006" xmlns:p14="http://schemas.microsoft.com/office/powerpoint/2010/main">
    <mc:Choice Requires="p14">
      <p:transition spd="slow" p14:dur="2000" advTm="5852"/>
    </mc:Choice>
    <mc:Fallback xmlns="">
      <p:transition spd="slow" advTm="585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74" y="0"/>
            <a:ext cx="12202973"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25878" y="837390"/>
            <a:ext cx="3895725" cy="305731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2788" y="5397153"/>
            <a:ext cx="2562225" cy="695325"/>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019687" y="3051664"/>
            <a:ext cx="3515205" cy="733406"/>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0736" y="3856872"/>
            <a:ext cx="2543175" cy="1533525"/>
          </a:xfrm>
          <a:prstGeom prst="rect">
            <a:avLst/>
          </a:prstGeom>
        </p:spPr>
      </p:pic>
      <p:pic>
        <p:nvPicPr>
          <p:cNvPr id="24" name="Picture 2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614710" y="846781"/>
            <a:ext cx="2818545" cy="2245879"/>
          </a:xfrm>
          <a:prstGeom prst="rect">
            <a:avLst/>
          </a:prstGeom>
        </p:spPr>
      </p:pic>
      <p:pic>
        <p:nvPicPr>
          <p:cNvPr id="13" name="Picture 12"/>
          <p:cNvPicPr>
            <a:picLocks noChangeAspect="1"/>
          </p:cNvPicPr>
          <p:nvPr/>
        </p:nvPicPr>
        <p:blipFill rotWithShape="1">
          <a:blip r:embed="rId8" cstate="print">
            <a:extLst>
              <a:ext uri="{28A0092B-C50C-407E-A947-70E740481C1C}">
                <a14:useLocalDpi xmlns:a14="http://schemas.microsoft.com/office/drawing/2010/main" val="0"/>
              </a:ext>
            </a:extLst>
          </a:blip>
          <a:srcRect b="-8597"/>
          <a:stretch/>
        </p:blipFill>
        <p:spPr>
          <a:xfrm>
            <a:off x="3715497" y="3793734"/>
            <a:ext cx="813776" cy="673470"/>
          </a:xfrm>
          <a:prstGeom prst="roundRect">
            <a:avLst/>
          </a:prstGeom>
        </p:spPr>
      </p:pic>
      <p:sp>
        <p:nvSpPr>
          <p:cNvPr id="25" name="Bent Arrow 24"/>
          <p:cNvSpPr/>
          <p:nvPr/>
        </p:nvSpPr>
        <p:spPr>
          <a:xfrm flipV="1">
            <a:off x="3157643" y="3725318"/>
            <a:ext cx="1073355" cy="2216172"/>
          </a:xfrm>
          <a:prstGeom prst="bentArrow">
            <a:avLst>
              <a:gd name="adj1" fmla="val 20680"/>
              <a:gd name="adj2" fmla="val 18520"/>
              <a:gd name="adj3" fmla="val 25720"/>
              <a:gd name="adj4" fmla="val 14934"/>
            </a:avLst>
          </a:prstGeom>
          <a:solidFill>
            <a:srgbClr val="482C8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26" name="Bent Arrow 25"/>
          <p:cNvSpPr/>
          <p:nvPr/>
        </p:nvSpPr>
        <p:spPr>
          <a:xfrm flipH="1" flipV="1">
            <a:off x="7053367" y="3670326"/>
            <a:ext cx="1133363" cy="2271163"/>
          </a:xfrm>
          <a:prstGeom prst="bentArrow">
            <a:avLst>
              <a:gd name="adj1" fmla="val 20680"/>
              <a:gd name="adj2" fmla="val 18520"/>
              <a:gd name="adj3" fmla="val 25720"/>
              <a:gd name="adj4" fmla="val 14934"/>
            </a:avLst>
          </a:prstGeom>
          <a:solidFill>
            <a:srgbClr val="482C8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27" name="Right Arrow 26"/>
          <p:cNvSpPr/>
          <p:nvPr/>
        </p:nvSpPr>
        <p:spPr>
          <a:xfrm>
            <a:off x="5417318" y="3193308"/>
            <a:ext cx="504046" cy="450117"/>
          </a:xfrm>
          <a:prstGeom prst="rightArrow">
            <a:avLst/>
          </a:prstGeom>
          <a:solidFill>
            <a:srgbClr val="482C8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Tree>
    <p:extLst>
      <p:ext uri="{BB962C8B-B14F-4D97-AF65-F5344CB8AC3E}">
        <p14:creationId xmlns:p14="http://schemas.microsoft.com/office/powerpoint/2010/main" val="1013061498"/>
      </p:ext>
    </p:extLst>
  </p:cSld>
  <p:clrMapOvr>
    <a:masterClrMapping/>
  </p:clrMapOvr>
  <mc:AlternateContent xmlns:mc="http://schemas.openxmlformats.org/markup-compatibility/2006" xmlns:p14="http://schemas.microsoft.com/office/powerpoint/2010/main">
    <mc:Choice Requires="p14">
      <p:transition spd="slow" p14:dur="2000" advTm="29581"/>
    </mc:Choice>
    <mc:Fallback xmlns="">
      <p:transition spd="slow" advTm="2958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3" name="Picture 2">
            <a:extLst>
              <a:ext uri="{FF2B5EF4-FFF2-40B4-BE49-F238E27FC236}">
                <a16:creationId xmlns:a16="http://schemas.microsoft.com/office/drawing/2014/main" id="{1DBE6501-02D9-437C-A764-05BC77416C44}"/>
              </a:ext>
            </a:extLst>
          </p:cNvPr>
          <p:cNvPicPr>
            <a:picLocks noChangeAspect="1"/>
          </p:cNvPicPr>
          <p:nvPr/>
        </p:nvPicPr>
        <p:blipFill rotWithShape="1">
          <a:blip r:embed="rId3"/>
          <a:srcRect b="3503"/>
          <a:stretch/>
        </p:blipFill>
        <p:spPr>
          <a:xfrm>
            <a:off x="3282991" y="920479"/>
            <a:ext cx="5626018" cy="5017041"/>
          </a:xfrm>
          <a:prstGeom prst="rect">
            <a:avLst/>
          </a:prstGeom>
        </p:spPr>
      </p:pic>
      <p:sp>
        <p:nvSpPr>
          <p:cNvPr id="2" name="Oval 1">
            <a:extLst>
              <a:ext uri="{FF2B5EF4-FFF2-40B4-BE49-F238E27FC236}">
                <a16:creationId xmlns:a16="http://schemas.microsoft.com/office/drawing/2014/main" id="{79BDF2BD-B0A4-894D-A20D-C5029D0003EC}"/>
              </a:ext>
            </a:extLst>
          </p:cNvPr>
          <p:cNvSpPr/>
          <p:nvPr/>
        </p:nvSpPr>
        <p:spPr>
          <a:xfrm>
            <a:off x="4072269" y="4816548"/>
            <a:ext cx="669851" cy="723014"/>
          </a:xfrm>
          <a:prstGeom prst="ellipse">
            <a:avLst/>
          </a:prstGeom>
          <a:solidFill>
            <a:srgbClr val="7FC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solidFill>
                  <a:schemeClr val="bg1"/>
                </a:solidFill>
              </a:rPr>
              <a:t>X</a:t>
            </a:r>
          </a:p>
        </p:txBody>
      </p:sp>
    </p:spTree>
    <p:extLst>
      <p:ext uri="{BB962C8B-B14F-4D97-AF65-F5344CB8AC3E}">
        <p14:creationId xmlns:p14="http://schemas.microsoft.com/office/powerpoint/2010/main" val="1178967886"/>
      </p:ext>
    </p:extLst>
  </p:cSld>
  <p:clrMapOvr>
    <a:masterClrMapping/>
  </p:clrMapOvr>
  <mc:AlternateContent xmlns:mc="http://schemas.openxmlformats.org/markup-compatibility/2006" xmlns:p14="http://schemas.microsoft.com/office/powerpoint/2010/main">
    <mc:Choice Requires="p14">
      <p:transition spd="slow" p14:dur="2000" advTm="31126"/>
    </mc:Choice>
    <mc:Fallback xmlns="">
      <p:transition spd="slow" advTm="3112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31" name="Picture 6">
            <a:extLst>
              <a:ext uri="{FF2B5EF4-FFF2-40B4-BE49-F238E27FC236}">
                <a16:creationId xmlns:a16="http://schemas.microsoft.com/office/drawing/2014/main" id="{4F00AF8F-5F97-4FB0-9FD3-F684D7BFACC5}"/>
              </a:ext>
            </a:extLst>
          </p:cNvPr>
          <p:cNvPicPr>
            <a:picLocks noChangeAspect="1"/>
          </p:cNvPicPr>
          <p:nvPr/>
        </p:nvPicPr>
        <p:blipFill rotWithShape="1">
          <a:blip r:embed="rId3">
            <a:extLst>
              <a:ext uri="{28A0092B-C50C-407E-A947-70E740481C1C}">
                <a14:useLocalDpi xmlns:a14="http://schemas.microsoft.com/office/drawing/2010/main" val="0"/>
              </a:ext>
            </a:extLst>
          </a:blip>
          <a:srcRect l="36425" t="59497" r="35907" b="26786"/>
          <a:stretch/>
        </p:blipFill>
        <p:spPr bwMode="auto">
          <a:xfrm>
            <a:off x="6404387" y="2073431"/>
            <a:ext cx="3930872" cy="902658"/>
          </a:xfrm>
          <a:prstGeom prst="rect">
            <a:avLst/>
          </a:prstGeom>
          <a:solidFill>
            <a:srgbClr val="FCC916"/>
          </a:solidFill>
          <a:ln>
            <a:noFill/>
          </a:ln>
        </p:spPr>
      </p:pic>
      <p:sp>
        <p:nvSpPr>
          <p:cNvPr id="32" name="TextBox 31">
            <a:extLst>
              <a:ext uri="{FF2B5EF4-FFF2-40B4-BE49-F238E27FC236}">
                <a16:creationId xmlns:a16="http://schemas.microsoft.com/office/drawing/2014/main" id="{C72F3F9A-2F7A-4966-B509-45CFC12B7E78}"/>
              </a:ext>
            </a:extLst>
          </p:cNvPr>
          <p:cNvSpPr txBox="1"/>
          <p:nvPr/>
        </p:nvSpPr>
        <p:spPr>
          <a:xfrm>
            <a:off x="2088852" y="617474"/>
            <a:ext cx="4200189" cy="1015663"/>
          </a:xfrm>
          <a:prstGeom prst="rect">
            <a:avLst/>
          </a:prstGeom>
          <a:noFill/>
        </p:spPr>
        <p:txBody>
          <a:bodyPr wrap="none">
            <a:spAutoFit/>
          </a:bodyPr>
          <a:lstStyle/>
          <a:p>
            <a:pPr>
              <a:defRPr/>
            </a:pPr>
            <a:r>
              <a:rPr lang="en-ZA" sz="6000" b="1" dirty="0">
                <a:solidFill>
                  <a:schemeClr val="bg1"/>
                </a:solidFill>
                <a:latin typeface="Century Gothic" panose="020B0502020202020204" pitchFamily="34" charset="0"/>
                <a:ea typeface="MS PGothic" panose="020B0600070205080204" pitchFamily="34" charset="-128"/>
              </a:rPr>
              <a:t>stay </a:t>
            </a:r>
            <a:r>
              <a:rPr lang="en-ZA" sz="6000" b="1" dirty="0">
                <a:solidFill>
                  <a:srgbClr val="6B08A5"/>
                </a:solidFill>
                <a:latin typeface="Century Gothic" panose="020B0502020202020204" pitchFamily="34" charset="0"/>
                <a:ea typeface="MS PGothic" panose="020B0600070205080204" pitchFamily="34" charset="-128"/>
              </a:rPr>
              <a:t>strong</a:t>
            </a:r>
          </a:p>
        </p:txBody>
      </p:sp>
      <p:pic>
        <p:nvPicPr>
          <p:cNvPr id="33" name="Picture 6">
            <a:extLst>
              <a:ext uri="{FF2B5EF4-FFF2-40B4-BE49-F238E27FC236}">
                <a16:creationId xmlns:a16="http://schemas.microsoft.com/office/drawing/2014/main" id="{6AE385DF-8F5B-4329-9EBD-3CF4B8FC2F60}"/>
              </a:ext>
            </a:extLst>
          </p:cNvPr>
          <p:cNvPicPr>
            <a:picLocks noChangeAspect="1"/>
          </p:cNvPicPr>
          <p:nvPr/>
        </p:nvPicPr>
        <p:blipFill rotWithShape="1">
          <a:blip r:embed="rId3">
            <a:extLst>
              <a:ext uri="{28A0092B-C50C-407E-A947-70E740481C1C}">
                <a14:useLocalDpi xmlns:a14="http://schemas.microsoft.com/office/drawing/2010/main" val="0"/>
              </a:ext>
            </a:extLst>
          </a:blip>
          <a:srcRect l="36425" t="6282" r="35907" b="39623"/>
          <a:stretch/>
        </p:blipFill>
        <p:spPr bwMode="auto">
          <a:xfrm>
            <a:off x="7085330" y="2976090"/>
            <a:ext cx="2529841" cy="2290991"/>
          </a:xfrm>
          <a:prstGeom prst="rect">
            <a:avLst/>
          </a:prstGeom>
          <a:solidFill>
            <a:srgbClr val="FCC916"/>
          </a:solidFill>
          <a:ln>
            <a:noFill/>
          </a:ln>
        </p:spPr>
      </p:pic>
      <p:sp>
        <p:nvSpPr>
          <p:cNvPr id="6" name="TextBox 5">
            <a:extLst>
              <a:ext uri="{FF2B5EF4-FFF2-40B4-BE49-F238E27FC236}">
                <a16:creationId xmlns:a16="http://schemas.microsoft.com/office/drawing/2014/main" id="{472F5887-D9BB-4997-8725-D1400E98589B}"/>
              </a:ext>
            </a:extLst>
          </p:cNvPr>
          <p:cNvSpPr txBox="1"/>
          <p:nvPr/>
        </p:nvSpPr>
        <p:spPr>
          <a:xfrm>
            <a:off x="4917871" y="1874689"/>
            <a:ext cx="1861407" cy="1015663"/>
          </a:xfrm>
          <a:prstGeom prst="rect">
            <a:avLst/>
          </a:prstGeom>
          <a:noFill/>
        </p:spPr>
        <p:txBody>
          <a:bodyPr wrap="none">
            <a:spAutoFit/>
          </a:bodyPr>
          <a:lstStyle/>
          <a:p>
            <a:pPr>
              <a:defRPr/>
            </a:pPr>
            <a:r>
              <a:rPr lang="en-ZA" sz="6000" b="1" dirty="0">
                <a:solidFill>
                  <a:schemeClr val="bg1"/>
                </a:solidFill>
                <a:latin typeface="Century Gothic" panose="020B0502020202020204" pitchFamily="34" charset="0"/>
                <a:ea typeface="MS PGothic" panose="020B0600070205080204" pitchFamily="34" charset="-128"/>
              </a:rPr>
              <a:t>take</a:t>
            </a:r>
          </a:p>
        </p:txBody>
      </p:sp>
      <p:sp>
        <p:nvSpPr>
          <p:cNvPr id="7" name="TextBox 6">
            <a:extLst>
              <a:ext uri="{FF2B5EF4-FFF2-40B4-BE49-F238E27FC236}">
                <a16:creationId xmlns:a16="http://schemas.microsoft.com/office/drawing/2014/main" id="{A9532BF5-687E-4AD2-843B-ADD237225734}"/>
              </a:ext>
            </a:extLst>
          </p:cNvPr>
          <p:cNvSpPr txBox="1"/>
          <p:nvPr/>
        </p:nvSpPr>
        <p:spPr>
          <a:xfrm>
            <a:off x="1524000" y="5714143"/>
            <a:ext cx="9144000" cy="696794"/>
          </a:xfrm>
          <a:prstGeom prst="rect">
            <a:avLst/>
          </a:prstGeom>
          <a:noFill/>
        </p:spPr>
        <p:txBody>
          <a:bodyPr wrap="square">
            <a:spAutoFit/>
          </a:bodyPr>
          <a:lstStyle/>
          <a:p>
            <a:pPr algn="ctr">
              <a:lnSpc>
                <a:spcPct val="150000"/>
              </a:lnSpc>
              <a:defRPr/>
            </a:pPr>
            <a:r>
              <a:rPr lang="en-ZA" sz="3000" b="1" dirty="0">
                <a:solidFill>
                  <a:srgbClr val="482C89"/>
                </a:solidFill>
                <a:latin typeface="Century Gothic" panose="020B0502020202020204" pitchFamily="34" charset="0"/>
                <a:ea typeface="MS PGothic" panose="020B0600070205080204" pitchFamily="34" charset="-128"/>
              </a:rPr>
              <a:t>www.couragechildprotection.com</a:t>
            </a:r>
            <a:endParaRPr lang="en-ZA" sz="3000" dirty="0">
              <a:solidFill>
                <a:srgbClr val="482C89"/>
              </a:solidFill>
              <a:latin typeface="Century Gothic" panose="020B0502020202020204" pitchFamily="34" charset="0"/>
            </a:endParaRPr>
          </a:p>
        </p:txBody>
      </p:sp>
    </p:spTree>
    <p:extLst>
      <p:ext uri="{BB962C8B-B14F-4D97-AF65-F5344CB8AC3E}">
        <p14:creationId xmlns:p14="http://schemas.microsoft.com/office/powerpoint/2010/main" val="354394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3" name="Picture 2">
            <a:extLst>
              <a:ext uri="{FF2B5EF4-FFF2-40B4-BE49-F238E27FC236}">
                <a16:creationId xmlns:a16="http://schemas.microsoft.com/office/drawing/2014/main" id="{1DBE6501-02D9-437C-A764-05BC77416C44}"/>
              </a:ext>
            </a:extLst>
          </p:cNvPr>
          <p:cNvPicPr>
            <a:picLocks noChangeAspect="1"/>
          </p:cNvPicPr>
          <p:nvPr/>
        </p:nvPicPr>
        <p:blipFill rotWithShape="1">
          <a:blip r:embed="rId3"/>
          <a:srcRect b="27927"/>
          <a:stretch/>
        </p:blipFill>
        <p:spPr>
          <a:xfrm>
            <a:off x="3282991" y="920480"/>
            <a:ext cx="5626018" cy="3747214"/>
          </a:xfrm>
          <a:prstGeom prst="rect">
            <a:avLst/>
          </a:prstGeom>
        </p:spPr>
      </p:pic>
      <p:pic>
        <p:nvPicPr>
          <p:cNvPr id="6" name="Picture 5">
            <a:extLst>
              <a:ext uri="{FF2B5EF4-FFF2-40B4-BE49-F238E27FC236}">
                <a16:creationId xmlns:a16="http://schemas.microsoft.com/office/drawing/2014/main" id="{CAFCABEE-7E6C-ED4B-B168-EDE54D83BB59}"/>
              </a:ext>
            </a:extLst>
          </p:cNvPr>
          <p:cNvPicPr>
            <a:picLocks noChangeAspect="1"/>
          </p:cNvPicPr>
          <p:nvPr/>
        </p:nvPicPr>
        <p:blipFill rotWithShape="1">
          <a:blip r:embed="rId4">
            <a:extLst>
              <a:ext uri="{28A0092B-C50C-407E-A947-70E740481C1C}">
                <a14:useLocalDpi xmlns:a14="http://schemas.microsoft.com/office/drawing/2010/main" val="0"/>
              </a:ext>
            </a:extLst>
          </a:blip>
          <a:srcRect l="-6064" r="1"/>
          <a:stretch/>
        </p:blipFill>
        <p:spPr>
          <a:xfrm>
            <a:off x="5263116" y="4813357"/>
            <a:ext cx="1381684" cy="1262913"/>
          </a:xfrm>
          <a:prstGeom prst="rect">
            <a:avLst/>
          </a:prstGeom>
        </p:spPr>
      </p:pic>
    </p:spTree>
    <p:extLst>
      <p:ext uri="{BB962C8B-B14F-4D97-AF65-F5344CB8AC3E}">
        <p14:creationId xmlns:p14="http://schemas.microsoft.com/office/powerpoint/2010/main" val="2492840455"/>
      </p:ext>
    </p:extLst>
  </p:cSld>
  <p:clrMapOvr>
    <a:masterClrMapping/>
  </p:clrMapOvr>
  <mc:AlternateContent xmlns:mc="http://schemas.openxmlformats.org/markup-compatibility/2006" xmlns:p14="http://schemas.microsoft.com/office/powerpoint/2010/main">
    <mc:Choice Requires="p14">
      <p:transition spd="slow" p14:dur="2000" advTm="22394"/>
    </mc:Choice>
    <mc:Fallback xmlns="">
      <p:transition spd="slow" advTm="2239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16" y="0"/>
            <a:ext cx="12196915"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3373" y="837917"/>
            <a:ext cx="1910543" cy="302817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5098" y="3189271"/>
            <a:ext cx="2409825" cy="666750"/>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9396" y="1094597"/>
            <a:ext cx="4562475" cy="2095500"/>
          </a:xfrm>
          <a:prstGeom prst="rect">
            <a:avLst/>
          </a:prstGeom>
        </p:spPr>
      </p:pic>
      <p:sp>
        <p:nvSpPr>
          <p:cNvPr id="51" name="Bent Arrow 50"/>
          <p:cNvSpPr/>
          <p:nvPr/>
        </p:nvSpPr>
        <p:spPr>
          <a:xfrm flipV="1">
            <a:off x="2825563" y="3808109"/>
            <a:ext cx="1073355" cy="2034048"/>
          </a:xfrm>
          <a:prstGeom prst="bentArrow">
            <a:avLst>
              <a:gd name="adj1" fmla="val 20680"/>
              <a:gd name="adj2" fmla="val 18520"/>
              <a:gd name="adj3" fmla="val 25720"/>
              <a:gd name="adj4" fmla="val 14934"/>
            </a:avLst>
          </a:prstGeom>
          <a:solidFill>
            <a:srgbClr val="482C8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pic>
        <p:nvPicPr>
          <p:cNvPr id="52" name="Picture 5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088619" y="5199556"/>
            <a:ext cx="3001392" cy="833724"/>
          </a:xfrm>
          <a:prstGeom prst="rect">
            <a:avLst/>
          </a:prstGeom>
        </p:spPr>
      </p:pic>
      <p:sp>
        <p:nvSpPr>
          <p:cNvPr id="53" name="Bent Arrow 52"/>
          <p:cNvSpPr/>
          <p:nvPr/>
        </p:nvSpPr>
        <p:spPr>
          <a:xfrm flipH="1" flipV="1">
            <a:off x="7143953" y="3808109"/>
            <a:ext cx="1133363" cy="2034048"/>
          </a:xfrm>
          <a:prstGeom prst="bentArrow">
            <a:avLst>
              <a:gd name="adj1" fmla="val 20680"/>
              <a:gd name="adj2" fmla="val 18520"/>
              <a:gd name="adj3" fmla="val 25720"/>
              <a:gd name="adj4" fmla="val 14934"/>
            </a:avLst>
          </a:prstGeom>
          <a:solidFill>
            <a:srgbClr val="482C8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330289" y="3006383"/>
            <a:ext cx="1917291" cy="2135083"/>
          </a:xfrm>
          <a:prstGeom prst="rect">
            <a:avLst/>
          </a:prstGeom>
        </p:spPr>
      </p:pic>
    </p:spTree>
    <p:extLst>
      <p:ext uri="{BB962C8B-B14F-4D97-AF65-F5344CB8AC3E}">
        <p14:creationId xmlns:p14="http://schemas.microsoft.com/office/powerpoint/2010/main" val="780619681"/>
      </p:ext>
    </p:extLst>
  </p:cSld>
  <p:clrMapOvr>
    <a:masterClrMapping/>
  </p:clrMapOvr>
  <mc:AlternateContent xmlns:mc="http://schemas.openxmlformats.org/markup-compatibility/2006" xmlns:p14="http://schemas.microsoft.com/office/powerpoint/2010/main">
    <mc:Choice Requires="p14">
      <p:transition spd="slow" p14:dur="2000" advTm="30066"/>
    </mc:Choice>
    <mc:Fallback xmlns="">
      <p:transition spd="slow" advTm="3006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16" y="0"/>
            <a:ext cx="12196915"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3373" y="837917"/>
            <a:ext cx="1910543" cy="302817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5098" y="3189271"/>
            <a:ext cx="2409825" cy="666750"/>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9396" y="1094597"/>
            <a:ext cx="4562475" cy="2095500"/>
          </a:xfrm>
          <a:prstGeom prst="rect">
            <a:avLst/>
          </a:prstGeom>
        </p:spPr>
      </p:pic>
      <p:sp>
        <p:nvSpPr>
          <p:cNvPr id="51" name="Bent Arrow 50"/>
          <p:cNvSpPr/>
          <p:nvPr/>
        </p:nvSpPr>
        <p:spPr>
          <a:xfrm flipV="1">
            <a:off x="2825563" y="3808109"/>
            <a:ext cx="1073355" cy="2034048"/>
          </a:xfrm>
          <a:prstGeom prst="bentArrow">
            <a:avLst>
              <a:gd name="adj1" fmla="val 20680"/>
              <a:gd name="adj2" fmla="val 18520"/>
              <a:gd name="adj3" fmla="val 25720"/>
              <a:gd name="adj4" fmla="val 14934"/>
            </a:avLst>
          </a:prstGeom>
          <a:solidFill>
            <a:srgbClr val="482C8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pic>
        <p:nvPicPr>
          <p:cNvPr id="52" name="Picture 5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088619" y="5199556"/>
            <a:ext cx="3001392" cy="833724"/>
          </a:xfrm>
          <a:prstGeom prst="rect">
            <a:avLst/>
          </a:prstGeom>
        </p:spPr>
      </p:pic>
      <p:sp>
        <p:nvSpPr>
          <p:cNvPr id="53" name="Bent Arrow 52"/>
          <p:cNvSpPr/>
          <p:nvPr/>
        </p:nvSpPr>
        <p:spPr>
          <a:xfrm flipH="1" flipV="1">
            <a:off x="7143953" y="3808109"/>
            <a:ext cx="1133363" cy="2034048"/>
          </a:xfrm>
          <a:prstGeom prst="bentArrow">
            <a:avLst>
              <a:gd name="adj1" fmla="val 20680"/>
              <a:gd name="adj2" fmla="val 18520"/>
              <a:gd name="adj3" fmla="val 25720"/>
              <a:gd name="adj4" fmla="val 14934"/>
            </a:avLst>
          </a:prstGeom>
          <a:solidFill>
            <a:srgbClr val="482C8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330289" y="3006383"/>
            <a:ext cx="1917291" cy="2135083"/>
          </a:xfrm>
          <a:prstGeom prst="rect">
            <a:avLst/>
          </a:prstGeom>
        </p:spPr>
      </p:pic>
    </p:spTree>
    <p:extLst>
      <p:ext uri="{BB962C8B-B14F-4D97-AF65-F5344CB8AC3E}">
        <p14:creationId xmlns:p14="http://schemas.microsoft.com/office/powerpoint/2010/main" val="2354840844"/>
      </p:ext>
    </p:extLst>
  </p:cSld>
  <p:clrMapOvr>
    <a:masterClrMapping/>
  </p:clrMapOvr>
  <mc:AlternateContent xmlns:mc="http://schemas.openxmlformats.org/markup-compatibility/2006" xmlns:p14="http://schemas.microsoft.com/office/powerpoint/2010/main">
    <mc:Choice Requires="p14">
      <p:transition spd="slow" p14:dur="2000" advTm="32673"/>
    </mc:Choice>
    <mc:Fallback xmlns="">
      <p:transition spd="slow" advTm="3267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4245" y="1646391"/>
            <a:ext cx="3267075" cy="3429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3379" y="2154415"/>
            <a:ext cx="3971925" cy="2905125"/>
          </a:xfrm>
          <a:prstGeom prst="rect">
            <a:avLst/>
          </a:prstGeom>
        </p:spPr>
      </p:pic>
      <p:sp>
        <p:nvSpPr>
          <p:cNvPr id="20" name="Right Arrow 19"/>
          <p:cNvSpPr/>
          <p:nvPr/>
        </p:nvSpPr>
        <p:spPr>
          <a:xfrm>
            <a:off x="4610921" y="4469005"/>
            <a:ext cx="1403644" cy="450117"/>
          </a:xfrm>
          <a:prstGeom prst="rightArrow">
            <a:avLst/>
          </a:prstGeom>
          <a:solidFill>
            <a:srgbClr val="482C8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Tree>
    <p:extLst>
      <p:ext uri="{BB962C8B-B14F-4D97-AF65-F5344CB8AC3E}">
        <p14:creationId xmlns:p14="http://schemas.microsoft.com/office/powerpoint/2010/main" val="243803990"/>
      </p:ext>
    </p:extLst>
  </p:cSld>
  <p:clrMapOvr>
    <a:masterClrMapping/>
  </p:clrMapOvr>
  <mc:AlternateContent xmlns:mc="http://schemas.openxmlformats.org/markup-compatibility/2006" xmlns:p14="http://schemas.microsoft.com/office/powerpoint/2010/main">
    <mc:Choice Requires="p14">
      <p:transition spd="slow" p14:dur="2000" advTm="28203"/>
    </mc:Choice>
    <mc:Fallback xmlns="">
      <p:transition spd="slow" advTm="2820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209" y="1368859"/>
            <a:ext cx="3724275" cy="39243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4213" y="1459503"/>
            <a:ext cx="3105150" cy="315277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1373" y="4552929"/>
            <a:ext cx="2305050" cy="857250"/>
          </a:xfrm>
          <a:prstGeom prst="rect">
            <a:avLst/>
          </a:prstGeom>
        </p:spPr>
      </p:pic>
      <p:sp>
        <p:nvSpPr>
          <p:cNvPr id="21" name="Right Arrow 20"/>
          <p:cNvSpPr/>
          <p:nvPr/>
        </p:nvSpPr>
        <p:spPr>
          <a:xfrm>
            <a:off x="4557759" y="4702921"/>
            <a:ext cx="1916454" cy="450117"/>
          </a:xfrm>
          <a:prstGeom prst="rightArrow">
            <a:avLst/>
          </a:prstGeom>
          <a:solidFill>
            <a:srgbClr val="482C8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Tree>
    <p:extLst>
      <p:ext uri="{BB962C8B-B14F-4D97-AF65-F5344CB8AC3E}">
        <p14:creationId xmlns:p14="http://schemas.microsoft.com/office/powerpoint/2010/main" val="523014763"/>
      </p:ext>
    </p:extLst>
  </p:cSld>
  <p:clrMapOvr>
    <a:masterClrMapping/>
  </p:clrMapOvr>
  <mc:AlternateContent xmlns:mc="http://schemas.openxmlformats.org/markup-compatibility/2006" xmlns:p14="http://schemas.microsoft.com/office/powerpoint/2010/main">
    <mc:Choice Requires="p14">
      <p:transition spd="slow" p14:dur="2000" advTm="12343"/>
    </mc:Choice>
    <mc:Fallback xmlns="">
      <p:transition spd="slow" advTm="1234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59336" y="4147056"/>
            <a:ext cx="3305175" cy="88448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9823" y="1741705"/>
            <a:ext cx="1562100" cy="162877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4860" y="1865896"/>
            <a:ext cx="2190750" cy="213360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7645" y="1844468"/>
            <a:ext cx="2933700" cy="2476500"/>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97302" y="4260013"/>
            <a:ext cx="2171700" cy="771525"/>
          </a:xfrm>
          <a:prstGeom prst="rect">
            <a:avLst/>
          </a:prstGeom>
        </p:spPr>
      </p:pic>
      <p:sp>
        <p:nvSpPr>
          <p:cNvPr id="30" name="Right Arrow 29"/>
          <p:cNvSpPr/>
          <p:nvPr/>
        </p:nvSpPr>
        <p:spPr>
          <a:xfrm>
            <a:off x="5328435" y="4399626"/>
            <a:ext cx="1586959" cy="450117"/>
          </a:xfrm>
          <a:prstGeom prst="rightArrow">
            <a:avLst/>
          </a:prstGeom>
          <a:solidFill>
            <a:srgbClr val="482C8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Tree>
    <p:extLst>
      <p:ext uri="{BB962C8B-B14F-4D97-AF65-F5344CB8AC3E}">
        <p14:creationId xmlns:p14="http://schemas.microsoft.com/office/powerpoint/2010/main" val="169257333"/>
      </p:ext>
    </p:extLst>
  </p:cSld>
  <p:clrMapOvr>
    <a:masterClrMapping/>
  </p:clrMapOvr>
  <mc:AlternateContent xmlns:mc="http://schemas.openxmlformats.org/markup-compatibility/2006" xmlns:p14="http://schemas.microsoft.com/office/powerpoint/2010/main">
    <mc:Choice Requires="p14">
      <p:transition spd="slow" p14:dur="2000" advTm="20496"/>
    </mc:Choice>
    <mc:Fallback xmlns="">
      <p:transition spd="slow" advTm="2049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46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218" y="812535"/>
            <a:ext cx="4333875" cy="49815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5184" y="2703553"/>
            <a:ext cx="2695575" cy="2971800"/>
          </a:xfrm>
          <a:prstGeom prst="rect">
            <a:avLst/>
          </a:prstGeom>
        </p:spPr>
      </p:pic>
      <p:sp>
        <p:nvSpPr>
          <p:cNvPr id="25" name="Right Arrow 24"/>
          <p:cNvSpPr/>
          <p:nvPr/>
        </p:nvSpPr>
        <p:spPr>
          <a:xfrm>
            <a:off x="5440949" y="5111512"/>
            <a:ext cx="1586959" cy="450117"/>
          </a:xfrm>
          <a:prstGeom prst="rightArrow">
            <a:avLst/>
          </a:prstGeom>
          <a:solidFill>
            <a:srgbClr val="482C8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Tree>
    <p:extLst>
      <p:ext uri="{BB962C8B-B14F-4D97-AF65-F5344CB8AC3E}">
        <p14:creationId xmlns:p14="http://schemas.microsoft.com/office/powerpoint/2010/main" val="3542242468"/>
      </p:ext>
    </p:extLst>
  </p:cSld>
  <p:clrMapOvr>
    <a:masterClrMapping/>
  </p:clrMapOvr>
  <mc:AlternateContent xmlns:mc="http://schemas.openxmlformats.org/markup-compatibility/2006" xmlns:p14="http://schemas.microsoft.com/office/powerpoint/2010/main">
    <mc:Choice Requires="p14">
      <p:transition spd="slow" p14:dur="2000" advTm="12013"/>
    </mc:Choice>
    <mc:Fallback xmlns="">
      <p:transition spd="slow" advTm="1201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0584" y="2185220"/>
            <a:ext cx="3200400" cy="3638550"/>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629969" y="629162"/>
            <a:ext cx="2856743" cy="2909504"/>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1763" y="3470530"/>
            <a:ext cx="2305050" cy="857250"/>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190583" y="1262360"/>
            <a:ext cx="2605548" cy="2168596"/>
          </a:xfrm>
          <a:prstGeom prst="rect">
            <a:avLst/>
          </a:prstGeom>
        </p:spPr>
      </p:pic>
      <p:sp>
        <p:nvSpPr>
          <p:cNvPr id="21" name="Bent Arrow 20"/>
          <p:cNvSpPr/>
          <p:nvPr/>
        </p:nvSpPr>
        <p:spPr>
          <a:xfrm flipV="1">
            <a:off x="3216614" y="4119214"/>
            <a:ext cx="1073355" cy="1559364"/>
          </a:xfrm>
          <a:prstGeom prst="bentArrow">
            <a:avLst>
              <a:gd name="adj1" fmla="val 20680"/>
              <a:gd name="adj2" fmla="val 18520"/>
              <a:gd name="adj3" fmla="val 25720"/>
              <a:gd name="adj4" fmla="val 14934"/>
            </a:avLst>
          </a:prstGeom>
          <a:solidFill>
            <a:srgbClr val="482C8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pic>
        <p:nvPicPr>
          <p:cNvPr id="23" name="Picture 22"/>
          <p:cNvPicPr>
            <a:picLocks noChangeAspect="1"/>
          </p:cNvPicPr>
          <p:nvPr/>
        </p:nvPicPr>
        <p:blipFill rotWithShape="1">
          <a:blip r:embed="rId7" cstate="print">
            <a:extLst>
              <a:ext uri="{28A0092B-C50C-407E-A947-70E740481C1C}">
                <a14:useLocalDpi xmlns:a14="http://schemas.microsoft.com/office/drawing/2010/main" val="0"/>
              </a:ext>
            </a:extLst>
          </a:blip>
          <a:srcRect r="-1"/>
          <a:stretch/>
        </p:blipFill>
        <p:spPr>
          <a:xfrm>
            <a:off x="7299195" y="3429000"/>
            <a:ext cx="2479688" cy="756608"/>
          </a:xfrm>
          <a:prstGeom prst="rect">
            <a:avLst/>
          </a:prstGeom>
        </p:spPr>
      </p:pic>
      <p:sp>
        <p:nvSpPr>
          <p:cNvPr id="22" name="Bent Arrow 21"/>
          <p:cNvSpPr/>
          <p:nvPr/>
        </p:nvSpPr>
        <p:spPr>
          <a:xfrm flipH="1" flipV="1">
            <a:off x="7669596" y="4094419"/>
            <a:ext cx="1133363" cy="1508318"/>
          </a:xfrm>
          <a:prstGeom prst="bentArrow">
            <a:avLst>
              <a:gd name="adj1" fmla="val 20680"/>
              <a:gd name="adj2" fmla="val 18520"/>
              <a:gd name="adj3" fmla="val 25720"/>
              <a:gd name="adj4" fmla="val 14934"/>
            </a:avLst>
          </a:prstGeom>
          <a:solidFill>
            <a:srgbClr val="482C8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Tree>
    <p:extLst>
      <p:ext uri="{BB962C8B-B14F-4D97-AF65-F5344CB8AC3E}">
        <p14:creationId xmlns:p14="http://schemas.microsoft.com/office/powerpoint/2010/main" val="3416640341"/>
      </p:ext>
    </p:extLst>
  </p:cSld>
  <p:clrMapOvr>
    <a:masterClrMapping/>
  </p:clrMapOvr>
  <mc:AlternateContent xmlns:mc="http://schemas.openxmlformats.org/markup-compatibility/2006" xmlns:p14="http://schemas.microsoft.com/office/powerpoint/2010/main">
    <mc:Choice Requires="p14">
      <p:transition spd="slow" p14:dur="2000" advTm="16311"/>
    </mc:Choice>
    <mc:Fallback xmlns="">
      <p:transition spd="slow" advTm="16311"/>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19796</TotalTime>
  <Words>984</Words>
  <Application>Microsoft Macintosh PowerPoint</Application>
  <PresentationFormat>Widescreen</PresentationFormat>
  <Paragraphs>51</Paragraphs>
  <Slides>15</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Century Gothic</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 Blackie</dc:creator>
  <cp:lastModifiedBy>Dee Blackie</cp:lastModifiedBy>
  <cp:revision>775</cp:revision>
  <cp:lastPrinted>2020-11-10T18:22:51Z</cp:lastPrinted>
  <dcterms:created xsi:type="dcterms:W3CDTF">2015-05-17T14:23:03Z</dcterms:created>
  <dcterms:modified xsi:type="dcterms:W3CDTF">2021-12-13T14:39:05Z</dcterms:modified>
</cp:coreProperties>
</file>