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ink/ink2.xml" ContentType="application/inkml+xml"/>
  <Override PartName="/ppt/notesSlides/notesSlide27.xml" ContentType="application/vnd.openxmlformats-officedocument.presentationml.notesSlide+xml"/>
  <Override PartName="/ppt/ink/ink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1761" r:id="rId2"/>
    <p:sldId id="622" r:id="rId3"/>
    <p:sldId id="2403" r:id="rId4"/>
    <p:sldId id="2365" r:id="rId5"/>
    <p:sldId id="2339" r:id="rId6"/>
    <p:sldId id="1483" r:id="rId7"/>
    <p:sldId id="660" r:id="rId8"/>
    <p:sldId id="2317" r:id="rId9"/>
    <p:sldId id="2340" r:id="rId10"/>
    <p:sldId id="2341" r:id="rId11"/>
    <p:sldId id="2342" r:id="rId12"/>
    <p:sldId id="2344" r:id="rId13"/>
    <p:sldId id="2343" r:id="rId14"/>
    <p:sldId id="2345" r:id="rId15"/>
    <p:sldId id="2346" r:id="rId16"/>
    <p:sldId id="2347" r:id="rId17"/>
    <p:sldId id="2348" r:id="rId18"/>
    <p:sldId id="2349" r:id="rId19"/>
    <p:sldId id="2350" r:id="rId20"/>
    <p:sldId id="2351" r:id="rId21"/>
    <p:sldId id="2352" r:id="rId22"/>
    <p:sldId id="2353" r:id="rId23"/>
    <p:sldId id="2354" r:id="rId24"/>
    <p:sldId id="2355" r:id="rId25"/>
    <p:sldId id="1485" r:id="rId26"/>
    <p:sldId id="2357" r:id="rId27"/>
    <p:sldId id="2378" r:id="rId28"/>
    <p:sldId id="1488" r:id="rId29"/>
    <p:sldId id="2325" r:id="rId30"/>
    <p:sldId id="2231" r:id="rId31"/>
    <p:sldId id="2326" r:id="rId32"/>
    <p:sldId id="2329" r:id="rId33"/>
    <p:sldId id="2374" r:id="rId34"/>
    <p:sldId id="2375" r:id="rId35"/>
    <p:sldId id="2376" r:id="rId36"/>
    <p:sldId id="2377" r:id="rId37"/>
    <p:sldId id="2379" r:id="rId38"/>
    <p:sldId id="689" r:id="rId39"/>
    <p:sldId id="2381" r:id="rId40"/>
    <p:sldId id="2382" r:id="rId41"/>
    <p:sldId id="2383" r:id="rId42"/>
    <p:sldId id="684" r:id="rId43"/>
    <p:sldId id="2384" r:id="rId44"/>
    <p:sldId id="2385" r:id="rId45"/>
    <p:sldId id="2386" r:id="rId46"/>
    <p:sldId id="2380" r:id="rId47"/>
    <p:sldId id="2327" r:id="rId48"/>
    <p:sldId id="1486" r:id="rId49"/>
    <p:sldId id="2358" r:id="rId50"/>
    <p:sldId id="2359" r:id="rId51"/>
    <p:sldId id="2363" r:id="rId52"/>
    <p:sldId id="2361" r:id="rId53"/>
    <p:sldId id="1489" r:id="rId54"/>
    <p:sldId id="2328" r:id="rId55"/>
    <p:sldId id="2366" r:id="rId56"/>
    <p:sldId id="2367" r:id="rId57"/>
    <p:sldId id="2368" r:id="rId58"/>
    <p:sldId id="2369" r:id="rId59"/>
    <p:sldId id="2370" r:id="rId60"/>
    <p:sldId id="2371" r:id="rId61"/>
    <p:sldId id="2372" r:id="rId62"/>
    <p:sldId id="2373" r:id="rId63"/>
    <p:sldId id="2404" r:id="rId64"/>
    <p:sldId id="2413" r:id="rId65"/>
    <p:sldId id="2330" r:id="rId66"/>
    <p:sldId id="2331" r:id="rId67"/>
    <p:sldId id="2387" r:id="rId68"/>
    <p:sldId id="2389" r:id="rId69"/>
    <p:sldId id="2390" r:id="rId70"/>
    <p:sldId id="2388" r:id="rId71"/>
    <p:sldId id="683" r:id="rId72"/>
    <p:sldId id="688" r:id="rId73"/>
    <p:sldId id="2332" r:id="rId74"/>
    <p:sldId id="2391" r:id="rId75"/>
    <p:sldId id="2333" r:id="rId76"/>
    <p:sldId id="2335" r:id="rId77"/>
    <p:sldId id="2337" r:id="rId78"/>
    <p:sldId id="667" r:id="rId79"/>
    <p:sldId id="176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099"/>
    <a:srgbClr val="FFDC00"/>
    <a:srgbClr val="0432FF"/>
    <a:srgbClr val="0096FF"/>
    <a:srgbClr val="FFC62B"/>
    <a:srgbClr val="CCCCCC"/>
    <a:srgbClr val="552F05"/>
    <a:srgbClr val="945200"/>
    <a:srgbClr val="FF9300"/>
    <a:srgbClr val="D95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0"/>
    <p:restoredTop sz="70272"/>
  </p:normalViewPr>
  <p:slideViewPr>
    <p:cSldViewPr snapToGrid="0" snapToObjects="1">
      <p:cViewPr varScale="1">
        <p:scale>
          <a:sx n="88" d="100"/>
          <a:sy n="88" d="100"/>
        </p:scale>
        <p:origin x="768"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9" d="100"/>
          <a:sy n="89" d="100"/>
        </p:scale>
        <p:origin x="327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14:59:21.450"/>
    </inkml:context>
    <inkml:brush xml:id="br0">
      <inkml:brushProperty name="width" value="0.1" units="cm"/>
      <inkml:brushProperty name="height" value="0.1" units="cm"/>
      <inkml:brushProperty name="color" value="#5B2D90"/>
    </inkml:brush>
  </inkml:definitions>
  <inkml:trace contextRef="#ctx0" brushRef="#br0">9 7 24575,'-5'-3'0,"1"0"0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14:59:21.450"/>
    </inkml:context>
    <inkml:brush xml:id="br0">
      <inkml:brushProperty name="width" value="0.1" units="cm"/>
      <inkml:brushProperty name="height" value="0.1" units="cm"/>
      <inkml:brushProperty name="color" value="#5B2D90"/>
    </inkml:brush>
  </inkml:definitions>
  <inkml:trace contextRef="#ctx0" brushRef="#br0">9 7 24575,'-5'-3'0,"1"0"0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14:59:21.450"/>
    </inkml:context>
    <inkml:brush xml:id="br0">
      <inkml:brushProperty name="width" value="0.1" units="cm"/>
      <inkml:brushProperty name="height" value="0.1" units="cm"/>
      <inkml:brushProperty name="color" value="#5B2D90"/>
    </inkml:brush>
  </inkml:definitions>
  <inkml:trace contextRef="#ctx0" brushRef="#br0">9 7 24575,'-5'-3'0,"1"0"0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DE07D-C211-D245-A889-888580264093}" type="datetimeFigureOut">
              <a:rPr lang="en-US" smtClean="0"/>
              <a:t>11/30/22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3956D-81E3-514C-B759-D79E6898772A}" type="slidenum">
              <a:rPr lang="en-US" smtClean="0"/>
              <a:t>‹#›</a:t>
            </a:fld>
            <a:endParaRPr lang="en-US"/>
          </a:p>
        </p:txBody>
      </p:sp>
    </p:spTree>
    <p:extLst>
      <p:ext uri="{BB962C8B-B14F-4D97-AF65-F5344CB8AC3E}">
        <p14:creationId xmlns:p14="http://schemas.microsoft.com/office/powerpoint/2010/main" val="149785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This presentation takes you in detail through how to run a Courage Be Kind anti-bullying workshop.</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There are different kinds of bullying:</a:t>
            </a:r>
          </a:p>
          <a:p>
            <a:pPr marL="228600" indent="-228600">
              <a:buAutoNum type="arabicParenR"/>
            </a:pPr>
            <a:r>
              <a:rPr lang="en-ZA" sz="1200" dirty="0"/>
              <a:t>Verbal, where the bullying is done with words.</a:t>
            </a:r>
          </a:p>
          <a:p>
            <a:pPr marL="228600" indent="-228600">
              <a:buAutoNum type="arabicParenR"/>
            </a:pPr>
            <a:r>
              <a:rPr lang="en-ZA" sz="1200" dirty="0"/>
              <a:t>Physical where the bulling is done through actions.</a:t>
            </a:r>
          </a:p>
          <a:p>
            <a:pPr marL="228600" indent="-228600">
              <a:buAutoNum type="arabicParenR"/>
            </a:pPr>
            <a:r>
              <a:rPr lang="en-ZA" sz="1200" dirty="0"/>
              <a:t>Relational, where the bullying is done through friendships or other relationship drivers.</a:t>
            </a:r>
          </a:p>
          <a:p>
            <a:pPr marL="228600" indent="-228600">
              <a:buAutoNum type="arabicParenR"/>
            </a:pPr>
            <a:r>
              <a:rPr lang="en-ZA" sz="1200" dirty="0"/>
              <a:t>And Cyberbullying, which is bullying that takes place on the internet through social media or whilst gaming.</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344650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Verbal bullying, where the bullying is done with words, includes </a:t>
            </a:r>
          </a:p>
          <a:p>
            <a:pPr marL="171450" indent="-171450">
              <a:buFont typeface="Arial" panose="020B0604020202020204" pitchFamily="34" charset="0"/>
              <a:buChar char="•"/>
            </a:pPr>
            <a:r>
              <a:rPr lang="en-ZA" sz="1200" dirty="0"/>
              <a:t>insulting someone, </a:t>
            </a:r>
          </a:p>
          <a:p>
            <a:pPr marL="171450" indent="-171450">
              <a:buFont typeface="Arial" panose="020B0604020202020204" pitchFamily="34" charset="0"/>
              <a:buChar char="•"/>
            </a:pPr>
            <a:r>
              <a:rPr lang="en-ZA" sz="1200" dirty="0"/>
              <a:t>taunting them, </a:t>
            </a:r>
          </a:p>
          <a:p>
            <a:pPr marL="171450" indent="-171450">
              <a:buFont typeface="Arial" panose="020B0604020202020204" pitchFamily="34" charset="0"/>
              <a:buChar char="•"/>
            </a:pPr>
            <a:r>
              <a:rPr lang="en-ZA" sz="1200" dirty="0"/>
              <a:t>being abusive, </a:t>
            </a:r>
          </a:p>
          <a:p>
            <a:pPr marL="171450" indent="-171450">
              <a:buFont typeface="Arial" panose="020B0604020202020204" pitchFamily="34" charset="0"/>
              <a:buChar char="•"/>
            </a:pPr>
            <a:r>
              <a:rPr lang="en-ZA" sz="1200" dirty="0"/>
              <a:t>yelling at them, </a:t>
            </a:r>
          </a:p>
          <a:p>
            <a:pPr marL="171450" indent="-171450">
              <a:buFont typeface="Arial" panose="020B0604020202020204" pitchFamily="34" charset="0"/>
              <a:buChar char="•"/>
            </a:pPr>
            <a:r>
              <a:rPr lang="en-ZA" sz="1200" dirty="0"/>
              <a:t>name calling, </a:t>
            </a:r>
          </a:p>
          <a:p>
            <a:pPr marL="171450" indent="-171450">
              <a:buFont typeface="Arial" panose="020B0604020202020204" pitchFamily="34" charset="0"/>
              <a:buChar char="•"/>
            </a:pPr>
            <a:r>
              <a:rPr lang="en-ZA" sz="1200" dirty="0"/>
              <a:t>threatening, </a:t>
            </a:r>
          </a:p>
          <a:p>
            <a:pPr marL="171450" indent="-171450">
              <a:buFont typeface="Arial" panose="020B0604020202020204" pitchFamily="34" charset="0"/>
              <a:buChar char="•"/>
            </a:pPr>
            <a:r>
              <a:rPr lang="en-ZA" sz="1200" dirty="0"/>
              <a:t>telling lies about them that gets them into trouble, </a:t>
            </a:r>
          </a:p>
          <a:p>
            <a:pPr marL="171450" indent="-171450">
              <a:buFont typeface="Arial" panose="020B0604020202020204" pitchFamily="34" charset="0"/>
              <a:buChar char="•"/>
            </a:pPr>
            <a:r>
              <a:rPr lang="en-ZA" sz="1200" dirty="0"/>
              <a:t>frightening or intimidating them, </a:t>
            </a:r>
          </a:p>
          <a:p>
            <a:pPr marL="171450" indent="-171450">
              <a:buFont typeface="Arial" panose="020B0604020202020204" pitchFamily="34" charset="0"/>
              <a:buChar char="•"/>
            </a:pPr>
            <a:r>
              <a:rPr lang="en-ZA" sz="1200" dirty="0"/>
              <a:t>or laughing at them in a cruel way.</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422133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Physical bullying, where the bulling is done through physical action, includes:</a:t>
            </a:r>
          </a:p>
          <a:p>
            <a:pPr marL="171450" indent="-171450">
              <a:buFont typeface="Arial" panose="020B0604020202020204" pitchFamily="34" charset="0"/>
              <a:buChar char="•"/>
            </a:pPr>
            <a:r>
              <a:rPr lang="en-ZA" sz="1200" dirty="0"/>
              <a:t>hitting, </a:t>
            </a:r>
          </a:p>
          <a:p>
            <a:pPr marL="171450" indent="-171450">
              <a:buFont typeface="Arial" panose="020B0604020202020204" pitchFamily="34" charset="0"/>
              <a:buChar char="•"/>
            </a:pPr>
            <a:r>
              <a:rPr lang="en-ZA" sz="1200" dirty="0"/>
              <a:t>pushing, </a:t>
            </a:r>
          </a:p>
          <a:p>
            <a:pPr marL="171450" indent="-171450">
              <a:buFont typeface="Arial" panose="020B0604020202020204" pitchFamily="34" charset="0"/>
              <a:buChar char="•"/>
            </a:pPr>
            <a:r>
              <a:rPr lang="en-ZA" sz="1200" dirty="0"/>
              <a:t>shoving, </a:t>
            </a:r>
          </a:p>
          <a:p>
            <a:pPr marL="171450" indent="-171450">
              <a:buFont typeface="Arial" panose="020B0604020202020204" pitchFamily="34" charset="0"/>
              <a:buChar char="•"/>
            </a:pPr>
            <a:r>
              <a:rPr lang="en-ZA" sz="1200" dirty="0"/>
              <a:t>punching, </a:t>
            </a:r>
          </a:p>
          <a:p>
            <a:pPr marL="171450" indent="-171450">
              <a:buFont typeface="Arial" panose="020B0604020202020204" pitchFamily="34" charset="0"/>
              <a:buChar char="•"/>
            </a:pPr>
            <a:r>
              <a:rPr lang="en-ZA" sz="1200" dirty="0"/>
              <a:t>biting, </a:t>
            </a:r>
          </a:p>
          <a:p>
            <a:pPr marL="171450" indent="-171450">
              <a:buFont typeface="Arial" panose="020B0604020202020204" pitchFamily="34" charset="0"/>
              <a:buChar char="•"/>
            </a:pPr>
            <a:r>
              <a:rPr lang="en-ZA" sz="1200" dirty="0"/>
              <a:t>kicking, </a:t>
            </a:r>
          </a:p>
          <a:p>
            <a:pPr marL="171450" indent="-171450">
              <a:buFont typeface="Arial" panose="020B0604020202020204" pitchFamily="34" charset="0"/>
              <a:buChar char="•"/>
            </a:pPr>
            <a:r>
              <a:rPr lang="en-ZA" sz="1200" dirty="0"/>
              <a:t>destroying a person’s property, </a:t>
            </a:r>
          </a:p>
          <a:p>
            <a:pPr marL="171450" indent="-171450">
              <a:buFont typeface="Arial" panose="020B0604020202020204" pitchFamily="34" charset="0"/>
              <a:buChar char="•"/>
            </a:pPr>
            <a:r>
              <a:rPr lang="en-ZA" sz="1200" dirty="0"/>
              <a:t>stealing their things, </a:t>
            </a:r>
          </a:p>
          <a:p>
            <a:pPr marL="171450" indent="-171450">
              <a:buFont typeface="Arial" panose="020B0604020202020204" pitchFamily="34" charset="0"/>
              <a:buChar char="•"/>
            </a:pPr>
            <a:r>
              <a:rPr lang="en-ZA" sz="1200" dirty="0"/>
              <a:t>pushing in line, </a:t>
            </a:r>
          </a:p>
          <a:p>
            <a:pPr marL="171450" indent="-171450">
              <a:buFont typeface="Arial" panose="020B0604020202020204" pitchFamily="34" charset="0"/>
              <a:buChar char="•"/>
            </a:pPr>
            <a:r>
              <a:rPr lang="en-ZA" sz="1200" dirty="0"/>
              <a:t>or forcibly taking something from them.</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13310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Relational bullying, where the bullying is done through friendship or other relationship drivers, includes:</a:t>
            </a:r>
          </a:p>
          <a:p>
            <a:pPr marL="171450" indent="-171450">
              <a:buFont typeface="Arial" panose="020B0604020202020204" pitchFamily="34" charset="0"/>
              <a:buChar char="•"/>
            </a:pPr>
            <a:r>
              <a:rPr lang="en-ZA" sz="1200" dirty="0"/>
              <a:t>excluding someone, </a:t>
            </a:r>
          </a:p>
          <a:p>
            <a:pPr marL="171450" indent="-171450">
              <a:buFont typeface="Arial" panose="020B0604020202020204" pitchFamily="34" charset="0"/>
              <a:buChar char="•"/>
            </a:pPr>
            <a:r>
              <a:rPr lang="en-ZA" sz="1200" dirty="0"/>
              <a:t>spreading rumours about them, </a:t>
            </a:r>
          </a:p>
          <a:p>
            <a:pPr marL="171450" indent="-171450">
              <a:buFont typeface="Arial" panose="020B0604020202020204" pitchFamily="34" charset="0"/>
              <a:buChar char="•"/>
            </a:pPr>
            <a:r>
              <a:rPr lang="en-ZA" sz="1200" dirty="0"/>
              <a:t>humiliating them. </a:t>
            </a:r>
          </a:p>
          <a:p>
            <a:pPr marL="171450" indent="-171450">
              <a:buFont typeface="Arial" panose="020B0604020202020204" pitchFamily="34" charset="0"/>
              <a:buChar char="•"/>
            </a:pPr>
            <a:r>
              <a:rPr lang="en-ZA" sz="1200" dirty="0"/>
              <a:t>stalking a person, </a:t>
            </a:r>
          </a:p>
          <a:p>
            <a:pPr marL="171450" indent="-171450">
              <a:buFont typeface="Arial" panose="020B0604020202020204" pitchFamily="34" charset="0"/>
              <a:buChar char="•"/>
            </a:pPr>
            <a:r>
              <a:rPr lang="en-ZA" sz="1200" dirty="0"/>
              <a:t>rolling eyes at them, </a:t>
            </a:r>
          </a:p>
          <a:p>
            <a:pPr marL="171450" indent="-171450">
              <a:buFont typeface="Arial" panose="020B0604020202020204" pitchFamily="34" charset="0"/>
              <a:buChar char="•"/>
            </a:pPr>
            <a:r>
              <a:rPr lang="en-ZA" sz="1200" dirty="0"/>
              <a:t>turning your back on them, </a:t>
            </a:r>
          </a:p>
          <a:p>
            <a:pPr marL="171450" indent="-171450">
              <a:buFont typeface="Arial" panose="020B0604020202020204" pitchFamily="34" charset="0"/>
              <a:buChar char="•"/>
            </a:pPr>
            <a:r>
              <a:rPr lang="en-ZA" sz="1200" dirty="0"/>
              <a:t>prolonged staring, </a:t>
            </a:r>
          </a:p>
          <a:p>
            <a:pPr marL="171450" indent="-171450">
              <a:buFont typeface="Arial" panose="020B0604020202020204" pitchFamily="34" charset="0"/>
              <a:buChar char="•"/>
            </a:pPr>
            <a:r>
              <a:rPr lang="en-ZA" sz="1200" dirty="0"/>
              <a:t>turning a person’s friends against them, </a:t>
            </a:r>
          </a:p>
          <a:p>
            <a:pPr marL="171450" indent="-171450">
              <a:buFont typeface="Arial" panose="020B0604020202020204" pitchFamily="34" charset="0"/>
              <a:buChar char="•"/>
            </a:pPr>
            <a:r>
              <a:rPr lang="en-ZA" sz="1200" dirty="0"/>
              <a:t>cruel teasing,</a:t>
            </a:r>
          </a:p>
          <a:p>
            <a:pPr marL="171450" indent="-171450">
              <a:buFont typeface="Arial" panose="020B0604020202020204" pitchFamily="34" charset="0"/>
              <a:buChar char="•"/>
            </a:pPr>
            <a:r>
              <a:rPr lang="en-ZA" sz="1200" dirty="0"/>
              <a:t>or blackmailing them into doing things against their will.</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16620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Cyberbullying, which is bullying that takes place on the internet through social media or whilst gaming, includes: </a:t>
            </a:r>
          </a:p>
          <a:p>
            <a:pPr marL="171450" indent="-171450">
              <a:buFont typeface="Arial" panose="020B0604020202020204" pitchFamily="34" charset="0"/>
              <a:buChar char="•"/>
            </a:pPr>
            <a:r>
              <a:rPr lang="en-ZA" sz="1200" dirty="0"/>
              <a:t>sending hurtful messages </a:t>
            </a:r>
          </a:p>
          <a:p>
            <a:pPr marL="171450" indent="-171450">
              <a:buFont typeface="Arial" panose="020B0604020202020204" pitchFamily="34" charset="0"/>
              <a:buChar char="•"/>
            </a:pPr>
            <a:r>
              <a:rPr lang="en-ZA" sz="1200" dirty="0"/>
              <a:t>Or hurtful pictures, </a:t>
            </a:r>
          </a:p>
          <a:p>
            <a:pPr marL="171450" indent="-171450">
              <a:buFont typeface="Arial" panose="020B0604020202020204" pitchFamily="34" charset="0"/>
              <a:buChar char="•"/>
            </a:pPr>
            <a:r>
              <a:rPr lang="en-ZA" sz="1200" dirty="0"/>
              <a:t>posting compromising or even pornographic pictures online, </a:t>
            </a:r>
          </a:p>
          <a:p>
            <a:pPr marL="171450" indent="-171450">
              <a:buFont typeface="Arial" panose="020B0604020202020204" pitchFamily="34" charset="0"/>
              <a:buChar char="•"/>
            </a:pPr>
            <a:r>
              <a:rPr lang="en-ZA" sz="1200" dirty="0"/>
              <a:t>encouraging them to self harm, saying things like “why don’t you just go and kill yourself”,</a:t>
            </a:r>
          </a:p>
          <a:p>
            <a:pPr marL="171450" indent="-171450">
              <a:buFont typeface="Arial" panose="020B0604020202020204" pitchFamily="34" charset="0"/>
              <a:buChar char="•"/>
            </a:pPr>
            <a:r>
              <a:rPr lang="en-ZA" sz="1200" dirty="0"/>
              <a:t>Ghosting, which is ignoring someone online,</a:t>
            </a:r>
          </a:p>
          <a:p>
            <a:pPr marL="171450" indent="-171450">
              <a:buFont typeface="Arial" panose="020B0604020202020204" pitchFamily="34" charset="0"/>
              <a:buChar char="•"/>
            </a:pPr>
            <a:r>
              <a:rPr lang="en-ZA" sz="1200" dirty="0"/>
              <a:t>harassing or trolling someone, which is provoking someone into an argument or for a reaction,</a:t>
            </a:r>
          </a:p>
          <a:p>
            <a:pPr marL="171450" indent="-171450">
              <a:buFont typeface="Arial" panose="020B0604020202020204" pitchFamily="34" charset="0"/>
              <a:buChar char="•"/>
            </a:pPr>
            <a:r>
              <a:rPr lang="en-ZA" sz="1200" dirty="0"/>
              <a:t>and using discriminatory or abusive language.</a:t>
            </a:r>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74900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Bullying is also more prevalent at certain times such as when a person is smaller or more vulnerable.</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69982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When a person is new to a place, or a stage of life, such as going from junior to high school, or reaching puberty when their bodies change noticeably. </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585508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It can be because a person has a disability, which can be seen, as in the case of physical disabilities, or unseen, as in the case of deafness, learning disabilities or neurodevelopmental disorders. </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51017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Or it can be because a person looks or behaves differently. </a:t>
            </a:r>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35838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dirty="0"/>
              <a:t>None of these examples of bullying are acceptable and should be stopped or addressed as soon as they are noticed.  </a:t>
            </a:r>
          </a:p>
          <a:p>
            <a:pPr marL="0" indent="0">
              <a:buNone/>
            </a:pPr>
            <a:endParaRPr lang="en-ZA" sz="1200" dirty="0"/>
          </a:p>
          <a:p>
            <a:pPr marL="0" indent="0">
              <a:buNone/>
            </a:pPr>
            <a:r>
              <a:rPr lang="en-ZA" sz="1200" dirty="0"/>
              <a:t>With bullying, the earlier you intervene to stop it, the better!</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172006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As with all Courage programmes, there are 7 steps to ending bullying and realising a courageously kind world. </a:t>
            </a:r>
          </a:p>
          <a:p>
            <a:endParaRPr lang="en-ZA" sz="1000" dirty="0"/>
          </a:p>
          <a:p>
            <a:r>
              <a:rPr lang="en-ZA" sz="1000" dirty="0"/>
              <a:t>These steps include :</a:t>
            </a:r>
          </a:p>
          <a:p>
            <a:pPr marL="228600" indent="-228600">
              <a:buAutoNum type="arabicParenR"/>
            </a:pPr>
            <a:r>
              <a:rPr lang="en-ZA" sz="1000" dirty="0"/>
              <a:t>Gaining insight into what bullying is.</a:t>
            </a:r>
          </a:p>
          <a:p>
            <a:pPr marL="228600" indent="-228600">
              <a:buAutoNum type="arabicParenR"/>
            </a:pPr>
            <a:r>
              <a:rPr lang="en-ZA" sz="1000" dirty="0"/>
              <a:t>Developing a vision for a courageously kind world.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ZA" sz="1000" dirty="0"/>
              <a:t>Building our capacity for love and empathy.</a:t>
            </a:r>
          </a:p>
          <a:p>
            <a:pPr marL="228600" indent="-228600">
              <a:buAutoNum type="arabicParenR"/>
            </a:pPr>
            <a:r>
              <a:rPr lang="en-ZA" sz="1000" dirty="0"/>
              <a:t>Building our self esteem and self worth so that we can assertively address bullying.</a:t>
            </a:r>
          </a:p>
          <a:p>
            <a:pPr marL="228600" indent="-228600">
              <a:buAutoNum type="arabicParenR"/>
            </a:pPr>
            <a:r>
              <a:rPr lang="en-ZA" sz="1000" dirty="0"/>
              <a:t>Identifying partners who can help us achieve our vision.</a:t>
            </a:r>
          </a:p>
          <a:p>
            <a:pPr marL="228600" indent="-228600">
              <a:buAutoNum type="arabicParenR"/>
            </a:pPr>
            <a:r>
              <a:rPr lang="en-ZA" sz="1000" dirty="0"/>
              <a:t>Defining the values that will guide the delivery of our vision.</a:t>
            </a:r>
          </a:p>
          <a:p>
            <a:pPr marL="228600" indent="-228600">
              <a:buAutoNum type="arabicParenR"/>
            </a:pPr>
            <a:r>
              <a:rPr lang="en-ZA" sz="1000" dirty="0"/>
              <a:t>Creating an action plan.</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a:t>
            </a:fld>
            <a:endParaRPr lang="en-ZA" dirty="0"/>
          </a:p>
        </p:txBody>
      </p:sp>
    </p:spTree>
    <p:extLst>
      <p:ext uri="{BB962C8B-B14F-4D97-AF65-F5344CB8AC3E}">
        <p14:creationId xmlns:p14="http://schemas.microsoft.com/office/powerpoint/2010/main" val="185181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It takes three kinds of people for bullying to take place</a:t>
            </a:r>
          </a:p>
          <a:p>
            <a:pPr marL="228600" indent="-228600">
              <a:buFont typeface="+mj-lt"/>
              <a:buAutoNum type="arabicPeriod"/>
            </a:pPr>
            <a:r>
              <a:rPr lang="en-US" sz="1000" dirty="0"/>
              <a:t>a bully, </a:t>
            </a:r>
          </a:p>
          <a:p>
            <a:pPr marL="228600" indent="-228600">
              <a:buFont typeface="+mj-lt"/>
              <a:buAutoNum type="arabicPeriod"/>
            </a:pPr>
            <a:r>
              <a:rPr lang="en-US" sz="1000" dirty="0"/>
              <a:t>a victim, or person who is being bullied, </a:t>
            </a:r>
          </a:p>
          <a:p>
            <a:pPr marL="228600" indent="-228600">
              <a:buFont typeface="+mj-lt"/>
              <a:buAutoNum type="arabicPeriod"/>
            </a:pPr>
            <a:r>
              <a:rPr lang="en-US" sz="1000" dirty="0"/>
              <a:t>and a bystander. </a:t>
            </a:r>
          </a:p>
          <a:p>
            <a:pPr marL="0" indent="0">
              <a:buFont typeface="+mj-lt"/>
              <a:buNone/>
            </a:pPr>
            <a:endParaRPr lang="en-US" sz="1000" dirty="0"/>
          </a:p>
          <a:p>
            <a:pPr marL="0" indent="0">
              <a:buFont typeface="+mj-lt"/>
              <a:buNone/>
            </a:pPr>
            <a:r>
              <a:rPr lang="en-US" sz="1000" dirty="0"/>
              <a:t>Let’s understand each of these people better and what is happening in their world.</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20</a:t>
            </a:fld>
            <a:endParaRPr lang="en-ZA" dirty="0"/>
          </a:p>
        </p:txBody>
      </p:sp>
    </p:spTree>
    <p:extLst>
      <p:ext uri="{BB962C8B-B14F-4D97-AF65-F5344CB8AC3E}">
        <p14:creationId xmlns:p14="http://schemas.microsoft.com/office/powerpoint/2010/main" val="6518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000" dirty="0"/>
              <a:t>The bully abuses power through domination and control, </a:t>
            </a:r>
          </a:p>
          <a:p>
            <a:pPr marL="171450" indent="-171450">
              <a:buFont typeface="Arial" panose="020B0604020202020204" pitchFamily="34" charset="0"/>
              <a:buChar char="•"/>
            </a:pPr>
            <a:r>
              <a:rPr lang="en-US" sz="1000" dirty="0"/>
              <a:t>they don’t follow rules, </a:t>
            </a:r>
          </a:p>
          <a:p>
            <a:pPr marL="171450" indent="-171450">
              <a:buFont typeface="Arial" panose="020B0604020202020204" pitchFamily="34" charset="0"/>
              <a:buChar char="•"/>
            </a:pPr>
            <a:r>
              <a:rPr lang="en-US" sz="1000" dirty="0"/>
              <a:t>they have little to no empathy, </a:t>
            </a:r>
          </a:p>
          <a:p>
            <a:pPr marL="171450" indent="-171450">
              <a:buFont typeface="Arial" panose="020B0604020202020204" pitchFamily="34" charset="0"/>
              <a:buChar char="•"/>
            </a:pPr>
            <a:r>
              <a:rPr lang="en-US" sz="1000" dirty="0"/>
              <a:t>and sometimes enjoy causing pain for others, </a:t>
            </a:r>
          </a:p>
          <a:p>
            <a:pPr marL="171450" indent="-171450">
              <a:buFont typeface="Arial" panose="020B0604020202020204" pitchFamily="34" charset="0"/>
              <a:buChar char="•"/>
            </a:pPr>
            <a:r>
              <a:rPr lang="en-US" sz="1000" dirty="0"/>
              <a:t>they use violence to solve conflict, </a:t>
            </a:r>
          </a:p>
          <a:p>
            <a:pPr marL="171450" indent="-171450">
              <a:buFont typeface="Arial" panose="020B0604020202020204" pitchFamily="34" charset="0"/>
              <a:buChar char="•"/>
            </a:pPr>
            <a:r>
              <a:rPr lang="en-US" sz="1000" dirty="0"/>
              <a:t>they are bad tempered and aggressive, </a:t>
            </a:r>
          </a:p>
          <a:p>
            <a:pPr marL="171450" indent="-171450">
              <a:buFont typeface="Arial" panose="020B0604020202020204" pitchFamily="34" charset="0"/>
              <a:buChar char="•"/>
            </a:pPr>
            <a:r>
              <a:rPr lang="en-US" sz="1000" dirty="0"/>
              <a:t>they see the world as a dangerous place, </a:t>
            </a:r>
          </a:p>
          <a:p>
            <a:pPr marL="171450" indent="-171450">
              <a:buFont typeface="Arial" panose="020B0604020202020204" pitchFamily="34" charset="0"/>
              <a:buChar char="•"/>
            </a:pPr>
            <a:r>
              <a:rPr lang="en-US" sz="1000" dirty="0"/>
              <a:t>and they are often overly confident.  </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21</a:t>
            </a:fld>
            <a:endParaRPr lang="en-ZA" dirty="0"/>
          </a:p>
        </p:txBody>
      </p:sp>
    </p:spTree>
    <p:extLst>
      <p:ext uri="{BB962C8B-B14F-4D97-AF65-F5344CB8AC3E}">
        <p14:creationId xmlns:p14="http://schemas.microsoft.com/office/powerpoint/2010/main" val="3373425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sz="1000" dirty="0"/>
              <a:t>In the long term, bullies often continue to struggle with:</a:t>
            </a:r>
          </a:p>
          <a:p>
            <a:pPr marL="171450" indent="-171450">
              <a:buFont typeface="Arial" panose="020B0604020202020204" pitchFamily="34" charset="0"/>
              <a:buChar char="•"/>
            </a:pPr>
            <a:r>
              <a:rPr lang="en-US" sz="1000" dirty="0"/>
              <a:t>controlling their emotions and aggression.  </a:t>
            </a:r>
          </a:p>
          <a:p>
            <a:pPr marL="171450" indent="-171450">
              <a:buFont typeface="Arial" panose="020B0604020202020204" pitchFamily="34" charset="0"/>
              <a:buChar char="•"/>
            </a:pPr>
            <a:r>
              <a:rPr lang="en-US" sz="1000" dirty="0"/>
              <a:t>They display anti-social </a:t>
            </a:r>
            <a:r>
              <a:rPr lang="en-US" sz="1000" dirty="0" err="1"/>
              <a:t>behaviour</a:t>
            </a:r>
            <a:r>
              <a:rPr lang="en-US" sz="1000" dirty="0"/>
              <a:t> which leads to a number of challenges including drug and alcohol abuse, </a:t>
            </a:r>
          </a:p>
          <a:p>
            <a:pPr marL="171450" indent="-171450">
              <a:buFont typeface="Arial" panose="020B0604020202020204" pitchFamily="34" charset="0"/>
              <a:buChar char="•"/>
            </a:pPr>
            <a:r>
              <a:rPr lang="en-US" sz="1000" dirty="0"/>
              <a:t>the inability to form meaningful connections and relationships, </a:t>
            </a:r>
          </a:p>
          <a:p>
            <a:pPr marL="171450" indent="-171450">
              <a:buFont typeface="Arial" panose="020B0604020202020204" pitchFamily="34" charset="0"/>
              <a:buChar char="•"/>
            </a:pPr>
            <a:r>
              <a:rPr lang="en-US" sz="1000" dirty="0"/>
              <a:t>criminal </a:t>
            </a:r>
            <a:r>
              <a:rPr lang="en-US" sz="1000" dirty="0" err="1"/>
              <a:t>behaviour</a:t>
            </a:r>
            <a:r>
              <a:rPr lang="en-US" sz="1000" dirty="0"/>
              <a:t>, </a:t>
            </a:r>
          </a:p>
          <a:p>
            <a:pPr marL="171450" indent="-171450">
              <a:buFont typeface="Arial" panose="020B0604020202020204" pitchFamily="34" charset="0"/>
              <a:buChar char="•"/>
            </a:pPr>
            <a:r>
              <a:rPr lang="en-US" sz="1000" dirty="0"/>
              <a:t>depression and even suicide. </a:t>
            </a:r>
          </a:p>
          <a:p>
            <a:pPr marL="171450" indent="-171450">
              <a:buFont typeface="Arial" panose="020B0604020202020204" pitchFamily="34" charset="0"/>
              <a:buChar char="•"/>
            </a:pPr>
            <a:r>
              <a:rPr lang="en-US" sz="1000" dirty="0"/>
              <a:t>They are often responsible for creating the next generation of bullies.</a:t>
            </a:r>
          </a:p>
          <a:p>
            <a:pPr marL="171450" indent="-171450">
              <a:buFont typeface="Arial" panose="020B0604020202020204" pitchFamily="34" charset="0"/>
              <a:buChar char="•"/>
            </a:pPr>
            <a:r>
              <a:rPr lang="en-US" sz="1000" dirty="0"/>
              <a:t>Most school shooters note how they were bullied terribly at school.</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22</a:t>
            </a:fld>
            <a:endParaRPr lang="en-ZA" dirty="0"/>
          </a:p>
        </p:txBody>
      </p:sp>
    </p:spTree>
    <p:extLst>
      <p:ext uri="{BB962C8B-B14F-4D97-AF65-F5344CB8AC3E}">
        <p14:creationId xmlns:p14="http://schemas.microsoft.com/office/powerpoint/2010/main" val="1194059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bullied victims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scared and afraid,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they are often smaller, weaker and more vulnerable,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they have few friends,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They lack self confidence,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are passive and anxious,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submissive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and feel helpless,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they often blame themselves for being bullied and end up withdrawing socially.</a:t>
            </a:r>
          </a:p>
          <a:p>
            <a:endParaRPr lang="en-US" sz="1000" dirty="0"/>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23</a:t>
            </a:fld>
            <a:endParaRPr lang="en-ZA" dirty="0"/>
          </a:p>
        </p:txBody>
      </p:sp>
    </p:spTree>
    <p:extLst>
      <p:ext uri="{BB962C8B-B14F-4D97-AF65-F5344CB8AC3E}">
        <p14:creationId xmlns:p14="http://schemas.microsoft.com/office/powerpoint/2010/main" val="386031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sz="1000" dirty="0"/>
              <a:t>The bystander: </a:t>
            </a:r>
          </a:p>
          <a:p>
            <a:pPr marL="171450" indent="-171450">
              <a:buFont typeface="Arial" panose="020B0604020202020204" pitchFamily="34" charset="0"/>
              <a:buChar char="•"/>
            </a:pPr>
            <a:r>
              <a:rPr lang="en-US" sz="1000" dirty="0"/>
              <a:t>watches and observes, but does nothing, </a:t>
            </a:r>
          </a:p>
          <a:p>
            <a:pPr marL="171450" indent="-171450">
              <a:buFont typeface="Arial" panose="020B0604020202020204" pitchFamily="34" charset="0"/>
              <a:buChar char="•"/>
            </a:pPr>
            <a:r>
              <a:rPr lang="en-US" sz="1000" dirty="0"/>
              <a:t>they can sometimes join in, </a:t>
            </a:r>
          </a:p>
          <a:p>
            <a:pPr marL="171450" indent="-171450">
              <a:buFont typeface="Arial" panose="020B0604020202020204" pitchFamily="34" charset="0"/>
              <a:buChar char="•"/>
            </a:pPr>
            <a:r>
              <a:rPr lang="en-US" sz="1000" dirty="0"/>
              <a:t>but often just passively accepts this bullying </a:t>
            </a:r>
            <a:r>
              <a:rPr lang="en-US" sz="1000" dirty="0" err="1"/>
              <a:t>behaviour</a:t>
            </a:r>
            <a:r>
              <a:rPr lang="en-US" sz="1000" dirty="0"/>
              <a:t>. </a:t>
            </a:r>
          </a:p>
          <a:p>
            <a:pPr marL="171450" indent="-171450">
              <a:buFont typeface="Arial" panose="020B0604020202020204" pitchFamily="34" charset="0"/>
              <a:buChar char="•"/>
            </a:pPr>
            <a:r>
              <a:rPr lang="en-US" sz="1000" dirty="0"/>
              <a:t>They sometimes encourage the bully, by laughing, cheering, or making comments, just by being there, they provide the bully with an audience. </a:t>
            </a:r>
          </a:p>
          <a:p>
            <a:pPr marL="171450" indent="-171450">
              <a:buFont typeface="Arial" panose="020B0604020202020204" pitchFamily="34" charset="0"/>
              <a:buChar char="•"/>
            </a:pPr>
            <a:r>
              <a:rPr lang="en-US" sz="1000" dirty="0"/>
              <a:t>But when it comes to bullying, there is no such thing as NEUTRAL, you are either contributing to the problem, by doing nothing, or you are contributing to a solution, by intervening, standing up for the victim, getting help, or gathering evidence to share with someone who can help.</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24</a:t>
            </a:fld>
            <a:endParaRPr lang="en-ZA" dirty="0"/>
          </a:p>
        </p:txBody>
      </p:sp>
    </p:spTree>
    <p:extLst>
      <p:ext uri="{BB962C8B-B14F-4D97-AF65-F5344CB8AC3E}">
        <p14:creationId xmlns:p14="http://schemas.microsoft.com/office/powerpoint/2010/main" val="2983817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000" dirty="0"/>
              <a:t>Sometimes we are brought up with a belief systems that make us think it’s ok to bully others.  </a:t>
            </a:r>
          </a:p>
          <a:p>
            <a:endParaRPr lang="en-ZA" sz="1000" dirty="0"/>
          </a:p>
          <a:p>
            <a:r>
              <a:rPr lang="en-ZA" sz="1000" dirty="0"/>
              <a:t>These belief systems include:</a:t>
            </a:r>
          </a:p>
          <a:p>
            <a:pPr marL="171450" indent="-171450">
              <a:buFont typeface="Arial" panose="020B0604020202020204" pitchFamily="34" charset="0"/>
              <a:buChar char="•"/>
            </a:pPr>
            <a:r>
              <a:rPr lang="en-ZA" sz="1000" dirty="0"/>
              <a:t>Patriarchy, where men are believed to be superior and more important than women or children often causing toxic masculinity.</a:t>
            </a:r>
          </a:p>
          <a:p>
            <a:pPr marL="171450" indent="-171450">
              <a:buFont typeface="Arial" panose="020B0604020202020204" pitchFamily="34" charset="0"/>
              <a:buChar char="•"/>
            </a:pPr>
            <a:r>
              <a:rPr lang="en-ZA" sz="1000" dirty="0"/>
              <a:t>Fascism, nationalism, Nazism or far right political movements which all support inequality, autocracy and violent oppression of minorities. </a:t>
            </a:r>
          </a:p>
          <a:p>
            <a:pPr marL="171450" indent="-171450">
              <a:buFont typeface="Arial" panose="020B0604020202020204" pitchFamily="34" charset="0"/>
              <a:buChar char="•"/>
            </a:pPr>
            <a:r>
              <a:rPr lang="en-ZA" sz="1000" dirty="0"/>
              <a:t>Racism which is the prejudice and discrimination against people or groups of people on the basis of perceived racial or ethnic difference.  </a:t>
            </a:r>
          </a:p>
          <a:p>
            <a:pPr marL="171450" indent="-171450">
              <a:buFont typeface="Arial" panose="020B0604020202020204" pitchFamily="34" charset="0"/>
              <a:buChar char="•"/>
            </a:pPr>
            <a:r>
              <a:rPr lang="en-ZA" sz="1000" dirty="0"/>
              <a:t>Sexism or sexual discrimination, which discriminates against people for their sex or sexual identity. </a:t>
            </a:r>
          </a:p>
          <a:p>
            <a:pPr marL="171450" indent="-171450">
              <a:buFont typeface="Arial" panose="020B0604020202020204" pitchFamily="34" charset="0"/>
              <a:buChar char="•"/>
            </a:pPr>
            <a:r>
              <a:rPr lang="en-ZA" sz="1000" dirty="0"/>
              <a:t>Religious and cultural intolerance which discriminates against different religious or spiritual beliefs. </a:t>
            </a:r>
          </a:p>
          <a:p>
            <a:pPr marL="171450" indent="-171450">
              <a:buFont typeface="Arial" panose="020B0604020202020204" pitchFamily="34" charset="0"/>
              <a:buChar char="•"/>
            </a:pPr>
            <a:r>
              <a:rPr lang="en-ZA" sz="1000" dirty="0"/>
              <a:t>Ableism, when people with disabilities are discriminated against or denied access and opportunities in favour of able bodied individuals. </a:t>
            </a:r>
          </a:p>
          <a:p>
            <a:pPr marL="171450" indent="-171450">
              <a:buFont typeface="Arial" panose="020B0604020202020204" pitchFamily="34" charset="0"/>
              <a:buChar char="•"/>
            </a:pPr>
            <a:r>
              <a:rPr lang="en-ZA" sz="1000" dirty="0"/>
              <a:t>Sometimes, bullying behaviour is condoned or even encouraged in different environments or worlds. These different worlds include on the internet or social media, whilst gaming online, or playing a game of sport, or in certain institutional environments such as a student residence. </a:t>
            </a:r>
          </a:p>
          <a:p>
            <a:pPr marL="171450" indent="-171450">
              <a:buFont typeface="Arial" panose="020B0604020202020204" pitchFamily="34" charset="0"/>
              <a:buChar char="•"/>
            </a:pPr>
            <a:r>
              <a:rPr lang="en-ZA" sz="1000" dirty="0"/>
              <a:t>The most concerning negative belief system is often learnt from the people who are responsible for taking care of children, such as parents, guardians, teachers and coaches.  If they model bullying behaviour to a child, the child is likely to think that this behaviour is acceptable and will often repeat it amongst their peer groups socially, in school or on the sports field. </a:t>
            </a:r>
          </a:p>
          <a:p>
            <a:pPr marL="171450" indent="-171450">
              <a:buFont typeface="Arial" panose="020B0604020202020204" pitchFamily="34" charset="0"/>
              <a:buChar char="•"/>
            </a:pPr>
            <a:endParaRPr lang="en-ZA" sz="1000" dirty="0"/>
          </a:p>
          <a:p>
            <a:pPr marL="0" indent="0">
              <a:buFont typeface="Arial" panose="020B0604020202020204" pitchFamily="34" charset="0"/>
              <a:buNone/>
            </a:pPr>
            <a:r>
              <a:rPr lang="en-ZA" sz="1000" dirty="0"/>
              <a:t>None of these belief systems are acceptable or healthy for individuals, communities or society at large.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25</a:t>
            </a:fld>
            <a:endParaRPr lang="en-ZA" dirty="0"/>
          </a:p>
        </p:txBody>
      </p:sp>
    </p:spTree>
    <p:extLst>
      <p:ext uri="{BB962C8B-B14F-4D97-AF65-F5344CB8AC3E}">
        <p14:creationId xmlns:p14="http://schemas.microsoft.com/office/powerpoint/2010/main" val="3244599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a:t>When you search what is the opposite of bullying, there are many attributes that we can focus on such as camaraderie, empathy, esteem, support and solidarity…</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26</a:t>
            </a:fld>
            <a:endParaRPr lang="en-ZA" dirty="0"/>
          </a:p>
        </p:txBody>
      </p:sp>
    </p:spTree>
    <p:extLst>
      <p:ext uri="{BB962C8B-B14F-4D97-AF65-F5344CB8AC3E}">
        <p14:creationId xmlns:p14="http://schemas.microsoft.com/office/powerpoint/2010/main" val="25001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000" dirty="0"/>
              <a:t>But all of these attributes can be summarised into 4 key themes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27</a:t>
            </a:fld>
            <a:endParaRPr lang="en-ZA" dirty="0"/>
          </a:p>
        </p:txBody>
      </p:sp>
    </p:spTree>
    <p:extLst>
      <p:ext uri="{BB962C8B-B14F-4D97-AF65-F5344CB8AC3E}">
        <p14:creationId xmlns:p14="http://schemas.microsoft.com/office/powerpoint/2010/main" val="2252057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These themes show us how not to be a bully, or how to stop being a bully if you are one:</a:t>
            </a:r>
            <a:endParaRPr lang="en-ZA" sz="1000" dirty="0"/>
          </a:p>
          <a:p>
            <a:endParaRPr lang="en-ZA" sz="1000" dirty="0"/>
          </a:p>
          <a:p>
            <a:pPr marL="228600" indent="-228600">
              <a:buAutoNum type="arabicParenR"/>
            </a:pPr>
            <a:r>
              <a:rPr lang="en-ZA" sz="1000" dirty="0"/>
              <a:t>The first is to start building a positive community around you that fosters support and togetherness.</a:t>
            </a:r>
          </a:p>
          <a:p>
            <a:pPr marL="228600" indent="-228600">
              <a:buAutoNum type="arabicParenR"/>
            </a:pPr>
            <a:r>
              <a:rPr lang="en-ZA" sz="1000" dirty="0"/>
              <a:t>The next is to be a good citizen, when you have a choice, choose to do the right thing always.</a:t>
            </a:r>
          </a:p>
          <a:p>
            <a:pPr marL="228600" indent="-228600">
              <a:buAutoNum type="arabicParenR"/>
            </a:pPr>
            <a:r>
              <a:rPr lang="en-ZA" sz="1000" dirty="0"/>
              <a:t>You need to appreciate differences and diversity in others.</a:t>
            </a:r>
          </a:p>
          <a:p>
            <a:pPr marL="228600" indent="-228600">
              <a:buAutoNum type="arabicParenR"/>
            </a:pPr>
            <a:r>
              <a:rPr lang="en-ZA" sz="1000" dirty="0"/>
              <a:t>And finally, you need to practice love, empathy, care and kindness – in a world where you can be anything, choose to be kind!</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28</a:t>
            </a:fld>
            <a:endParaRPr lang="en-ZA" dirty="0"/>
          </a:p>
        </p:txBody>
      </p:sp>
    </p:spTree>
    <p:extLst>
      <p:ext uri="{BB962C8B-B14F-4D97-AF65-F5344CB8AC3E}">
        <p14:creationId xmlns:p14="http://schemas.microsoft.com/office/powerpoint/2010/main" val="283851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Now that we know what bullying is, it is important to create a vision for the kind of world we would like to create without it.  </a:t>
            </a:r>
          </a:p>
          <a:p>
            <a:endParaRPr lang="en-ZA" dirty="0"/>
          </a:p>
          <a:p>
            <a:r>
              <a:rPr lang="en-ZA" dirty="0"/>
              <a:t>In this exercise we will create a vision statement for a courageously kind world.</a:t>
            </a:r>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325522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sz="1200" b="0" dirty="0">
                <a:solidFill>
                  <a:schemeClr val="bg1"/>
                </a:solidFill>
                <a:latin typeface="Century Gothic" panose="020B0502020202020204" pitchFamily="34" charset="0"/>
                <a:ea typeface="MS PGothic" panose="020B0600070205080204" pitchFamily="34" charset="-128"/>
              </a:rPr>
              <a:t>This workshop will help you to:</a:t>
            </a:r>
            <a:endParaRPr lang="en-ZA" sz="1200" b="0" dirty="0"/>
          </a:p>
          <a:p>
            <a:pPr marL="342900" indent="-342900" algn="l">
              <a:spcBef>
                <a:spcPts val="600"/>
              </a:spcBef>
              <a:buFont typeface="Arial" panose="020B0604020202020204" pitchFamily="34" charset="0"/>
              <a:buChar char="•"/>
            </a:pPr>
            <a:r>
              <a:rPr lang="en-ZA" sz="1200" b="0" i="0" u="none" strike="noStrike" dirty="0">
                <a:solidFill>
                  <a:srgbClr val="3E0099"/>
                </a:solidFill>
                <a:effectLst/>
                <a:latin typeface="Arial Rounded MT Bold" panose="020F0704030504030204" pitchFamily="34" charset="77"/>
              </a:rPr>
              <a:t>Understand the importance of building a kinder world  where bullying is not tolerated at a personal or community level.</a:t>
            </a:r>
          </a:p>
          <a:p>
            <a:pPr marL="342900" indent="-342900" algn="l">
              <a:spcBef>
                <a:spcPts val="600"/>
              </a:spcBef>
              <a:buFont typeface="Arial" panose="020B0604020202020204" pitchFamily="34" charset="0"/>
              <a:buChar char="•"/>
            </a:pPr>
            <a:r>
              <a:rPr lang="en-ZA" sz="1200" b="0" i="0" u="none" strike="noStrike" dirty="0">
                <a:solidFill>
                  <a:srgbClr val="3E0099"/>
                </a:solidFill>
                <a:effectLst/>
                <a:latin typeface="Arial Rounded MT Bold" panose="020F0704030504030204" pitchFamily="34" charset="77"/>
              </a:rPr>
              <a:t>Understand what bullying is, who is involved, why, when and where it takes place in our communities</a:t>
            </a:r>
          </a:p>
          <a:p>
            <a:pPr marL="342900" indent="-342900" algn="l">
              <a:spcBef>
                <a:spcPts val="600"/>
              </a:spcBef>
              <a:buFont typeface="Arial" panose="020B0604020202020204" pitchFamily="34" charset="0"/>
              <a:buChar char="•"/>
            </a:pPr>
            <a:r>
              <a:rPr lang="en-ZA" sz="1200" b="0" i="0" u="none" strike="noStrike" dirty="0">
                <a:solidFill>
                  <a:srgbClr val="3E0099"/>
                </a:solidFill>
                <a:effectLst/>
                <a:latin typeface="Arial Rounded MT Bold" panose="020F0704030504030204" pitchFamily="34" charset="77"/>
              </a:rPr>
              <a:t>Develop a vision for a courageously kind world where bullying is eliminated.</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200" b="0" i="0" u="none" strike="noStrike" dirty="0">
                <a:solidFill>
                  <a:srgbClr val="3E0099"/>
                </a:solidFill>
                <a:effectLst/>
                <a:latin typeface="Arial Rounded MT Bold" panose="020F0704030504030204" pitchFamily="34" charset="77"/>
              </a:rPr>
              <a:t>Exploring the concept of empathy and learning tools to improve empathy at an individual and community level.</a:t>
            </a:r>
          </a:p>
          <a:p>
            <a:pPr marL="342900" indent="-342900">
              <a:spcBef>
                <a:spcPts val="600"/>
              </a:spcBef>
              <a:buFont typeface="Arial" panose="020B0604020202020204" pitchFamily="34" charset="0"/>
              <a:buChar char="•"/>
            </a:pPr>
            <a:r>
              <a:rPr lang="en-ZA" sz="1200" b="0" dirty="0">
                <a:solidFill>
                  <a:srgbClr val="3E0099"/>
                </a:solidFill>
                <a:latin typeface="Arial Rounded MT Bold" panose="020F0704030504030204" pitchFamily="34" charset="77"/>
              </a:rPr>
              <a:t>D</a:t>
            </a:r>
            <a:r>
              <a:rPr lang="en-ZA" sz="1200" b="0" i="0" u="none" strike="noStrike" dirty="0">
                <a:solidFill>
                  <a:srgbClr val="3E0099"/>
                </a:solidFill>
                <a:effectLst/>
                <a:latin typeface="Arial Rounded MT Bold" panose="020F0704030504030204" pitchFamily="34" charset="77"/>
              </a:rPr>
              <a:t>eveloping assertiveness skills through building self-esteem, self-worth, personal identity and embracing our inner superhero.</a:t>
            </a:r>
            <a:endParaRPr lang="en-ZA" sz="1200" b="0" dirty="0">
              <a:solidFill>
                <a:srgbClr val="3E0099"/>
              </a:solidFill>
              <a:latin typeface="Arial Rounded MT Bold" panose="020F0704030504030204" pitchFamily="34" charset="77"/>
            </a:endParaRPr>
          </a:p>
          <a:p>
            <a:pPr marL="342900" indent="-342900">
              <a:spcBef>
                <a:spcPts val="600"/>
              </a:spcBef>
              <a:buFont typeface="Arial" panose="020B0604020202020204" pitchFamily="34" charset="0"/>
              <a:buChar char="•"/>
            </a:pPr>
            <a:r>
              <a:rPr lang="en-ZA" sz="1200" b="0" dirty="0">
                <a:solidFill>
                  <a:srgbClr val="3E0099"/>
                </a:solidFill>
                <a:latin typeface="Arial Rounded MT Bold" panose="020F0704030504030204" pitchFamily="34" charset="77"/>
              </a:rPr>
              <a:t>Developing </a:t>
            </a:r>
            <a:r>
              <a:rPr lang="en-ZA" sz="1200" b="0" i="0" u="none" strike="noStrike" dirty="0">
                <a:solidFill>
                  <a:srgbClr val="3E0099"/>
                </a:solidFill>
                <a:effectLst/>
                <a:latin typeface="Arial Rounded MT Bold" panose="020F0704030504030204" pitchFamily="34" charset="77"/>
              </a:rPr>
              <a:t>win/win partnerships to help address bullying in our communities.</a:t>
            </a:r>
          </a:p>
          <a:p>
            <a:pPr marL="342900" indent="-342900">
              <a:spcBef>
                <a:spcPts val="600"/>
              </a:spcBef>
              <a:buFont typeface="Arial" panose="020B0604020202020204" pitchFamily="34" charset="0"/>
              <a:buChar char="•"/>
            </a:pPr>
            <a:r>
              <a:rPr lang="en-ZA" sz="1200" b="0" i="0" u="none" strike="noStrike" dirty="0">
                <a:solidFill>
                  <a:srgbClr val="3E0099"/>
                </a:solidFill>
                <a:effectLst/>
                <a:latin typeface="Arial Rounded MT Bold" panose="020F0704030504030204" pitchFamily="34" charset="77"/>
              </a:rPr>
              <a:t>Identify the values that will help us achieve our courageously kind world vision.</a:t>
            </a:r>
          </a:p>
          <a:p>
            <a:pPr marL="342900" indent="-342900">
              <a:spcBef>
                <a:spcPts val="600"/>
              </a:spcBef>
              <a:buFont typeface="Arial" panose="020B0604020202020204" pitchFamily="34" charset="0"/>
              <a:buChar char="•"/>
            </a:pPr>
            <a:r>
              <a:rPr lang="en-ZA" sz="1200" b="0" i="0" u="none" strike="noStrike" dirty="0">
                <a:solidFill>
                  <a:srgbClr val="3E0099"/>
                </a:solidFill>
                <a:effectLst/>
                <a:latin typeface="Arial Rounded MT Bold" panose="020F0704030504030204" pitchFamily="34" charset="77"/>
              </a:rPr>
              <a:t>Develop an action plan to ensure sustainable behaviour change.</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1686740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create this vision we need to ask ourselves 3 questions:</a:t>
            </a:r>
          </a:p>
          <a:p>
            <a:pPr marL="228600" indent="-228600">
              <a:buAutoNum type="arabicParenR"/>
            </a:pPr>
            <a:r>
              <a:rPr lang="en-ZA" dirty="0"/>
              <a:t>The world would be a kinder place if?</a:t>
            </a:r>
          </a:p>
          <a:p>
            <a:pPr marL="228600" indent="-228600">
              <a:buAutoNum type="arabicParenR"/>
            </a:pPr>
            <a:r>
              <a:rPr lang="en-ZA" dirty="0"/>
              <a:t>I or we will help create this world by?</a:t>
            </a:r>
          </a:p>
          <a:p>
            <a:pPr marL="228600" indent="-228600">
              <a:buAutoNum type="arabicParenR"/>
            </a:pPr>
            <a:r>
              <a:rPr lang="en-ZA" dirty="0"/>
              <a:t>And when people see me or us, they will think?</a:t>
            </a:r>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2609572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Capture your answers using this template or simply writing them down on a piece of paper.</a:t>
            </a:r>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3329391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Love and compassion are the most powerful tools to solve conflict, and we develop this capacity through understanding empathy, affiliation and care.</a:t>
            </a:r>
          </a:p>
          <a:p>
            <a:endParaRPr lang="en-ZA" dirty="0"/>
          </a:p>
          <a:p>
            <a:r>
              <a:rPr lang="en-ZA" dirty="0"/>
              <a:t>Empathy is the ability to understand and share the feelings of others, whether happy or sad, pain or joy, suffering or abundance. </a:t>
            </a:r>
          </a:p>
          <a:p>
            <a:endParaRPr lang="en-ZA" dirty="0"/>
          </a:p>
          <a:p>
            <a:endParaRPr lang="en-ZA" sz="1200"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32</a:t>
            </a:fld>
            <a:endParaRPr lang="en-ZA"/>
          </a:p>
        </p:txBody>
      </p:sp>
    </p:spTree>
    <p:extLst>
      <p:ext uri="{BB962C8B-B14F-4D97-AF65-F5344CB8AC3E}">
        <p14:creationId xmlns:p14="http://schemas.microsoft.com/office/powerpoint/2010/main" val="3326426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Just as there are different belief systems that condone bullying, there are also belief systems that encourage empathy:</a:t>
            </a:r>
          </a:p>
          <a:p>
            <a:pPr marL="171450" indent="-171450">
              <a:buFont typeface="Arial" panose="020B0604020202020204" pitchFamily="34" charset="0"/>
              <a:buChar char="•"/>
            </a:pPr>
            <a:r>
              <a:rPr lang="en-ZA" dirty="0"/>
              <a:t>In ancient Greece, Agape fostered a love human kind.</a:t>
            </a:r>
          </a:p>
          <a:p>
            <a:pPr marL="171450" indent="-171450">
              <a:buFont typeface="Arial" panose="020B0604020202020204" pitchFamily="34" charset="0"/>
              <a:buChar char="•"/>
            </a:pPr>
            <a:r>
              <a:rPr lang="en-ZA" dirty="0"/>
              <a:t>In Africa the belief system of Ubuntu, also called </a:t>
            </a:r>
            <a:r>
              <a:rPr lang="en-ZA" dirty="0" err="1"/>
              <a:t>Botho</a:t>
            </a:r>
            <a:r>
              <a:rPr lang="en-ZA" dirty="0"/>
              <a:t>, </a:t>
            </a:r>
            <a:r>
              <a:rPr lang="en-ZA" dirty="0" err="1"/>
              <a:t>Unhu</a:t>
            </a:r>
            <a:r>
              <a:rPr lang="en-ZA" dirty="0"/>
              <a:t>, </a:t>
            </a:r>
            <a:r>
              <a:rPr lang="en-ZA" dirty="0" err="1"/>
              <a:t>Umunthu</a:t>
            </a:r>
            <a:r>
              <a:rPr lang="en-ZA" dirty="0"/>
              <a:t>, Utu and </a:t>
            </a:r>
            <a:r>
              <a:rPr lang="en-ZA" dirty="0" err="1"/>
              <a:t>Kimuntu</a:t>
            </a:r>
            <a:r>
              <a:rPr lang="en-ZA" dirty="0"/>
              <a:t> speaks to a shared humanity.</a:t>
            </a:r>
          </a:p>
          <a:p>
            <a:pPr marL="171450" indent="-171450">
              <a:buFont typeface="Arial" panose="020B0604020202020204" pitchFamily="34" charset="0"/>
              <a:buChar char="•"/>
            </a:pPr>
            <a:r>
              <a:rPr lang="en-ZA" dirty="0"/>
              <a:t>In Japan, </a:t>
            </a:r>
            <a:r>
              <a:rPr lang="en-ZA" dirty="0" err="1"/>
              <a:t>Kyosei</a:t>
            </a:r>
            <a:r>
              <a:rPr lang="en-ZA" dirty="0"/>
              <a:t>, is a philosophy for </a:t>
            </a:r>
            <a:r>
              <a:rPr lang="en-ZA" b="0" i="0" u="none" strike="noStrike" dirty="0">
                <a:solidFill>
                  <a:srgbClr val="333333"/>
                </a:solidFill>
                <a:effectLst/>
                <a:latin typeface="muliregular"/>
              </a:rPr>
              <a:t>living and working together for the common good of mankind</a:t>
            </a:r>
            <a:r>
              <a:rPr lang="en-Z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i="0" u="none" strike="noStrike" dirty="0">
                <a:solidFill>
                  <a:srgbClr val="202122"/>
                </a:solidFill>
                <a:effectLst/>
                <a:latin typeface="Arial" panose="020B0604020202020204" pitchFamily="34" charset="0"/>
              </a:rPr>
              <a:t>In psychology we talk about attachment and in anthropology, kinship, to explain our natural and biological desire to connect meaningfully with others.</a:t>
            </a:r>
            <a:endParaRPr lang="en-ZA" b="0" i="0" u="none" strike="noStrike" dirty="0">
              <a:solidFill>
                <a:srgbClr val="212529"/>
              </a:solidFill>
              <a:effectLst/>
              <a:latin typeface="-apple-system"/>
            </a:endParaRPr>
          </a:p>
          <a:p>
            <a:pPr marL="171450" indent="-171450">
              <a:buFont typeface="Arial" panose="020B0604020202020204" pitchFamily="34" charset="0"/>
              <a:buChar char="•"/>
            </a:pPr>
            <a:r>
              <a:rPr lang="en-ZA" b="0" i="0" u="none" strike="noStrike" dirty="0">
                <a:solidFill>
                  <a:srgbClr val="212529"/>
                </a:solidFill>
                <a:effectLst/>
                <a:latin typeface="-apple-system"/>
              </a:rPr>
              <a:t>And most religions around the world speak of a ‘</a:t>
            </a:r>
            <a:r>
              <a:rPr lang="en-ZA" b="0" i="0" u="none" strike="noStrike" dirty="0">
                <a:solidFill>
                  <a:srgbClr val="202122"/>
                </a:solidFill>
                <a:effectLst/>
                <a:latin typeface="Arial" panose="020B0604020202020204" pitchFamily="34" charset="0"/>
              </a:rPr>
              <a:t>Golden Rule’, which is a principle of treating others as one wants to be treated, an ethic of reciprocity.</a:t>
            </a:r>
          </a:p>
        </p:txBody>
      </p:sp>
      <p:sp>
        <p:nvSpPr>
          <p:cNvPr id="4" name="Slide Number Placeholder 3"/>
          <p:cNvSpPr>
            <a:spLocks noGrp="1"/>
          </p:cNvSpPr>
          <p:nvPr>
            <p:ph type="sldNum" sz="quarter" idx="5"/>
          </p:nvPr>
        </p:nvSpPr>
        <p:spPr/>
        <p:txBody>
          <a:bodyPr/>
          <a:lstStyle/>
          <a:p>
            <a:fld id="{DF9EFC38-92A7-4091-BBA3-9AC4DF771430}" type="slidenum">
              <a:rPr lang="en-ZA" smtClean="0"/>
              <a:t>33</a:t>
            </a:fld>
            <a:endParaRPr lang="en-ZA"/>
          </a:p>
        </p:txBody>
      </p:sp>
    </p:spTree>
    <p:extLst>
      <p:ext uri="{BB962C8B-B14F-4D97-AF65-F5344CB8AC3E}">
        <p14:creationId xmlns:p14="http://schemas.microsoft.com/office/powerpoint/2010/main" val="1806220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rPr>
              <a:t>The most important thing to remember is that empathy is a skill, that can be taught and learnt, it is not a trait that we are born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rPr>
              <a:t>To be empathetic we need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rPr>
              <a:t>listen,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rPr>
              <a:t>understand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rPr>
              <a:t>connect with other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0" i="0" u="none" strike="noStrike" dirty="0">
                <a:solidFill>
                  <a:srgbClr val="212529"/>
                </a:solidFill>
                <a:effectLst/>
                <a:latin typeface="-apple-system"/>
              </a:rPr>
              <a:t>To walk a mile in another person’s shoes… to understand their world from their perspective.</a:t>
            </a:r>
          </a:p>
        </p:txBody>
      </p:sp>
      <p:sp>
        <p:nvSpPr>
          <p:cNvPr id="4" name="Slide Number Placeholder 3"/>
          <p:cNvSpPr>
            <a:spLocks noGrp="1"/>
          </p:cNvSpPr>
          <p:nvPr>
            <p:ph type="sldNum" sz="quarter" idx="5"/>
          </p:nvPr>
        </p:nvSpPr>
        <p:spPr/>
        <p:txBody>
          <a:bodyPr/>
          <a:lstStyle/>
          <a:p>
            <a:fld id="{DF9EFC38-92A7-4091-BBA3-9AC4DF771430}" type="slidenum">
              <a:rPr lang="en-ZA" smtClean="0"/>
              <a:t>34</a:t>
            </a:fld>
            <a:endParaRPr lang="en-ZA"/>
          </a:p>
        </p:txBody>
      </p:sp>
    </p:spTree>
    <p:extLst>
      <p:ext uri="{BB962C8B-B14F-4D97-AF65-F5344CB8AC3E}">
        <p14:creationId xmlns:p14="http://schemas.microsoft.com/office/powerpoint/2010/main" val="367841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There are, however, good and bad sides to empathy:</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On the one hand, it can be a force for good in the world.</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Our ability to mirror other people’s feelings is at the core of our ability to help, heal and care for others.</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However, sometimes we react very strongly to the emotions of people we identify with, and blame people outside of our group or community for their pain or hurt. This ‘us vs them’ side-taking in a group setting can lead to extreme violence against others, as seen historically with colonialism, genocide and cultural or religious intolerance, and in the present day, movements such as the cancel or call-out culture.</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Sometimes, when we are exposed to high levels of suffering, we can experience ‘empathic distress’, where other people’s emotions become ours, and we are unable to identify or regulate our own emotions as a result.  ‘Empathy fatigue’ can lead to burn out, stress, and anxiety in some people, whilst others may become desensitized and actively disconnect or step away from the suffering of others.</a:t>
            </a:r>
          </a:p>
          <a:p>
            <a:pPr marL="171450" indent="-171450">
              <a:buFont typeface="Arial" panose="020B0604020202020204" pitchFamily="34" charset="0"/>
              <a:buChar char="•"/>
            </a:pPr>
            <a:endParaRPr lang="en-ZA" b="0" i="0" u="none" strike="noStrike"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F9EFC38-92A7-4091-BBA3-9AC4DF771430}" type="slidenum">
              <a:rPr lang="en-ZA" smtClean="0"/>
              <a:t>35</a:t>
            </a:fld>
            <a:endParaRPr lang="en-ZA"/>
          </a:p>
        </p:txBody>
      </p:sp>
    </p:spTree>
    <p:extLst>
      <p:ext uri="{BB962C8B-B14F-4D97-AF65-F5344CB8AC3E}">
        <p14:creationId xmlns:p14="http://schemas.microsoft.com/office/powerpoint/2010/main" val="3765098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When we experience ‘empathy fatigue’ we can lash out at the very people we should be helping because we are exhausted by all the suffering we see around us. </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We focus on how we can protect ourselves, as we are feeling </a:t>
            </a:r>
          </a:p>
          <a:p>
            <a:pPr marL="628650" lvl="1"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pain, </a:t>
            </a:r>
          </a:p>
          <a:p>
            <a:pPr marL="628650" lvl="1"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anger </a:t>
            </a:r>
          </a:p>
          <a:p>
            <a:pPr marL="628650" lvl="1"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and stress.</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We need to learn how to regulate ourselves by converting our empathy into compassion.</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When we feel compassion, we feel a sense of </a:t>
            </a:r>
          </a:p>
          <a:p>
            <a:pPr marL="628650" lvl="1"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affiliation, </a:t>
            </a:r>
          </a:p>
          <a:p>
            <a:pPr marL="628650" lvl="1"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care and </a:t>
            </a:r>
          </a:p>
          <a:p>
            <a:pPr marL="628650" lvl="1"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love, and as we know, the capacity to love is infinite.</a:t>
            </a:r>
          </a:p>
          <a:p>
            <a:pPr marL="171450" indent="-171450">
              <a:buFont typeface="Arial" panose="020B0604020202020204" pitchFamily="34" charset="0"/>
              <a:buChar char="•"/>
            </a:pPr>
            <a:r>
              <a:rPr lang="en-ZA" b="0" i="0" u="none" strike="noStrike" dirty="0">
                <a:solidFill>
                  <a:srgbClr val="202122"/>
                </a:solidFill>
                <a:effectLst/>
                <a:latin typeface="Arial" panose="020B0604020202020204" pitchFamily="34" charset="0"/>
              </a:rPr>
              <a:t>By converting our feelings of empathy to compassion, we build resilience for ourselves and other people in our care network.</a:t>
            </a:r>
          </a:p>
        </p:txBody>
      </p:sp>
      <p:sp>
        <p:nvSpPr>
          <p:cNvPr id="4" name="Slide Number Placeholder 3"/>
          <p:cNvSpPr>
            <a:spLocks noGrp="1"/>
          </p:cNvSpPr>
          <p:nvPr>
            <p:ph type="sldNum" sz="quarter" idx="5"/>
          </p:nvPr>
        </p:nvSpPr>
        <p:spPr/>
        <p:txBody>
          <a:bodyPr/>
          <a:lstStyle/>
          <a:p>
            <a:fld id="{DF9EFC38-92A7-4091-BBA3-9AC4DF771430}" type="slidenum">
              <a:rPr lang="en-ZA" smtClean="0"/>
              <a:t>36</a:t>
            </a:fld>
            <a:endParaRPr lang="en-ZA"/>
          </a:p>
        </p:txBody>
      </p:sp>
    </p:spTree>
    <p:extLst>
      <p:ext uri="{BB962C8B-B14F-4D97-AF65-F5344CB8AC3E}">
        <p14:creationId xmlns:p14="http://schemas.microsoft.com/office/powerpoint/2010/main" val="1061173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sz="1200" dirty="0">
                <a:effectLst/>
              </a:rPr>
              <a:t>The good news is, research shows that if you are an empathetic person, you will be:</a:t>
            </a:r>
          </a:p>
          <a:p>
            <a:pPr marL="171450" indent="-171450">
              <a:buFont typeface="Arial" panose="020B0604020202020204" pitchFamily="34" charset="0"/>
              <a:buChar char="•"/>
            </a:pPr>
            <a:r>
              <a:rPr lang="en-ZA" sz="1200" dirty="0">
                <a:effectLst/>
              </a:rPr>
              <a:t>les stressed, </a:t>
            </a:r>
          </a:p>
          <a:p>
            <a:pPr marL="171450" indent="-171450">
              <a:buFont typeface="Arial" panose="020B0604020202020204" pitchFamily="34" charset="0"/>
              <a:buChar char="•"/>
            </a:pPr>
            <a:r>
              <a:rPr lang="en-ZA" sz="1200" dirty="0">
                <a:effectLst/>
              </a:rPr>
              <a:t>less depressed, </a:t>
            </a:r>
          </a:p>
          <a:p>
            <a:pPr marL="171450" indent="-171450">
              <a:buFont typeface="Arial" panose="020B0604020202020204" pitchFamily="34" charset="0"/>
              <a:buChar char="•"/>
            </a:pPr>
            <a:r>
              <a:rPr lang="en-ZA" sz="1200" dirty="0">
                <a:effectLst/>
              </a:rPr>
              <a:t>happier in relationships, </a:t>
            </a:r>
          </a:p>
          <a:p>
            <a:pPr marL="171450" indent="-171450">
              <a:buFont typeface="Arial" panose="020B0604020202020204" pitchFamily="34" charset="0"/>
              <a:buChar char="•"/>
            </a:pPr>
            <a:r>
              <a:rPr lang="en-ZA" sz="1200" dirty="0">
                <a:effectLst/>
              </a:rPr>
              <a:t>more successful at work,</a:t>
            </a:r>
          </a:p>
          <a:p>
            <a:pPr marL="171450" indent="-171450">
              <a:buFont typeface="Arial" panose="020B0604020202020204" pitchFamily="34" charset="0"/>
              <a:buChar char="•"/>
            </a:pPr>
            <a:r>
              <a:rPr lang="en-ZA" sz="1200" dirty="0">
                <a:effectLst/>
              </a:rPr>
              <a:t>And more satisfied with your life!</a:t>
            </a:r>
            <a:endParaRPr lang="en-US" sz="1200" dirty="0">
              <a:effectLst/>
            </a:endParaRPr>
          </a:p>
        </p:txBody>
      </p:sp>
      <p:sp>
        <p:nvSpPr>
          <p:cNvPr id="4" name="Slide Number Placeholder 3"/>
          <p:cNvSpPr>
            <a:spLocks noGrp="1"/>
          </p:cNvSpPr>
          <p:nvPr>
            <p:ph type="sldNum" sz="quarter" idx="5"/>
          </p:nvPr>
        </p:nvSpPr>
        <p:spPr/>
        <p:txBody>
          <a:bodyPr/>
          <a:lstStyle/>
          <a:p>
            <a:fld id="{DF9EFC38-92A7-4091-BBA3-9AC4DF771430}" type="slidenum">
              <a:rPr lang="en-ZA" smtClean="0"/>
              <a:t>37</a:t>
            </a:fld>
            <a:endParaRPr lang="en-ZA"/>
          </a:p>
        </p:txBody>
      </p:sp>
    </p:spTree>
    <p:extLst>
      <p:ext uri="{BB962C8B-B14F-4D97-AF65-F5344CB8AC3E}">
        <p14:creationId xmlns:p14="http://schemas.microsoft.com/office/powerpoint/2010/main" val="291543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This is a useful exercise to think about empathy in the context of bullying:</a:t>
            </a:r>
          </a:p>
          <a:p>
            <a:pPr marL="171450" indent="-171450">
              <a:buFont typeface="Arial" panose="020B0604020202020204" pitchFamily="34" charset="0"/>
              <a:buChar char="•"/>
            </a:pPr>
            <a:r>
              <a:rPr lang="en-US" sz="1000" dirty="0"/>
              <a:t>Ask your participants to think about how the different people in the bullying triangle feel? (Capture these feelings on a flip chart)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The bully may be feeling ashamed, </a:t>
            </a:r>
          </a:p>
          <a:p>
            <a:pPr marL="171450" indent="-171450">
              <a:buFont typeface="Arial" panose="020B0604020202020204" pitchFamily="34" charset="0"/>
              <a:buChar char="•"/>
            </a:pPr>
            <a:r>
              <a:rPr lang="en-US" sz="1000" dirty="0"/>
              <a:t>Angry and scared</a:t>
            </a:r>
          </a:p>
          <a:p>
            <a:pPr marL="171450" indent="-171450">
              <a:buFont typeface="Arial" panose="020B0604020202020204" pitchFamily="34" charset="0"/>
              <a:buChar char="•"/>
            </a:pPr>
            <a:r>
              <a:rPr lang="en-US" sz="1000" dirty="0"/>
              <a:t>They may feel powerful, but alone</a:t>
            </a:r>
          </a:p>
          <a:p>
            <a:pPr marL="171450" indent="-171450">
              <a:buFont typeface="Arial" panose="020B0604020202020204" pitchFamily="34" charset="0"/>
              <a:buChar char="•"/>
            </a:pPr>
            <a:r>
              <a:rPr lang="en-US" sz="1000" dirty="0"/>
              <a:t>And they may feel like they have no real friends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Now think about how the bullied victim feels?</a:t>
            </a:r>
          </a:p>
          <a:p>
            <a:pPr marL="171450" indent="-171450">
              <a:buFont typeface="Arial" panose="020B0604020202020204" pitchFamily="34" charset="0"/>
              <a:buChar char="•"/>
            </a:pPr>
            <a:r>
              <a:rPr lang="en-US" sz="1000" dirty="0"/>
              <a:t>They may feel disempowered and unable to do anything</a:t>
            </a:r>
          </a:p>
          <a:p>
            <a:pPr marL="171450" indent="-171450">
              <a:buFont typeface="Arial" panose="020B0604020202020204" pitchFamily="34" charset="0"/>
              <a:buChar char="•"/>
            </a:pPr>
            <a:r>
              <a:rPr lang="en-US" sz="1000" dirty="0"/>
              <a:t>Embarrassed</a:t>
            </a:r>
          </a:p>
          <a:p>
            <a:pPr marL="171450" indent="-171450">
              <a:buFont typeface="Arial" panose="020B0604020202020204" pitchFamily="34" charset="0"/>
              <a:buChar char="•"/>
            </a:pPr>
            <a:r>
              <a:rPr lang="en-US" sz="1000" dirty="0"/>
              <a:t>Humiliated</a:t>
            </a:r>
          </a:p>
          <a:p>
            <a:pPr marL="171450" indent="-171450">
              <a:buFont typeface="Arial" panose="020B0604020202020204" pitchFamily="34" charset="0"/>
              <a:buChar char="•"/>
            </a:pPr>
            <a:r>
              <a:rPr lang="en-US" sz="1000" dirty="0"/>
              <a:t>And scared.</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Finally think about how the bystander feels?</a:t>
            </a:r>
          </a:p>
          <a:p>
            <a:pPr marL="171450" indent="-171450">
              <a:buFont typeface="Arial" panose="020B0604020202020204" pitchFamily="34" charset="0"/>
              <a:buChar char="•"/>
            </a:pPr>
            <a:r>
              <a:rPr lang="en-US" sz="1000" dirty="0"/>
              <a:t>They may be afraid for themselves.</a:t>
            </a:r>
          </a:p>
          <a:p>
            <a:pPr marL="171450" indent="-171450">
              <a:buFont typeface="Arial" panose="020B0604020202020204" pitchFamily="34" charset="0"/>
              <a:buChar char="•"/>
            </a:pPr>
            <a:r>
              <a:rPr lang="en-US" sz="1000" dirty="0"/>
              <a:t>They may feel helpless.</a:t>
            </a:r>
          </a:p>
          <a:p>
            <a:pPr marL="171450" indent="-171450">
              <a:buFont typeface="Arial" panose="020B0604020202020204" pitchFamily="34" charset="0"/>
              <a:buChar char="•"/>
            </a:pPr>
            <a:r>
              <a:rPr lang="en-US" sz="1000" dirty="0"/>
              <a:t>Guilty, </a:t>
            </a:r>
          </a:p>
          <a:p>
            <a:pPr marL="171450" indent="-171450">
              <a:buFont typeface="Arial" panose="020B0604020202020204" pitchFamily="34" charset="0"/>
              <a:buChar char="•"/>
            </a:pPr>
            <a:r>
              <a:rPr lang="en-US" sz="1000" dirty="0"/>
              <a:t>And sad.</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38</a:t>
            </a:fld>
            <a:endParaRPr lang="en-ZA" dirty="0"/>
          </a:p>
        </p:txBody>
      </p:sp>
    </p:spTree>
    <p:extLst>
      <p:ext uri="{BB962C8B-B14F-4D97-AF65-F5344CB8AC3E}">
        <p14:creationId xmlns:p14="http://schemas.microsoft.com/office/powerpoint/2010/main" val="1437798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Now lets’ take away the labels? (On the flip chart, cross out or cover each of the bully, bullied and bystander labels)</a:t>
            </a:r>
          </a:p>
          <a:p>
            <a:endParaRPr lang="en-US" sz="1000" dirty="0"/>
          </a:p>
          <a:p>
            <a:r>
              <a:rPr lang="en-US" sz="1000" dirty="0"/>
              <a:t>Can you see how when we take away the labels, each of the people involved can feel all the emotions we have discussed. </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Exercise:</a:t>
            </a:r>
          </a:p>
          <a:p>
            <a:pPr marL="171450" indent="-171450">
              <a:buFont typeface="Arial" panose="020B0604020202020204" pitchFamily="34" charset="0"/>
              <a:buChar char="•"/>
            </a:pPr>
            <a:r>
              <a:rPr lang="en-US" sz="1000" dirty="0"/>
              <a:t>You can also do this as a role-playing exercise where everyone sits on a chair that represents the bully, the bullied and the bystander.  </a:t>
            </a:r>
          </a:p>
          <a:p>
            <a:pPr marL="171450" indent="-171450">
              <a:buFont typeface="Arial" panose="020B0604020202020204" pitchFamily="34" charset="0"/>
              <a:buChar char="•"/>
            </a:pPr>
            <a:r>
              <a:rPr lang="en-US" sz="1000" dirty="0"/>
              <a:t>They should role play a bullying experience and then talk about how they felt in each of their roles.  </a:t>
            </a:r>
          </a:p>
          <a:p>
            <a:pPr marL="171450" indent="-171450">
              <a:buFont typeface="Arial" panose="020B0604020202020204" pitchFamily="34" charset="0"/>
              <a:buChar char="•"/>
            </a:pPr>
            <a:r>
              <a:rPr lang="en-US" sz="1000" dirty="0"/>
              <a:t>Get your participants to switch chairs and roles, and then reenact another bullying experience and again talk about how they felt in their new roles. </a:t>
            </a:r>
          </a:p>
          <a:p>
            <a:pPr marL="171450" indent="-171450">
              <a:buFont typeface="Arial" panose="020B0604020202020204" pitchFamily="34" charset="0"/>
              <a:buChar char="•"/>
            </a:pPr>
            <a:r>
              <a:rPr lang="en-US" sz="1000" dirty="0"/>
              <a:t>Once each person has experienced each role, discuss how each of the feelings that they felt can be experienced by each of the individuals in the bullying triangle.</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39</a:t>
            </a:fld>
            <a:endParaRPr lang="en-ZA" dirty="0"/>
          </a:p>
        </p:txBody>
      </p:sp>
    </p:spTree>
    <p:extLst>
      <p:ext uri="{BB962C8B-B14F-4D97-AF65-F5344CB8AC3E}">
        <p14:creationId xmlns:p14="http://schemas.microsoft.com/office/powerpoint/2010/main" val="102937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sz="1200" b="0" dirty="0">
                <a:solidFill>
                  <a:schemeClr val="bg1"/>
                </a:solidFill>
                <a:latin typeface="Century Gothic" panose="020B0502020202020204" pitchFamily="34" charset="0"/>
                <a:ea typeface="MS PGothic" panose="020B0600070205080204" pitchFamily="34" charset="-128"/>
              </a:rPr>
              <a:t>The workshop can be run in 4 hours or broken up into 4 x 1 hour smaller sessions.</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The workshop starts with telling our own personal bullying stories.</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Gaining insight into bullying.</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Developing a courageously kind world vision.</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A short break is recommended at this stage which is followed by an exercise exploring empathy.</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A self esteem exercise.</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Exploring assertiveness through a range of role play exercises.</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Another short break is recommended at this time which is followed by a partnership exercise.</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A values exercise.</a:t>
            </a:r>
          </a:p>
          <a:p>
            <a:pPr marL="171450" indent="-171450">
              <a:buFont typeface="Arial" panose="020B0604020202020204" pitchFamily="34" charset="0"/>
              <a:buChar char="•"/>
            </a:pPr>
            <a:r>
              <a:rPr lang="en-ZA" sz="1200" b="0" dirty="0">
                <a:solidFill>
                  <a:schemeClr val="bg1"/>
                </a:solidFill>
                <a:latin typeface="Century Gothic" panose="020B0502020202020204" pitchFamily="34" charset="0"/>
                <a:ea typeface="MS PGothic" panose="020B0600070205080204" pitchFamily="34" charset="-128"/>
              </a:rPr>
              <a:t>And we finish off with an action panning exercise.</a:t>
            </a:r>
          </a:p>
          <a:p>
            <a:pPr marL="0" indent="0">
              <a:buFont typeface="Arial" panose="020B0604020202020204" pitchFamily="34" charset="0"/>
              <a:buNone/>
            </a:pPr>
            <a:r>
              <a:rPr lang="en-ZA" sz="1200" b="0" dirty="0">
                <a:solidFill>
                  <a:schemeClr val="bg1"/>
                </a:solidFill>
                <a:latin typeface="Century Gothic" panose="020B0502020202020204" pitchFamily="34" charset="0"/>
                <a:ea typeface="MS PGothic" panose="020B0600070205080204" pitchFamily="34" charset="-128"/>
              </a:rPr>
              <a:t>For details on how to break the workshop up into shorter session, please see the ‘courage community website.</a:t>
            </a:r>
            <a:endParaRPr lang="en-ZA" sz="1200" b="0" dirty="0"/>
          </a:p>
          <a:p>
            <a:pPr marL="342900" indent="-342900" algn="l">
              <a:spcBef>
                <a:spcPts val="600"/>
              </a:spcBef>
              <a:buFont typeface="Arial" panose="020B0604020202020204" pitchFamily="34" charset="0"/>
              <a:buChar char="•"/>
            </a:pPr>
            <a:endParaRPr lang="en-ZA" sz="1200" b="0" i="0" u="none" strike="noStrike" dirty="0">
              <a:solidFill>
                <a:srgbClr val="3E0099"/>
              </a:solidFill>
              <a:effectLst/>
              <a:latin typeface="Arial Rounded MT Bold" panose="020F0704030504030204" pitchFamily="34" charset="77"/>
            </a:endParaRP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3571484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Empathy starts with ourselves, not only do we need to be kinder and more compassionate with ourselves, we also need to appreciate our own unique way of being in the world.  This is about developing our own personal identity.</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40</a:t>
            </a:fld>
            <a:endParaRPr lang="en-ZA" dirty="0"/>
          </a:p>
        </p:txBody>
      </p:sp>
    </p:spTree>
    <p:extLst>
      <p:ext uri="{BB962C8B-B14F-4D97-AF65-F5344CB8AC3E}">
        <p14:creationId xmlns:p14="http://schemas.microsoft.com/office/powerpoint/2010/main" val="1367560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Think about a world where everyone is exactly the same?  Everyone would agree with everything you say. Everyone would look the same, and no one would have different opinions.   Is this a world that you would like to live in it? The truth is, it would probably be quite boring!  Having different people in the world, makes our lives interesting and exciting, and gives us new ideas.  </a:t>
            </a:r>
          </a:p>
          <a:p>
            <a:endParaRPr lang="en-ZA" sz="1000" dirty="0"/>
          </a:p>
          <a:p>
            <a:r>
              <a:rPr lang="en-ZA" sz="1000" dirty="0"/>
              <a:t>So what makes you unique and different and how do you make the world a more interesting place to live?</a:t>
            </a:r>
          </a:p>
          <a:p>
            <a:endParaRPr lang="en-ZA" sz="1000" dirty="0"/>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41</a:t>
            </a:fld>
            <a:endParaRPr lang="en-ZA" dirty="0"/>
          </a:p>
        </p:txBody>
      </p:sp>
    </p:spTree>
    <p:extLst>
      <p:ext uri="{BB962C8B-B14F-4D97-AF65-F5344CB8AC3E}">
        <p14:creationId xmlns:p14="http://schemas.microsoft.com/office/powerpoint/2010/main" val="2691378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It is important to spend some time thinking about this, and even developing our own personal brand identity.</a:t>
            </a:r>
          </a:p>
          <a:p>
            <a:endParaRPr lang="en-ZA" sz="1000" dirty="0"/>
          </a:p>
          <a:p>
            <a:r>
              <a:rPr lang="en-ZA" sz="1000" dirty="0"/>
              <a:t>A fun way to think about this is to create our own personal crests, just the like the crests we see at our schools. </a:t>
            </a:r>
          </a:p>
          <a:p>
            <a:endParaRPr lang="en-ZA" sz="1000" dirty="0"/>
          </a:p>
          <a:p>
            <a:r>
              <a:rPr lang="en-ZA" sz="1000" dirty="0"/>
              <a:t>To create your own personal crest:</a:t>
            </a:r>
          </a:p>
          <a:p>
            <a:pPr marL="171450" indent="-171450">
              <a:buFont typeface="Arial" panose="020B0604020202020204" pitchFamily="34" charset="0"/>
              <a:buChar char="•"/>
            </a:pPr>
            <a:r>
              <a:rPr lang="en-ZA" sz="1000" dirty="0"/>
              <a:t>Start with selecting an animal that you think represents who you are and/or who you would like to become.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42</a:t>
            </a:fld>
            <a:endParaRPr lang="en-ZA" dirty="0"/>
          </a:p>
        </p:txBody>
      </p:sp>
    </p:spTree>
    <p:extLst>
      <p:ext uri="{BB962C8B-B14F-4D97-AF65-F5344CB8AC3E}">
        <p14:creationId xmlns:p14="http://schemas.microsoft.com/office/powerpoint/2010/main" val="504241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000" dirty="0"/>
              <a:t>Then select a shield shape that speaks to you and your personality.</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43</a:t>
            </a:fld>
            <a:endParaRPr lang="en-ZA" dirty="0"/>
          </a:p>
        </p:txBody>
      </p:sp>
    </p:spTree>
    <p:extLst>
      <p:ext uri="{BB962C8B-B14F-4D97-AF65-F5344CB8AC3E}">
        <p14:creationId xmlns:p14="http://schemas.microsoft.com/office/powerpoint/2010/main" val="129353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000" dirty="0"/>
              <a:t>Choose your favourite colours to bring your crest to life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44</a:t>
            </a:fld>
            <a:endParaRPr lang="en-ZA" dirty="0"/>
          </a:p>
        </p:txBody>
      </p:sp>
    </p:spTree>
    <p:extLst>
      <p:ext uri="{BB962C8B-B14F-4D97-AF65-F5344CB8AC3E}">
        <p14:creationId xmlns:p14="http://schemas.microsoft.com/office/powerpoint/2010/main" val="2038251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000" dirty="0"/>
              <a:t>And finally, create a personal motto or tagline that inspires you and and the person you would like to become.</a:t>
            </a:r>
          </a:p>
          <a:p>
            <a:pPr marL="0" indent="0">
              <a:buFont typeface="Arial" panose="020B0604020202020204" pitchFamily="34" charset="0"/>
              <a:buNone/>
            </a:pPr>
            <a:endParaRPr lang="en-ZA" sz="1000" dirty="0"/>
          </a:p>
          <a:p>
            <a:pPr marL="0" indent="0">
              <a:buFont typeface="Arial" panose="020B0604020202020204" pitchFamily="34" charset="0"/>
              <a:buNone/>
            </a:pPr>
            <a:r>
              <a:rPr lang="en-ZA" sz="1000" dirty="0"/>
              <a:t>Having a personal crest and motto is a really good way to clearly define who you are and what is important to you.</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45</a:t>
            </a:fld>
            <a:endParaRPr lang="en-ZA" dirty="0"/>
          </a:p>
        </p:txBody>
      </p:sp>
    </p:spTree>
    <p:extLst>
      <p:ext uri="{BB962C8B-B14F-4D97-AF65-F5344CB8AC3E}">
        <p14:creationId xmlns:p14="http://schemas.microsoft.com/office/powerpoint/2010/main" val="578111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Understanding the feelings of others and your own personal indemnity are a good place to start, but empathy and compassion should be practiced often, to ensure that we stay resilient in the face of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Some ways to practice empathy and compassion include: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dirty="0"/>
              <a:t>Be kind to yourself -  Think about something you have been struggling with recently and how you have been talking to yourself about it.  Now think about how you would talk to a dear friend who was struggling with the same issue and how would you support them?  Notice how we are often patient, generous and forgiving with our friends, but harsh, critical and blaming of ourselves.  Try to be as compassionate with yourself as you are with those you care about.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dirty="0"/>
              <a:t>Be kind to others – when we are feeling tired, stressed and overwhelmed, it is easy to cut ourselves off from the world, as a self preservation strategy.  But the quickest way to reenergise yourself, is to do something kind and compassionate for someone else.  It doesn’t need to be a big thing, it is the small acts of kindness, ‘making a cup of tea’, ‘listening to someone’, or ‘sending a supportive message’, that often make the biggest difference in other people’s lives.  These acts of kindness get us to focus on other people rather than ourselves.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dirty="0"/>
              <a:t>Try to see the world from someone else's perspective, especially someone you disagree with.  You don’t have to agree with them but understanding what is motivating their behaviour will help you have a far better relationship with them.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dirty="0"/>
              <a:t>Use all your technological interactions, especially on social media, as opportunities to foster love and connection, rather than anger and divisiveness.  The more intentional you are about this, the more you will create a loving online community who will support you in your world.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dirty="0"/>
              <a:t>Notice the good in other people, creatures and the world around you, and acknowledge it whenever you can. The more you focus on the good, the more this will become your reality and your lived experience of your world.</a:t>
            </a:r>
          </a:p>
          <a:p>
            <a:endParaRPr lang="en-US" sz="1200" dirty="0"/>
          </a:p>
        </p:txBody>
      </p:sp>
      <p:sp>
        <p:nvSpPr>
          <p:cNvPr id="4" name="Slide Number Placeholder 3"/>
          <p:cNvSpPr>
            <a:spLocks noGrp="1"/>
          </p:cNvSpPr>
          <p:nvPr>
            <p:ph type="sldNum" sz="quarter" idx="5"/>
          </p:nvPr>
        </p:nvSpPr>
        <p:spPr/>
        <p:txBody>
          <a:bodyPr/>
          <a:lstStyle/>
          <a:p>
            <a:fld id="{DF9EFC38-92A7-4091-BBA3-9AC4DF771430}" type="slidenum">
              <a:rPr lang="en-ZA" smtClean="0"/>
              <a:t>46</a:t>
            </a:fld>
            <a:endParaRPr lang="en-ZA"/>
          </a:p>
        </p:txBody>
      </p:sp>
    </p:spTree>
    <p:extLst>
      <p:ext uri="{BB962C8B-B14F-4D97-AF65-F5344CB8AC3E}">
        <p14:creationId xmlns:p14="http://schemas.microsoft.com/office/powerpoint/2010/main" val="330267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Now that we understand what bullying is, the kind of world we would like to create, and how to practice empathy and compassion, we need to build our self-esteem and self-worth so that we can assertively address bullying in a positive and proactive way.  </a:t>
            </a:r>
          </a:p>
        </p:txBody>
      </p:sp>
      <p:sp>
        <p:nvSpPr>
          <p:cNvPr id="4" name="Slide Number Placeholder 3"/>
          <p:cNvSpPr>
            <a:spLocks noGrp="1"/>
          </p:cNvSpPr>
          <p:nvPr>
            <p:ph type="sldNum" sz="quarter" idx="5"/>
          </p:nvPr>
        </p:nvSpPr>
        <p:spPr/>
        <p:txBody>
          <a:bodyPr/>
          <a:lstStyle/>
          <a:p>
            <a:fld id="{DF9EFC38-92A7-4091-BBA3-9AC4DF771430}" type="slidenum">
              <a:rPr lang="en-ZA" smtClean="0"/>
              <a:t>47</a:t>
            </a:fld>
            <a:endParaRPr lang="en-ZA"/>
          </a:p>
        </p:txBody>
      </p:sp>
    </p:spTree>
    <p:extLst>
      <p:ext uri="{BB962C8B-B14F-4D97-AF65-F5344CB8AC3E}">
        <p14:creationId xmlns:p14="http://schemas.microsoft.com/office/powerpoint/2010/main" val="695801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000" dirty="0"/>
              <a:t>To be assertive is to maintain your own self esteem and personal identity, whilst confidently engaging with other people around you.  </a:t>
            </a:r>
          </a:p>
          <a:p>
            <a:endParaRPr lang="en-ZA" sz="1000" dirty="0"/>
          </a:p>
          <a:p>
            <a:r>
              <a:rPr lang="en-ZA" sz="1000" dirty="0"/>
              <a:t>This is sometimes difficult to do, when you are being harassed by an aggressive or passively aggressive person.  </a:t>
            </a:r>
          </a:p>
          <a:p>
            <a:endParaRPr lang="en-ZA" sz="1000" dirty="0"/>
          </a:p>
          <a:p>
            <a:r>
              <a:rPr lang="en-ZA" sz="1000" dirty="0"/>
              <a:t>These are some good tips to help you feel more assertive and empowered:</a:t>
            </a:r>
          </a:p>
          <a:p>
            <a:pPr marL="228600" indent="-228600">
              <a:buFont typeface="+mj-lt"/>
              <a:buAutoNum type="arabicPeriod"/>
            </a:pPr>
            <a:r>
              <a:rPr lang="en-ZA" sz="1000" dirty="0"/>
              <a:t>If someone tries to bully or intimidate you, tell them clearly and assertively to STOP</a:t>
            </a:r>
          </a:p>
          <a:p>
            <a:pPr marL="228600" indent="-228600">
              <a:buFont typeface="+mj-lt"/>
              <a:buAutoNum type="arabicPeriod"/>
            </a:pPr>
            <a:r>
              <a:rPr lang="en-ZA" sz="1000" dirty="0"/>
              <a:t>Express your feelings – say if you are feeling unhappy or uncomfortable, if they know this, they can’t pretend they were just teasing or playing.</a:t>
            </a:r>
          </a:p>
          <a:p>
            <a:pPr marL="228600" indent="-228600">
              <a:buFont typeface="+mj-lt"/>
              <a:buAutoNum type="arabicPeriod"/>
            </a:pPr>
            <a:r>
              <a:rPr lang="en-ZA" sz="1000" dirty="0"/>
              <a:t>Be confident about who you are and what you stand for, this is your personal identity and you should never compromise this.</a:t>
            </a:r>
          </a:p>
          <a:p>
            <a:pPr marL="228600" indent="-228600">
              <a:buFont typeface="+mj-lt"/>
              <a:buAutoNum type="arabicPeriod"/>
            </a:pPr>
            <a:r>
              <a:rPr lang="en-ZA" sz="1000" dirty="0"/>
              <a:t>Respect other people and what makes them unique and different.</a:t>
            </a:r>
          </a:p>
          <a:p>
            <a:pPr marL="228600" indent="-228600">
              <a:buFont typeface="+mj-lt"/>
              <a:buAutoNum type="arabicPeriod"/>
            </a:pPr>
            <a:r>
              <a:rPr lang="en-ZA" sz="1000" dirty="0"/>
              <a:t>Build a community of like minded friends around you, who you know will support and stand up for you.</a:t>
            </a:r>
          </a:p>
          <a:p>
            <a:pPr marL="228600" indent="-228600">
              <a:buFont typeface="+mj-lt"/>
              <a:buAutoNum type="arabicPeriod"/>
            </a:pPr>
            <a:r>
              <a:rPr lang="en-ZA" sz="1000" dirty="0"/>
              <a:t>Protect yourself and your information, be smart about where you hang out and who you share your contact details with.</a:t>
            </a:r>
          </a:p>
          <a:p>
            <a:pPr marL="228600" indent="-228600">
              <a:buFont typeface="+mj-lt"/>
              <a:buAutoNum type="arabicPeriod"/>
            </a:pPr>
            <a:r>
              <a:rPr lang="en-ZA" sz="1000" dirty="0"/>
              <a:t>Defend your right to be who you are, this is the most fundamental and universal human right of all.</a:t>
            </a:r>
          </a:p>
          <a:p>
            <a:pPr marL="228600" indent="-228600">
              <a:buFont typeface="+mj-lt"/>
              <a:buAutoNum type="arabicPeriod"/>
            </a:pPr>
            <a:r>
              <a:rPr lang="en-ZA" sz="1000" dirty="0"/>
              <a:t>Finally, embrace your inner-super hero.  There is a super hero hiding in each of us, with unique talents and skills. Tap into these, and show the world your super-powers.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48</a:t>
            </a:fld>
            <a:endParaRPr lang="en-ZA" dirty="0"/>
          </a:p>
        </p:txBody>
      </p:sp>
    </p:spTree>
    <p:extLst>
      <p:ext uri="{BB962C8B-B14F-4D97-AF65-F5344CB8AC3E}">
        <p14:creationId xmlns:p14="http://schemas.microsoft.com/office/powerpoint/2010/main" val="18403371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ZA" sz="1000" dirty="0"/>
              <a:t>Lets spend some time thinking about what makes you special and unique.</a:t>
            </a:r>
          </a:p>
          <a:p>
            <a:pPr marL="0" indent="0">
              <a:buFont typeface="Arial" panose="020B0604020202020204" pitchFamily="34" charset="0"/>
              <a:buNone/>
            </a:pPr>
            <a:endParaRPr lang="en-ZA" sz="1000" dirty="0"/>
          </a:p>
          <a:p>
            <a:pPr marL="0" indent="0">
              <a:buFont typeface="Arial" panose="020B0604020202020204" pitchFamily="34" charset="0"/>
              <a:buNone/>
            </a:pPr>
            <a:r>
              <a:rPr lang="en-ZA" sz="1000" dirty="0"/>
              <a:t>Think about this bowl as representing your own self esteem, or how you feel about yourself.  </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49</a:t>
            </a:fld>
            <a:endParaRPr lang="en-ZA" dirty="0"/>
          </a:p>
        </p:txBody>
      </p:sp>
    </p:spTree>
    <p:extLst>
      <p:ext uri="{BB962C8B-B14F-4D97-AF65-F5344CB8AC3E}">
        <p14:creationId xmlns:p14="http://schemas.microsoft.com/office/powerpoint/2010/main" val="352207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Useful Courage Tools for this workshop, which you can download from the Courage Community website include:</a:t>
            </a:r>
          </a:p>
          <a:p>
            <a:pPr marL="171450" indent="-171450">
              <a:buFont typeface="Arial" panose="020B0604020202020204" pitchFamily="34" charset="0"/>
              <a:buChar char="•"/>
            </a:pPr>
            <a:r>
              <a:rPr lang="en-ZA" sz="1200" dirty="0"/>
              <a:t>This facilitators presentation with speaker notes.</a:t>
            </a:r>
          </a:p>
          <a:p>
            <a:pPr marL="171450" indent="-171450">
              <a:buFont typeface="Arial" panose="020B0604020202020204" pitchFamily="34" charset="0"/>
              <a:buChar char="•"/>
            </a:pPr>
            <a:r>
              <a:rPr lang="en-ZA" sz="1200" dirty="0"/>
              <a:t>The Courage Be Kind Video on our YouTube channel.</a:t>
            </a:r>
          </a:p>
          <a:p>
            <a:pPr marL="171450" indent="-171450">
              <a:buFont typeface="Arial" panose="020B0604020202020204" pitchFamily="34" charset="0"/>
              <a:buChar char="•"/>
            </a:pPr>
            <a:r>
              <a:rPr lang="en-ZA" sz="1200" dirty="0"/>
              <a:t>And the Courage Be Kind Workbook</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1926674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ZA" sz="1000" dirty="0"/>
              <a:t>Now think about all of the things that people say to you, that make you feel special and good about yourself (place items in the bowl).  </a:t>
            </a:r>
          </a:p>
          <a:p>
            <a:pPr marL="171450" indent="-171450">
              <a:buFont typeface="Arial" panose="020B0604020202020204" pitchFamily="34" charset="0"/>
              <a:buChar char="•"/>
            </a:pPr>
            <a:r>
              <a:rPr lang="en-ZA" sz="1000" dirty="0"/>
              <a:t>Perhaps you have been told you are very beautiful.</a:t>
            </a:r>
          </a:p>
          <a:p>
            <a:pPr marL="171450" indent="-171450">
              <a:buFont typeface="Arial" panose="020B0604020202020204" pitchFamily="34" charset="0"/>
              <a:buChar char="•"/>
            </a:pPr>
            <a:r>
              <a:rPr lang="en-ZA" sz="1000" dirty="0"/>
              <a:t>Or that you are clever,</a:t>
            </a:r>
          </a:p>
          <a:p>
            <a:pPr marL="171450" indent="-171450">
              <a:buFont typeface="Arial" panose="020B0604020202020204" pitchFamily="34" charset="0"/>
              <a:buChar char="•"/>
            </a:pPr>
            <a:r>
              <a:rPr lang="en-ZA" sz="1000" dirty="0"/>
              <a:t>Or caring.</a:t>
            </a:r>
          </a:p>
          <a:p>
            <a:pPr marL="0" indent="0">
              <a:buFont typeface="Arial" panose="020B0604020202020204" pitchFamily="34" charset="0"/>
              <a:buNone/>
            </a:pPr>
            <a:r>
              <a:rPr lang="en-ZA" sz="1000" dirty="0"/>
              <a:t>Your self-esteem bowl feels quite full now, doesn’t it?</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50</a:t>
            </a:fld>
            <a:endParaRPr lang="en-ZA" dirty="0"/>
          </a:p>
        </p:txBody>
      </p:sp>
    </p:spTree>
    <p:extLst>
      <p:ext uri="{BB962C8B-B14F-4D97-AF65-F5344CB8AC3E}">
        <p14:creationId xmlns:p14="http://schemas.microsoft.com/office/powerpoint/2010/main" val="11519667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ZA" sz="1000" dirty="0"/>
              <a:t>Now think about all of the things that people say to you, that make you feel sad or unhappy about yourself (take the items out of the bowl).  </a:t>
            </a:r>
          </a:p>
          <a:p>
            <a:pPr marL="171450" indent="-171450">
              <a:buFont typeface="Arial" panose="020B0604020202020204" pitchFamily="34" charset="0"/>
              <a:buChar char="•"/>
            </a:pPr>
            <a:r>
              <a:rPr lang="en-ZA" sz="1000" dirty="0"/>
              <a:t>Perhaps they have commented negatively about your appearance,</a:t>
            </a:r>
          </a:p>
          <a:p>
            <a:pPr marL="171450" indent="-171450">
              <a:buFont typeface="Arial" panose="020B0604020202020204" pitchFamily="34" charset="0"/>
              <a:buChar char="•"/>
            </a:pPr>
            <a:r>
              <a:rPr lang="en-ZA" sz="1000" dirty="0"/>
              <a:t>Or made fun of your intellect,</a:t>
            </a:r>
          </a:p>
          <a:p>
            <a:pPr marL="171450" indent="-171450">
              <a:buFont typeface="Arial" panose="020B0604020202020204" pitchFamily="34" charset="0"/>
              <a:buChar char="•"/>
            </a:pPr>
            <a:r>
              <a:rPr lang="en-ZA" sz="1000" dirty="0"/>
              <a:t>Or how they feel about you.</a:t>
            </a:r>
          </a:p>
          <a:p>
            <a:pPr marL="0" indent="0">
              <a:buFont typeface="Arial" panose="020B0604020202020204" pitchFamily="34" charset="0"/>
              <a:buNone/>
            </a:pPr>
            <a:r>
              <a:rPr lang="en-ZA" sz="1000" dirty="0"/>
              <a:t>All of those lovely things that were put into your self-esteem bowl have now been taken out!</a:t>
            </a:r>
          </a:p>
          <a:p>
            <a:pPr marL="0" indent="0">
              <a:buFont typeface="Arial" panose="020B0604020202020204" pitchFamily="34" charset="0"/>
              <a:buNone/>
            </a:pPr>
            <a:endParaRPr lang="en-ZA" sz="1000" dirty="0"/>
          </a:p>
          <a:p>
            <a:pPr marL="0" indent="0">
              <a:buFont typeface="Arial" panose="020B0604020202020204" pitchFamily="34" charset="0"/>
              <a:buNone/>
            </a:pPr>
            <a:r>
              <a:rPr lang="en-ZA" sz="1000" dirty="0"/>
              <a:t>The lesson is, if you allow other people to fill your self-esteem bowl, you also allow them to empty it!</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51</a:t>
            </a:fld>
            <a:endParaRPr lang="en-ZA" dirty="0"/>
          </a:p>
        </p:txBody>
      </p:sp>
    </p:spTree>
    <p:extLst>
      <p:ext uri="{BB962C8B-B14F-4D97-AF65-F5344CB8AC3E}">
        <p14:creationId xmlns:p14="http://schemas.microsoft.com/office/powerpoint/2010/main" val="706552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ZA" sz="1000" dirty="0"/>
              <a:t>Spend some time thinking about all the things that you think make you special and unique, the things that no-one can take out of your self-esteem bowl, because you know they are true for you.</a:t>
            </a:r>
          </a:p>
          <a:p>
            <a:pPr marL="0" indent="0">
              <a:buFont typeface="Arial" panose="020B0604020202020204" pitchFamily="34" charset="0"/>
              <a:buNone/>
            </a:pPr>
            <a:endParaRPr lang="en-ZA" sz="1000" dirty="0"/>
          </a:p>
          <a:p>
            <a:pPr marL="0" indent="0">
              <a:buFont typeface="Arial" panose="020B0604020202020204" pitchFamily="34" charset="0"/>
              <a:buNone/>
            </a:pPr>
            <a:r>
              <a:rPr lang="en-ZA" sz="1000" dirty="0"/>
              <a:t>Now write these things onto the circles in your workbook and place them in your personal self-esteem bowl.</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52</a:t>
            </a:fld>
            <a:endParaRPr lang="en-ZA" dirty="0"/>
          </a:p>
        </p:txBody>
      </p:sp>
    </p:spTree>
    <p:extLst>
      <p:ext uri="{BB962C8B-B14F-4D97-AF65-F5344CB8AC3E}">
        <p14:creationId xmlns:p14="http://schemas.microsoft.com/office/powerpoint/2010/main" val="2561274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In this exercise we are going to move beyond what makes you special and unique, to what you see as your own “superpowers”.</a:t>
            </a:r>
          </a:p>
          <a:p>
            <a:pPr marL="171450" indent="-171450">
              <a:buFont typeface="Arial" panose="020B0604020202020204" pitchFamily="34" charset="0"/>
              <a:buChar char="•"/>
            </a:pPr>
            <a:r>
              <a:rPr lang="en-ZA" sz="1000" dirty="0"/>
              <a:t>In your workbook, draw yourself as a superhero.</a:t>
            </a:r>
          </a:p>
          <a:p>
            <a:pPr marL="171450" indent="-171450">
              <a:buFont typeface="Arial" panose="020B0604020202020204" pitchFamily="34" charset="0"/>
              <a:buChar char="•"/>
            </a:pPr>
            <a:r>
              <a:rPr lang="en-ZA" sz="1000" dirty="0"/>
              <a:t>Give yourself a superhero name, that captures who you are.</a:t>
            </a:r>
          </a:p>
          <a:p>
            <a:pPr marL="171450" indent="-171450">
              <a:buFont typeface="Arial" panose="020B0604020202020204" pitchFamily="34" charset="0"/>
              <a:buChar char="•"/>
            </a:pPr>
            <a:r>
              <a:rPr lang="en-ZA" sz="1000" dirty="0"/>
              <a:t>Describe your superhero skills, these are special talents and things that you have learnt, and that you like to share with the world.</a:t>
            </a:r>
          </a:p>
          <a:p>
            <a:pPr marL="171450" indent="-171450">
              <a:buFont typeface="Arial" panose="020B0604020202020204" pitchFamily="34" charset="0"/>
              <a:buChar char="•"/>
            </a:pPr>
            <a:r>
              <a:rPr lang="en-ZA" sz="1000" dirty="0"/>
              <a:t>Then describe your super-powers, these are your unique behaviours, or how you do what you do in a way that is uniquely you.</a:t>
            </a:r>
          </a:p>
          <a:p>
            <a:pPr marL="171450" indent="-171450">
              <a:buFont typeface="Arial" panose="020B0604020202020204" pitchFamily="34" charset="0"/>
              <a:buChar char="•"/>
            </a:pPr>
            <a:endParaRPr lang="en-ZA" sz="1000" dirty="0"/>
          </a:p>
          <a:p>
            <a:pPr marL="0" indent="0">
              <a:buFont typeface="Arial" panose="020B0604020202020204" pitchFamily="34" charset="0"/>
              <a:buNone/>
            </a:pPr>
            <a:r>
              <a:rPr lang="en-ZA" sz="1000" dirty="0"/>
              <a:t>Before we can address bullying in a positive and proactive way, we need to be clear about what makes us special, our personal identity, our skills and talents, and the unique way we bring all of this to the world.</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53</a:t>
            </a:fld>
            <a:endParaRPr lang="en-ZA" dirty="0"/>
          </a:p>
        </p:txBody>
      </p:sp>
    </p:spTree>
    <p:extLst>
      <p:ext uri="{BB962C8B-B14F-4D97-AF65-F5344CB8AC3E}">
        <p14:creationId xmlns:p14="http://schemas.microsoft.com/office/powerpoint/2010/main" val="202420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One way we can look at bullying is through “transactional analysis” which tries to understand how we interact with each other socially.</a:t>
            </a:r>
          </a:p>
          <a:p>
            <a:endParaRPr lang="en-ZA" sz="1000" dirty="0"/>
          </a:p>
          <a:p>
            <a:r>
              <a:rPr lang="en-ZA" sz="1000" dirty="0"/>
              <a:t>When we engage with each other, we can choose to do this in one of three different ways:</a:t>
            </a:r>
          </a:p>
          <a:p>
            <a:pPr marL="228600" indent="-228600">
              <a:buFont typeface="+mj-lt"/>
              <a:buAutoNum type="arabicPeriod"/>
            </a:pPr>
            <a:r>
              <a:rPr lang="en-ZA" sz="1000" dirty="0"/>
              <a:t>Aggressively where we try to dominate or hurt the other person.</a:t>
            </a:r>
          </a:p>
          <a:p>
            <a:pPr marL="228600" indent="-228600">
              <a:buFont typeface="+mj-lt"/>
              <a:buAutoNum type="arabicPeriod"/>
            </a:pPr>
            <a:r>
              <a:rPr lang="en-ZA" sz="1000" dirty="0"/>
              <a:t>Submissively, where we give in to the other person, and allow them to dominate us, or,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000" dirty="0"/>
              <a:t>Assertively, where we stand up for ourselves, but also respect each other’s self esteem.</a:t>
            </a:r>
          </a:p>
          <a:p>
            <a:pPr marL="228600" indent="-228600">
              <a:buFont typeface="+mj-lt"/>
              <a:buAutoNum type="arabicPeriod"/>
            </a:pPr>
            <a:endParaRPr lang="en-ZA" sz="1000" dirty="0"/>
          </a:p>
          <a:p>
            <a:pPr marL="0" indent="0">
              <a:buFont typeface="+mj-lt"/>
              <a:buNone/>
            </a:pPr>
            <a:r>
              <a:rPr lang="en-ZA" sz="1000" dirty="0"/>
              <a:t>When we are aggressive we tend to force the other person into a submissive role which is not ideal.</a:t>
            </a:r>
          </a:p>
          <a:p>
            <a:pPr marL="0" indent="0">
              <a:buFont typeface="+mj-lt"/>
              <a:buNone/>
            </a:pPr>
            <a:r>
              <a:rPr lang="en-ZA" sz="1000" dirty="0"/>
              <a:t>When we are submissive, we tend to endorse, and allow the other person’s aggression and domination.</a:t>
            </a:r>
          </a:p>
          <a:p>
            <a:pPr marL="0" indent="0">
              <a:buFont typeface="+mj-lt"/>
              <a:buNone/>
            </a:pPr>
            <a:r>
              <a:rPr lang="en-ZA" sz="1000" dirty="0"/>
              <a:t>The ideal way to interact is to be assertive and ensure that both our own and the other person’s self esteem remains intact throughout our interaction.</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54</a:t>
            </a:fld>
            <a:endParaRPr lang="en-ZA" dirty="0"/>
          </a:p>
        </p:txBody>
      </p:sp>
    </p:spTree>
    <p:extLst>
      <p:ext uri="{BB962C8B-B14F-4D97-AF65-F5344CB8AC3E}">
        <p14:creationId xmlns:p14="http://schemas.microsoft.com/office/powerpoint/2010/main" val="1651295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ZA" sz="1000" dirty="0"/>
              <a:t>We are now going to try a few role playing exercises where we can explore aggressive, submissive and then assertive approaches to dealing with bullying:</a:t>
            </a:r>
          </a:p>
          <a:p>
            <a:pPr marL="228600" indent="-228600">
              <a:buFont typeface="Arial" panose="020B0604020202020204" pitchFamily="34" charset="0"/>
              <a:buChar char="•"/>
            </a:pPr>
            <a:r>
              <a:rPr lang="en-ZA" sz="1000" dirty="0"/>
              <a:t>In the first scenario, imagine a bully laughs at you and starts calling you names like “loser” and “idiot”:</a:t>
            </a:r>
          </a:p>
          <a:p>
            <a:pPr marL="648538" lvl="1" indent="-228600">
              <a:buFont typeface="Courier New" panose="02070309020205020404" pitchFamily="49" charset="0"/>
              <a:buChar char="o"/>
            </a:pPr>
            <a:r>
              <a:rPr lang="en-ZA" sz="1000" dirty="0"/>
              <a:t>The aggressive way to respond is to shout names back at the bully, like ”you are the idiot” and “no one likes you”.</a:t>
            </a:r>
          </a:p>
          <a:p>
            <a:pPr marL="648538" lvl="1" indent="-228600">
              <a:buFont typeface="Courier New" panose="02070309020205020404" pitchFamily="49" charset="0"/>
              <a:buChar char="o"/>
            </a:pPr>
            <a:r>
              <a:rPr lang="en-ZA" sz="1000" dirty="0"/>
              <a:t>The submissive way to respond is to get upset and start crying or look down at your feet and say nothing.</a:t>
            </a:r>
          </a:p>
          <a:p>
            <a:pPr marL="648538" lvl="1" indent="-228600">
              <a:buFont typeface="Courier New" panose="02070309020205020404" pitchFamily="49" charset="0"/>
              <a:buChar char="o"/>
            </a:pPr>
            <a:r>
              <a:rPr lang="en-ZA" sz="1000" dirty="0"/>
              <a:t>The assertive way to respond is to calmly reflect their behaviour back to them by saying ”that is pretty mean, is everything ok with you?”</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55</a:t>
            </a:fld>
            <a:endParaRPr lang="en-ZA" dirty="0"/>
          </a:p>
        </p:txBody>
      </p:sp>
    </p:spTree>
    <p:extLst>
      <p:ext uri="{BB962C8B-B14F-4D97-AF65-F5344CB8AC3E}">
        <p14:creationId xmlns:p14="http://schemas.microsoft.com/office/powerpoint/2010/main" val="24760005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ZA" sz="1000" dirty="0"/>
              <a:t>In the second scenario, imagine a bully calls you “useless” on a sports field and tells you to move out of the way so that they can take over:</a:t>
            </a:r>
          </a:p>
          <a:p>
            <a:pPr marL="648538" lvl="1" indent="-228600">
              <a:buFont typeface="Courier New" panose="02070309020205020404" pitchFamily="49" charset="0"/>
              <a:buChar char="o"/>
            </a:pPr>
            <a:r>
              <a:rPr lang="en-ZA" sz="1000" dirty="0"/>
              <a:t>The aggressive way to respond is to shout back “you are the useless one” and tell them to “get lost”.</a:t>
            </a:r>
          </a:p>
          <a:p>
            <a:pPr marL="648538" lvl="1" indent="-228600">
              <a:buFont typeface="Courier New" panose="02070309020205020404" pitchFamily="49" charset="0"/>
              <a:buChar char="o"/>
            </a:pPr>
            <a:r>
              <a:rPr lang="en-ZA" sz="1000" dirty="0"/>
              <a:t>The submissive way to respond is to walk away and allow the bully to take over.</a:t>
            </a:r>
          </a:p>
          <a:p>
            <a:pPr marL="648538" lvl="1" indent="-228600">
              <a:buFont typeface="Courier New" panose="02070309020205020404" pitchFamily="49" charset="0"/>
              <a:buChar char="o"/>
            </a:pPr>
            <a:r>
              <a:rPr lang="en-ZA" sz="1000" dirty="0"/>
              <a:t>The assertive way to respond is to not give way to them, or say “don’t worry, I’ve got this”.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56</a:t>
            </a:fld>
            <a:endParaRPr lang="en-ZA" dirty="0"/>
          </a:p>
        </p:txBody>
      </p:sp>
    </p:spTree>
    <p:extLst>
      <p:ext uri="{BB962C8B-B14F-4D97-AF65-F5344CB8AC3E}">
        <p14:creationId xmlns:p14="http://schemas.microsoft.com/office/powerpoint/2010/main" val="2845482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ZA" sz="1000" dirty="0"/>
              <a:t>In the third scenario, imagine a bully steals something from you and laughing says, ”this is mine now”.</a:t>
            </a:r>
          </a:p>
          <a:p>
            <a:pPr marL="648538" lvl="1" indent="-228600">
              <a:buFont typeface="Courier New" panose="02070309020205020404" pitchFamily="49" charset="0"/>
              <a:buChar char="o"/>
            </a:pPr>
            <a:r>
              <a:rPr lang="en-ZA" sz="1000" dirty="0"/>
              <a:t>The aggressive way to respond is to attack the bully and try to get it back.</a:t>
            </a:r>
          </a:p>
          <a:p>
            <a:pPr marL="648538" lvl="1" indent="-228600">
              <a:buFont typeface="Courier New" panose="02070309020205020404" pitchFamily="49" charset="0"/>
              <a:buChar char="o"/>
            </a:pPr>
            <a:r>
              <a:rPr lang="en-ZA" sz="1000" dirty="0"/>
              <a:t>The submissive way to respond is to shrug and say “ok”, and let the bully take what they have stolen.</a:t>
            </a:r>
          </a:p>
          <a:p>
            <a:pPr marL="648538" lvl="1" indent="-228600">
              <a:buFont typeface="Courier New" panose="02070309020205020404" pitchFamily="49" charset="0"/>
              <a:buChar char="o"/>
            </a:pPr>
            <a:r>
              <a:rPr lang="en-ZA" sz="1000" dirty="0"/>
              <a:t>The assertive way to respond is to hold onto the item and firmly and say, ”no, this is mine”, or to tell the bully you are going to report the theft if they don’t return your things.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57</a:t>
            </a:fld>
            <a:endParaRPr lang="en-ZA" dirty="0"/>
          </a:p>
        </p:txBody>
      </p:sp>
    </p:spTree>
    <p:extLst>
      <p:ext uri="{BB962C8B-B14F-4D97-AF65-F5344CB8AC3E}">
        <p14:creationId xmlns:p14="http://schemas.microsoft.com/office/powerpoint/2010/main" val="2828225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ZA" sz="1000" dirty="0"/>
              <a:t>In the fourth scenario, imagine a bully pushes in line and shoves you out of the way:</a:t>
            </a:r>
          </a:p>
          <a:p>
            <a:pPr marL="648538" lvl="1" indent="-228600">
              <a:buFont typeface="Arial" panose="020B0604020202020204" pitchFamily="34" charset="0"/>
              <a:buChar char="•"/>
            </a:pPr>
            <a:r>
              <a:rPr lang="en-ZA" sz="1000" dirty="0"/>
              <a:t>The aggressive way to respond is to shove them back and tell them “you are an idiot”.</a:t>
            </a:r>
          </a:p>
          <a:p>
            <a:pPr marL="648538" lvl="1" indent="-228600">
              <a:buFont typeface="Arial" panose="020B0604020202020204" pitchFamily="34" charset="0"/>
              <a:buChar char="•"/>
            </a:pPr>
            <a:r>
              <a:rPr lang="en-ZA" sz="1000" dirty="0"/>
              <a:t>The submissive way to respond is to allow them to push in and say nothing.</a:t>
            </a:r>
          </a:p>
          <a:p>
            <a:pPr marL="648538" lvl="1" indent="-228600">
              <a:buFont typeface="Arial" panose="020B0604020202020204" pitchFamily="34" charset="0"/>
              <a:buChar char="•"/>
            </a:pPr>
            <a:r>
              <a:rPr lang="en-ZA" sz="1000" dirty="0"/>
              <a:t>The assertive way to respond is to stand your ground and say, “there is no pushing in, go to the back of the line”.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58</a:t>
            </a:fld>
            <a:endParaRPr lang="en-ZA" dirty="0"/>
          </a:p>
        </p:txBody>
      </p:sp>
    </p:spTree>
    <p:extLst>
      <p:ext uri="{BB962C8B-B14F-4D97-AF65-F5344CB8AC3E}">
        <p14:creationId xmlns:p14="http://schemas.microsoft.com/office/powerpoint/2010/main" val="30930814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ZA" sz="1000" dirty="0"/>
              <a:t>In the fifth scenario, imagine a bully shoves you and says “do you want to fight”:</a:t>
            </a:r>
          </a:p>
          <a:p>
            <a:pPr marL="648538" lvl="1" indent="-228600">
              <a:buFont typeface="Courier New" panose="02070309020205020404" pitchFamily="49" charset="0"/>
              <a:buChar char="o"/>
            </a:pPr>
            <a:r>
              <a:rPr lang="en-ZA" sz="1000" dirty="0"/>
              <a:t>The aggressive way to respond is to say “sure” and then attack the bully.</a:t>
            </a:r>
          </a:p>
          <a:p>
            <a:pPr marL="648538" lvl="1" indent="-228600">
              <a:buFont typeface="Courier New" panose="02070309020205020404" pitchFamily="49" charset="0"/>
              <a:buChar char="o"/>
            </a:pPr>
            <a:r>
              <a:rPr lang="en-ZA" sz="1000" dirty="0"/>
              <a:t>The submissive way to respond is to freeze and say nothing or run away.</a:t>
            </a:r>
          </a:p>
          <a:p>
            <a:pPr marL="648538" lvl="1" indent="-228600">
              <a:buFont typeface="Courier New" panose="02070309020205020404" pitchFamily="49" charset="0"/>
              <a:buChar char="o"/>
            </a:pPr>
            <a:r>
              <a:rPr lang="en-ZA" sz="1000" dirty="0"/>
              <a:t>The assertive way to respond is to say “I have not interest in fighting you” and calmly walk away.</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59</a:t>
            </a:fld>
            <a:endParaRPr lang="en-ZA" dirty="0"/>
          </a:p>
        </p:txBody>
      </p:sp>
    </p:spTree>
    <p:extLst>
      <p:ext uri="{BB962C8B-B14F-4D97-AF65-F5344CB8AC3E}">
        <p14:creationId xmlns:p14="http://schemas.microsoft.com/office/powerpoint/2010/main" val="413331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a:t>As with all child protection challenges, bullying is driven by disempowerment, so the way to solve it is through personal and community empowerment.  At Courage, we believe that empowerment is driven by 3 things: 1) our belief in possibility, 2) our level of self awareness and 3) our belief in love and abundance.</a:t>
            </a:r>
          </a:p>
          <a:p>
            <a:endParaRPr lang="en-US" sz="1000" dirty="0"/>
          </a:p>
          <a:p>
            <a:r>
              <a:rPr lang="en-US" sz="1000" dirty="0"/>
              <a:t>Diagram explanation:</a:t>
            </a:r>
          </a:p>
          <a:p>
            <a:pPr marL="171450" indent="-171450">
              <a:buFont typeface="Arial" panose="020B0604020202020204" pitchFamily="34" charset="0"/>
              <a:buChar char="•"/>
            </a:pPr>
            <a:r>
              <a:rPr lang="en-US" sz="1000" dirty="0"/>
              <a:t>When we are young, we all believe we can do anything and be anything, we have a high belief in possibility, but low levels of self awareness, we are unconsciously empowered. </a:t>
            </a:r>
          </a:p>
          <a:p>
            <a:pPr marL="171450" indent="-171450">
              <a:buFont typeface="Arial" panose="020B0604020202020204" pitchFamily="34" charset="0"/>
              <a:buChar char="•"/>
            </a:pPr>
            <a:r>
              <a:rPr lang="en-US" sz="1000" dirty="0"/>
              <a:t>But sadly, people arrive in our lives and tell us that we can’t achieve the things we want to…because of our age, or the </a:t>
            </a:r>
            <a:r>
              <a:rPr lang="en-US" sz="1000" dirty="0" err="1"/>
              <a:t>colour</a:t>
            </a:r>
            <a:r>
              <a:rPr lang="en-US" sz="1000" dirty="0"/>
              <a:t> of our skin, or that we are a girl, or a boy, or because of where we live… you get the picture. We lose our belief in possibility, and we become unconsciously disempowered. </a:t>
            </a:r>
          </a:p>
          <a:p>
            <a:pPr marL="171450" indent="-171450">
              <a:buFont typeface="Arial" panose="020B0604020202020204" pitchFamily="34" charset="0"/>
              <a:buChar char="•"/>
            </a:pPr>
            <a:r>
              <a:rPr lang="en-US" sz="1000" dirty="0"/>
              <a:t>The people who make us NOT believe in ourselves, are the consciously disempowered. </a:t>
            </a:r>
          </a:p>
          <a:p>
            <a:pPr marL="171450" indent="-171450">
              <a:buFont typeface="Arial" panose="020B0604020202020204" pitchFamily="34" charset="0"/>
              <a:buChar char="•"/>
            </a:pPr>
            <a:r>
              <a:rPr lang="en-US" sz="1000" dirty="0"/>
              <a:t>These people have a high level of self awareness, they are often very clever, but they believe that there will never be enough for everyone in the world, and so they think that to get more for themselves, they will have to take it away from you. They believe in scarcity rather than abundance.</a:t>
            </a:r>
          </a:p>
          <a:p>
            <a:pPr marL="171450" indent="-171450">
              <a:buFont typeface="Arial" panose="020B0604020202020204" pitchFamily="34" charset="0"/>
              <a:buChar char="•"/>
            </a:pPr>
            <a:r>
              <a:rPr lang="en-US" sz="1000" dirty="0"/>
              <a:t>Where we want to be is consciously empowered, where we have a high belief in possibility, high levels of self awareness and know that there is more than enough for everyone to live their best life.</a:t>
            </a:r>
          </a:p>
          <a:p>
            <a:pPr marL="171450" indent="-171450">
              <a:buFont typeface="Arial" panose="020B0604020202020204" pitchFamily="34" charset="0"/>
              <a:buChar char="•"/>
            </a:pPr>
            <a:r>
              <a:rPr lang="en-US" sz="1000" dirty="0"/>
              <a:t>We build our self awareness through understanding our values and beliefs, testing these through partnering with other people, and ensuring that we maintain our self-esteem and self-worth throughout our lives.  </a:t>
            </a:r>
          </a:p>
          <a:p>
            <a:pPr marL="171450" indent="-171450">
              <a:buFont typeface="Arial" panose="020B0604020202020204" pitchFamily="34" charset="0"/>
              <a:buChar char="•"/>
            </a:pPr>
            <a:r>
              <a:rPr lang="en-US" sz="1000" dirty="0"/>
              <a:t>We build our belief in possibility through having a vision or purpose for our lives, building on this daily through gaining knowledge and insight, and finally turning all of this into tangible actions every day.  </a:t>
            </a:r>
          </a:p>
          <a:p>
            <a:pPr marL="171450" indent="-171450">
              <a:buFont typeface="Arial" panose="020B0604020202020204" pitchFamily="34" charset="0"/>
              <a:buChar char="•"/>
            </a:pPr>
            <a:r>
              <a:rPr lang="en-US" sz="1000" dirty="0"/>
              <a:t>Finally, we build our belief in abundance by growing our love, care and empathy for others and the world around us, and ensuring that everything we do is about bringing people together, rather than pushing them apart.</a:t>
            </a:r>
          </a:p>
          <a:p>
            <a:endParaRPr lang="en-US" sz="1000" dirty="0"/>
          </a:p>
          <a:p>
            <a:r>
              <a:rPr lang="en-US" sz="1000" dirty="0"/>
              <a:t>This is Courage’s philosophy and process for solving all child protection challenges in a positive, proactive and empowered way.</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6</a:t>
            </a:fld>
            <a:endParaRPr lang="en-ZA" dirty="0"/>
          </a:p>
        </p:txBody>
      </p:sp>
    </p:spTree>
    <p:extLst>
      <p:ext uri="{BB962C8B-B14F-4D97-AF65-F5344CB8AC3E}">
        <p14:creationId xmlns:p14="http://schemas.microsoft.com/office/powerpoint/2010/main" val="20834008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ZA" sz="1000" dirty="0"/>
              <a:t>In the sixth scenario, imagine a bully whispers to your friends, “if you want to be my friend, you can’t play with (you)”.</a:t>
            </a:r>
          </a:p>
          <a:p>
            <a:pPr marL="648538" lvl="1" indent="-228600">
              <a:buFont typeface="Courier New" panose="02070309020205020404" pitchFamily="49" charset="0"/>
              <a:buChar char="o"/>
            </a:pPr>
            <a:r>
              <a:rPr lang="en-ZA" sz="1000" dirty="0"/>
              <a:t>The aggressive way to respond is to spread a nasty rumour about the bully.</a:t>
            </a:r>
          </a:p>
          <a:p>
            <a:pPr marL="648538" lvl="1" indent="-228600">
              <a:buFont typeface="Courier New" panose="02070309020205020404" pitchFamily="49" charset="0"/>
              <a:buChar char="o"/>
            </a:pPr>
            <a:r>
              <a:rPr lang="en-ZA" sz="1000" dirty="0"/>
              <a:t>The submissive way to respond is to go and sit on your own and leave your friends alone.</a:t>
            </a:r>
          </a:p>
          <a:p>
            <a:pPr marL="648538" lvl="1" indent="-228600">
              <a:buFont typeface="Courier New" panose="02070309020205020404" pitchFamily="49" charset="0"/>
              <a:buChar char="o"/>
            </a:pPr>
            <a:r>
              <a:rPr lang="en-ZA" sz="1000" dirty="0"/>
              <a:t>The assertive way to respond is to speak to the the bully and your friends about their behaviour, tell them “I know what you are doing and it is not acceptable behaviour”.</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60</a:t>
            </a:fld>
            <a:endParaRPr lang="en-ZA" dirty="0"/>
          </a:p>
        </p:txBody>
      </p:sp>
    </p:spTree>
    <p:extLst>
      <p:ext uri="{BB962C8B-B14F-4D97-AF65-F5344CB8AC3E}">
        <p14:creationId xmlns:p14="http://schemas.microsoft.com/office/powerpoint/2010/main" val="17589940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sz="1000" dirty="0"/>
              <a:t>In the seventh scenario, imagine a bully posts an embarrassing picture that they took of you in the change rooms on a What’s App group.</a:t>
            </a:r>
          </a:p>
          <a:p>
            <a:pPr marL="648538" lvl="1" indent="-228600">
              <a:buFont typeface="Arial" panose="020B0604020202020204" pitchFamily="34" charset="0"/>
              <a:buChar char="•"/>
            </a:pPr>
            <a:r>
              <a:rPr lang="en-ZA" sz="1000" dirty="0"/>
              <a:t>The aggressive way to respond is to attack the bully and try to smash their phone.</a:t>
            </a:r>
          </a:p>
          <a:p>
            <a:pPr marL="648538" lvl="1" indent="-228600">
              <a:buFont typeface="Arial" panose="020B0604020202020204" pitchFamily="34" charset="0"/>
              <a:buChar char="•"/>
            </a:pPr>
            <a:r>
              <a:rPr lang="en-ZA" sz="1000" dirty="0"/>
              <a:t>The submissive way to respond is to ignore the post and what everyone is saying about it.</a:t>
            </a:r>
          </a:p>
          <a:p>
            <a:pPr marL="648538" lvl="1" indent="-228600">
              <a:buFont typeface="Arial" panose="020B0604020202020204" pitchFamily="34" charset="0"/>
              <a:buChar char="•"/>
            </a:pPr>
            <a:r>
              <a:rPr lang="en-ZA" sz="1000" dirty="0"/>
              <a:t>The assertive way to respond is to tell the bully that you know that they shared the picture,  to advise them that you have taken a screen shot, and that you will be reporting them to the authorities in your school as this is illegal.</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61</a:t>
            </a:fld>
            <a:endParaRPr lang="en-ZA" dirty="0"/>
          </a:p>
        </p:txBody>
      </p:sp>
    </p:spTree>
    <p:extLst>
      <p:ext uri="{BB962C8B-B14F-4D97-AF65-F5344CB8AC3E}">
        <p14:creationId xmlns:p14="http://schemas.microsoft.com/office/powerpoint/2010/main" val="1374377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ZA" sz="1000" dirty="0"/>
              <a:t>In the eighth scenario, imagine a bully sees that you are unhappy and posts, ”I wish you would go and commit suicide” on your social media page:</a:t>
            </a:r>
          </a:p>
          <a:p>
            <a:pPr marL="648538" lvl="1" indent="-228600">
              <a:buFont typeface="Courier New" panose="02070309020205020404" pitchFamily="49" charset="0"/>
              <a:buChar char="o"/>
            </a:pPr>
            <a:r>
              <a:rPr lang="en-ZA" sz="1000" dirty="0"/>
              <a:t>The aggressive way to respond is to troll them on their social media page.</a:t>
            </a:r>
          </a:p>
          <a:p>
            <a:pPr marL="648538" lvl="1" indent="-228600">
              <a:buFont typeface="Courier New" panose="02070309020205020404" pitchFamily="49" charset="0"/>
              <a:buChar char="o"/>
            </a:pPr>
            <a:r>
              <a:rPr lang="en-ZA" sz="1000" dirty="0"/>
              <a:t>The submissive way to respond is to ignore the post or just to block them.</a:t>
            </a:r>
          </a:p>
          <a:p>
            <a:pPr marL="648538" lvl="1" indent="-228600">
              <a:buFont typeface="Courier New" panose="02070309020205020404" pitchFamily="49" charset="0"/>
              <a:buChar char="o"/>
            </a:pPr>
            <a:r>
              <a:rPr lang="en-ZA" sz="1000" dirty="0"/>
              <a:t>The assertive way to respond is to ask them in person why they posted such a mean comment online and ask them to remove the post or you will take further action and report them.</a:t>
            </a:r>
          </a:p>
          <a:p>
            <a:pPr marL="191338" lvl="0" indent="-228600">
              <a:buFont typeface="Arial" panose="020B0604020202020204" pitchFamily="34" charset="0"/>
              <a:buChar char="•"/>
            </a:pPr>
            <a:endParaRPr lang="en-ZA" sz="1000" dirty="0"/>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62</a:t>
            </a:fld>
            <a:endParaRPr lang="en-ZA" dirty="0"/>
          </a:p>
        </p:txBody>
      </p:sp>
    </p:spTree>
    <p:extLst>
      <p:ext uri="{BB962C8B-B14F-4D97-AF65-F5344CB8AC3E}">
        <p14:creationId xmlns:p14="http://schemas.microsoft.com/office/powerpoint/2010/main" val="31341234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338" lvl="0" indent="-228600">
              <a:buFont typeface="Arial" panose="020B0604020202020204" pitchFamily="34" charset="0"/>
              <a:buChar char="•"/>
            </a:pPr>
            <a:r>
              <a:rPr lang="en-ZA" sz="1000" dirty="0"/>
              <a:t>Each of these scenarios are good ways to practice how to respond to a bully, but sometimes we have a bad interaction with someone and we can’t think of how to respond in the moment.  </a:t>
            </a:r>
          </a:p>
          <a:p>
            <a:pPr marL="191338" lvl="0" indent="-228600">
              <a:buFont typeface="Arial" panose="020B0604020202020204" pitchFamily="34" charset="0"/>
              <a:buChar char="•"/>
            </a:pPr>
            <a:r>
              <a:rPr lang="en-ZA" sz="1000" dirty="0"/>
              <a:t>If this happens to you, take a deep breath, and assertively tell the bully, “I am not prepared to talk to you at the moment”, then calmly walk away.</a:t>
            </a:r>
          </a:p>
          <a:p>
            <a:pPr marL="191338" lvl="0" indent="-228600">
              <a:buFont typeface="Arial" panose="020B0604020202020204" pitchFamily="34" charset="0"/>
              <a:buChar char="•"/>
            </a:pPr>
            <a:r>
              <a:rPr lang="en-ZA" sz="1000" dirty="0"/>
              <a:t>When you are able to, run through the scenario in your mind, or with the help of a friend.  </a:t>
            </a:r>
          </a:p>
          <a:p>
            <a:pPr marL="191338" lvl="0" indent="-228600">
              <a:buFont typeface="Arial" panose="020B0604020202020204" pitchFamily="34" charset="0"/>
              <a:buChar char="•"/>
            </a:pPr>
            <a:r>
              <a:rPr lang="en-ZA" sz="1000" dirty="0"/>
              <a:t>Think through the aggressive, the submissive and then the assertive way to respond.</a:t>
            </a:r>
          </a:p>
          <a:p>
            <a:pPr marL="191338" lvl="0" indent="-228600">
              <a:buFont typeface="Arial" panose="020B0604020202020204" pitchFamily="34" charset="0"/>
              <a:buChar char="•"/>
            </a:pPr>
            <a:r>
              <a:rPr lang="en-ZA" sz="1000" dirty="0"/>
              <a:t>Practice the assertive way to respond so that you are prepared if this interaction should happen again.</a:t>
            </a:r>
          </a:p>
          <a:p>
            <a:pPr marL="191338" lvl="0" indent="-228600">
              <a:buFont typeface="Arial" panose="020B0604020202020204" pitchFamily="34" charset="0"/>
              <a:buChar char="•"/>
            </a:pPr>
            <a:endParaRPr lang="en-ZA" sz="1000" dirty="0"/>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63</a:t>
            </a:fld>
            <a:endParaRPr lang="en-ZA" dirty="0"/>
          </a:p>
        </p:txBody>
      </p:sp>
    </p:spTree>
    <p:extLst>
      <p:ext uri="{BB962C8B-B14F-4D97-AF65-F5344CB8AC3E}">
        <p14:creationId xmlns:p14="http://schemas.microsoft.com/office/powerpoint/2010/main" val="10017614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338" lvl="0" indent="-228600">
              <a:buFont typeface="Arial" panose="020B0604020202020204" pitchFamily="34" charset="0"/>
              <a:buChar char="•"/>
            </a:pPr>
            <a:r>
              <a:rPr lang="en-ZA" sz="1000" dirty="0"/>
              <a:t>If you are able, proactively talk to the bully about what they said or did to you at a later stage in a calmer environment.</a:t>
            </a:r>
          </a:p>
          <a:p>
            <a:pPr marL="191338" lvl="0" indent="-228600">
              <a:buFont typeface="Arial" panose="020B0604020202020204" pitchFamily="34" charset="0"/>
              <a:buChar char="•"/>
            </a:pPr>
            <a:r>
              <a:rPr lang="en-ZA" sz="1000" dirty="0"/>
              <a:t>Tell them how it made you feel and ask them why they thought it was appropriate for them to behave this way.</a:t>
            </a:r>
          </a:p>
          <a:p>
            <a:pPr marL="191338" lvl="0" indent="-228600">
              <a:buFont typeface="Arial" panose="020B0604020202020204" pitchFamily="34" charset="0"/>
              <a:buChar char="•"/>
            </a:pPr>
            <a:r>
              <a:rPr lang="en-ZA" sz="1000" dirty="0"/>
              <a:t>The best way to have an assertive conversation, is to reflect the aggressive or passively aggressive bully’s behaviour back to them in a calm way, to try and help them reflect on why the interaction was so problematic for you.  </a:t>
            </a:r>
          </a:p>
          <a:p>
            <a:pPr marL="191338" lvl="0" indent="-228600">
              <a:buFont typeface="Arial" panose="020B0604020202020204" pitchFamily="34" charset="0"/>
              <a:buChar char="•"/>
            </a:pPr>
            <a:r>
              <a:rPr lang="en-ZA" sz="1000" dirty="0"/>
              <a:t>Most often a bully behaves in an aggressive way, because they believe that violence is the best way to solve conflict.</a:t>
            </a:r>
          </a:p>
          <a:p>
            <a:pPr marL="191338" lvl="0" indent="-228600">
              <a:buFont typeface="Arial" panose="020B0604020202020204" pitchFamily="34" charset="0"/>
              <a:buChar char="•"/>
            </a:pPr>
            <a:r>
              <a:rPr lang="en-ZA" sz="1000" dirty="0"/>
              <a:t>We need to teach them that the most affective way to solve conflict is through love. </a:t>
            </a:r>
          </a:p>
          <a:p>
            <a:pPr marL="191338" lvl="0" indent="-228600">
              <a:buFont typeface="Arial" panose="020B0604020202020204" pitchFamily="34" charset="0"/>
              <a:buChar char="•"/>
            </a:pPr>
            <a:r>
              <a:rPr lang="en-ZA" sz="1000" dirty="0"/>
              <a:t>We may not be able to change their behaviour, but we can change how we respond to them and this will teach them a new perspective.</a:t>
            </a:r>
          </a:p>
          <a:p>
            <a:pPr marL="191338" lvl="0" indent="-228600">
              <a:buFont typeface="Arial" panose="020B0604020202020204" pitchFamily="34" charset="0"/>
              <a:buChar char="•"/>
            </a:pPr>
            <a:endParaRPr lang="en-ZA" sz="1000" dirty="0"/>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64</a:t>
            </a:fld>
            <a:endParaRPr lang="en-ZA" dirty="0"/>
          </a:p>
        </p:txBody>
      </p:sp>
    </p:spTree>
    <p:extLst>
      <p:ext uri="{BB962C8B-B14F-4D97-AF65-F5344CB8AC3E}">
        <p14:creationId xmlns:p14="http://schemas.microsoft.com/office/powerpoint/2010/main" val="499234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Now that we have defined what our courageously kind world will look like, we need to identifying who we can partner with to help us achieve this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65</a:t>
            </a:fld>
            <a:endParaRPr lang="en-ZA"/>
          </a:p>
        </p:txBody>
      </p:sp>
    </p:spTree>
    <p:extLst>
      <p:ext uri="{BB962C8B-B14F-4D97-AF65-F5344CB8AC3E}">
        <p14:creationId xmlns:p14="http://schemas.microsoft.com/office/powerpoint/2010/main" val="210527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All relationships and partnerships are made up of more than </a:t>
            </a:r>
            <a:r>
              <a:rPr lang="en-US" sz="1000"/>
              <a:t>one person.</a:t>
            </a: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Which means that there are more than one person’s self-esteem to be aware of, in this case, yours and your partners.</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66</a:t>
            </a:fld>
            <a:endParaRPr lang="en-ZA" dirty="0"/>
          </a:p>
        </p:txBody>
      </p:sp>
    </p:spTree>
    <p:extLst>
      <p:ext uri="{BB962C8B-B14F-4D97-AF65-F5344CB8AC3E}">
        <p14:creationId xmlns:p14="http://schemas.microsoft.com/office/powerpoint/2010/main" val="22016147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dirty="0"/>
              <a:t>Imagine if you had a partnership with someone that was all about YOU, What would that look like?</a:t>
            </a:r>
          </a:p>
          <a:p>
            <a:pPr marL="171450" lvl="0" indent="-171450">
              <a:buFont typeface="Arial" panose="020B0604020202020204" pitchFamily="34" charset="0"/>
              <a:buChar char="•"/>
            </a:pPr>
            <a:r>
              <a:rPr lang="en-US" sz="1000" dirty="0"/>
              <a:t>The relationship would be all about your self-esteem but not about your partners.</a:t>
            </a:r>
          </a:p>
          <a:p>
            <a:pPr marL="171450" lvl="0" indent="-171450">
              <a:buFont typeface="Arial" panose="020B0604020202020204" pitchFamily="34" charset="0"/>
              <a:buChar char="•"/>
            </a:pPr>
            <a:r>
              <a:rPr lang="en-US" sz="1000" dirty="0"/>
              <a:t>You would decide what is important and what should happen in the relationship, with no regard for your partners feelings or needs.</a:t>
            </a:r>
          </a:p>
          <a:p>
            <a:pPr marL="171450" lvl="0" indent="-171450">
              <a:buFont typeface="Arial" panose="020B0604020202020204" pitchFamily="34" charset="0"/>
              <a:buChar char="•"/>
            </a:pPr>
            <a:r>
              <a:rPr lang="en-US" sz="1000" dirty="0"/>
              <a:t>It would be a very confrontational interaction, but most importantly whilst you would be winning, your partner would be losing in every interaction.</a:t>
            </a:r>
          </a:p>
          <a:p>
            <a:pPr marL="171450" lvl="0" indent="-171450">
              <a:buFont typeface="Arial" panose="020B0604020202020204" pitchFamily="34" charset="0"/>
              <a:buChar char="•"/>
            </a:pPr>
            <a:r>
              <a:rPr lang="en-US" sz="1000" dirty="0"/>
              <a:t>This is a win/lose partnership!</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67</a:t>
            </a:fld>
            <a:endParaRPr lang="en-ZA" dirty="0"/>
          </a:p>
        </p:txBody>
      </p:sp>
    </p:spTree>
    <p:extLst>
      <p:ext uri="{BB962C8B-B14F-4D97-AF65-F5344CB8AC3E}">
        <p14:creationId xmlns:p14="http://schemas.microsoft.com/office/powerpoint/2010/main" val="988716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dirty="0"/>
              <a:t>Now imagine if the partnership was all about THEM, What would that look like?</a:t>
            </a:r>
          </a:p>
          <a:p>
            <a:pPr marL="171450" lvl="0" indent="-171450">
              <a:buFont typeface="Arial" panose="020B0604020202020204" pitchFamily="34" charset="0"/>
              <a:buChar char="•"/>
            </a:pPr>
            <a:r>
              <a:rPr lang="en-US" sz="1000" dirty="0"/>
              <a:t>The relationship would be all about their self-esteem but not about yours.</a:t>
            </a:r>
          </a:p>
          <a:p>
            <a:pPr marL="171450" lvl="0" indent="-171450">
              <a:buFont typeface="Arial" panose="020B0604020202020204" pitchFamily="34" charset="0"/>
              <a:buChar char="•"/>
            </a:pPr>
            <a:r>
              <a:rPr lang="en-US" sz="1000" dirty="0"/>
              <a:t>They would decide what was important and what should happen in the relationship, with no regard for your feelings or needs.</a:t>
            </a:r>
          </a:p>
          <a:p>
            <a:pPr marL="171450" lvl="0" indent="-171450">
              <a:buFont typeface="Arial" panose="020B0604020202020204" pitchFamily="34" charset="0"/>
              <a:buChar char="•"/>
            </a:pPr>
            <a:r>
              <a:rPr lang="en-US" sz="1000" dirty="0"/>
              <a:t>It would be a very submissive interaction, and your partner would be winning, whilst you are losing.</a:t>
            </a:r>
          </a:p>
          <a:p>
            <a:pPr marL="171450" lvl="0" indent="-171450">
              <a:buFont typeface="Arial" panose="020B0604020202020204" pitchFamily="34" charset="0"/>
              <a:buChar char="•"/>
            </a:pPr>
            <a:r>
              <a:rPr lang="en-US" sz="1000" dirty="0"/>
              <a:t>This is a lose/win partnership!</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68</a:t>
            </a:fld>
            <a:endParaRPr lang="en-ZA" dirty="0"/>
          </a:p>
        </p:txBody>
      </p:sp>
    </p:spTree>
    <p:extLst>
      <p:ext uri="{BB962C8B-B14F-4D97-AF65-F5344CB8AC3E}">
        <p14:creationId xmlns:p14="http://schemas.microsoft.com/office/powerpoint/2010/main" val="17638386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dirty="0"/>
              <a:t>How about if you both agree to contribute 50/50 towards the partnership, do you think this would work?</a:t>
            </a:r>
          </a:p>
          <a:p>
            <a:pPr marL="171450" lvl="0" indent="-171450">
              <a:buFont typeface="Arial" panose="020B0604020202020204" pitchFamily="34" charset="0"/>
              <a:buChar char="•"/>
            </a:pPr>
            <a:r>
              <a:rPr lang="en-US" sz="1000" dirty="0"/>
              <a:t>The relationship would be about neither of your self-esteems, but rather about who does what, and when, and who is keeping score.</a:t>
            </a:r>
          </a:p>
          <a:p>
            <a:pPr marL="171450" lvl="0" indent="-171450">
              <a:buFont typeface="Arial" panose="020B0604020202020204" pitchFamily="34" charset="0"/>
              <a:buChar char="•"/>
            </a:pPr>
            <a:r>
              <a:rPr lang="en-US" sz="1000" dirty="0"/>
              <a:t>We often think that a 50/50 relationship is a good thing, but it usually just ends up as a compromise.</a:t>
            </a:r>
          </a:p>
          <a:p>
            <a:pPr marL="171450" lvl="0" indent="-171450">
              <a:buFont typeface="Arial" panose="020B0604020202020204" pitchFamily="34" charset="0"/>
              <a:buChar char="•"/>
            </a:pPr>
            <a:r>
              <a:rPr lang="en-US" sz="1000" dirty="0"/>
              <a:t>Neither partner wins, and because you are both compromising both of you are losing out.</a:t>
            </a:r>
          </a:p>
          <a:p>
            <a:pPr marL="171450" lvl="0" indent="-171450">
              <a:buFont typeface="Arial" panose="020B0604020202020204" pitchFamily="34" charset="0"/>
              <a:buChar char="•"/>
            </a:pPr>
            <a:r>
              <a:rPr lang="en-US" sz="1000" dirty="0"/>
              <a:t>This is a lose/lose partnership!</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69</a:t>
            </a:fld>
            <a:endParaRPr lang="en-ZA" dirty="0"/>
          </a:p>
        </p:txBody>
      </p:sp>
    </p:spTree>
    <p:extLst>
      <p:ext uri="{BB962C8B-B14F-4D97-AF65-F5344CB8AC3E}">
        <p14:creationId xmlns:p14="http://schemas.microsoft.com/office/powerpoint/2010/main" val="133303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Start your workshop with everyone sharing a personal bullying story, bullying is something that has happened to all of us at some stage in our lives.</a:t>
            </a:r>
          </a:p>
          <a:p>
            <a:endParaRPr lang="en-ZA" sz="1000" dirty="0"/>
          </a:p>
          <a:p>
            <a:r>
              <a:rPr lang="en-ZA" sz="1000" dirty="0"/>
              <a:t>Exercise:</a:t>
            </a:r>
          </a:p>
          <a:p>
            <a:pPr marL="171450" indent="-171450">
              <a:buFont typeface="Arial" panose="020B0604020202020204" pitchFamily="34" charset="0"/>
              <a:buChar char="•"/>
            </a:pPr>
            <a:r>
              <a:rPr lang="en-ZA" sz="1000" dirty="0"/>
              <a:t>You will use this template in the workbook to draw your personal bullying story, where you were either bullied, the bully or a bystander? (We won’t ask you to share which, we just want to hear your story)</a:t>
            </a:r>
          </a:p>
          <a:p>
            <a:pPr marL="171450" indent="-171450">
              <a:buFont typeface="Arial" panose="020B0604020202020204" pitchFamily="34" charset="0"/>
              <a:buChar char="•"/>
            </a:pPr>
            <a:r>
              <a:rPr lang="en-ZA" sz="1000" dirty="0"/>
              <a:t>Tell us exactly what happened. Use speech bubbles to share what was said. Draw how the different people were feeling. Then use your pen or hands to inflict the physical and emotional pain that was experienced in this bullying incident… stab, slash and crumple the page to express the hurt that was felt!</a:t>
            </a:r>
          </a:p>
          <a:p>
            <a:pPr marL="171450" indent="-171450">
              <a:buFont typeface="Arial" panose="020B0604020202020204" pitchFamily="34" charset="0"/>
              <a:buChar char="•"/>
            </a:pPr>
            <a:r>
              <a:rPr lang="en-ZA" sz="1000" dirty="0"/>
              <a:t>Each participant should share their bullying story and how it impacted on them with the rest of the group.  </a:t>
            </a:r>
          </a:p>
          <a:p>
            <a:pPr marL="171450" indent="-171450">
              <a:buFont typeface="Arial" panose="020B0604020202020204" pitchFamily="34" charset="0"/>
              <a:buChar char="•"/>
            </a:pPr>
            <a:r>
              <a:rPr lang="en-ZA" sz="1000" dirty="0"/>
              <a:t>When everyone has shared their story ask them to cross out the bad words and write good words in their place, like ”I’m sorry I hurt you” and “I think you are amazing”.  </a:t>
            </a:r>
          </a:p>
          <a:p>
            <a:pPr marL="171450" indent="-171450">
              <a:buFont typeface="Arial" panose="020B0604020202020204" pitchFamily="34" charset="0"/>
              <a:buChar char="•"/>
            </a:pPr>
            <a:r>
              <a:rPr lang="en-ZA" sz="1000" dirty="0"/>
              <a:t>Tell your participants to smooth-out the crinkles on the page and whilst doing this, to send kind thoughts to every person involved.</a:t>
            </a:r>
          </a:p>
          <a:p>
            <a:pPr marL="171450" indent="-171450">
              <a:buFont typeface="Arial" panose="020B0604020202020204" pitchFamily="34" charset="0"/>
              <a:buChar char="•"/>
            </a:pPr>
            <a:r>
              <a:rPr lang="en-ZA" sz="1000" dirty="0"/>
              <a:t>The lesson is, even though we have been through this trauma in the past, it can sometimes leave long lasting emotional scars, as represented by the folds in your picture that can’t be smoothed out. Even when we send love, and say we are sorry, the scars can still remain for a long time afterwards.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7</a:t>
            </a:fld>
            <a:endParaRPr lang="en-ZA" dirty="0"/>
          </a:p>
        </p:txBody>
      </p:sp>
    </p:spTree>
    <p:extLst>
      <p:ext uri="{BB962C8B-B14F-4D97-AF65-F5344CB8AC3E}">
        <p14:creationId xmlns:p14="http://schemas.microsoft.com/office/powerpoint/2010/main" val="202420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dirty="0"/>
              <a:t>Ideally when we have a relationship with someone, it needs to be 100% from both sides, where we both give our best to make the relationship work:</a:t>
            </a:r>
          </a:p>
          <a:p>
            <a:pPr marL="171450" lvl="0" indent="-171450">
              <a:buFont typeface="Arial" panose="020B0604020202020204" pitchFamily="34" charset="0"/>
              <a:buChar char="•"/>
            </a:pPr>
            <a:r>
              <a:rPr lang="en-US" sz="1000" dirty="0"/>
              <a:t>Both partners maintain their self-esteem and self-worth.</a:t>
            </a:r>
          </a:p>
          <a:p>
            <a:pPr marL="171450" lvl="0" indent="-171450">
              <a:buFont typeface="Arial" panose="020B0604020202020204" pitchFamily="34" charset="0"/>
              <a:buChar char="•"/>
            </a:pPr>
            <a:r>
              <a:rPr lang="en-US" sz="1000" dirty="0"/>
              <a:t>And most importantly, both partners win.</a:t>
            </a:r>
          </a:p>
          <a:p>
            <a:pPr marL="171450" lvl="0" indent="-171450">
              <a:buFont typeface="Arial" panose="020B0604020202020204" pitchFamily="34" charset="0"/>
              <a:buChar char="•"/>
            </a:pPr>
            <a:r>
              <a:rPr lang="en-US" sz="1000" dirty="0"/>
              <a:t>this is a win/win relationship.</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70</a:t>
            </a:fld>
            <a:endParaRPr lang="en-ZA" dirty="0"/>
          </a:p>
        </p:txBody>
      </p:sp>
    </p:spTree>
    <p:extLst>
      <p:ext uri="{BB962C8B-B14F-4D97-AF65-F5344CB8AC3E}">
        <p14:creationId xmlns:p14="http://schemas.microsoft.com/office/powerpoint/2010/main" val="36680757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The first step in any partnership plan, is to identify who you would like to partner with:</a:t>
            </a:r>
          </a:p>
          <a:p>
            <a:pPr marL="171450" indent="-171450">
              <a:buFont typeface="Arial" panose="020B0604020202020204" pitchFamily="34" charset="0"/>
              <a:buChar char="•"/>
            </a:pPr>
            <a:r>
              <a:rPr lang="en-ZA" sz="1000" dirty="0"/>
              <a:t>These are people who you share similar values with, and who believe in the same things you do.</a:t>
            </a:r>
          </a:p>
          <a:p>
            <a:pPr marL="171450" indent="-171450">
              <a:buFont typeface="Arial" panose="020B0604020202020204" pitchFamily="34" charset="0"/>
              <a:buChar char="•"/>
            </a:pPr>
            <a:r>
              <a:rPr lang="en-ZA" sz="1000" dirty="0"/>
              <a:t>They should be people you trust and respect, and who trust and respect you.</a:t>
            </a:r>
          </a:p>
          <a:p>
            <a:pPr marL="171450" indent="-171450">
              <a:buFont typeface="Arial" panose="020B0604020202020204" pitchFamily="34" charset="0"/>
              <a:buChar char="•"/>
            </a:pPr>
            <a:r>
              <a:rPr lang="en-ZA" sz="1000" dirty="0"/>
              <a:t>Importantly, you need to know that your partners will stand by you in good times and in bad, such as when a bully is picking on you.</a:t>
            </a:r>
          </a:p>
          <a:p>
            <a:pPr marL="171450" indent="-171450">
              <a:buFont typeface="Arial" panose="020B0604020202020204" pitchFamily="34" charset="0"/>
              <a:buChar char="•"/>
            </a:pPr>
            <a:r>
              <a:rPr lang="en-ZA" sz="1000" dirty="0"/>
              <a:t> Spend some time thinking about all the people you do, or would like to, partner with moving forward and write their names in your workbook.</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71</a:t>
            </a:fld>
            <a:endParaRPr lang="en-ZA" dirty="0"/>
          </a:p>
        </p:txBody>
      </p:sp>
    </p:spTree>
    <p:extLst>
      <p:ext uri="{BB962C8B-B14F-4D97-AF65-F5344CB8AC3E}">
        <p14:creationId xmlns:p14="http://schemas.microsoft.com/office/powerpoint/2010/main" val="33987591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000" dirty="0"/>
              <a:t>For each of the partnerships you identify, you should think about how to make them win/win for both of you:</a:t>
            </a:r>
          </a:p>
          <a:p>
            <a:pPr marL="171450" indent="-171450">
              <a:buFont typeface="Arial" panose="020B0604020202020204" pitchFamily="34" charset="0"/>
              <a:buChar char="•"/>
            </a:pPr>
            <a:r>
              <a:rPr lang="en-ZA" sz="1000" dirty="0"/>
              <a:t>Try to define your shared vision and values, such as meaningful friendship and support.</a:t>
            </a:r>
          </a:p>
          <a:p>
            <a:pPr marL="171450" indent="-171450">
              <a:buFont typeface="Arial" panose="020B0604020202020204" pitchFamily="34" charset="0"/>
              <a:buChar char="•"/>
            </a:pPr>
            <a:r>
              <a:rPr lang="en-ZA" sz="1000" dirty="0"/>
              <a:t>Then think about what you would like or need from the relationship.</a:t>
            </a:r>
          </a:p>
          <a:p>
            <a:pPr marL="171450" indent="-171450">
              <a:buFont typeface="Arial" panose="020B0604020202020204" pitchFamily="34" charset="0"/>
              <a:buChar char="•"/>
            </a:pPr>
            <a:r>
              <a:rPr lang="en-ZA" sz="1000" dirty="0"/>
              <a:t>Finally think about what your partner would like and need from you.</a:t>
            </a:r>
          </a:p>
          <a:p>
            <a:pPr marL="171450" indent="-171450">
              <a:buFont typeface="Arial" panose="020B0604020202020204" pitchFamily="34" charset="0"/>
              <a:buChar char="•"/>
            </a:pPr>
            <a:r>
              <a:rPr lang="en-ZA" sz="1000" dirty="0"/>
              <a:t>For a relationship to be win/win, it is important that what you get is balanced by what you give.</a:t>
            </a:r>
          </a:p>
          <a:p>
            <a:pPr marL="171450" indent="-171450">
              <a:buFont typeface="Arial" panose="020B0604020202020204" pitchFamily="34" charset="0"/>
              <a:buChar char="•"/>
            </a:pPr>
            <a:r>
              <a:rPr lang="en-ZA" sz="1000" dirty="0"/>
              <a:t>The final point to make about good partnerships is that they can only be built on integrity, you cannot have a relationship with a person who lacks integrity or who lies to you.</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72</a:t>
            </a:fld>
            <a:endParaRPr lang="en-ZA" dirty="0"/>
          </a:p>
        </p:txBody>
      </p:sp>
    </p:spTree>
    <p:extLst>
      <p:ext uri="{BB962C8B-B14F-4D97-AF65-F5344CB8AC3E}">
        <p14:creationId xmlns:p14="http://schemas.microsoft.com/office/powerpoint/2010/main" val="40544424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We are now at the stage where we need to define the values that will guide the delivery and achievement of our vision of a kinder world.</a:t>
            </a:r>
          </a:p>
          <a:p>
            <a:endParaRPr lang="en-ZA" dirty="0"/>
          </a:p>
          <a:p>
            <a:r>
              <a:rPr lang="en-ZA" dirty="0"/>
              <a:t>Values drive all of our day to day actions and choices.  Defining a vision is about what we want to achieve, defining our values details how we are going to get there.</a:t>
            </a:r>
          </a:p>
        </p:txBody>
      </p:sp>
      <p:sp>
        <p:nvSpPr>
          <p:cNvPr id="4" name="Slide Number Placeholder 3"/>
          <p:cNvSpPr>
            <a:spLocks noGrp="1"/>
          </p:cNvSpPr>
          <p:nvPr>
            <p:ph type="sldNum" sz="quarter" idx="5"/>
          </p:nvPr>
        </p:nvSpPr>
        <p:spPr/>
        <p:txBody>
          <a:bodyPr/>
          <a:lstStyle/>
          <a:p>
            <a:fld id="{DF9EFC38-92A7-4091-BBA3-9AC4DF771430}" type="slidenum">
              <a:rPr lang="en-ZA" smtClean="0"/>
              <a:t>73</a:t>
            </a:fld>
            <a:endParaRPr lang="en-ZA"/>
          </a:p>
        </p:txBody>
      </p:sp>
    </p:spTree>
    <p:extLst>
      <p:ext uri="{BB962C8B-B14F-4D97-AF65-F5344CB8AC3E}">
        <p14:creationId xmlns:p14="http://schemas.microsoft.com/office/powerpoint/2010/main" val="3015129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Most people value some things, but not everyone values the same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When trying to define what your values are, think about what you have learnt from your family, your teachers, your religious or spiritual leaders, your boss or colleagues, your friends or sporting teammates.  Each of these relationships will teach you about what you value and what is important to you.</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74</a:t>
            </a:fld>
            <a:endParaRPr lang="en-ZA"/>
          </a:p>
        </p:txBody>
      </p:sp>
    </p:spTree>
    <p:extLst>
      <p:ext uri="{BB962C8B-B14F-4D97-AF65-F5344CB8AC3E}">
        <p14:creationId xmlns:p14="http://schemas.microsoft.com/office/powerpoint/2010/main" val="42572856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Then return to your vision of a courageously kind world, and ask yourself what will I or we need to believe in to achieve this vision?</a:t>
            </a:r>
          </a:p>
          <a:p>
            <a:endParaRPr lang="en-ZA" sz="1000" dirty="0"/>
          </a:p>
          <a:p>
            <a:r>
              <a:rPr lang="en-ZA" sz="1000" dirty="0"/>
              <a:t>Try not to list too many values as you can get lost if you have too many things to focus on, just  3 to 5 beliefs that will help to guide your day to day actions, choices and ultimately the achievement of your vision.</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75</a:t>
            </a:fld>
            <a:endParaRPr lang="en-ZA" dirty="0"/>
          </a:p>
        </p:txBody>
      </p:sp>
    </p:spTree>
    <p:extLst>
      <p:ext uri="{BB962C8B-B14F-4D97-AF65-F5344CB8AC3E}">
        <p14:creationId xmlns:p14="http://schemas.microsoft.com/office/powerpoint/2010/main" val="1265051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final step in any Courage process is to develop an action plan, or to agree what we are going to do differently, especially now that we have a new vision and values to support this.</a:t>
            </a:r>
          </a:p>
          <a:p>
            <a:endParaRPr lang="en-ZA" dirty="0"/>
          </a:p>
          <a:p>
            <a:r>
              <a:rPr lang="en-ZA" dirty="0"/>
              <a:t>This is about focussing on the future and understanding how to plan for this today, as this picture illustrates, if you want to grow a tree, your first step is to plant a seed.</a:t>
            </a:r>
          </a:p>
        </p:txBody>
      </p:sp>
      <p:sp>
        <p:nvSpPr>
          <p:cNvPr id="4" name="Slide Number Placeholder 3"/>
          <p:cNvSpPr>
            <a:spLocks noGrp="1"/>
          </p:cNvSpPr>
          <p:nvPr>
            <p:ph type="sldNum" sz="quarter" idx="5"/>
          </p:nvPr>
        </p:nvSpPr>
        <p:spPr/>
        <p:txBody>
          <a:bodyPr/>
          <a:lstStyle/>
          <a:p>
            <a:fld id="{DF9EFC38-92A7-4091-BBA3-9AC4DF771430}" type="slidenum">
              <a:rPr lang="en-ZA" smtClean="0"/>
              <a:t>76</a:t>
            </a:fld>
            <a:endParaRPr lang="en-ZA"/>
          </a:p>
        </p:txBody>
      </p:sp>
    </p:spTree>
    <p:extLst>
      <p:ext uri="{BB962C8B-B14F-4D97-AF65-F5344CB8AC3E}">
        <p14:creationId xmlns:p14="http://schemas.microsoft.com/office/powerpoint/2010/main" val="2953419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understand what actions we need to take, we can ask three simple questions.  </a:t>
            </a:r>
          </a:p>
          <a:p>
            <a:endParaRPr lang="en-ZA" dirty="0"/>
          </a:p>
          <a:p>
            <a:r>
              <a:rPr lang="en-ZA" dirty="0"/>
              <a:t>To achieve our vision of a courageously kind world:</a:t>
            </a:r>
          </a:p>
          <a:p>
            <a:pPr marL="171450" indent="-171450">
              <a:buFont typeface="Arial" panose="020B0604020202020204" pitchFamily="34" charset="0"/>
              <a:buChar char="•"/>
            </a:pPr>
            <a:r>
              <a:rPr lang="en-ZA" dirty="0"/>
              <a:t>What do we need to stop doing?  </a:t>
            </a:r>
          </a:p>
          <a:p>
            <a:pPr marL="171450" indent="-171450">
              <a:buFont typeface="Arial" panose="020B0604020202020204" pitchFamily="34" charset="0"/>
              <a:buChar char="•"/>
            </a:pPr>
            <a:r>
              <a:rPr lang="en-ZA" dirty="0"/>
              <a:t>What do we need to start doing? </a:t>
            </a:r>
          </a:p>
          <a:p>
            <a:pPr marL="171450" indent="-171450">
              <a:buFont typeface="Arial" panose="020B0604020202020204" pitchFamily="34" charset="0"/>
              <a:buChar char="•"/>
            </a:pPr>
            <a:r>
              <a:rPr lang="en-ZA" dirty="0"/>
              <a:t>And what do we need to continue doing, which are things we are already doing that support our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77</a:t>
            </a:fld>
            <a:endParaRPr lang="en-ZA"/>
          </a:p>
        </p:txBody>
      </p:sp>
    </p:spTree>
    <p:extLst>
      <p:ext uri="{BB962C8B-B14F-4D97-AF65-F5344CB8AC3E}">
        <p14:creationId xmlns:p14="http://schemas.microsoft.com/office/powerpoint/2010/main" val="2564032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sz="1000" dirty="0"/>
              <a:t>As an individual or group, think about all the lessons you have learnt about bullying and how to address it in a positive and proactive way, your vision for a courageously kind world, building empathy, what makes you special, who you think you should be partnering with and your values.  </a:t>
            </a:r>
          </a:p>
          <a:p>
            <a:pPr marL="0" indent="0">
              <a:buFont typeface="Arial" panose="020B0604020202020204" pitchFamily="34" charset="0"/>
              <a:buNone/>
            </a:pPr>
            <a:endParaRPr lang="en-ZA" sz="1000" dirty="0"/>
          </a:p>
          <a:p>
            <a:pPr marL="0" indent="0">
              <a:buFont typeface="Arial" panose="020B0604020202020204" pitchFamily="34" charset="0"/>
              <a:buNone/>
            </a:pPr>
            <a:r>
              <a:rPr lang="en-ZA" sz="1000" dirty="0"/>
              <a:t>Then ask yourself:</a:t>
            </a:r>
          </a:p>
          <a:p>
            <a:pPr marL="171450" indent="-171450">
              <a:buFont typeface="Arial" panose="020B0604020202020204" pitchFamily="34" charset="0"/>
              <a:buChar char="•"/>
            </a:pPr>
            <a:r>
              <a:rPr lang="en-ZA" sz="1000" dirty="0"/>
              <a:t>To make this happen</a:t>
            </a:r>
          </a:p>
          <a:p>
            <a:pPr marL="171450" indent="-171450">
              <a:buFont typeface="Arial" panose="020B0604020202020204" pitchFamily="34" charset="0"/>
              <a:buChar char="•"/>
            </a:pPr>
            <a:r>
              <a:rPr lang="en-ZA" sz="1000" dirty="0"/>
              <a:t>What do I or we need to start doing?</a:t>
            </a:r>
          </a:p>
          <a:p>
            <a:pPr marL="171450" indent="-171450">
              <a:buFont typeface="Arial" panose="020B0604020202020204" pitchFamily="34" charset="0"/>
              <a:buChar char="•"/>
            </a:pPr>
            <a:r>
              <a:rPr lang="en-ZA" sz="1000" dirty="0"/>
              <a:t>What do I or we need to stop doing?</a:t>
            </a:r>
          </a:p>
          <a:p>
            <a:pPr marL="171450" indent="-171450">
              <a:buFont typeface="Arial" panose="020B0604020202020204" pitchFamily="34" charset="0"/>
              <a:buChar char="•"/>
            </a:pPr>
            <a:r>
              <a:rPr lang="en-ZA" sz="1000" dirty="0"/>
              <a:t>And what do I or we need to continue doing?</a:t>
            </a:r>
          </a:p>
          <a:p>
            <a:pPr marL="171450" indent="-171450">
              <a:buFont typeface="Arial" panose="020B0604020202020204" pitchFamily="34" charset="0"/>
              <a:buChar char="•"/>
            </a:pPr>
            <a:r>
              <a:rPr lang="en-ZA" sz="1000" dirty="0"/>
              <a:t>Sign your action plan and put a date on it, to make sure that you follow through on building a courageously kind world.</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78</a:t>
            </a:fld>
            <a:endParaRPr lang="en-ZA" dirty="0"/>
          </a:p>
        </p:txBody>
      </p:sp>
    </p:spTree>
    <p:extLst>
      <p:ext uri="{BB962C8B-B14F-4D97-AF65-F5344CB8AC3E}">
        <p14:creationId xmlns:p14="http://schemas.microsoft.com/office/powerpoint/2010/main" val="42660182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dash Community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79</a:t>
            </a:fld>
            <a:endParaRPr lang="en-ZA"/>
          </a:p>
        </p:txBody>
      </p:sp>
    </p:spTree>
    <p:extLst>
      <p:ext uri="{BB962C8B-B14F-4D97-AF65-F5344CB8AC3E}">
        <p14:creationId xmlns:p14="http://schemas.microsoft.com/office/powerpoint/2010/main" val="127536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first step in any Courage process is to gain knowledge and insight into what we are trying to address, in this case, the issue of bullying.  </a:t>
            </a:r>
          </a:p>
          <a:p>
            <a:endParaRPr lang="en-ZA" dirty="0"/>
          </a:p>
          <a:p>
            <a:r>
              <a:rPr lang="en-ZA" dirty="0"/>
              <a:t>We need to understand what it is, who is involved and how to stop or avoid it.</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293926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It is important that everyone agrees what their definition of bullying is, so that no-one can use the excuse of “we were just playing” or “I was just teasing”.</a:t>
            </a:r>
          </a:p>
          <a:p>
            <a:endParaRPr lang="en-ZA" sz="1200" dirty="0"/>
          </a:p>
          <a:p>
            <a:r>
              <a:rPr lang="en-ZA" sz="1200" dirty="0"/>
              <a:t>At Courage we believe that bullying has three main features:</a:t>
            </a:r>
          </a:p>
          <a:p>
            <a:pPr marL="228600" indent="-228600">
              <a:buAutoNum type="arabicParenR"/>
            </a:pPr>
            <a:r>
              <a:rPr lang="en-ZA" sz="1200" dirty="0"/>
              <a:t>Firstly, it Is deliberate, which means that it is done on purpose, </a:t>
            </a:r>
          </a:p>
          <a:p>
            <a:pPr marL="228600" indent="-228600">
              <a:buAutoNum type="arabicParenR"/>
            </a:pPr>
            <a:r>
              <a:rPr lang="en-ZA" sz="1200" dirty="0"/>
              <a:t>Secondly, it is usually repeated, which means that it is done more than once, </a:t>
            </a:r>
          </a:p>
          <a:p>
            <a:pPr marL="228600" indent="-228600">
              <a:buAutoNum type="arabicParenR"/>
            </a:pPr>
            <a:r>
              <a:rPr lang="en-ZA" sz="1200" dirty="0"/>
              <a:t>And finally, it usually happens where there is unequal power, or a power imbalance, where one person is stronger than the other either physically, or due to their age, or their position of authority, and the other person is unable to defend themselves.</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130502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4D17-D5FC-DE4F-8534-3E77565034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5AAA06-6901-A64A-A008-110BC6377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1CD56A-A4E5-D642-B040-805DCEAA81D1}"/>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5" name="Footer Placeholder 4">
            <a:extLst>
              <a:ext uri="{FF2B5EF4-FFF2-40B4-BE49-F238E27FC236}">
                <a16:creationId xmlns:a16="http://schemas.microsoft.com/office/drawing/2014/main" id="{49513EA7-8631-C745-B36E-68DDF7360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53660-553E-324D-A3A4-F51B88F09AB8}"/>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15800319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7D86-E3A2-184B-AC6C-3028F8EFA3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114E0FC-1449-5246-83FB-7E8CFE29F6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FC4E83-4EB6-3F46-90C6-194ABC523389}"/>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5" name="Footer Placeholder 4">
            <a:extLst>
              <a:ext uri="{FF2B5EF4-FFF2-40B4-BE49-F238E27FC236}">
                <a16:creationId xmlns:a16="http://schemas.microsoft.com/office/drawing/2014/main" id="{7549F5C8-1A2B-BF49-9C4C-C150838DD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42438-F44A-AF47-9FA2-C5DA290AA24F}"/>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32013561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8DB2E6-1842-4B42-A1AF-2442724F30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282995-1D8D-EF47-9F6A-AACE1A8BA3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9BBAFB-A591-EF43-9970-091E3C33DC33}"/>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5" name="Footer Placeholder 4">
            <a:extLst>
              <a:ext uri="{FF2B5EF4-FFF2-40B4-BE49-F238E27FC236}">
                <a16:creationId xmlns:a16="http://schemas.microsoft.com/office/drawing/2014/main" id="{4E364E8C-A46D-A14B-8F3B-C6D775B86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BEAAE-FAD9-6549-A0A2-CF23A235EDAC}"/>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15621779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32BD-97DE-6448-99B5-CFE7D5E911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F90537-014A-6442-A08A-A97B69252B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434C6-7728-904A-AEC1-9287380F486E}"/>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5" name="Footer Placeholder 4">
            <a:extLst>
              <a:ext uri="{FF2B5EF4-FFF2-40B4-BE49-F238E27FC236}">
                <a16:creationId xmlns:a16="http://schemas.microsoft.com/office/drawing/2014/main" id="{83BB1113-5AC8-AE4C-BDD5-57176EF8B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ECCD6-6C85-3D45-9886-3B6CA7241049}"/>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6443635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1FA8-42A5-234B-97A6-FC1164DC8A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EBB8C6-3617-8D40-BB07-3825CD1A5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61CD1E-640E-9D43-841C-8DBBB59B6F7D}"/>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5" name="Footer Placeholder 4">
            <a:extLst>
              <a:ext uri="{FF2B5EF4-FFF2-40B4-BE49-F238E27FC236}">
                <a16:creationId xmlns:a16="http://schemas.microsoft.com/office/drawing/2014/main" id="{0D6A4CC9-54F9-F140-A6EC-53F34D7C2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0E6A0-EACB-CE4C-8308-960EF917DB19}"/>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13076648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3330-5CE9-9B46-AFD6-59BEC55DF8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5C898-493A-CE43-87C9-65E03BD29B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C0B9C4-33A9-5D46-9E05-6ADD745EC8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158C4A0-9512-B54C-99A0-75F4511C3A19}"/>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6" name="Footer Placeholder 5">
            <a:extLst>
              <a:ext uri="{FF2B5EF4-FFF2-40B4-BE49-F238E27FC236}">
                <a16:creationId xmlns:a16="http://schemas.microsoft.com/office/drawing/2014/main" id="{B8788FA5-3044-5B44-95C0-79C0F4D5B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D45D2-ED54-2E44-9BC8-45044DDE945F}"/>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2958767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C432-96C0-214E-9CB3-EC69060396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14E27D-E386-DD42-9D12-49D34FAD7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DAC2E6-4F27-D844-8E6F-9CE1C4D473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7D4C167-A553-474D-93E7-126B1D32E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FD28F-95C2-404F-819C-8B4BF56EA5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0C23F7-D15F-3444-B682-6AA58758CC98}"/>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8" name="Footer Placeholder 7">
            <a:extLst>
              <a:ext uri="{FF2B5EF4-FFF2-40B4-BE49-F238E27FC236}">
                <a16:creationId xmlns:a16="http://schemas.microsoft.com/office/drawing/2014/main" id="{DB65F612-764B-F249-BC95-746B0EEF8B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6300F6-3E2E-9045-9226-FC5082648A89}"/>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94719359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A7C6-1C35-2345-873B-8C13A88658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19467CC-2452-E540-87F0-A17B90C65A3A}"/>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4" name="Footer Placeholder 3">
            <a:extLst>
              <a:ext uri="{FF2B5EF4-FFF2-40B4-BE49-F238E27FC236}">
                <a16:creationId xmlns:a16="http://schemas.microsoft.com/office/drawing/2014/main" id="{86045BA2-B7B2-D741-83D4-49465EF51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40B32C-406C-464B-ACB7-825FA60037F4}"/>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8122759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AECF6-968C-C548-915A-08C946AF79D8}"/>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3" name="Footer Placeholder 2">
            <a:extLst>
              <a:ext uri="{FF2B5EF4-FFF2-40B4-BE49-F238E27FC236}">
                <a16:creationId xmlns:a16="http://schemas.microsoft.com/office/drawing/2014/main" id="{9D32A44D-34D5-F249-872A-92AB4FE8BD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74D62-E303-0E44-ADDF-CF5A945F909B}"/>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00161034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6752-4F26-AF42-94BD-F7AB2A6D47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F304D7-1810-C94E-81F3-39E4F2B49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652454D-6AB8-AC46-AC93-D85B9A3F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E87AE0-F4A5-C34F-8D2A-67D84304F3A2}"/>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6" name="Footer Placeholder 5">
            <a:extLst>
              <a:ext uri="{FF2B5EF4-FFF2-40B4-BE49-F238E27FC236}">
                <a16:creationId xmlns:a16="http://schemas.microsoft.com/office/drawing/2014/main" id="{0F9F0C5F-F083-3644-B5F1-CAB92927C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734B3-EE2B-394E-B79C-2629CEDF66C7}"/>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79541631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CE44-4522-4947-B68A-529DD5D91A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B772B4F-D6DA-504A-A440-988627F84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E7C53-7688-5340-A1DC-ECDB75D18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73F43E-DCC1-9E4F-B0AB-ADA3EFF41F4F}"/>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6" name="Footer Placeholder 5">
            <a:extLst>
              <a:ext uri="{FF2B5EF4-FFF2-40B4-BE49-F238E27FC236}">
                <a16:creationId xmlns:a16="http://schemas.microsoft.com/office/drawing/2014/main" id="{A1292288-5F1E-4442-A1FD-D4F9055E3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8500D-5F60-BB45-A33C-B1AC90DF1254}"/>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5021433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4376C-C09E-8A42-9B4B-69486D1F3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AC340F-4B71-7448-B512-79D80B9F5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6ECA86-13BE-3940-8B60-6AAA77EC9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11579-C82A-924C-BC54-B7D9BBA16363}" type="datetimeFigureOut">
              <a:rPr lang="en-US" smtClean="0"/>
              <a:t>11/30/22</a:t>
            </a:fld>
            <a:endParaRPr lang="en-US"/>
          </a:p>
        </p:txBody>
      </p:sp>
      <p:sp>
        <p:nvSpPr>
          <p:cNvPr id="5" name="Footer Placeholder 4">
            <a:extLst>
              <a:ext uri="{FF2B5EF4-FFF2-40B4-BE49-F238E27FC236}">
                <a16:creationId xmlns:a16="http://schemas.microsoft.com/office/drawing/2014/main" id="{CE6228E1-D361-524A-8159-229685E97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34DDF-19D3-5946-BAC6-441C071D5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9D47B-3AE3-BD4A-9032-30EB2E8CE3FA}" type="slidenum">
              <a:rPr lang="en-US" smtClean="0"/>
              <a:t>‹#›</a:t>
            </a:fld>
            <a:endParaRPr lang="en-US"/>
          </a:p>
        </p:txBody>
      </p:sp>
    </p:spTree>
    <p:extLst>
      <p:ext uri="{BB962C8B-B14F-4D97-AF65-F5344CB8AC3E}">
        <p14:creationId xmlns:p14="http://schemas.microsoft.com/office/powerpoint/2010/main" val="217829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10.png"/><Relationship Id="rId5" Type="http://schemas.openxmlformats.org/officeDocument/2006/relationships/image" Target="../media/image47.png"/><Relationship Id="rId10" Type="http://schemas.openxmlformats.org/officeDocument/2006/relationships/image" Target="../media/image20.svg"/><Relationship Id="rId4" Type="http://schemas.openxmlformats.org/officeDocument/2006/relationships/image" Target="../media/image46.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3.sv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1.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3.sv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18" Type="http://schemas.openxmlformats.org/officeDocument/2006/relationships/image" Target="../media/image87.svg"/><Relationship Id="rId3" Type="http://schemas.openxmlformats.org/officeDocument/2006/relationships/image" Target="../media/image73.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svg"/><Relationship Id="rId17" Type="http://schemas.openxmlformats.org/officeDocument/2006/relationships/image" Target="../media/image86.png"/><Relationship Id="rId2" Type="http://schemas.openxmlformats.org/officeDocument/2006/relationships/notesSlide" Target="../notesSlides/notesSlide22.xml"/><Relationship Id="rId16" Type="http://schemas.openxmlformats.org/officeDocument/2006/relationships/image" Target="../media/image85.svg"/><Relationship Id="rId20" Type="http://schemas.openxmlformats.org/officeDocument/2006/relationships/image" Target="../media/image89.sv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10.png"/><Relationship Id="rId10" Type="http://schemas.openxmlformats.org/officeDocument/2006/relationships/image" Target="../media/image79.svg"/><Relationship Id="rId19" Type="http://schemas.openxmlformats.org/officeDocument/2006/relationships/image" Target="../media/image88.png"/><Relationship Id="rId4" Type="http://schemas.openxmlformats.org/officeDocument/2006/relationships/image" Target="../media/image37.png"/><Relationship Id="rId9" Type="http://schemas.openxmlformats.org/officeDocument/2006/relationships/image" Target="../media/image78.png"/><Relationship Id="rId14" Type="http://schemas.openxmlformats.org/officeDocument/2006/relationships/image" Target="../media/image83.svg"/><Relationship Id="rId22" Type="http://schemas.openxmlformats.org/officeDocument/2006/relationships/image" Target="../media/image91.sv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3" Type="http://schemas.openxmlformats.org/officeDocument/2006/relationships/image" Target="../media/image99.svg"/><Relationship Id="rId39" Type="http://schemas.openxmlformats.org/officeDocument/2006/relationships/image" Target="../media/image129.png"/><Relationship Id="rId42" Type="http://schemas.openxmlformats.org/officeDocument/2006/relationships/image" Target="../media/image102.png"/><Relationship Id="rId47" Type="http://schemas.openxmlformats.org/officeDocument/2006/relationships/image" Target="../media/image107.svg"/><Relationship Id="rId50" Type="http://schemas.openxmlformats.org/officeDocument/2006/relationships/image" Target="../media/image110.png"/><Relationship Id="rId55" Type="http://schemas.openxmlformats.org/officeDocument/2006/relationships/image" Target="../media/image115.svg"/><Relationship Id="rId63" Type="http://schemas.openxmlformats.org/officeDocument/2006/relationships/image" Target="../media/image123.svg"/><Relationship Id="rId7" Type="http://schemas.openxmlformats.org/officeDocument/2006/relationships/image" Target="../media/image93.svg"/><Relationship Id="rId2" Type="http://schemas.openxmlformats.org/officeDocument/2006/relationships/notesSlide" Target="../notesSlides/notesSlide25.xml"/><Relationship Id="rId41" Type="http://schemas.openxmlformats.org/officeDocument/2006/relationships/image" Target="../media/image101.svg"/><Relationship Id="rId54" Type="http://schemas.openxmlformats.org/officeDocument/2006/relationships/image" Target="../media/image114.png"/><Relationship Id="rId6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97.svg"/><Relationship Id="rId40" Type="http://schemas.openxmlformats.org/officeDocument/2006/relationships/image" Target="../media/image100.png"/><Relationship Id="rId45" Type="http://schemas.openxmlformats.org/officeDocument/2006/relationships/image" Target="../media/image105.svg"/><Relationship Id="rId53" Type="http://schemas.openxmlformats.org/officeDocument/2006/relationships/image" Target="../media/image113.svg"/><Relationship Id="rId58" Type="http://schemas.openxmlformats.org/officeDocument/2006/relationships/image" Target="../media/image118.png"/><Relationship Id="rId5" Type="http://schemas.microsoft.com/office/2007/relationships/hdphoto" Target="../media/hdphoto1.wdp"/><Relationship Id="rId49" Type="http://schemas.openxmlformats.org/officeDocument/2006/relationships/image" Target="../media/image109.svg"/><Relationship Id="rId57" Type="http://schemas.openxmlformats.org/officeDocument/2006/relationships/image" Target="../media/image117.svg"/><Relationship Id="rId61" Type="http://schemas.openxmlformats.org/officeDocument/2006/relationships/image" Target="../media/image121.svg"/><Relationship Id="rId10" Type="http://schemas.openxmlformats.org/officeDocument/2006/relationships/image" Target="../media/image96.png"/><Relationship Id="rId44" Type="http://schemas.openxmlformats.org/officeDocument/2006/relationships/image" Target="../media/image104.png"/><Relationship Id="rId52" Type="http://schemas.openxmlformats.org/officeDocument/2006/relationships/image" Target="../media/image112.png"/><Relationship Id="rId60" Type="http://schemas.openxmlformats.org/officeDocument/2006/relationships/image" Target="../media/image120.png"/><Relationship Id="rId65" Type="http://schemas.openxmlformats.org/officeDocument/2006/relationships/image" Target="../media/image125.svg"/><Relationship Id="rId4" Type="http://schemas.openxmlformats.org/officeDocument/2006/relationships/image" Target="../media/image92.png"/><Relationship Id="rId9" Type="http://schemas.openxmlformats.org/officeDocument/2006/relationships/image" Target="../media/image95.svg"/><Relationship Id="rId14" Type="http://schemas.openxmlformats.org/officeDocument/2006/relationships/customXml" Target="../ink/ink1.xml"/><Relationship Id="rId43" Type="http://schemas.openxmlformats.org/officeDocument/2006/relationships/image" Target="../media/image103.svg"/><Relationship Id="rId48" Type="http://schemas.openxmlformats.org/officeDocument/2006/relationships/image" Target="../media/image108.png"/><Relationship Id="rId56" Type="http://schemas.openxmlformats.org/officeDocument/2006/relationships/image" Target="../media/image116.png"/><Relationship Id="rId64" Type="http://schemas.openxmlformats.org/officeDocument/2006/relationships/image" Target="../media/image124.png"/><Relationship Id="rId8" Type="http://schemas.openxmlformats.org/officeDocument/2006/relationships/image" Target="../media/image94.png"/><Relationship Id="rId51" Type="http://schemas.openxmlformats.org/officeDocument/2006/relationships/image" Target="../media/image111.svg"/><Relationship Id="rId3" Type="http://schemas.openxmlformats.org/officeDocument/2006/relationships/image" Target="../media/image10.png"/><Relationship Id="rId12" Type="http://schemas.openxmlformats.org/officeDocument/2006/relationships/image" Target="../media/image98.png"/><Relationship Id="rId46" Type="http://schemas.openxmlformats.org/officeDocument/2006/relationships/image" Target="../media/image106.png"/><Relationship Id="rId59" Type="http://schemas.openxmlformats.org/officeDocument/2006/relationships/image" Target="../media/image119.svg"/></Relationships>
</file>

<file path=ppt/slides/_rels/slide2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2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28.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9.svg"/><Relationship Id="rId5" Type="http://schemas.openxmlformats.org/officeDocument/2006/relationships/image" Target="../media/image128.png"/><Relationship Id="rId10" Type="http://schemas.openxmlformats.org/officeDocument/2006/relationships/image" Target="../media/image133.svg"/><Relationship Id="rId4" Type="http://schemas.openxmlformats.org/officeDocument/2006/relationships/image" Target="../media/image127.svg"/><Relationship Id="rId9" Type="http://schemas.openxmlformats.org/officeDocument/2006/relationships/image" Target="../media/image13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22.svg"/><Relationship Id="rId1" Type="http://schemas.openxmlformats.org/officeDocument/2006/relationships/tags" Target="../tags/tag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36.svg"/></Relationships>
</file>

<file path=ppt/slides/_rels/slide34.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135.png"/><Relationship Id="rId7" Type="http://schemas.openxmlformats.org/officeDocument/2006/relationships/image" Target="../media/image13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36.svg"/></Relationships>
</file>

<file path=ppt/slides/_rels/slide35.xml.rels><?xml version="1.0" encoding="UTF-8" standalone="yes"?>
<Relationships xmlns="http://schemas.openxmlformats.org/package/2006/relationships"><Relationship Id="rId8" Type="http://schemas.openxmlformats.org/officeDocument/2006/relationships/image" Target="../media/image140.svg"/><Relationship Id="rId13" Type="http://schemas.openxmlformats.org/officeDocument/2006/relationships/image" Target="../media/image141.png"/><Relationship Id="rId18" Type="http://schemas.openxmlformats.org/officeDocument/2006/relationships/image" Target="../media/image146.sv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77.svg"/><Relationship Id="rId17" Type="http://schemas.openxmlformats.org/officeDocument/2006/relationships/image" Target="../media/image145.png"/><Relationship Id="rId2" Type="http://schemas.openxmlformats.org/officeDocument/2006/relationships/notesSlide" Target="../notesSlides/notesSlide35.xml"/><Relationship Id="rId16" Type="http://schemas.openxmlformats.org/officeDocument/2006/relationships/image" Target="../media/image144.svg"/><Relationship Id="rId20" Type="http://schemas.openxmlformats.org/officeDocument/2006/relationships/image" Target="../media/image89.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76.png"/><Relationship Id="rId5" Type="http://schemas.openxmlformats.org/officeDocument/2006/relationships/image" Target="../media/image17.png"/><Relationship Id="rId15" Type="http://schemas.openxmlformats.org/officeDocument/2006/relationships/image" Target="../media/image143.png"/><Relationship Id="rId10" Type="http://schemas.openxmlformats.org/officeDocument/2006/relationships/image" Target="../media/image24.svg"/><Relationship Id="rId19" Type="http://schemas.openxmlformats.org/officeDocument/2006/relationships/image" Target="../media/image88.png"/><Relationship Id="rId4" Type="http://schemas.openxmlformats.org/officeDocument/2006/relationships/image" Target="../media/image136.svg"/><Relationship Id="rId9" Type="http://schemas.openxmlformats.org/officeDocument/2006/relationships/image" Target="../media/image23.png"/><Relationship Id="rId14" Type="http://schemas.openxmlformats.org/officeDocument/2006/relationships/image" Target="../media/image142.svg"/></Relationships>
</file>

<file path=ppt/slides/_rels/slide36.xml.rels><?xml version="1.0" encoding="UTF-8" standalone="yes"?>
<Relationships xmlns="http://schemas.openxmlformats.org/package/2006/relationships"><Relationship Id="rId8" Type="http://schemas.openxmlformats.org/officeDocument/2006/relationships/image" Target="../media/image148.svg"/><Relationship Id="rId13" Type="http://schemas.openxmlformats.org/officeDocument/2006/relationships/image" Target="../media/image88.png"/><Relationship Id="rId18" Type="http://schemas.openxmlformats.org/officeDocument/2006/relationships/image" Target="../media/image154.svg"/><Relationship Id="rId3" Type="http://schemas.openxmlformats.org/officeDocument/2006/relationships/image" Target="../media/image135.png"/><Relationship Id="rId7" Type="http://schemas.openxmlformats.org/officeDocument/2006/relationships/image" Target="../media/image147.png"/><Relationship Id="rId12" Type="http://schemas.openxmlformats.org/officeDocument/2006/relationships/image" Target="../media/image150.svg"/><Relationship Id="rId17" Type="http://schemas.openxmlformats.org/officeDocument/2006/relationships/image" Target="../media/image153.png"/><Relationship Id="rId2" Type="http://schemas.openxmlformats.org/officeDocument/2006/relationships/notesSlide" Target="../notesSlides/notesSlide36.xml"/><Relationship Id="rId16" Type="http://schemas.openxmlformats.org/officeDocument/2006/relationships/image" Target="../media/image152.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9.png"/><Relationship Id="rId5" Type="http://schemas.openxmlformats.org/officeDocument/2006/relationships/image" Target="../media/image17.png"/><Relationship Id="rId15" Type="http://schemas.openxmlformats.org/officeDocument/2006/relationships/image" Target="../media/image151.png"/><Relationship Id="rId10" Type="http://schemas.openxmlformats.org/officeDocument/2006/relationships/image" Target="../media/image146.svg"/><Relationship Id="rId19" Type="http://schemas.openxmlformats.org/officeDocument/2006/relationships/image" Target="../media/image19.png"/><Relationship Id="rId4" Type="http://schemas.openxmlformats.org/officeDocument/2006/relationships/image" Target="../media/image136.svg"/><Relationship Id="rId9" Type="http://schemas.openxmlformats.org/officeDocument/2006/relationships/image" Target="../media/image145.png"/><Relationship Id="rId14" Type="http://schemas.openxmlformats.org/officeDocument/2006/relationships/image" Target="../media/image89.svg"/></Relationships>
</file>

<file path=ppt/slides/_rels/slide37.xml.rels><?xml version="1.0" encoding="UTF-8" standalone="yes"?>
<Relationships xmlns="http://schemas.openxmlformats.org/package/2006/relationships"><Relationship Id="rId8" Type="http://schemas.openxmlformats.org/officeDocument/2006/relationships/image" Target="../media/image156.svg"/><Relationship Id="rId13" Type="http://schemas.openxmlformats.org/officeDocument/2006/relationships/image" Target="../media/image161.png"/><Relationship Id="rId3" Type="http://schemas.openxmlformats.org/officeDocument/2006/relationships/image" Target="../media/image135.png"/><Relationship Id="rId7" Type="http://schemas.openxmlformats.org/officeDocument/2006/relationships/image" Target="../media/image155.png"/><Relationship Id="rId12" Type="http://schemas.openxmlformats.org/officeDocument/2006/relationships/image" Target="../media/image160.sv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59.png"/><Relationship Id="rId5" Type="http://schemas.openxmlformats.org/officeDocument/2006/relationships/image" Target="../media/image17.png"/><Relationship Id="rId10" Type="http://schemas.openxmlformats.org/officeDocument/2006/relationships/image" Target="../media/image158.svg"/><Relationship Id="rId4" Type="http://schemas.openxmlformats.org/officeDocument/2006/relationships/image" Target="../media/image136.svg"/><Relationship Id="rId9" Type="http://schemas.openxmlformats.org/officeDocument/2006/relationships/image" Target="../media/image157.png"/><Relationship Id="rId14" Type="http://schemas.openxmlformats.org/officeDocument/2006/relationships/image" Target="../media/image162.svg"/></Relationships>
</file>

<file path=ppt/slides/_rels/slide38.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73.png"/><Relationship Id="rId7" Type="http://schemas.openxmlformats.org/officeDocument/2006/relationships/image" Target="../media/image16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5.png"/><Relationship Id="rId7"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75.png"/><Relationship Id="rId4" Type="http://schemas.openxmlformats.org/officeDocument/2006/relationships/image" Target="../media/image136.svg"/><Relationship Id="rId9"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3.png"/><Relationship Id="rId18" Type="http://schemas.openxmlformats.org/officeDocument/2006/relationships/image" Target="../media/image31.svg"/><Relationship Id="rId26" Type="http://schemas.openxmlformats.org/officeDocument/2006/relationships/image" Target="../media/image16.svg"/><Relationship Id="rId3" Type="http://schemas.openxmlformats.org/officeDocument/2006/relationships/notesSlide" Target="../notesSlides/notesSlide4.xml"/><Relationship Id="rId21" Type="http://schemas.openxmlformats.org/officeDocument/2006/relationships/image" Target="../media/image23.png"/><Relationship Id="rId7" Type="http://schemas.openxmlformats.org/officeDocument/2006/relationships/image" Target="../media/image28.svg"/><Relationship Id="rId12" Type="http://schemas.openxmlformats.org/officeDocument/2006/relationships/image" Target="../media/image18.svg"/><Relationship Id="rId17" Type="http://schemas.openxmlformats.org/officeDocument/2006/relationships/image" Target="../media/image30.png"/><Relationship Id="rId25"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2.svg"/><Relationship Id="rId20" Type="http://schemas.openxmlformats.org/officeDocument/2006/relationships/image" Target="../media/image33.svg"/><Relationship Id="rId1" Type="http://schemas.openxmlformats.org/officeDocument/2006/relationships/tags" Target="../tags/tag3.xml"/><Relationship Id="rId6" Type="http://schemas.openxmlformats.org/officeDocument/2006/relationships/image" Target="../media/image27.png"/><Relationship Id="rId11" Type="http://schemas.openxmlformats.org/officeDocument/2006/relationships/image" Target="../media/image17.png"/><Relationship Id="rId24" Type="http://schemas.openxmlformats.org/officeDocument/2006/relationships/image" Target="../media/image22.svg"/><Relationship Id="rId5" Type="http://schemas.openxmlformats.org/officeDocument/2006/relationships/image" Target="../media/image26.svg"/><Relationship Id="rId15" Type="http://schemas.openxmlformats.org/officeDocument/2006/relationships/image" Target="../media/image11.png"/><Relationship Id="rId23" Type="http://schemas.openxmlformats.org/officeDocument/2006/relationships/image" Target="../media/image21.png"/><Relationship Id="rId10" Type="http://schemas.openxmlformats.org/officeDocument/2006/relationships/image" Target="../media/image20.svg"/><Relationship Id="rId19"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19.png"/><Relationship Id="rId14" Type="http://schemas.openxmlformats.org/officeDocument/2006/relationships/image" Target="../media/image14.svg"/><Relationship Id="rId22" Type="http://schemas.openxmlformats.org/officeDocument/2006/relationships/image" Target="../media/image24.svg"/></Relationships>
</file>

<file path=ppt/slides/_rels/slide4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8.svg"/><Relationship Id="rId5" Type="http://schemas.openxmlformats.org/officeDocument/2006/relationships/image" Target="../media/image167.png"/><Relationship Id="rId4" Type="http://schemas.openxmlformats.org/officeDocument/2006/relationships/image" Target="../media/image166.svg"/></Relationships>
</file>

<file path=ppt/slides/_rels/slide41.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169.png"/><Relationship Id="rId7" Type="http://schemas.openxmlformats.org/officeDocument/2006/relationships/image" Target="../media/image16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6.svg"/><Relationship Id="rId5" Type="http://schemas.openxmlformats.org/officeDocument/2006/relationships/image" Target="../media/image165.png"/><Relationship Id="rId4" Type="http://schemas.openxmlformats.org/officeDocument/2006/relationships/image" Target="../media/image170.svg"/></Relationships>
</file>

<file path=ppt/slides/_rels/slide42.xml.rels><?xml version="1.0" encoding="UTF-8" standalone="yes"?>
<Relationships xmlns="http://schemas.openxmlformats.org/package/2006/relationships"><Relationship Id="rId8" Type="http://schemas.openxmlformats.org/officeDocument/2006/relationships/image" Target="../media/image176.svg"/><Relationship Id="rId3" Type="http://schemas.openxmlformats.org/officeDocument/2006/relationships/image" Target="../media/image171.jpeg"/><Relationship Id="rId7" Type="http://schemas.openxmlformats.org/officeDocument/2006/relationships/image" Target="../media/image17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4.jpeg"/><Relationship Id="rId5" Type="http://schemas.openxmlformats.org/officeDocument/2006/relationships/image" Target="../media/image173.png"/><Relationship Id="rId10" Type="http://schemas.openxmlformats.org/officeDocument/2006/relationships/image" Target="../media/image178.svg"/><Relationship Id="rId4" Type="http://schemas.openxmlformats.org/officeDocument/2006/relationships/image" Target="../media/image172.png"/><Relationship Id="rId9" Type="http://schemas.openxmlformats.org/officeDocument/2006/relationships/image" Target="../media/image177.png"/></Relationships>
</file>

<file path=ppt/slides/_rels/slide43.xml.rels><?xml version="1.0" encoding="UTF-8" standalone="yes"?>
<Relationships xmlns="http://schemas.openxmlformats.org/package/2006/relationships"><Relationship Id="rId8" Type="http://schemas.openxmlformats.org/officeDocument/2006/relationships/image" Target="../media/image176.svg"/><Relationship Id="rId3" Type="http://schemas.openxmlformats.org/officeDocument/2006/relationships/image" Target="../media/image171.jpeg"/><Relationship Id="rId7" Type="http://schemas.openxmlformats.org/officeDocument/2006/relationships/image" Target="../media/image17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74.jpeg"/><Relationship Id="rId5" Type="http://schemas.openxmlformats.org/officeDocument/2006/relationships/image" Target="../media/image173.png"/><Relationship Id="rId10" Type="http://schemas.openxmlformats.org/officeDocument/2006/relationships/image" Target="../media/image178.svg"/><Relationship Id="rId4" Type="http://schemas.openxmlformats.org/officeDocument/2006/relationships/image" Target="../media/image172.png"/><Relationship Id="rId9" Type="http://schemas.openxmlformats.org/officeDocument/2006/relationships/image" Target="../media/image177.png"/></Relationships>
</file>

<file path=ppt/slides/_rels/slide44.xml.rels><?xml version="1.0" encoding="UTF-8" standalone="yes"?>
<Relationships xmlns="http://schemas.openxmlformats.org/package/2006/relationships"><Relationship Id="rId8" Type="http://schemas.openxmlformats.org/officeDocument/2006/relationships/image" Target="../media/image180.svg"/><Relationship Id="rId3" Type="http://schemas.openxmlformats.org/officeDocument/2006/relationships/image" Target="../media/image171.jpeg"/><Relationship Id="rId7" Type="http://schemas.openxmlformats.org/officeDocument/2006/relationships/image" Target="../media/image17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74.jpeg"/><Relationship Id="rId5" Type="http://schemas.openxmlformats.org/officeDocument/2006/relationships/image" Target="../media/image173.png"/><Relationship Id="rId10" Type="http://schemas.openxmlformats.org/officeDocument/2006/relationships/image" Target="../media/image182.svg"/><Relationship Id="rId4" Type="http://schemas.openxmlformats.org/officeDocument/2006/relationships/image" Target="../media/image172.png"/><Relationship Id="rId9" Type="http://schemas.openxmlformats.org/officeDocument/2006/relationships/image" Target="../media/image181.png"/></Relationships>
</file>

<file path=ppt/slides/_rels/slide45.xml.rels><?xml version="1.0" encoding="UTF-8" standalone="yes"?>
<Relationships xmlns="http://schemas.openxmlformats.org/package/2006/relationships"><Relationship Id="rId8" Type="http://schemas.openxmlformats.org/officeDocument/2006/relationships/image" Target="../media/image180.svg"/><Relationship Id="rId3" Type="http://schemas.openxmlformats.org/officeDocument/2006/relationships/image" Target="../media/image171.jpeg"/><Relationship Id="rId7" Type="http://schemas.openxmlformats.org/officeDocument/2006/relationships/image" Target="../media/image17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74.jpeg"/><Relationship Id="rId5" Type="http://schemas.openxmlformats.org/officeDocument/2006/relationships/image" Target="../media/image173.png"/><Relationship Id="rId10" Type="http://schemas.openxmlformats.org/officeDocument/2006/relationships/image" Target="../media/image182.svg"/><Relationship Id="rId4" Type="http://schemas.openxmlformats.org/officeDocument/2006/relationships/image" Target="../media/image172.png"/><Relationship Id="rId9" Type="http://schemas.openxmlformats.org/officeDocument/2006/relationships/image" Target="../media/image181.png"/></Relationships>
</file>

<file path=ppt/slides/_rels/slide46.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3" Type="http://schemas.openxmlformats.org/officeDocument/2006/relationships/image" Target="../media/image183.png"/><Relationship Id="rId7" Type="http://schemas.openxmlformats.org/officeDocument/2006/relationships/image" Target="../media/image187.png"/><Relationship Id="rId12" Type="http://schemas.openxmlformats.org/officeDocument/2006/relationships/image" Target="../media/image192.svg"/><Relationship Id="rId17" Type="http://schemas.openxmlformats.org/officeDocument/2006/relationships/image" Target="../media/image197.svg"/><Relationship Id="rId2" Type="http://schemas.openxmlformats.org/officeDocument/2006/relationships/notesSlide" Target="../notesSlides/notesSlide46.xml"/><Relationship Id="rId16" Type="http://schemas.openxmlformats.org/officeDocument/2006/relationships/image" Target="../media/image196.png"/><Relationship Id="rId1" Type="http://schemas.openxmlformats.org/officeDocument/2006/relationships/slideLayout" Target="../slideLayouts/slideLayout7.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svg"/><Relationship Id="rId15" Type="http://schemas.openxmlformats.org/officeDocument/2006/relationships/image" Target="../media/image195.png"/><Relationship Id="rId10" Type="http://schemas.openxmlformats.org/officeDocument/2006/relationships/image" Target="../media/image190.png"/><Relationship Id="rId19" Type="http://schemas.openxmlformats.org/officeDocument/2006/relationships/image" Target="../media/image199.sv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04.png"/><Relationship Id="rId18"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203.svg"/><Relationship Id="rId17" Type="http://schemas.openxmlformats.org/officeDocument/2006/relationships/image" Target="../media/image47.png"/><Relationship Id="rId2" Type="http://schemas.openxmlformats.org/officeDocument/2006/relationships/notesSlide" Target="../notesSlides/notesSlide48.xml"/><Relationship Id="rId16" Type="http://schemas.openxmlformats.org/officeDocument/2006/relationships/image" Target="../media/image207.svg"/><Relationship Id="rId1" Type="http://schemas.openxmlformats.org/officeDocument/2006/relationships/slideLayout" Target="../slideLayouts/slideLayout2.xml"/><Relationship Id="rId6" Type="http://schemas.openxmlformats.org/officeDocument/2006/relationships/image" Target="../media/image201.svg"/><Relationship Id="rId11" Type="http://schemas.openxmlformats.org/officeDocument/2006/relationships/image" Target="../media/image202.png"/><Relationship Id="rId5" Type="http://schemas.openxmlformats.org/officeDocument/2006/relationships/image" Target="../media/image200.png"/><Relationship Id="rId15" Type="http://schemas.openxmlformats.org/officeDocument/2006/relationships/image" Target="../media/image206.png"/><Relationship Id="rId10" Type="http://schemas.openxmlformats.org/officeDocument/2006/relationships/image" Target="../media/image22.svg"/><Relationship Id="rId4" Type="http://schemas.openxmlformats.org/officeDocument/2006/relationships/image" Target="../media/image24.svg"/><Relationship Id="rId9" Type="http://schemas.openxmlformats.org/officeDocument/2006/relationships/image" Target="../media/image21.png"/><Relationship Id="rId14" Type="http://schemas.openxmlformats.org/officeDocument/2006/relationships/image" Target="../media/image205.svg"/></Relationships>
</file>

<file path=ppt/slides/_rels/slide49.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9.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5.jpg"/><Relationship Id="rId4" Type="http://schemas.openxmlformats.org/officeDocument/2006/relationships/image" Target="../media/image34.png"/></Relationships>
</file>

<file path=ppt/slides/_rels/slide50.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9.svg"/></Relationships>
</file>

<file path=ppt/slides/_rels/slide51.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83.png"/><Relationship Id="rId4" Type="http://schemas.openxmlformats.org/officeDocument/2006/relationships/image" Target="../media/image209.svg"/></Relationships>
</file>

<file path=ppt/slides/_rels/slide5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09.svg"/><Relationship Id="rId4" Type="http://schemas.openxmlformats.org/officeDocument/2006/relationships/image" Target="../media/image208.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55.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5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57.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5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5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61.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6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6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64.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18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4.png"/></Relationships>
</file>

<file path=ppt/slides/_rels/slide68.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14.png"/></Relationships>
</file>

<file path=ppt/slides/_rels/slide69.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1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5.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4" name="TextBox 13">
            <a:extLst>
              <a:ext uri="{FF2B5EF4-FFF2-40B4-BE49-F238E27FC236}">
                <a16:creationId xmlns:a16="http://schemas.microsoft.com/office/drawing/2014/main" id="{887FBEF9-921B-704E-B516-835D840D6925}"/>
              </a:ext>
            </a:extLst>
          </p:cNvPr>
          <p:cNvSpPr txBox="1"/>
          <p:nvPr/>
        </p:nvSpPr>
        <p:spPr>
          <a:xfrm>
            <a:off x="3555636" y="1557277"/>
            <a:ext cx="8361393" cy="2862322"/>
          </a:xfrm>
          <a:prstGeom prst="rect">
            <a:avLst/>
          </a:prstGeom>
          <a:noFill/>
        </p:spPr>
        <p:txBody>
          <a:bodyPr wrap="square">
            <a:spAutoFit/>
          </a:bodyPr>
          <a:lstStyle/>
          <a:p>
            <a:pPr>
              <a:defRPr/>
            </a:pPr>
            <a:r>
              <a:rPr lang="en-ZA" sz="6000" b="1" dirty="0">
                <a:solidFill>
                  <a:schemeClr val="bg1"/>
                </a:solidFill>
                <a:latin typeface="Arial Rounded MT Bold" panose="020F0704030504030204" pitchFamily="34" charset="77"/>
                <a:ea typeface="MS PGothic" panose="020B0600070205080204" pitchFamily="34" charset="-128"/>
              </a:rPr>
              <a:t>Courage Be Kind  Anti-Bullying Workshop</a:t>
            </a:r>
          </a:p>
        </p:txBody>
      </p:sp>
      <p:pic>
        <p:nvPicPr>
          <p:cNvPr id="15" name="Picture 14" descr="Logo&#10;&#10;Description automatically generated">
            <a:extLst>
              <a:ext uri="{FF2B5EF4-FFF2-40B4-BE49-F238E27FC236}">
                <a16:creationId xmlns:a16="http://schemas.microsoft.com/office/drawing/2014/main" id="{842C08F2-5847-D74E-8338-AF544C8DF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41" y="1089485"/>
            <a:ext cx="2824125" cy="3330114"/>
          </a:xfrm>
          <a:prstGeom prst="rect">
            <a:avLst/>
          </a:prstGeom>
        </p:spPr>
      </p:pic>
      <p:sp>
        <p:nvSpPr>
          <p:cNvPr id="11" name="TextBox 10">
            <a:extLst>
              <a:ext uri="{FF2B5EF4-FFF2-40B4-BE49-F238E27FC236}">
                <a16:creationId xmlns:a16="http://schemas.microsoft.com/office/drawing/2014/main" id="{79F600E2-D2A5-7F4D-B701-B1C190BEFDB8}"/>
              </a:ext>
            </a:extLst>
          </p:cNvPr>
          <p:cNvSpPr txBox="1"/>
          <p:nvPr/>
        </p:nvSpPr>
        <p:spPr>
          <a:xfrm>
            <a:off x="1524000" y="5666917"/>
            <a:ext cx="9144000" cy="696794"/>
          </a:xfrm>
          <a:prstGeom prst="rect">
            <a:avLst/>
          </a:prstGeom>
          <a:noFill/>
        </p:spPr>
        <p:txBody>
          <a:bodyPr wrap="square">
            <a:spAutoFit/>
          </a:bodyPr>
          <a:lstStyle/>
          <a:p>
            <a:pPr algn="ctr">
              <a:lnSpc>
                <a:spcPct val="150000"/>
              </a:lnSpc>
              <a:defRPr/>
            </a:pPr>
            <a:r>
              <a:rPr lang="en-ZA" sz="3000" b="1" dirty="0" err="1">
                <a:solidFill>
                  <a:schemeClr val="bg1"/>
                </a:solidFill>
                <a:latin typeface="Arial Rounded MT Bold" panose="020F0704030504030204" pitchFamily="34" charset="77"/>
                <a:ea typeface="MS PGothic" panose="020B0600070205080204" pitchFamily="34" charset="-128"/>
              </a:rPr>
              <a:t>www.courage-community.com</a:t>
            </a:r>
            <a:endParaRPr lang="en-ZA" sz="3000"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3066766715"/>
      </p:ext>
    </p:extLst>
  </p:cSld>
  <p:clrMapOvr>
    <a:masterClrMapping/>
  </p:clrMapOvr>
  <mc:AlternateContent xmlns:mc="http://schemas.openxmlformats.org/markup-compatibility/2006" xmlns:p14="http://schemas.microsoft.com/office/powerpoint/2010/main">
    <mc:Choice Requires="p14">
      <p:transition spd="slow" p14:dur="3000" advTm="6570"/>
    </mc:Choice>
    <mc:Fallback xmlns="">
      <p:transition spd="slow" advTm="65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1" y="2474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There are 4 kinds of bullying</a:t>
            </a:r>
          </a:p>
        </p:txBody>
      </p:sp>
      <p:pic>
        <p:nvPicPr>
          <p:cNvPr id="4" name="Graphic 3" descr="Lips with solid fill">
            <a:extLst>
              <a:ext uri="{FF2B5EF4-FFF2-40B4-BE49-F238E27FC236}">
                <a16:creationId xmlns:a16="http://schemas.microsoft.com/office/drawing/2014/main" id="{FE435795-0B64-087A-8FDA-317D0822D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371" y="1107906"/>
            <a:ext cx="1866418" cy="1866418"/>
          </a:xfrm>
          <a:prstGeom prst="rect">
            <a:avLst/>
          </a:prstGeom>
        </p:spPr>
      </p:pic>
      <p:pic>
        <p:nvPicPr>
          <p:cNvPr id="9" name="Graphic 8" descr="Clenched Fist with solid fill">
            <a:extLst>
              <a:ext uri="{FF2B5EF4-FFF2-40B4-BE49-F238E27FC236}">
                <a16:creationId xmlns:a16="http://schemas.microsoft.com/office/drawing/2014/main" id="{D15099EF-F409-E4D0-AB57-20F9991677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H="1">
            <a:off x="8876090" y="1159702"/>
            <a:ext cx="2153337" cy="1866418"/>
          </a:xfrm>
          <a:prstGeom prst="rect">
            <a:avLst/>
          </a:prstGeom>
        </p:spPr>
      </p:pic>
      <p:pic>
        <p:nvPicPr>
          <p:cNvPr id="10" name="Graphic 9" descr="Smart Phone with solid fill">
            <a:extLst>
              <a:ext uri="{FF2B5EF4-FFF2-40B4-BE49-F238E27FC236}">
                <a16:creationId xmlns:a16="http://schemas.microsoft.com/office/drawing/2014/main" id="{65C72687-388D-F791-4A65-B120D4E9C5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857981">
            <a:off x="1439834" y="3826893"/>
            <a:ext cx="1561200" cy="1561200"/>
          </a:xfrm>
          <a:prstGeom prst="rect">
            <a:avLst/>
          </a:prstGeom>
        </p:spPr>
      </p:pic>
      <p:pic>
        <p:nvPicPr>
          <p:cNvPr id="15" name="Graphic 14" descr="Handshake with solid fill">
            <a:extLst>
              <a:ext uri="{FF2B5EF4-FFF2-40B4-BE49-F238E27FC236}">
                <a16:creationId xmlns:a16="http://schemas.microsoft.com/office/drawing/2014/main" id="{E027604B-8AD5-3B7E-6DAF-996DE9CC38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12499" y="3937272"/>
            <a:ext cx="1866418" cy="1866418"/>
          </a:xfrm>
          <a:prstGeom prst="rect">
            <a:avLst/>
          </a:prstGeom>
        </p:spPr>
      </p:pic>
      <p:sp>
        <p:nvSpPr>
          <p:cNvPr id="16" name="TextBox 15">
            <a:extLst>
              <a:ext uri="{FF2B5EF4-FFF2-40B4-BE49-F238E27FC236}">
                <a16:creationId xmlns:a16="http://schemas.microsoft.com/office/drawing/2014/main" id="{B9F4CFFE-BB0C-1CDF-483D-6893A038D605}"/>
              </a:ext>
            </a:extLst>
          </p:cNvPr>
          <p:cNvSpPr txBox="1"/>
          <p:nvPr/>
        </p:nvSpPr>
        <p:spPr>
          <a:xfrm>
            <a:off x="693313" y="2676296"/>
            <a:ext cx="2758006" cy="707886"/>
          </a:xfrm>
          <a:prstGeom prst="rect">
            <a:avLst/>
          </a:prstGeom>
          <a:noFill/>
        </p:spPr>
        <p:txBody>
          <a:bodyPr wrap="square" rtlCol="0">
            <a:spAutoFit/>
          </a:bodyPr>
          <a:lstStyle/>
          <a:p>
            <a:pPr algn="ctr"/>
            <a:r>
              <a:rPr lang="en-US" sz="2000" dirty="0">
                <a:solidFill>
                  <a:srgbClr val="3E0099"/>
                </a:solidFill>
                <a:latin typeface="Arial Rounded MT Bold" panose="020F0704030504030204" pitchFamily="34" charset="77"/>
              </a:rPr>
              <a:t>VERBAL </a:t>
            </a:r>
          </a:p>
          <a:p>
            <a:pPr algn="ctr"/>
            <a:r>
              <a:rPr lang="en-US" sz="2000" i="1" dirty="0">
                <a:solidFill>
                  <a:srgbClr val="3E0099"/>
                </a:solidFill>
                <a:latin typeface="Arial Rounded MT Bold" panose="020F0704030504030204" pitchFamily="34" charset="77"/>
              </a:rPr>
              <a:t>words</a:t>
            </a:r>
            <a:endParaRPr lang="en-US" sz="2000" dirty="0">
              <a:solidFill>
                <a:srgbClr val="3E0099"/>
              </a:solidFill>
              <a:latin typeface="Arial Rounded MT Bold" panose="020F0704030504030204" pitchFamily="34" charset="77"/>
            </a:endParaRPr>
          </a:p>
        </p:txBody>
      </p:sp>
      <p:sp>
        <p:nvSpPr>
          <p:cNvPr id="17" name="TextBox 16">
            <a:extLst>
              <a:ext uri="{FF2B5EF4-FFF2-40B4-BE49-F238E27FC236}">
                <a16:creationId xmlns:a16="http://schemas.microsoft.com/office/drawing/2014/main" id="{D6343718-F20A-6A9B-535A-1198FF0F4849}"/>
              </a:ext>
            </a:extLst>
          </p:cNvPr>
          <p:cNvSpPr txBox="1"/>
          <p:nvPr/>
        </p:nvSpPr>
        <p:spPr>
          <a:xfrm>
            <a:off x="8685610" y="2830470"/>
            <a:ext cx="2908251" cy="707886"/>
          </a:xfrm>
          <a:prstGeom prst="rect">
            <a:avLst/>
          </a:prstGeom>
          <a:noFill/>
        </p:spPr>
        <p:txBody>
          <a:bodyPr wrap="square" rtlCol="0">
            <a:spAutoFit/>
          </a:bodyPr>
          <a:lstStyle/>
          <a:p>
            <a:pPr algn="ctr"/>
            <a:r>
              <a:rPr lang="en-US" sz="2000" dirty="0">
                <a:solidFill>
                  <a:srgbClr val="3E0099"/>
                </a:solidFill>
                <a:latin typeface="Arial Rounded MT Bold" panose="020F0704030504030204" pitchFamily="34" charset="77"/>
              </a:rPr>
              <a:t>PHYSICAL </a:t>
            </a:r>
          </a:p>
          <a:p>
            <a:pPr algn="ctr"/>
            <a:r>
              <a:rPr lang="en-US" sz="2000" i="1" dirty="0">
                <a:solidFill>
                  <a:srgbClr val="3E0099"/>
                </a:solidFill>
                <a:latin typeface="Arial Rounded MT Bold" panose="020F0704030504030204" pitchFamily="34" charset="77"/>
              </a:rPr>
              <a:t>actions</a:t>
            </a:r>
            <a:endParaRPr lang="en-US" sz="2000" dirty="0">
              <a:solidFill>
                <a:srgbClr val="3E0099"/>
              </a:solidFill>
              <a:latin typeface="Arial Rounded MT Bold" panose="020F0704030504030204" pitchFamily="34" charset="77"/>
            </a:endParaRPr>
          </a:p>
        </p:txBody>
      </p:sp>
      <p:sp>
        <p:nvSpPr>
          <p:cNvPr id="18" name="TextBox 17">
            <a:extLst>
              <a:ext uri="{FF2B5EF4-FFF2-40B4-BE49-F238E27FC236}">
                <a16:creationId xmlns:a16="http://schemas.microsoft.com/office/drawing/2014/main" id="{CED0210A-6CEB-7ADF-D281-9ECC43BC77B2}"/>
              </a:ext>
            </a:extLst>
          </p:cNvPr>
          <p:cNvSpPr txBox="1"/>
          <p:nvPr/>
        </p:nvSpPr>
        <p:spPr>
          <a:xfrm>
            <a:off x="1110777" y="5595984"/>
            <a:ext cx="2738250" cy="707886"/>
          </a:xfrm>
          <a:prstGeom prst="rect">
            <a:avLst/>
          </a:prstGeom>
          <a:noFill/>
        </p:spPr>
        <p:txBody>
          <a:bodyPr wrap="none" rtlCol="0">
            <a:spAutoFit/>
          </a:bodyPr>
          <a:lstStyle/>
          <a:p>
            <a:pPr algn="ctr"/>
            <a:r>
              <a:rPr lang="en-US" sz="2000" dirty="0">
                <a:solidFill>
                  <a:srgbClr val="3E0099"/>
                </a:solidFill>
                <a:latin typeface="Arial Rounded MT Bold" panose="020F0704030504030204" pitchFamily="34" charset="77"/>
              </a:rPr>
              <a:t>CYBERBULLYING</a:t>
            </a:r>
          </a:p>
          <a:p>
            <a:pPr algn="ctr"/>
            <a:r>
              <a:rPr lang="en-US" sz="2000" i="1" dirty="0">
                <a:solidFill>
                  <a:srgbClr val="3E0099"/>
                </a:solidFill>
                <a:latin typeface="Arial Rounded MT Bold" panose="020F0704030504030204" pitchFamily="34" charset="77"/>
              </a:rPr>
              <a:t>social media/gaming</a:t>
            </a:r>
          </a:p>
        </p:txBody>
      </p:sp>
      <p:sp>
        <p:nvSpPr>
          <p:cNvPr id="19" name="TextBox 18">
            <a:extLst>
              <a:ext uri="{FF2B5EF4-FFF2-40B4-BE49-F238E27FC236}">
                <a16:creationId xmlns:a16="http://schemas.microsoft.com/office/drawing/2014/main" id="{BEA66830-4600-44AD-FC8C-F158443F1447}"/>
              </a:ext>
            </a:extLst>
          </p:cNvPr>
          <p:cNvSpPr txBox="1"/>
          <p:nvPr/>
        </p:nvSpPr>
        <p:spPr>
          <a:xfrm>
            <a:off x="8211086" y="5587311"/>
            <a:ext cx="3483343" cy="707886"/>
          </a:xfrm>
          <a:prstGeom prst="rect">
            <a:avLst/>
          </a:prstGeom>
          <a:noFill/>
        </p:spPr>
        <p:txBody>
          <a:bodyPr wrap="square" rtlCol="0">
            <a:spAutoFit/>
          </a:bodyPr>
          <a:lstStyle/>
          <a:p>
            <a:pPr algn="ctr"/>
            <a:r>
              <a:rPr lang="en-US" sz="2000" dirty="0">
                <a:solidFill>
                  <a:srgbClr val="3E0099"/>
                </a:solidFill>
                <a:latin typeface="Arial Rounded MT Bold" panose="020F0704030504030204" pitchFamily="34" charset="77"/>
              </a:rPr>
              <a:t>RELATIONAL </a:t>
            </a:r>
          </a:p>
          <a:p>
            <a:pPr algn="ctr"/>
            <a:r>
              <a:rPr lang="en-US" sz="2000" i="1" dirty="0">
                <a:solidFill>
                  <a:srgbClr val="3E0099"/>
                </a:solidFill>
                <a:latin typeface="Arial Rounded MT Bold" panose="020F0704030504030204" pitchFamily="34" charset="77"/>
              </a:rPr>
              <a:t>friendship</a:t>
            </a:r>
          </a:p>
        </p:txBody>
      </p:sp>
      <p:pic>
        <p:nvPicPr>
          <p:cNvPr id="20" name="Picture 19" descr="A drawing of a person&#10;&#10;Description generated with high confidence">
            <a:extLst>
              <a:ext uri="{FF2B5EF4-FFF2-40B4-BE49-F238E27FC236}">
                <a16:creationId xmlns:a16="http://schemas.microsoft.com/office/drawing/2014/main" id="{4E1FFE20-50E8-D8BA-D110-F610999B1959}"/>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4907032" y="2199981"/>
            <a:ext cx="2348941" cy="2699926"/>
          </a:xfrm>
          <a:prstGeom prst="rect">
            <a:avLst/>
          </a:prstGeom>
          <a:ln>
            <a:noFill/>
          </a:ln>
        </p:spPr>
      </p:pic>
      <p:grpSp>
        <p:nvGrpSpPr>
          <p:cNvPr id="7" name="Group 6">
            <a:extLst>
              <a:ext uri="{FF2B5EF4-FFF2-40B4-BE49-F238E27FC236}">
                <a16:creationId xmlns:a16="http://schemas.microsoft.com/office/drawing/2014/main" id="{C47F7139-2AEB-B366-DF4F-785FFA56AB18}"/>
              </a:ext>
            </a:extLst>
          </p:cNvPr>
          <p:cNvGrpSpPr/>
          <p:nvPr/>
        </p:nvGrpSpPr>
        <p:grpSpPr>
          <a:xfrm rot="16715568">
            <a:off x="7689826" y="2161275"/>
            <a:ext cx="724085" cy="1030043"/>
            <a:chOff x="1434660" y="3661366"/>
            <a:chExt cx="724085" cy="1030043"/>
          </a:xfrm>
        </p:grpSpPr>
        <p:sp>
          <p:nvSpPr>
            <p:cNvPr id="3" name="Right Arrow 2">
              <a:extLst>
                <a:ext uri="{FF2B5EF4-FFF2-40B4-BE49-F238E27FC236}">
                  <a16:creationId xmlns:a16="http://schemas.microsoft.com/office/drawing/2014/main" id="{E07B8C7B-FA47-46FA-F9C9-35C3A69CC333}"/>
                </a:ext>
              </a:extLst>
            </p:cNvPr>
            <p:cNvSpPr/>
            <p:nvPr/>
          </p:nvSpPr>
          <p:spPr>
            <a:xfrm rot="2983132">
              <a:off x="1577482" y="4110146"/>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0C795008-A1BE-29B9-D275-7B8C9003280C}"/>
                </a:ext>
              </a:extLst>
            </p:cNvPr>
            <p:cNvSpPr/>
            <p:nvPr/>
          </p:nvSpPr>
          <p:spPr>
            <a:xfrm rot="19169948">
              <a:off x="1434660" y="3661366"/>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678ED20-4303-02D1-CE5E-0712E31CA380}"/>
              </a:ext>
            </a:extLst>
          </p:cNvPr>
          <p:cNvGrpSpPr/>
          <p:nvPr/>
        </p:nvGrpSpPr>
        <p:grpSpPr>
          <a:xfrm rot="9899104">
            <a:off x="3758062" y="2117325"/>
            <a:ext cx="724085" cy="1030043"/>
            <a:chOff x="1434660" y="3661366"/>
            <a:chExt cx="724085" cy="1030043"/>
          </a:xfrm>
        </p:grpSpPr>
        <p:sp>
          <p:nvSpPr>
            <p:cNvPr id="11" name="Right Arrow 10">
              <a:extLst>
                <a:ext uri="{FF2B5EF4-FFF2-40B4-BE49-F238E27FC236}">
                  <a16:creationId xmlns:a16="http://schemas.microsoft.com/office/drawing/2014/main" id="{5A91BEA6-41CB-A6C2-8D6E-3178C21E5AF0}"/>
                </a:ext>
              </a:extLst>
            </p:cNvPr>
            <p:cNvSpPr/>
            <p:nvPr/>
          </p:nvSpPr>
          <p:spPr>
            <a:xfrm rot="2983132">
              <a:off x="1577482" y="4110146"/>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7CCEC3BC-CCCA-1489-BCEF-F2FE02634F6F}"/>
                </a:ext>
              </a:extLst>
            </p:cNvPr>
            <p:cNvSpPr/>
            <p:nvPr/>
          </p:nvSpPr>
          <p:spPr>
            <a:xfrm rot="19169948">
              <a:off x="1434660" y="3661366"/>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1068D1C-4285-7D18-B051-9D3DAED0F8CA}"/>
              </a:ext>
            </a:extLst>
          </p:cNvPr>
          <p:cNvGrpSpPr/>
          <p:nvPr/>
        </p:nvGrpSpPr>
        <p:grpSpPr>
          <a:xfrm rot="5626865">
            <a:off x="3857409" y="4187048"/>
            <a:ext cx="724085" cy="1030043"/>
            <a:chOff x="1434660" y="3661366"/>
            <a:chExt cx="724085" cy="1030043"/>
          </a:xfrm>
        </p:grpSpPr>
        <p:sp>
          <p:nvSpPr>
            <p:cNvPr id="14" name="Right Arrow 13">
              <a:extLst>
                <a:ext uri="{FF2B5EF4-FFF2-40B4-BE49-F238E27FC236}">
                  <a16:creationId xmlns:a16="http://schemas.microsoft.com/office/drawing/2014/main" id="{6E07A8F8-6910-B436-67F9-151DFD711CB6}"/>
                </a:ext>
              </a:extLst>
            </p:cNvPr>
            <p:cNvSpPr/>
            <p:nvPr/>
          </p:nvSpPr>
          <p:spPr>
            <a:xfrm rot="2983132">
              <a:off x="1577482" y="4110146"/>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7BDE5BD9-28D5-A435-32B5-00F193ED7F24}"/>
                </a:ext>
              </a:extLst>
            </p:cNvPr>
            <p:cNvSpPr/>
            <p:nvPr/>
          </p:nvSpPr>
          <p:spPr>
            <a:xfrm rot="19169948">
              <a:off x="1434660" y="3661366"/>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4B8175F-A2D9-5600-472A-246850F8D024}"/>
              </a:ext>
            </a:extLst>
          </p:cNvPr>
          <p:cNvGrpSpPr/>
          <p:nvPr/>
        </p:nvGrpSpPr>
        <p:grpSpPr>
          <a:xfrm rot="20884597">
            <a:off x="7542616" y="4160962"/>
            <a:ext cx="724085" cy="1030043"/>
            <a:chOff x="1434660" y="3661366"/>
            <a:chExt cx="724085" cy="1030043"/>
          </a:xfrm>
        </p:grpSpPr>
        <p:sp>
          <p:nvSpPr>
            <p:cNvPr id="23" name="Right Arrow 22">
              <a:extLst>
                <a:ext uri="{FF2B5EF4-FFF2-40B4-BE49-F238E27FC236}">
                  <a16:creationId xmlns:a16="http://schemas.microsoft.com/office/drawing/2014/main" id="{16FD310C-1C12-1D92-7125-66FB2F3F26B5}"/>
                </a:ext>
              </a:extLst>
            </p:cNvPr>
            <p:cNvSpPr/>
            <p:nvPr/>
          </p:nvSpPr>
          <p:spPr>
            <a:xfrm rot="2983132">
              <a:off x="1577482" y="4110146"/>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976D5146-E463-E35E-6D03-1EEC051D4420}"/>
                </a:ext>
              </a:extLst>
            </p:cNvPr>
            <p:cNvSpPr/>
            <p:nvPr/>
          </p:nvSpPr>
          <p:spPr>
            <a:xfrm rot="19169948">
              <a:off x="1434660" y="3661366"/>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07042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1"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Verbal Bullying</a:t>
            </a:r>
          </a:p>
        </p:txBody>
      </p:sp>
      <p:sp>
        <p:nvSpPr>
          <p:cNvPr id="3" name="TextBox 2">
            <a:extLst>
              <a:ext uri="{FF2B5EF4-FFF2-40B4-BE49-F238E27FC236}">
                <a16:creationId xmlns:a16="http://schemas.microsoft.com/office/drawing/2014/main" id="{5149AE8B-2F43-3008-29AB-C4EDAF0AB018}"/>
              </a:ext>
            </a:extLst>
          </p:cNvPr>
          <p:cNvSpPr txBox="1"/>
          <p:nvPr/>
        </p:nvSpPr>
        <p:spPr>
          <a:xfrm>
            <a:off x="8294376" y="3630817"/>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yelling</a:t>
            </a:r>
          </a:p>
        </p:txBody>
      </p:sp>
      <p:sp>
        <p:nvSpPr>
          <p:cNvPr id="5" name="TextBox 4">
            <a:extLst>
              <a:ext uri="{FF2B5EF4-FFF2-40B4-BE49-F238E27FC236}">
                <a16:creationId xmlns:a16="http://schemas.microsoft.com/office/drawing/2014/main" id="{D5CFF90E-D5FD-5B3A-7808-E2F4954F3BC2}"/>
              </a:ext>
            </a:extLst>
          </p:cNvPr>
          <p:cNvSpPr txBox="1"/>
          <p:nvPr/>
        </p:nvSpPr>
        <p:spPr>
          <a:xfrm>
            <a:off x="7662231" y="1491190"/>
            <a:ext cx="351442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taunting</a:t>
            </a:r>
          </a:p>
        </p:txBody>
      </p:sp>
      <p:sp>
        <p:nvSpPr>
          <p:cNvPr id="7" name="TextBox 6">
            <a:extLst>
              <a:ext uri="{FF2B5EF4-FFF2-40B4-BE49-F238E27FC236}">
                <a16:creationId xmlns:a16="http://schemas.microsoft.com/office/drawing/2014/main" id="{101F7045-16BA-5C5D-40C4-C9F416925441}"/>
              </a:ext>
            </a:extLst>
          </p:cNvPr>
          <p:cNvSpPr txBox="1"/>
          <p:nvPr/>
        </p:nvSpPr>
        <p:spPr>
          <a:xfrm>
            <a:off x="1777529" y="1512080"/>
            <a:ext cx="347370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Insulting </a:t>
            </a:r>
          </a:p>
        </p:txBody>
      </p:sp>
      <p:sp>
        <p:nvSpPr>
          <p:cNvPr id="8" name="TextBox 7">
            <a:extLst>
              <a:ext uri="{FF2B5EF4-FFF2-40B4-BE49-F238E27FC236}">
                <a16:creationId xmlns:a16="http://schemas.microsoft.com/office/drawing/2014/main" id="{38CAC787-8E02-1F2F-C24C-BB4BEC773EB8}"/>
              </a:ext>
            </a:extLst>
          </p:cNvPr>
          <p:cNvSpPr txBox="1"/>
          <p:nvPr/>
        </p:nvSpPr>
        <p:spPr>
          <a:xfrm>
            <a:off x="8405651" y="4680059"/>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name calling</a:t>
            </a:r>
          </a:p>
        </p:txBody>
      </p:sp>
      <p:sp>
        <p:nvSpPr>
          <p:cNvPr id="11" name="TextBox 10">
            <a:extLst>
              <a:ext uri="{FF2B5EF4-FFF2-40B4-BE49-F238E27FC236}">
                <a16:creationId xmlns:a16="http://schemas.microsoft.com/office/drawing/2014/main" id="{EE79A991-F6E1-1BD8-8AE3-B3BD44510439}"/>
              </a:ext>
            </a:extLst>
          </p:cNvPr>
          <p:cNvSpPr txBox="1"/>
          <p:nvPr/>
        </p:nvSpPr>
        <p:spPr>
          <a:xfrm>
            <a:off x="2605321" y="5688497"/>
            <a:ext cx="295301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telling lies</a:t>
            </a:r>
          </a:p>
        </p:txBody>
      </p:sp>
      <p:sp>
        <p:nvSpPr>
          <p:cNvPr id="12" name="TextBox 11">
            <a:extLst>
              <a:ext uri="{FF2B5EF4-FFF2-40B4-BE49-F238E27FC236}">
                <a16:creationId xmlns:a16="http://schemas.microsoft.com/office/drawing/2014/main" id="{1570E3BB-1B88-150D-7056-2983356D213A}"/>
              </a:ext>
            </a:extLst>
          </p:cNvPr>
          <p:cNvSpPr txBox="1"/>
          <p:nvPr/>
        </p:nvSpPr>
        <p:spPr>
          <a:xfrm>
            <a:off x="1188633" y="4636497"/>
            <a:ext cx="329958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frightening</a:t>
            </a:r>
          </a:p>
        </p:txBody>
      </p:sp>
      <p:sp>
        <p:nvSpPr>
          <p:cNvPr id="13" name="TextBox 12">
            <a:extLst>
              <a:ext uri="{FF2B5EF4-FFF2-40B4-BE49-F238E27FC236}">
                <a16:creationId xmlns:a16="http://schemas.microsoft.com/office/drawing/2014/main" id="{3AE0ECBB-88AE-66C5-509C-38DEB851255F}"/>
              </a:ext>
            </a:extLst>
          </p:cNvPr>
          <p:cNvSpPr txBox="1"/>
          <p:nvPr/>
        </p:nvSpPr>
        <p:spPr>
          <a:xfrm>
            <a:off x="1182806" y="2618652"/>
            <a:ext cx="295301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laughing</a:t>
            </a:r>
          </a:p>
        </p:txBody>
      </p:sp>
      <p:sp>
        <p:nvSpPr>
          <p:cNvPr id="14" name="TextBox 13">
            <a:extLst>
              <a:ext uri="{FF2B5EF4-FFF2-40B4-BE49-F238E27FC236}">
                <a16:creationId xmlns:a16="http://schemas.microsoft.com/office/drawing/2014/main" id="{6FCB405F-1E9D-983B-3672-B076CE30940F}"/>
              </a:ext>
            </a:extLst>
          </p:cNvPr>
          <p:cNvSpPr txBox="1"/>
          <p:nvPr/>
        </p:nvSpPr>
        <p:spPr>
          <a:xfrm>
            <a:off x="8341813" y="2618652"/>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abusive</a:t>
            </a:r>
          </a:p>
        </p:txBody>
      </p:sp>
      <p:sp>
        <p:nvSpPr>
          <p:cNvPr id="21" name="TextBox 20">
            <a:extLst>
              <a:ext uri="{FF2B5EF4-FFF2-40B4-BE49-F238E27FC236}">
                <a16:creationId xmlns:a16="http://schemas.microsoft.com/office/drawing/2014/main" id="{793B3371-6A41-4827-CE10-679AEB9D7FE9}"/>
              </a:ext>
            </a:extLst>
          </p:cNvPr>
          <p:cNvSpPr txBox="1"/>
          <p:nvPr/>
        </p:nvSpPr>
        <p:spPr>
          <a:xfrm>
            <a:off x="7176460" y="5686657"/>
            <a:ext cx="351442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threatening</a:t>
            </a:r>
          </a:p>
        </p:txBody>
      </p:sp>
      <p:pic>
        <p:nvPicPr>
          <p:cNvPr id="24" name="Picture 23" descr="Diagram, engineering drawing&#10;&#10;Description automatically generated">
            <a:extLst>
              <a:ext uri="{FF2B5EF4-FFF2-40B4-BE49-F238E27FC236}">
                <a16:creationId xmlns:a16="http://schemas.microsoft.com/office/drawing/2014/main" id="{5EEF3E6A-24DD-DEEE-1CAB-EE861C774C7C}"/>
              </a:ext>
            </a:extLst>
          </p:cNvPr>
          <p:cNvPicPr>
            <a:picLocks noChangeAspect="1"/>
          </p:cNvPicPr>
          <p:nvPr/>
        </p:nvPicPr>
        <p:blipFill rotWithShape="1">
          <a:blip r:embed="rId3"/>
          <a:srcRect l="8309" t="9704" r="13116" b="8420"/>
          <a:stretch/>
        </p:blipFill>
        <p:spPr>
          <a:xfrm>
            <a:off x="4243805" y="1473817"/>
            <a:ext cx="4215107" cy="4353575"/>
          </a:xfrm>
          <a:prstGeom prst="ellipse">
            <a:avLst/>
          </a:prstGeom>
        </p:spPr>
      </p:pic>
      <p:sp>
        <p:nvSpPr>
          <p:cNvPr id="26" name="Rounded Rectangle 25">
            <a:extLst>
              <a:ext uri="{FF2B5EF4-FFF2-40B4-BE49-F238E27FC236}">
                <a16:creationId xmlns:a16="http://schemas.microsoft.com/office/drawing/2014/main" id="{88E5DD8A-E1C6-E041-9A4F-186E7C6B0CDF}"/>
              </a:ext>
            </a:extLst>
          </p:cNvPr>
          <p:cNvSpPr/>
          <p:nvPr/>
        </p:nvSpPr>
        <p:spPr>
          <a:xfrm>
            <a:off x="4307390" y="2911550"/>
            <a:ext cx="1346336" cy="9592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rgbClr val="3E0099"/>
              </a:solidFill>
              <a:latin typeface="Arial Rounded MT Bold" panose="020F0704030504030204" pitchFamily="34" charset="77"/>
            </a:endParaRPr>
          </a:p>
        </p:txBody>
      </p:sp>
      <p:pic>
        <p:nvPicPr>
          <p:cNvPr id="28" name="Graphic 27" descr="Sad face outline with solid fill">
            <a:extLst>
              <a:ext uri="{FF2B5EF4-FFF2-40B4-BE49-F238E27FC236}">
                <a16:creationId xmlns:a16="http://schemas.microsoft.com/office/drawing/2014/main" id="{7E249C80-AAEF-2604-7806-A333E6D55E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3358" y="2911550"/>
            <a:ext cx="914400" cy="914400"/>
          </a:xfrm>
          <a:prstGeom prst="rect">
            <a:avLst/>
          </a:prstGeom>
        </p:spPr>
      </p:pic>
      <p:sp>
        <p:nvSpPr>
          <p:cNvPr id="30" name="TextBox 29">
            <a:extLst>
              <a:ext uri="{FF2B5EF4-FFF2-40B4-BE49-F238E27FC236}">
                <a16:creationId xmlns:a16="http://schemas.microsoft.com/office/drawing/2014/main" id="{EA4D94FE-327C-9A85-CDCB-2546533C9AC1}"/>
              </a:ext>
            </a:extLst>
          </p:cNvPr>
          <p:cNvSpPr txBox="1"/>
          <p:nvPr/>
        </p:nvSpPr>
        <p:spPr>
          <a:xfrm>
            <a:off x="791838" y="3661310"/>
            <a:ext cx="329958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intimidating</a:t>
            </a:r>
          </a:p>
        </p:txBody>
      </p:sp>
      <p:sp>
        <p:nvSpPr>
          <p:cNvPr id="31" name="Right Triangle 30">
            <a:extLst>
              <a:ext uri="{FF2B5EF4-FFF2-40B4-BE49-F238E27FC236}">
                <a16:creationId xmlns:a16="http://schemas.microsoft.com/office/drawing/2014/main" id="{485DFF47-B131-9379-4AC4-38867DD3E1E6}"/>
              </a:ext>
            </a:extLst>
          </p:cNvPr>
          <p:cNvSpPr/>
          <p:nvPr/>
        </p:nvSpPr>
        <p:spPr>
          <a:xfrm rot="18480909" flipV="1">
            <a:off x="6448382" y="2291339"/>
            <a:ext cx="592802" cy="59496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Lips with solid fill">
            <a:extLst>
              <a:ext uri="{FF2B5EF4-FFF2-40B4-BE49-F238E27FC236}">
                <a16:creationId xmlns:a16="http://schemas.microsoft.com/office/drawing/2014/main" id="{1040B076-9C1E-0443-460D-44FD3682B7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32547" y="-76089"/>
            <a:ext cx="1866418" cy="1866418"/>
          </a:xfrm>
          <a:prstGeom prst="rect">
            <a:avLst/>
          </a:prstGeom>
        </p:spPr>
      </p:pic>
      <p:sp>
        <p:nvSpPr>
          <p:cNvPr id="25" name="Rounded Rectangle 24">
            <a:extLst>
              <a:ext uri="{FF2B5EF4-FFF2-40B4-BE49-F238E27FC236}">
                <a16:creationId xmlns:a16="http://schemas.microsoft.com/office/drawing/2014/main" id="{66C235A4-3D31-A5DB-0710-55188F52BBEA}"/>
              </a:ext>
            </a:extLst>
          </p:cNvPr>
          <p:cNvSpPr/>
          <p:nvPr/>
        </p:nvSpPr>
        <p:spPr>
          <a:xfrm>
            <a:off x="5830123" y="1683900"/>
            <a:ext cx="1592291" cy="9592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3E0099"/>
                </a:solidFill>
                <a:latin typeface="Arial Rounded MT Bold" panose="020F0704030504030204" pitchFamily="34" charset="77"/>
              </a:rPr>
              <a:t>You are so stupid!</a:t>
            </a:r>
          </a:p>
        </p:txBody>
      </p:sp>
    </p:spTree>
    <p:extLst>
      <p:ext uri="{BB962C8B-B14F-4D97-AF65-F5344CB8AC3E}">
        <p14:creationId xmlns:p14="http://schemas.microsoft.com/office/powerpoint/2010/main" val="25400284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1" grpId="0"/>
      <p:bldP spid="12" grpId="0"/>
      <p:bldP spid="13" grpId="0"/>
      <p:bldP spid="14" grpId="0"/>
      <p:bldP spid="21"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1"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9" name="Picture 8" descr="A picture containing text, clock, sign&#10;&#10;Description automatically generated">
            <a:extLst>
              <a:ext uri="{FF2B5EF4-FFF2-40B4-BE49-F238E27FC236}">
                <a16:creationId xmlns:a16="http://schemas.microsoft.com/office/drawing/2014/main" id="{C6F3C460-E32B-BD1B-3BBE-67ADB6F81E9E}"/>
              </a:ext>
            </a:extLst>
          </p:cNvPr>
          <p:cNvPicPr>
            <a:picLocks noChangeAspect="1"/>
          </p:cNvPicPr>
          <p:nvPr/>
        </p:nvPicPr>
        <p:blipFill rotWithShape="1">
          <a:blip r:embed="rId3"/>
          <a:srcRect l="7962" t="2506" r="19880" b="19479"/>
          <a:stretch/>
        </p:blipFill>
        <p:spPr>
          <a:xfrm>
            <a:off x="4280947" y="1526593"/>
            <a:ext cx="4134007" cy="4281272"/>
          </a:xfrm>
          <a:prstGeom prst="ellipse">
            <a:avLst/>
          </a:prstGeom>
        </p:spPr>
      </p:pic>
      <p:sp>
        <p:nvSpPr>
          <p:cNvPr id="6" name="TextBox 5">
            <a:extLst>
              <a:ext uri="{FF2B5EF4-FFF2-40B4-BE49-F238E27FC236}">
                <a16:creationId xmlns:a16="http://schemas.microsoft.com/office/drawing/2014/main" id="{C7630E48-95FA-4130-9837-80BC2FCE60ED}"/>
              </a:ext>
            </a:extLst>
          </p:cNvPr>
          <p:cNvSpPr txBox="1"/>
          <p:nvPr/>
        </p:nvSpPr>
        <p:spPr>
          <a:xfrm>
            <a:off x="0" y="348921"/>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Physical Bullying</a:t>
            </a:r>
          </a:p>
        </p:txBody>
      </p:sp>
      <p:sp>
        <p:nvSpPr>
          <p:cNvPr id="3" name="TextBox 2">
            <a:extLst>
              <a:ext uri="{FF2B5EF4-FFF2-40B4-BE49-F238E27FC236}">
                <a16:creationId xmlns:a16="http://schemas.microsoft.com/office/drawing/2014/main" id="{5149AE8B-2F43-3008-29AB-C4EDAF0AB018}"/>
              </a:ext>
            </a:extLst>
          </p:cNvPr>
          <p:cNvSpPr txBox="1"/>
          <p:nvPr/>
        </p:nvSpPr>
        <p:spPr>
          <a:xfrm>
            <a:off x="8648438" y="3638184"/>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punching</a:t>
            </a:r>
          </a:p>
        </p:txBody>
      </p:sp>
      <p:sp>
        <p:nvSpPr>
          <p:cNvPr id="5" name="TextBox 4">
            <a:extLst>
              <a:ext uri="{FF2B5EF4-FFF2-40B4-BE49-F238E27FC236}">
                <a16:creationId xmlns:a16="http://schemas.microsoft.com/office/drawing/2014/main" id="{D5CFF90E-D5FD-5B3A-7808-E2F4954F3BC2}"/>
              </a:ext>
            </a:extLst>
          </p:cNvPr>
          <p:cNvSpPr txBox="1"/>
          <p:nvPr/>
        </p:nvSpPr>
        <p:spPr>
          <a:xfrm>
            <a:off x="7635766" y="1561602"/>
            <a:ext cx="351442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pushing</a:t>
            </a:r>
          </a:p>
        </p:txBody>
      </p:sp>
      <p:sp>
        <p:nvSpPr>
          <p:cNvPr id="7" name="TextBox 6">
            <a:extLst>
              <a:ext uri="{FF2B5EF4-FFF2-40B4-BE49-F238E27FC236}">
                <a16:creationId xmlns:a16="http://schemas.microsoft.com/office/drawing/2014/main" id="{101F7045-16BA-5C5D-40C4-C9F416925441}"/>
              </a:ext>
            </a:extLst>
          </p:cNvPr>
          <p:cNvSpPr txBox="1"/>
          <p:nvPr/>
        </p:nvSpPr>
        <p:spPr>
          <a:xfrm>
            <a:off x="1618186" y="1563503"/>
            <a:ext cx="347370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hitting </a:t>
            </a:r>
          </a:p>
        </p:txBody>
      </p:sp>
      <p:sp>
        <p:nvSpPr>
          <p:cNvPr id="8" name="TextBox 7">
            <a:extLst>
              <a:ext uri="{FF2B5EF4-FFF2-40B4-BE49-F238E27FC236}">
                <a16:creationId xmlns:a16="http://schemas.microsoft.com/office/drawing/2014/main" id="{38CAC787-8E02-1F2F-C24C-BB4BEC773EB8}"/>
              </a:ext>
            </a:extLst>
          </p:cNvPr>
          <p:cNvSpPr txBox="1"/>
          <p:nvPr/>
        </p:nvSpPr>
        <p:spPr>
          <a:xfrm>
            <a:off x="8219406" y="4651010"/>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biting</a:t>
            </a:r>
          </a:p>
        </p:txBody>
      </p:sp>
      <p:sp>
        <p:nvSpPr>
          <p:cNvPr id="11" name="TextBox 10">
            <a:extLst>
              <a:ext uri="{FF2B5EF4-FFF2-40B4-BE49-F238E27FC236}">
                <a16:creationId xmlns:a16="http://schemas.microsoft.com/office/drawing/2014/main" id="{EE79A991-F6E1-1BD8-8AE3-B3BD44510439}"/>
              </a:ext>
            </a:extLst>
          </p:cNvPr>
          <p:cNvSpPr txBox="1"/>
          <p:nvPr/>
        </p:nvSpPr>
        <p:spPr>
          <a:xfrm>
            <a:off x="1442947" y="5687777"/>
            <a:ext cx="399513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destroying</a:t>
            </a:r>
          </a:p>
        </p:txBody>
      </p:sp>
      <p:sp>
        <p:nvSpPr>
          <p:cNvPr id="12" name="TextBox 11">
            <a:extLst>
              <a:ext uri="{FF2B5EF4-FFF2-40B4-BE49-F238E27FC236}">
                <a16:creationId xmlns:a16="http://schemas.microsoft.com/office/drawing/2014/main" id="{1570E3BB-1B88-150D-7056-2983356D213A}"/>
              </a:ext>
            </a:extLst>
          </p:cNvPr>
          <p:cNvSpPr txBox="1"/>
          <p:nvPr/>
        </p:nvSpPr>
        <p:spPr>
          <a:xfrm>
            <a:off x="1188633" y="4651010"/>
            <a:ext cx="329958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stealing</a:t>
            </a:r>
          </a:p>
        </p:txBody>
      </p:sp>
      <p:sp>
        <p:nvSpPr>
          <p:cNvPr id="13" name="TextBox 12">
            <a:extLst>
              <a:ext uri="{FF2B5EF4-FFF2-40B4-BE49-F238E27FC236}">
                <a16:creationId xmlns:a16="http://schemas.microsoft.com/office/drawing/2014/main" id="{3AE0ECBB-88AE-66C5-509C-38DEB851255F}"/>
              </a:ext>
            </a:extLst>
          </p:cNvPr>
          <p:cNvSpPr txBox="1"/>
          <p:nvPr/>
        </p:nvSpPr>
        <p:spPr>
          <a:xfrm>
            <a:off x="1184787" y="2641034"/>
            <a:ext cx="295301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forcing</a:t>
            </a:r>
          </a:p>
        </p:txBody>
      </p:sp>
      <p:sp>
        <p:nvSpPr>
          <p:cNvPr id="14" name="TextBox 13">
            <a:extLst>
              <a:ext uri="{FF2B5EF4-FFF2-40B4-BE49-F238E27FC236}">
                <a16:creationId xmlns:a16="http://schemas.microsoft.com/office/drawing/2014/main" id="{6FCB405F-1E9D-983B-3672-B076CE30940F}"/>
              </a:ext>
            </a:extLst>
          </p:cNvPr>
          <p:cNvSpPr txBox="1"/>
          <p:nvPr/>
        </p:nvSpPr>
        <p:spPr>
          <a:xfrm>
            <a:off x="8341813" y="2633165"/>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shoving</a:t>
            </a:r>
          </a:p>
        </p:txBody>
      </p:sp>
      <p:sp>
        <p:nvSpPr>
          <p:cNvPr id="21" name="TextBox 20">
            <a:extLst>
              <a:ext uri="{FF2B5EF4-FFF2-40B4-BE49-F238E27FC236}">
                <a16:creationId xmlns:a16="http://schemas.microsoft.com/office/drawing/2014/main" id="{793B3371-6A41-4827-CE10-679AEB9D7FE9}"/>
              </a:ext>
            </a:extLst>
          </p:cNvPr>
          <p:cNvSpPr txBox="1"/>
          <p:nvPr/>
        </p:nvSpPr>
        <p:spPr>
          <a:xfrm>
            <a:off x="7408722" y="5699353"/>
            <a:ext cx="351442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kicking</a:t>
            </a:r>
          </a:p>
        </p:txBody>
      </p:sp>
      <p:sp>
        <p:nvSpPr>
          <p:cNvPr id="25" name="Rounded Rectangle 24">
            <a:extLst>
              <a:ext uri="{FF2B5EF4-FFF2-40B4-BE49-F238E27FC236}">
                <a16:creationId xmlns:a16="http://schemas.microsoft.com/office/drawing/2014/main" id="{66C235A4-3D31-A5DB-0710-55188F52BBEA}"/>
              </a:ext>
            </a:extLst>
          </p:cNvPr>
          <p:cNvSpPr/>
          <p:nvPr/>
        </p:nvSpPr>
        <p:spPr>
          <a:xfrm>
            <a:off x="4348483" y="1683505"/>
            <a:ext cx="2198338" cy="1187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3E0099"/>
                </a:solidFill>
                <a:latin typeface="Arial Rounded MT Bold" panose="020F0704030504030204" pitchFamily="34" charset="77"/>
              </a:rPr>
              <a:t>I’ll teach </a:t>
            </a:r>
          </a:p>
          <a:p>
            <a:pPr algn="ctr"/>
            <a:r>
              <a:rPr lang="en-US" sz="2000" i="1" dirty="0">
                <a:solidFill>
                  <a:srgbClr val="3E0099"/>
                </a:solidFill>
                <a:latin typeface="Arial Rounded MT Bold" panose="020F0704030504030204" pitchFamily="34" charset="77"/>
              </a:rPr>
              <a:t>you not to disrespect me</a:t>
            </a:r>
          </a:p>
        </p:txBody>
      </p:sp>
      <p:sp>
        <p:nvSpPr>
          <p:cNvPr id="26" name="Rounded Rectangle 25">
            <a:extLst>
              <a:ext uri="{FF2B5EF4-FFF2-40B4-BE49-F238E27FC236}">
                <a16:creationId xmlns:a16="http://schemas.microsoft.com/office/drawing/2014/main" id="{88E5DD8A-E1C6-E041-9A4F-186E7C6B0CDF}"/>
              </a:ext>
            </a:extLst>
          </p:cNvPr>
          <p:cNvSpPr/>
          <p:nvPr/>
        </p:nvSpPr>
        <p:spPr>
          <a:xfrm>
            <a:off x="7023454" y="2508229"/>
            <a:ext cx="1116204" cy="955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rgbClr val="3E0099"/>
              </a:solidFill>
              <a:latin typeface="Arial Rounded MT Bold" panose="020F0704030504030204" pitchFamily="34" charset="77"/>
            </a:endParaRPr>
          </a:p>
        </p:txBody>
      </p:sp>
      <p:pic>
        <p:nvPicPr>
          <p:cNvPr id="28" name="Graphic 27" descr="Sad face outline with solid fill">
            <a:extLst>
              <a:ext uri="{FF2B5EF4-FFF2-40B4-BE49-F238E27FC236}">
                <a16:creationId xmlns:a16="http://schemas.microsoft.com/office/drawing/2014/main" id="{7E249C80-AAEF-2604-7806-A333E6D55E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1811" y="2641034"/>
            <a:ext cx="914400" cy="914400"/>
          </a:xfrm>
          <a:prstGeom prst="rect">
            <a:avLst/>
          </a:prstGeom>
        </p:spPr>
      </p:pic>
      <p:sp>
        <p:nvSpPr>
          <p:cNvPr id="30" name="TextBox 29">
            <a:extLst>
              <a:ext uri="{FF2B5EF4-FFF2-40B4-BE49-F238E27FC236}">
                <a16:creationId xmlns:a16="http://schemas.microsoft.com/office/drawing/2014/main" id="{EA4D94FE-327C-9A85-CDCB-2546533C9AC1}"/>
              </a:ext>
            </a:extLst>
          </p:cNvPr>
          <p:cNvSpPr txBox="1"/>
          <p:nvPr/>
        </p:nvSpPr>
        <p:spPr>
          <a:xfrm>
            <a:off x="791838" y="3675823"/>
            <a:ext cx="329958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pushing in line</a:t>
            </a:r>
          </a:p>
        </p:txBody>
      </p:sp>
      <p:pic>
        <p:nvPicPr>
          <p:cNvPr id="10" name="Graphic 9" descr="Clenched Fist with solid fill">
            <a:extLst>
              <a:ext uri="{FF2B5EF4-FFF2-40B4-BE49-F238E27FC236}">
                <a16:creationId xmlns:a16="http://schemas.microsoft.com/office/drawing/2014/main" id="{DA1A2EC9-050A-8655-E760-61E95D3CD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9035202" y="-4837"/>
            <a:ext cx="2153337" cy="1866418"/>
          </a:xfrm>
          <a:prstGeom prst="rect">
            <a:avLst/>
          </a:prstGeom>
        </p:spPr>
      </p:pic>
    </p:spTree>
    <p:extLst>
      <p:ext uri="{BB962C8B-B14F-4D97-AF65-F5344CB8AC3E}">
        <p14:creationId xmlns:p14="http://schemas.microsoft.com/office/powerpoint/2010/main" val="60685105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1" grpId="0"/>
      <p:bldP spid="12" grpId="0"/>
      <p:bldP spid="13" grpId="0"/>
      <p:bldP spid="14" grpId="0"/>
      <p:bldP spid="21"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1"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0" y="348921"/>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Relational Bullying</a:t>
            </a:r>
          </a:p>
        </p:txBody>
      </p:sp>
      <p:sp>
        <p:nvSpPr>
          <p:cNvPr id="3" name="TextBox 2">
            <a:extLst>
              <a:ext uri="{FF2B5EF4-FFF2-40B4-BE49-F238E27FC236}">
                <a16:creationId xmlns:a16="http://schemas.microsoft.com/office/drawing/2014/main" id="{5149AE8B-2F43-3008-29AB-C4EDAF0AB018}"/>
              </a:ext>
            </a:extLst>
          </p:cNvPr>
          <p:cNvSpPr txBox="1"/>
          <p:nvPr/>
        </p:nvSpPr>
        <p:spPr>
          <a:xfrm>
            <a:off x="8832620" y="3763112"/>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stalking</a:t>
            </a:r>
          </a:p>
        </p:txBody>
      </p:sp>
      <p:sp>
        <p:nvSpPr>
          <p:cNvPr id="5" name="TextBox 4">
            <a:extLst>
              <a:ext uri="{FF2B5EF4-FFF2-40B4-BE49-F238E27FC236}">
                <a16:creationId xmlns:a16="http://schemas.microsoft.com/office/drawing/2014/main" id="{D5CFF90E-D5FD-5B3A-7808-E2F4954F3BC2}"/>
              </a:ext>
            </a:extLst>
          </p:cNvPr>
          <p:cNvSpPr txBox="1"/>
          <p:nvPr/>
        </p:nvSpPr>
        <p:spPr>
          <a:xfrm>
            <a:off x="8503251" y="1565434"/>
            <a:ext cx="2968306"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spreading rumors</a:t>
            </a:r>
          </a:p>
        </p:txBody>
      </p:sp>
      <p:sp>
        <p:nvSpPr>
          <p:cNvPr id="7" name="TextBox 6">
            <a:extLst>
              <a:ext uri="{FF2B5EF4-FFF2-40B4-BE49-F238E27FC236}">
                <a16:creationId xmlns:a16="http://schemas.microsoft.com/office/drawing/2014/main" id="{101F7045-16BA-5C5D-40C4-C9F416925441}"/>
              </a:ext>
            </a:extLst>
          </p:cNvPr>
          <p:cNvSpPr txBox="1"/>
          <p:nvPr/>
        </p:nvSpPr>
        <p:spPr>
          <a:xfrm>
            <a:off x="1053602" y="1565307"/>
            <a:ext cx="3473703"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excluding someone </a:t>
            </a:r>
          </a:p>
        </p:txBody>
      </p:sp>
      <p:sp>
        <p:nvSpPr>
          <p:cNvPr id="8" name="TextBox 7">
            <a:extLst>
              <a:ext uri="{FF2B5EF4-FFF2-40B4-BE49-F238E27FC236}">
                <a16:creationId xmlns:a16="http://schemas.microsoft.com/office/drawing/2014/main" id="{38CAC787-8E02-1F2F-C24C-BB4BEC773EB8}"/>
              </a:ext>
            </a:extLst>
          </p:cNvPr>
          <p:cNvSpPr txBox="1"/>
          <p:nvPr/>
        </p:nvSpPr>
        <p:spPr>
          <a:xfrm>
            <a:off x="8851416" y="4634636"/>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eye rolling</a:t>
            </a:r>
          </a:p>
        </p:txBody>
      </p:sp>
      <p:sp>
        <p:nvSpPr>
          <p:cNvPr id="11" name="TextBox 10">
            <a:extLst>
              <a:ext uri="{FF2B5EF4-FFF2-40B4-BE49-F238E27FC236}">
                <a16:creationId xmlns:a16="http://schemas.microsoft.com/office/drawing/2014/main" id="{EE79A991-F6E1-1BD8-8AE3-B3BD44510439}"/>
              </a:ext>
            </a:extLst>
          </p:cNvPr>
          <p:cNvSpPr txBox="1"/>
          <p:nvPr/>
        </p:nvSpPr>
        <p:spPr>
          <a:xfrm>
            <a:off x="260972" y="4603539"/>
            <a:ext cx="392673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prolonged staring</a:t>
            </a:r>
          </a:p>
        </p:txBody>
      </p:sp>
      <p:sp>
        <p:nvSpPr>
          <p:cNvPr id="12" name="TextBox 11">
            <a:extLst>
              <a:ext uri="{FF2B5EF4-FFF2-40B4-BE49-F238E27FC236}">
                <a16:creationId xmlns:a16="http://schemas.microsoft.com/office/drawing/2014/main" id="{1570E3BB-1B88-150D-7056-2983356D213A}"/>
              </a:ext>
            </a:extLst>
          </p:cNvPr>
          <p:cNvSpPr txBox="1"/>
          <p:nvPr/>
        </p:nvSpPr>
        <p:spPr>
          <a:xfrm>
            <a:off x="908226" y="5292742"/>
            <a:ext cx="3926738"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turning friends against someone</a:t>
            </a:r>
          </a:p>
        </p:txBody>
      </p:sp>
      <p:sp>
        <p:nvSpPr>
          <p:cNvPr id="21" name="TextBox 20">
            <a:extLst>
              <a:ext uri="{FF2B5EF4-FFF2-40B4-BE49-F238E27FC236}">
                <a16:creationId xmlns:a16="http://schemas.microsoft.com/office/drawing/2014/main" id="{793B3371-6A41-4827-CE10-679AEB9D7FE9}"/>
              </a:ext>
            </a:extLst>
          </p:cNvPr>
          <p:cNvSpPr txBox="1"/>
          <p:nvPr/>
        </p:nvSpPr>
        <p:spPr>
          <a:xfrm>
            <a:off x="7847926" y="5292566"/>
            <a:ext cx="3514428"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turning your back on someone</a:t>
            </a:r>
          </a:p>
        </p:txBody>
      </p:sp>
      <p:pic>
        <p:nvPicPr>
          <p:cNvPr id="28" name="Graphic 27" descr="Sad face outline with solid fill">
            <a:extLst>
              <a:ext uri="{FF2B5EF4-FFF2-40B4-BE49-F238E27FC236}">
                <a16:creationId xmlns:a16="http://schemas.microsoft.com/office/drawing/2014/main" id="{7E249C80-AAEF-2604-7806-A333E6D55E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1811" y="2641034"/>
            <a:ext cx="914400" cy="914400"/>
          </a:xfrm>
          <a:prstGeom prst="rect">
            <a:avLst/>
          </a:prstGeom>
        </p:spPr>
      </p:pic>
      <p:sp>
        <p:nvSpPr>
          <p:cNvPr id="30" name="TextBox 29">
            <a:extLst>
              <a:ext uri="{FF2B5EF4-FFF2-40B4-BE49-F238E27FC236}">
                <a16:creationId xmlns:a16="http://schemas.microsoft.com/office/drawing/2014/main" id="{EA4D94FE-327C-9A85-CDCB-2546533C9AC1}"/>
              </a:ext>
            </a:extLst>
          </p:cNvPr>
          <p:cNvSpPr txBox="1"/>
          <p:nvPr/>
        </p:nvSpPr>
        <p:spPr>
          <a:xfrm>
            <a:off x="260972" y="3741300"/>
            <a:ext cx="329958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cruel teasing</a:t>
            </a:r>
          </a:p>
        </p:txBody>
      </p:sp>
      <p:sp>
        <p:nvSpPr>
          <p:cNvPr id="16" name="Oval 15">
            <a:extLst>
              <a:ext uri="{FF2B5EF4-FFF2-40B4-BE49-F238E27FC236}">
                <a16:creationId xmlns:a16="http://schemas.microsoft.com/office/drawing/2014/main" id="{29B24BAA-1FFE-A526-1412-D9C970236BCE}"/>
              </a:ext>
            </a:extLst>
          </p:cNvPr>
          <p:cNvSpPr/>
          <p:nvPr/>
        </p:nvSpPr>
        <p:spPr>
          <a:xfrm>
            <a:off x="4234567" y="1526593"/>
            <a:ext cx="4180387" cy="4172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raphical user interface&#10;&#10;Description automatically generated">
            <a:extLst>
              <a:ext uri="{FF2B5EF4-FFF2-40B4-BE49-F238E27FC236}">
                <a16:creationId xmlns:a16="http://schemas.microsoft.com/office/drawing/2014/main" id="{07A02B87-F848-D196-6894-2878674AB8ED}"/>
              </a:ext>
            </a:extLst>
          </p:cNvPr>
          <p:cNvPicPr>
            <a:picLocks noChangeAspect="1"/>
          </p:cNvPicPr>
          <p:nvPr/>
        </p:nvPicPr>
        <p:blipFill rotWithShape="1">
          <a:blip r:embed="rId5"/>
          <a:srcRect t="7190" r="18811" b="27629"/>
          <a:stretch/>
        </p:blipFill>
        <p:spPr>
          <a:xfrm>
            <a:off x="3977628" y="1277500"/>
            <a:ext cx="4463994" cy="4523074"/>
          </a:xfrm>
          <a:prstGeom prst="ellipse">
            <a:avLst/>
          </a:prstGeom>
        </p:spPr>
      </p:pic>
      <p:sp>
        <p:nvSpPr>
          <p:cNvPr id="26" name="Rounded Rectangle 25">
            <a:extLst>
              <a:ext uri="{FF2B5EF4-FFF2-40B4-BE49-F238E27FC236}">
                <a16:creationId xmlns:a16="http://schemas.microsoft.com/office/drawing/2014/main" id="{88E5DD8A-E1C6-E041-9A4F-186E7C6B0CDF}"/>
              </a:ext>
            </a:extLst>
          </p:cNvPr>
          <p:cNvSpPr/>
          <p:nvPr/>
        </p:nvSpPr>
        <p:spPr>
          <a:xfrm>
            <a:off x="6595973" y="2689717"/>
            <a:ext cx="1066258" cy="955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rgbClr val="3E0099"/>
              </a:solidFill>
              <a:latin typeface="Arial Rounded MT Bold" panose="020F0704030504030204" pitchFamily="34" charset="77"/>
            </a:endParaRPr>
          </a:p>
        </p:txBody>
      </p:sp>
      <p:sp>
        <p:nvSpPr>
          <p:cNvPr id="25" name="Rounded Rectangle 24">
            <a:extLst>
              <a:ext uri="{FF2B5EF4-FFF2-40B4-BE49-F238E27FC236}">
                <a16:creationId xmlns:a16="http://schemas.microsoft.com/office/drawing/2014/main" id="{66C235A4-3D31-A5DB-0710-55188F52BBEA}"/>
              </a:ext>
            </a:extLst>
          </p:cNvPr>
          <p:cNvSpPr/>
          <p:nvPr/>
        </p:nvSpPr>
        <p:spPr>
          <a:xfrm>
            <a:off x="6452969" y="2308795"/>
            <a:ext cx="2594130" cy="1415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3E0099"/>
                </a:solidFill>
                <a:latin typeface="Arial Rounded MT Bold" panose="020F0704030504030204" pitchFamily="34" charset="77"/>
              </a:rPr>
              <a:t>If you want to be my friend you can’t be Bob’s friend ok!</a:t>
            </a:r>
          </a:p>
        </p:txBody>
      </p:sp>
      <p:pic>
        <p:nvPicPr>
          <p:cNvPr id="15" name="Graphic 14" descr="Handshake with solid fill">
            <a:extLst>
              <a:ext uri="{FF2B5EF4-FFF2-40B4-BE49-F238E27FC236}">
                <a16:creationId xmlns:a16="http://schemas.microsoft.com/office/drawing/2014/main" id="{B75446EC-6B54-39E6-CDC4-A5E14CFF1E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5140" y="-33075"/>
            <a:ext cx="1866418" cy="1866418"/>
          </a:xfrm>
          <a:prstGeom prst="rect">
            <a:avLst/>
          </a:prstGeom>
        </p:spPr>
      </p:pic>
      <p:sp>
        <p:nvSpPr>
          <p:cNvPr id="19" name="TextBox 18">
            <a:extLst>
              <a:ext uri="{FF2B5EF4-FFF2-40B4-BE49-F238E27FC236}">
                <a16:creationId xmlns:a16="http://schemas.microsoft.com/office/drawing/2014/main" id="{9BE72979-3B0F-25C1-0874-0DE7876A620F}"/>
              </a:ext>
            </a:extLst>
          </p:cNvPr>
          <p:cNvSpPr txBox="1"/>
          <p:nvPr/>
        </p:nvSpPr>
        <p:spPr>
          <a:xfrm>
            <a:off x="479745" y="2868777"/>
            <a:ext cx="329958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blackmailing</a:t>
            </a:r>
          </a:p>
        </p:txBody>
      </p:sp>
      <p:sp>
        <p:nvSpPr>
          <p:cNvPr id="20" name="TextBox 19">
            <a:extLst>
              <a:ext uri="{FF2B5EF4-FFF2-40B4-BE49-F238E27FC236}">
                <a16:creationId xmlns:a16="http://schemas.microsoft.com/office/drawing/2014/main" id="{37211719-6D7F-7ABA-4498-C4C09AA5E709}"/>
              </a:ext>
            </a:extLst>
          </p:cNvPr>
          <p:cNvSpPr txBox="1"/>
          <p:nvPr/>
        </p:nvSpPr>
        <p:spPr>
          <a:xfrm>
            <a:off x="9031506" y="2866876"/>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humiliating</a:t>
            </a:r>
          </a:p>
        </p:txBody>
      </p:sp>
    </p:spTree>
    <p:extLst>
      <p:ext uri="{BB962C8B-B14F-4D97-AF65-F5344CB8AC3E}">
        <p14:creationId xmlns:p14="http://schemas.microsoft.com/office/powerpoint/2010/main" val="337270326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1" grpId="0"/>
      <p:bldP spid="12" grpId="0"/>
      <p:bldP spid="21" grpId="0"/>
      <p:bldP spid="30"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1"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0" y="348921"/>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Cyber Bullying</a:t>
            </a:r>
          </a:p>
        </p:txBody>
      </p:sp>
      <p:sp>
        <p:nvSpPr>
          <p:cNvPr id="3" name="TextBox 2">
            <a:extLst>
              <a:ext uri="{FF2B5EF4-FFF2-40B4-BE49-F238E27FC236}">
                <a16:creationId xmlns:a16="http://schemas.microsoft.com/office/drawing/2014/main" id="{5149AE8B-2F43-3008-29AB-C4EDAF0AB018}"/>
              </a:ext>
            </a:extLst>
          </p:cNvPr>
          <p:cNvSpPr txBox="1"/>
          <p:nvPr/>
        </p:nvSpPr>
        <p:spPr>
          <a:xfrm>
            <a:off x="8832620" y="3850196"/>
            <a:ext cx="2930788"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encouraging self harm</a:t>
            </a:r>
          </a:p>
        </p:txBody>
      </p:sp>
      <p:sp>
        <p:nvSpPr>
          <p:cNvPr id="5" name="TextBox 4">
            <a:extLst>
              <a:ext uri="{FF2B5EF4-FFF2-40B4-BE49-F238E27FC236}">
                <a16:creationId xmlns:a16="http://schemas.microsoft.com/office/drawing/2014/main" id="{D5CFF90E-D5FD-5B3A-7808-E2F4954F3BC2}"/>
              </a:ext>
            </a:extLst>
          </p:cNvPr>
          <p:cNvSpPr txBox="1"/>
          <p:nvPr/>
        </p:nvSpPr>
        <p:spPr>
          <a:xfrm>
            <a:off x="8503251" y="1652518"/>
            <a:ext cx="2968306"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hurtful pictures</a:t>
            </a:r>
          </a:p>
        </p:txBody>
      </p:sp>
      <p:sp>
        <p:nvSpPr>
          <p:cNvPr id="7" name="TextBox 6">
            <a:extLst>
              <a:ext uri="{FF2B5EF4-FFF2-40B4-BE49-F238E27FC236}">
                <a16:creationId xmlns:a16="http://schemas.microsoft.com/office/drawing/2014/main" id="{101F7045-16BA-5C5D-40C4-C9F416925441}"/>
              </a:ext>
            </a:extLst>
          </p:cNvPr>
          <p:cNvSpPr txBox="1"/>
          <p:nvPr/>
        </p:nvSpPr>
        <p:spPr>
          <a:xfrm>
            <a:off x="1166500" y="1613311"/>
            <a:ext cx="3092668"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hurtful messages</a:t>
            </a:r>
          </a:p>
        </p:txBody>
      </p:sp>
      <p:sp>
        <p:nvSpPr>
          <p:cNvPr id="11" name="TextBox 10">
            <a:extLst>
              <a:ext uri="{FF2B5EF4-FFF2-40B4-BE49-F238E27FC236}">
                <a16:creationId xmlns:a16="http://schemas.microsoft.com/office/drawing/2014/main" id="{EE79A991-F6E1-1BD8-8AE3-B3BD44510439}"/>
              </a:ext>
            </a:extLst>
          </p:cNvPr>
          <p:cNvSpPr txBox="1"/>
          <p:nvPr/>
        </p:nvSpPr>
        <p:spPr>
          <a:xfrm>
            <a:off x="541202" y="4042133"/>
            <a:ext cx="392673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trolling</a:t>
            </a:r>
          </a:p>
        </p:txBody>
      </p:sp>
      <p:sp>
        <p:nvSpPr>
          <p:cNvPr id="12" name="TextBox 11">
            <a:extLst>
              <a:ext uri="{FF2B5EF4-FFF2-40B4-BE49-F238E27FC236}">
                <a16:creationId xmlns:a16="http://schemas.microsoft.com/office/drawing/2014/main" id="{1570E3BB-1B88-150D-7056-2983356D213A}"/>
              </a:ext>
            </a:extLst>
          </p:cNvPr>
          <p:cNvSpPr txBox="1"/>
          <p:nvPr/>
        </p:nvSpPr>
        <p:spPr>
          <a:xfrm>
            <a:off x="774575" y="5267493"/>
            <a:ext cx="392673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harassing</a:t>
            </a:r>
          </a:p>
        </p:txBody>
      </p:sp>
      <p:sp>
        <p:nvSpPr>
          <p:cNvPr id="21" name="TextBox 20">
            <a:extLst>
              <a:ext uri="{FF2B5EF4-FFF2-40B4-BE49-F238E27FC236}">
                <a16:creationId xmlns:a16="http://schemas.microsoft.com/office/drawing/2014/main" id="{793B3371-6A41-4827-CE10-679AEB9D7FE9}"/>
              </a:ext>
            </a:extLst>
          </p:cNvPr>
          <p:cNvSpPr txBox="1"/>
          <p:nvPr/>
        </p:nvSpPr>
        <p:spPr>
          <a:xfrm>
            <a:off x="7985766" y="5375146"/>
            <a:ext cx="351442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ghosting</a:t>
            </a:r>
          </a:p>
        </p:txBody>
      </p:sp>
      <p:sp>
        <p:nvSpPr>
          <p:cNvPr id="30" name="TextBox 29">
            <a:extLst>
              <a:ext uri="{FF2B5EF4-FFF2-40B4-BE49-F238E27FC236}">
                <a16:creationId xmlns:a16="http://schemas.microsoft.com/office/drawing/2014/main" id="{EA4D94FE-327C-9A85-CDCB-2546533C9AC1}"/>
              </a:ext>
            </a:extLst>
          </p:cNvPr>
          <p:cNvSpPr txBox="1"/>
          <p:nvPr/>
        </p:nvSpPr>
        <p:spPr>
          <a:xfrm>
            <a:off x="541202" y="3023337"/>
            <a:ext cx="329958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discrimination</a:t>
            </a:r>
          </a:p>
        </p:txBody>
      </p:sp>
      <p:sp>
        <p:nvSpPr>
          <p:cNvPr id="16" name="Oval 15">
            <a:extLst>
              <a:ext uri="{FF2B5EF4-FFF2-40B4-BE49-F238E27FC236}">
                <a16:creationId xmlns:a16="http://schemas.microsoft.com/office/drawing/2014/main" id="{29B24BAA-1FFE-A526-1412-D9C970236BCE}"/>
              </a:ext>
            </a:extLst>
          </p:cNvPr>
          <p:cNvSpPr/>
          <p:nvPr/>
        </p:nvSpPr>
        <p:spPr>
          <a:xfrm>
            <a:off x="4234567" y="1613677"/>
            <a:ext cx="4180387" cy="4172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7211719-6D7F-7ABA-4498-C4C09AA5E709}"/>
              </a:ext>
            </a:extLst>
          </p:cNvPr>
          <p:cNvSpPr txBox="1"/>
          <p:nvPr/>
        </p:nvSpPr>
        <p:spPr>
          <a:xfrm>
            <a:off x="9031506" y="2953960"/>
            <a:ext cx="293078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pornography</a:t>
            </a:r>
          </a:p>
        </p:txBody>
      </p:sp>
      <p:pic>
        <p:nvPicPr>
          <p:cNvPr id="13" name="Picture 12" descr="Graphical user interface, application&#10;&#10;Description automatically generated">
            <a:extLst>
              <a:ext uri="{FF2B5EF4-FFF2-40B4-BE49-F238E27FC236}">
                <a16:creationId xmlns:a16="http://schemas.microsoft.com/office/drawing/2014/main" id="{F2FA75BA-3B3A-B083-97A3-6D5463FB279E}"/>
              </a:ext>
            </a:extLst>
          </p:cNvPr>
          <p:cNvPicPr>
            <a:picLocks noChangeAspect="1"/>
          </p:cNvPicPr>
          <p:nvPr/>
        </p:nvPicPr>
        <p:blipFill rotWithShape="1">
          <a:blip r:embed="rId3"/>
          <a:srcRect l="21459" t="23056" r="26816" b="22794"/>
          <a:stretch/>
        </p:blipFill>
        <p:spPr>
          <a:xfrm>
            <a:off x="4251740" y="1613495"/>
            <a:ext cx="4148302" cy="4172759"/>
          </a:xfrm>
          <a:prstGeom prst="ellipse">
            <a:avLst/>
          </a:prstGeom>
        </p:spPr>
      </p:pic>
      <p:pic>
        <p:nvPicPr>
          <p:cNvPr id="4" name="Graphic 3" descr="Smart Phone with solid fill">
            <a:extLst>
              <a:ext uri="{FF2B5EF4-FFF2-40B4-BE49-F238E27FC236}">
                <a16:creationId xmlns:a16="http://schemas.microsoft.com/office/drawing/2014/main" id="{8E6EE8F0-5C81-DAB2-8589-491B84174C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489408">
            <a:off x="10731598" y="353098"/>
            <a:ext cx="938632" cy="938632"/>
          </a:xfrm>
          <a:prstGeom prst="rect">
            <a:avLst/>
          </a:prstGeom>
        </p:spPr>
      </p:pic>
      <p:pic>
        <p:nvPicPr>
          <p:cNvPr id="17" name="Graphic 16" descr="Internet with solid fill">
            <a:extLst>
              <a:ext uri="{FF2B5EF4-FFF2-40B4-BE49-F238E27FC236}">
                <a16:creationId xmlns:a16="http://schemas.microsoft.com/office/drawing/2014/main" id="{CDB3F742-D776-F024-642F-F659CDA087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27992" y="0"/>
            <a:ext cx="1718823" cy="1718823"/>
          </a:xfrm>
          <a:prstGeom prst="rect">
            <a:avLst/>
          </a:prstGeom>
        </p:spPr>
      </p:pic>
      <p:sp>
        <p:nvSpPr>
          <p:cNvPr id="22" name="Rounded Rectangle 21">
            <a:extLst>
              <a:ext uri="{FF2B5EF4-FFF2-40B4-BE49-F238E27FC236}">
                <a16:creationId xmlns:a16="http://schemas.microsoft.com/office/drawing/2014/main" id="{5E643FDD-2F28-1309-8D6C-CF3D13477821}"/>
              </a:ext>
            </a:extLst>
          </p:cNvPr>
          <p:cNvSpPr/>
          <p:nvPr/>
        </p:nvSpPr>
        <p:spPr>
          <a:xfrm>
            <a:off x="5951801" y="1578441"/>
            <a:ext cx="2551449" cy="12236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3E0099"/>
                </a:solidFill>
                <a:latin typeface="Arial Rounded MT Bold" panose="020F0704030504030204" pitchFamily="34" charset="77"/>
              </a:rPr>
              <a:t>I can’t believe they said that about me!</a:t>
            </a:r>
          </a:p>
        </p:txBody>
      </p:sp>
    </p:spTree>
    <p:extLst>
      <p:ext uri="{BB962C8B-B14F-4D97-AF65-F5344CB8AC3E}">
        <p14:creationId xmlns:p14="http://schemas.microsoft.com/office/powerpoint/2010/main" val="42753731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2" grpId="0"/>
      <p:bldP spid="21" grpId="0"/>
      <p:bldP spid="30"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6096000" y="2044004"/>
            <a:ext cx="4933950" cy="2769989"/>
          </a:xfrm>
          <a:prstGeom prst="rect">
            <a:avLst/>
          </a:prstGeom>
          <a:noFill/>
        </p:spPr>
        <p:txBody>
          <a:bodyPr wrap="square">
            <a:spAutoFit/>
          </a:bodyPr>
          <a:lstStyle/>
          <a:p>
            <a:pPr>
              <a:defRPr/>
            </a:pPr>
            <a:r>
              <a:rPr lang="en-ZA" sz="5800" b="1" dirty="0">
                <a:solidFill>
                  <a:prstClr val="white"/>
                </a:solidFill>
                <a:latin typeface="Arial Rounded MT Bold" panose="020F0704030504030204" pitchFamily="34" charset="77"/>
                <a:ea typeface="MS PGothic" panose="020B0600070205080204" pitchFamily="34" charset="-128"/>
              </a:rPr>
              <a:t>When you are small or vulnerable</a:t>
            </a:r>
          </a:p>
        </p:txBody>
      </p:sp>
      <p:pic>
        <p:nvPicPr>
          <p:cNvPr id="9" name="Picture 8" descr="Graphical user interface&#10;&#10;Description automatically generated">
            <a:extLst>
              <a:ext uri="{FF2B5EF4-FFF2-40B4-BE49-F238E27FC236}">
                <a16:creationId xmlns:a16="http://schemas.microsoft.com/office/drawing/2014/main" id="{F562C8B5-E9F4-78EC-6DB7-691918F97562}"/>
              </a:ext>
            </a:extLst>
          </p:cNvPr>
          <p:cNvPicPr>
            <a:picLocks noChangeAspect="1"/>
          </p:cNvPicPr>
          <p:nvPr/>
        </p:nvPicPr>
        <p:blipFill>
          <a:blip r:embed="rId3"/>
          <a:stretch>
            <a:fillRect/>
          </a:stretch>
        </p:blipFill>
        <p:spPr>
          <a:xfrm>
            <a:off x="1162050" y="1237897"/>
            <a:ext cx="4152900" cy="4382201"/>
          </a:xfrm>
          <a:prstGeom prst="ellipse">
            <a:avLst/>
          </a:prstGeom>
        </p:spPr>
      </p:pic>
      <p:pic>
        <p:nvPicPr>
          <p:cNvPr id="14" name="Picture 13" descr="Icon&#10;&#10;Description automatically generated">
            <a:extLst>
              <a:ext uri="{FF2B5EF4-FFF2-40B4-BE49-F238E27FC236}">
                <a16:creationId xmlns:a16="http://schemas.microsoft.com/office/drawing/2014/main" id="{0E1E26A0-7F9A-8FD1-F022-98B2A7BC2F75}"/>
              </a:ext>
            </a:extLst>
          </p:cNvPr>
          <p:cNvPicPr>
            <a:picLocks noChangeAspect="1"/>
          </p:cNvPicPr>
          <p:nvPr/>
        </p:nvPicPr>
        <p:blipFill rotWithShape="1">
          <a:blip r:embed="rId4"/>
          <a:srcRect b="9631"/>
          <a:stretch/>
        </p:blipFill>
        <p:spPr>
          <a:xfrm>
            <a:off x="1485901" y="4813993"/>
            <a:ext cx="1160384" cy="1072457"/>
          </a:xfrm>
          <a:prstGeom prst="roundRect">
            <a:avLst/>
          </a:prstGeom>
        </p:spPr>
      </p:pic>
    </p:spTree>
    <p:extLst>
      <p:ext uri="{BB962C8B-B14F-4D97-AF65-F5344CB8AC3E}">
        <p14:creationId xmlns:p14="http://schemas.microsoft.com/office/powerpoint/2010/main" val="39781281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566738" y="2044005"/>
            <a:ext cx="5695950" cy="2769989"/>
          </a:xfrm>
          <a:prstGeom prst="rect">
            <a:avLst/>
          </a:prstGeom>
          <a:noFill/>
        </p:spPr>
        <p:txBody>
          <a:bodyPr wrap="square">
            <a:spAutoFit/>
          </a:bodyPr>
          <a:lstStyle/>
          <a:p>
            <a:pPr algn="r">
              <a:defRPr/>
            </a:pPr>
            <a:r>
              <a:rPr lang="en-ZA" sz="5800" b="1" dirty="0">
                <a:solidFill>
                  <a:prstClr val="white"/>
                </a:solidFill>
                <a:latin typeface="Arial Rounded MT Bold" panose="020F0704030504030204" pitchFamily="34" charset="77"/>
                <a:ea typeface="MS PGothic" panose="020B0600070205080204" pitchFamily="34" charset="-128"/>
              </a:rPr>
              <a:t>When you are new to a place of stage of life</a:t>
            </a:r>
          </a:p>
        </p:txBody>
      </p:sp>
      <p:pic>
        <p:nvPicPr>
          <p:cNvPr id="4" name="Picture 3" descr="A picture containing diagram&#10;&#10;Description automatically generated">
            <a:extLst>
              <a:ext uri="{FF2B5EF4-FFF2-40B4-BE49-F238E27FC236}">
                <a16:creationId xmlns:a16="http://schemas.microsoft.com/office/drawing/2014/main" id="{9C2CE28F-4C17-61BA-3CC5-2D159BCE9EBA}"/>
              </a:ext>
            </a:extLst>
          </p:cNvPr>
          <p:cNvPicPr>
            <a:picLocks noChangeAspect="1"/>
          </p:cNvPicPr>
          <p:nvPr/>
        </p:nvPicPr>
        <p:blipFill rotWithShape="1">
          <a:blip r:embed="rId3"/>
          <a:srcRect r="12393" b="9089"/>
          <a:stretch/>
        </p:blipFill>
        <p:spPr>
          <a:xfrm>
            <a:off x="6677025" y="1237897"/>
            <a:ext cx="4152900" cy="4248503"/>
          </a:xfrm>
          <a:prstGeom prst="ellipse">
            <a:avLst/>
          </a:prstGeom>
        </p:spPr>
      </p:pic>
      <p:sp>
        <p:nvSpPr>
          <p:cNvPr id="5" name="Rounded Rectangle 4">
            <a:extLst>
              <a:ext uri="{FF2B5EF4-FFF2-40B4-BE49-F238E27FC236}">
                <a16:creationId xmlns:a16="http://schemas.microsoft.com/office/drawing/2014/main" id="{270C7403-5CE9-47D7-8303-B5EDE455D024}"/>
              </a:ext>
            </a:extLst>
          </p:cNvPr>
          <p:cNvSpPr/>
          <p:nvPr/>
        </p:nvSpPr>
        <p:spPr>
          <a:xfrm>
            <a:off x="8934450" y="4038600"/>
            <a:ext cx="2057400" cy="10875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3E0099"/>
                </a:solidFill>
                <a:latin typeface="Arial Rounded MT Bold" panose="020F0704030504030204" pitchFamily="34" charset="77"/>
              </a:rPr>
              <a:t>So this is High School!</a:t>
            </a:r>
          </a:p>
        </p:txBody>
      </p:sp>
    </p:spTree>
    <p:extLst>
      <p:ext uri="{BB962C8B-B14F-4D97-AF65-F5344CB8AC3E}">
        <p14:creationId xmlns:p14="http://schemas.microsoft.com/office/powerpoint/2010/main" val="294600245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6096000" y="2044004"/>
            <a:ext cx="4933950" cy="2769989"/>
          </a:xfrm>
          <a:prstGeom prst="rect">
            <a:avLst/>
          </a:prstGeom>
          <a:noFill/>
        </p:spPr>
        <p:txBody>
          <a:bodyPr wrap="square">
            <a:spAutoFit/>
          </a:bodyPr>
          <a:lstStyle/>
          <a:p>
            <a:pPr>
              <a:defRPr/>
            </a:pPr>
            <a:r>
              <a:rPr lang="en-ZA" sz="5800" b="1" dirty="0">
                <a:solidFill>
                  <a:prstClr val="white"/>
                </a:solidFill>
                <a:latin typeface="Arial Rounded MT Bold" panose="020F0704030504030204" pitchFamily="34" charset="77"/>
                <a:ea typeface="MS PGothic" panose="020B0600070205080204" pitchFamily="34" charset="-128"/>
              </a:rPr>
              <a:t>When you have a disability</a:t>
            </a:r>
          </a:p>
        </p:txBody>
      </p:sp>
      <p:pic>
        <p:nvPicPr>
          <p:cNvPr id="4" name="Picture 3" descr="A picture containing application&#10;&#10;Description automatically generated">
            <a:extLst>
              <a:ext uri="{FF2B5EF4-FFF2-40B4-BE49-F238E27FC236}">
                <a16:creationId xmlns:a16="http://schemas.microsoft.com/office/drawing/2014/main" id="{2789033D-6244-543C-2C74-B420875D7CCE}"/>
              </a:ext>
            </a:extLst>
          </p:cNvPr>
          <p:cNvPicPr>
            <a:picLocks noChangeAspect="1"/>
          </p:cNvPicPr>
          <p:nvPr/>
        </p:nvPicPr>
        <p:blipFill rotWithShape="1">
          <a:blip r:embed="rId3"/>
          <a:srcRect l="1276" r="-1276" b="9083"/>
          <a:stretch/>
        </p:blipFill>
        <p:spPr>
          <a:xfrm>
            <a:off x="998216" y="1237897"/>
            <a:ext cx="4480568" cy="4382201"/>
          </a:xfrm>
          <a:prstGeom prst="ellipse">
            <a:avLst/>
          </a:prstGeom>
        </p:spPr>
      </p:pic>
    </p:spTree>
    <p:extLst>
      <p:ext uri="{BB962C8B-B14F-4D97-AF65-F5344CB8AC3E}">
        <p14:creationId xmlns:p14="http://schemas.microsoft.com/office/powerpoint/2010/main" val="65122952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881062" y="2044005"/>
            <a:ext cx="5634038" cy="2769989"/>
          </a:xfrm>
          <a:prstGeom prst="rect">
            <a:avLst/>
          </a:prstGeom>
          <a:noFill/>
        </p:spPr>
        <p:txBody>
          <a:bodyPr wrap="square">
            <a:spAutoFit/>
          </a:bodyPr>
          <a:lstStyle/>
          <a:p>
            <a:pPr algn="r">
              <a:defRPr/>
            </a:pPr>
            <a:r>
              <a:rPr lang="en-ZA" sz="5800" b="1" dirty="0">
                <a:solidFill>
                  <a:prstClr val="white"/>
                </a:solidFill>
                <a:latin typeface="Arial Rounded MT Bold" panose="020F0704030504030204" pitchFamily="34" charset="77"/>
                <a:ea typeface="MS PGothic" panose="020B0600070205080204" pitchFamily="34" charset="-128"/>
              </a:rPr>
              <a:t>When you </a:t>
            </a:r>
          </a:p>
          <a:p>
            <a:pPr algn="r">
              <a:defRPr/>
            </a:pPr>
            <a:r>
              <a:rPr lang="en-ZA" sz="5800" b="1" dirty="0">
                <a:solidFill>
                  <a:prstClr val="white"/>
                </a:solidFill>
                <a:latin typeface="Arial Rounded MT Bold" panose="020F0704030504030204" pitchFamily="34" charset="77"/>
                <a:ea typeface="MS PGothic" panose="020B0600070205080204" pitchFamily="34" charset="-128"/>
              </a:rPr>
              <a:t>look or behave differently</a:t>
            </a:r>
          </a:p>
        </p:txBody>
      </p:sp>
      <p:pic>
        <p:nvPicPr>
          <p:cNvPr id="7" name="Picture 6" descr="Graphical user interface&#10;&#10;Description automatically generated with medium confidence">
            <a:extLst>
              <a:ext uri="{FF2B5EF4-FFF2-40B4-BE49-F238E27FC236}">
                <a16:creationId xmlns:a16="http://schemas.microsoft.com/office/drawing/2014/main" id="{C96B8BAD-957F-43EB-8428-B9EB61C30250}"/>
              </a:ext>
            </a:extLst>
          </p:cNvPr>
          <p:cNvPicPr>
            <a:picLocks noChangeAspect="1"/>
          </p:cNvPicPr>
          <p:nvPr/>
        </p:nvPicPr>
        <p:blipFill rotWithShape="1">
          <a:blip r:embed="rId3"/>
          <a:srcRect l="2006" r="10169" b="11379"/>
          <a:stretch/>
        </p:blipFill>
        <p:spPr>
          <a:xfrm>
            <a:off x="6955630" y="1304747"/>
            <a:ext cx="4305301" cy="4248503"/>
          </a:xfrm>
          <a:prstGeom prst="ellipse">
            <a:avLst/>
          </a:prstGeom>
        </p:spPr>
      </p:pic>
      <p:sp>
        <p:nvSpPr>
          <p:cNvPr id="5" name="Rounded Rectangle 4">
            <a:extLst>
              <a:ext uri="{FF2B5EF4-FFF2-40B4-BE49-F238E27FC236}">
                <a16:creationId xmlns:a16="http://schemas.microsoft.com/office/drawing/2014/main" id="{270C7403-5CE9-47D7-8303-B5EDE455D024}"/>
              </a:ext>
            </a:extLst>
          </p:cNvPr>
          <p:cNvSpPr/>
          <p:nvPr/>
        </p:nvSpPr>
        <p:spPr>
          <a:xfrm>
            <a:off x="9872662" y="2044005"/>
            <a:ext cx="2057400" cy="10875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3E0099"/>
                </a:solidFill>
                <a:latin typeface="Arial Rounded MT Bold" panose="020F0704030504030204" pitchFamily="34" charset="77"/>
              </a:rPr>
              <a:t>You can’t play with us you are too fat!</a:t>
            </a:r>
          </a:p>
        </p:txBody>
      </p:sp>
      <p:sp>
        <p:nvSpPr>
          <p:cNvPr id="8" name="Right Triangle 7">
            <a:extLst>
              <a:ext uri="{FF2B5EF4-FFF2-40B4-BE49-F238E27FC236}">
                <a16:creationId xmlns:a16="http://schemas.microsoft.com/office/drawing/2014/main" id="{97C80ECA-3DC2-121C-9A2F-90FAEDD55635}"/>
              </a:ext>
            </a:extLst>
          </p:cNvPr>
          <p:cNvSpPr/>
          <p:nvPr/>
        </p:nvSpPr>
        <p:spPr>
          <a:xfrm rot="18480909" flipH="1" flipV="1">
            <a:off x="10639474" y="3082619"/>
            <a:ext cx="459676" cy="30397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2456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1030" name="Picture 6" descr="Stop Sign PNG, Stop Sign Transparent Background - FreeIconsPNG">
            <a:extLst>
              <a:ext uri="{FF2B5EF4-FFF2-40B4-BE49-F238E27FC236}">
                <a16:creationId xmlns:a16="http://schemas.microsoft.com/office/drawing/2014/main" id="{9AB60D21-B5AF-DB27-799C-A30CA984D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60" y="1397000"/>
            <a:ext cx="4064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drawing of a person&#10;&#10;Description generated with high confidence">
            <a:extLst>
              <a:ext uri="{FF2B5EF4-FFF2-40B4-BE49-F238E27FC236}">
                <a16:creationId xmlns:a16="http://schemas.microsoft.com/office/drawing/2014/main" id="{5188BE20-E54F-9526-E705-3C38BE08275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555579" y="2309018"/>
            <a:ext cx="2348941" cy="2699926"/>
          </a:xfrm>
          <a:prstGeom prst="rect">
            <a:avLst/>
          </a:prstGeom>
          <a:ln>
            <a:noFill/>
          </a:ln>
        </p:spPr>
      </p:pic>
    </p:spTree>
    <p:extLst>
      <p:ext uri="{BB962C8B-B14F-4D97-AF65-F5344CB8AC3E}">
        <p14:creationId xmlns:p14="http://schemas.microsoft.com/office/powerpoint/2010/main" val="315689560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BD22E-764D-CF74-1DA9-A0B7A2CCB95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solidFill>
                <a:srgbClr val="3E0099"/>
              </a:solidFill>
            </a:endParaRPr>
          </a:p>
        </p:txBody>
      </p:sp>
      <p:pic>
        <p:nvPicPr>
          <p:cNvPr id="140290" name="Picture 4" descr="01"/>
          <p:cNvPicPr>
            <a:picLocks noChangeAspect="1" noChangeArrowheads="1"/>
          </p:cNvPicPr>
          <p:nvPr/>
        </p:nvPicPr>
        <p:blipFill>
          <a:blip r:embed="rId4">
            <a:extLst>
              <a:ext uri="{28A0092B-C50C-407E-A947-70E740481C1C}">
                <a14:useLocalDpi xmlns:a14="http://schemas.microsoft.com/office/drawing/2010/main" val="0"/>
              </a:ext>
            </a:extLst>
          </a:blip>
          <a:srcRect l="12190" t="13933" r="11586" b="11182"/>
          <a:stretch>
            <a:fillRect/>
          </a:stretch>
        </p:blipFill>
        <p:spPr bwMode="auto">
          <a:xfrm>
            <a:off x="8753568" y="2704689"/>
            <a:ext cx="2728718" cy="200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2" descr="02"/>
          <p:cNvPicPr>
            <a:picLocks noChangeAspect="1" noChangeArrowheads="1"/>
          </p:cNvPicPr>
          <p:nvPr/>
        </p:nvPicPr>
        <p:blipFill>
          <a:blip r:embed="rId5">
            <a:extLst>
              <a:ext uri="{28A0092B-C50C-407E-A947-70E740481C1C}">
                <a14:useLocalDpi xmlns:a14="http://schemas.microsoft.com/office/drawing/2010/main" val="0"/>
              </a:ext>
            </a:extLst>
          </a:blip>
          <a:srcRect l="10957" t="13869" r="10515" b="6273"/>
          <a:stretch>
            <a:fillRect/>
          </a:stretch>
        </p:blipFill>
        <p:spPr bwMode="auto">
          <a:xfrm>
            <a:off x="7250918" y="720131"/>
            <a:ext cx="2874167" cy="21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2" descr="03"/>
          <p:cNvPicPr>
            <a:picLocks noChangeAspect="1" noChangeArrowheads="1"/>
          </p:cNvPicPr>
          <p:nvPr/>
        </p:nvPicPr>
        <p:blipFill>
          <a:blip r:embed="rId6">
            <a:extLst>
              <a:ext uri="{28A0092B-C50C-407E-A947-70E740481C1C}">
                <a14:useLocalDpi xmlns:a14="http://schemas.microsoft.com/office/drawing/2010/main" val="0"/>
              </a:ext>
            </a:extLst>
          </a:blip>
          <a:srcRect l="20274" t="4996" r="22495" b="11597"/>
          <a:stretch>
            <a:fillRect/>
          </a:stretch>
        </p:blipFill>
        <p:spPr bwMode="auto">
          <a:xfrm>
            <a:off x="5007924" y="-33959"/>
            <a:ext cx="2082714" cy="227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2" descr="05"/>
          <p:cNvPicPr>
            <a:picLocks noChangeAspect="1" noChangeArrowheads="1"/>
          </p:cNvPicPr>
          <p:nvPr/>
        </p:nvPicPr>
        <p:blipFill>
          <a:blip r:embed="rId7">
            <a:extLst>
              <a:ext uri="{28A0092B-C50C-407E-A947-70E740481C1C}">
                <a14:useLocalDpi xmlns:a14="http://schemas.microsoft.com/office/drawing/2010/main" val="0"/>
              </a:ext>
            </a:extLst>
          </a:blip>
          <a:srcRect l="15971" t="8858" r="21474" b="2377"/>
          <a:stretch>
            <a:fillRect/>
          </a:stretch>
        </p:blipFill>
        <p:spPr bwMode="auto">
          <a:xfrm>
            <a:off x="1404231" y="2463571"/>
            <a:ext cx="2284321" cy="233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2" descr="06"/>
          <p:cNvPicPr>
            <a:picLocks noChangeAspect="1" noChangeArrowheads="1"/>
          </p:cNvPicPr>
          <p:nvPr/>
        </p:nvPicPr>
        <p:blipFill>
          <a:blip r:embed="rId8">
            <a:extLst>
              <a:ext uri="{28A0092B-C50C-407E-A947-70E740481C1C}">
                <a14:useLocalDpi xmlns:a14="http://schemas.microsoft.com/office/drawing/2010/main" val="0"/>
              </a:ext>
            </a:extLst>
          </a:blip>
          <a:srcRect l="10725" t="10324" r="17403" b="9787"/>
          <a:stretch>
            <a:fillRect/>
          </a:stretch>
        </p:blipFill>
        <p:spPr bwMode="auto">
          <a:xfrm>
            <a:off x="3035102" y="4234036"/>
            <a:ext cx="2623893" cy="218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6" name="Picture 2" descr="07"/>
          <p:cNvPicPr>
            <a:picLocks noChangeAspect="1" noChangeArrowheads="1"/>
          </p:cNvPicPr>
          <p:nvPr/>
        </p:nvPicPr>
        <p:blipFill>
          <a:blip r:embed="rId9">
            <a:extLst>
              <a:ext uri="{28A0092B-C50C-407E-A947-70E740481C1C}">
                <a14:useLocalDpi xmlns:a14="http://schemas.microsoft.com/office/drawing/2010/main" val="0"/>
              </a:ext>
            </a:extLst>
          </a:blip>
          <a:srcRect l="19717" t="6584" r="20389" b="4651"/>
          <a:stretch>
            <a:fillRect/>
          </a:stretch>
        </p:blipFill>
        <p:spPr bwMode="auto">
          <a:xfrm>
            <a:off x="6687159" y="4274313"/>
            <a:ext cx="2196921" cy="244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7"/>
          <p:cNvSpPr txBox="1">
            <a:spLocks noChangeArrowheads="1"/>
          </p:cNvSpPr>
          <p:nvPr/>
        </p:nvSpPr>
        <p:spPr bwMode="auto">
          <a:xfrm>
            <a:off x="2214353" y="5853925"/>
            <a:ext cx="1812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1.</a:t>
            </a:r>
          </a:p>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INSIGHT</a:t>
            </a:r>
          </a:p>
        </p:txBody>
      </p:sp>
      <p:sp>
        <p:nvSpPr>
          <p:cNvPr id="20" name="TextBox 8"/>
          <p:cNvSpPr txBox="1">
            <a:spLocks noChangeArrowheads="1"/>
          </p:cNvSpPr>
          <p:nvPr/>
        </p:nvSpPr>
        <p:spPr bwMode="auto">
          <a:xfrm>
            <a:off x="832143" y="4492935"/>
            <a:ext cx="16668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2.</a:t>
            </a:r>
          </a:p>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VISION</a:t>
            </a:r>
          </a:p>
        </p:txBody>
      </p:sp>
      <p:sp>
        <p:nvSpPr>
          <p:cNvPr id="21" name="TextBox 9"/>
          <p:cNvSpPr txBox="1">
            <a:spLocks noChangeArrowheads="1"/>
          </p:cNvSpPr>
          <p:nvPr/>
        </p:nvSpPr>
        <p:spPr bwMode="auto">
          <a:xfrm>
            <a:off x="579402" y="1768778"/>
            <a:ext cx="2237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3.</a:t>
            </a:r>
          </a:p>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LOVE</a:t>
            </a:r>
          </a:p>
        </p:txBody>
      </p:sp>
      <p:sp>
        <p:nvSpPr>
          <p:cNvPr id="22" name="TextBox 10"/>
          <p:cNvSpPr txBox="1">
            <a:spLocks noChangeArrowheads="1"/>
          </p:cNvSpPr>
          <p:nvPr/>
        </p:nvSpPr>
        <p:spPr bwMode="auto">
          <a:xfrm>
            <a:off x="4691748" y="2192280"/>
            <a:ext cx="2874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4. </a:t>
            </a:r>
          </a:p>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SELF-ESTEEM</a:t>
            </a:r>
          </a:p>
        </p:txBody>
      </p:sp>
      <p:sp>
        <p:nvSpPr>
          <p:cNvPr id="23" name="TextBox 11"/>
          <p:cNvSpPr txBox="1">
            <a:spLocks noChangeArrowheads="1"/>
          </p:cNvSpPr>
          <p:nvPr/>
        </p:nvSpPr>
        <p:spPr bwMode="auto">
          <a:xfrm>
            <a:off x="9347098" y="1850723"/>
            <a:ext cx="2565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5. </a:t>
            </a:r>
          </a:p>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PARTNERSHIP</a:t>
            </a:r>
          </a:p>
        </p:txBody>
      </p:sp>
      <p:sp>
        <p:nvSpPr>
          <p:cNvPr id="24" name="TextBox 12"/>
          <p:cNvSpPr txBox="1">
            <a:spLocks noChangeArrowheads="1"/>
          </p:cNvSpPr>
          <p:nvPr/>
        </p:nvSpPr>
        <p:spPr bwMode="auto">
          <a:xfrm>
            <a:off x="9745782" y="4462863"/>
            <a:ext cx="1876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6.</a:t>
            </a:r>
          </a:p>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VALUES</a:t>
            </a:r>
          </a:p>
        </p:txBody>
      </p:sp>
      <p:sp>
        <p:nvSpPr>
          <p:cNvPr id="25" name="TextBox 13"/>
          <p:cNvSpPr txBox="1">
            <a:spLocks noChangeArrowheads="1"/>
          </p:cNvSpPr>
          <p:nvPr/>
        </p:nvSpPr>
        <p:spPr bwMode="auto">
          <a:xfrm>
            <a:off x="7834862" y="5826483"/>
            <a:ext cx="20984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7.</a:t>
            </a:r>
          </a:p>
          <a:p>
            <a:pPr algn="ctr" eaLnBrk="1" hangingPunct="1">
              <a:spcBef>
                <a:spcPct val="0"/>
              </a:spcBef>
              <a:buFontTx/>
              <a:buNone/>
              <a:defRPr/>
            </a:pPr>
            <a:r>
              <a:rPr lang="en-ZA" altLang="en-US" sz="1800" dirty="0">
                <a:solidFill>
                  <a:srgbClr val="3E0099"/>
                </a:solidFill>
                <a:latin typeface="Arial Rounded MT Bold" panose="020F0704030504030204" pitchFamily="34" charset="0"/>
                <a:ea typeface="ＭＳ Ｐゴシック" panose="020B0600070205080204" pitchFamily="34" charset="-128"/>
              </a:rPr>
              <a:t>ACTION</a:t>
            </a:r>
          </a:p>
        </p:txBody>
      </p:sp>
      <p:sp>
        <p:nvSpPr>
          <p:cNvPr id="3" name="TextBox 2">
            <a:extLst>
              <a:ext uri="{FF2B5EF4-FFF2-40B4-BE49-F238E27FC236}">
                <a16:creationId xmlns:a16="http://schemas.microsoft.com/office/drawing/2014/main" id="{4066C50B-A2E3-49FD-AA85-EAF1A5039F80}"/>
              </a:ext>
            </a:extLst>
          </p:cNvPr>
          <p:cNvSpPr txBox="1"/>
          <p:nvPr/>
        </p:nvSpPr>
        <p:spPr>
          <a:xfrm>
            <a:off x="3688552" y="2848764"/>
            <a:ext cx="4925008" cy="1323439"/>
          </a:xfrm>
          <a:prstGeom prst="rect">
            <a:avLst/>
          </a:prstGeom>
          <a:noFill/>
        </p:spPr>
        <p:txBody>
          <a:bodyPr wrap="square" rtlCol="0">
            <a:spAutoFit/>
          </a:bodyPr>
          <a:lstStyle/>
          <a:p>
            <a:pPr algn="ctr"/>
            <a:r>
              <a:rPr lang="en-ZA" sz="4000" dirty="0">
                <a:solidFill>
                  <a:srgbClr val="3E0099"/>
                </a:solidFill>
                <a:latin typeface="Arial Rounded MT Bold" panose="020F0704030504030204" pitchFamily="34" charset="0"/>
              </a:rPr>
              <a:t>WORKSHOP PROCESS</a:t>
            </a:r>
          </a:p>
        </p:txBody>
      </p:sp>
      <p:pic>
        <p:nvPicPr>
          <p:cNvPr id="5" name="Picture 4" descr="Logo&#10;&#10;Description automatically generated">
            <a:extLst>
              <a:ext uri="{FF2B5EF4-FFF2-40B4-BE49-F238E27FC236}">
                <a16:creationId xmlns:a16="http://schemas.microsoft.com/office/drawing/2014/main" id="{50C76D35-3159-184A-8AAB-20810A3D53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47898" y="4296675"/>
            <a:ext cx="751754" cy="842591"/>
          </a:xfrm>
          <a:prstGeom prst="rect">
            <a:avLst/>
          </a:prstGeom>
        </p:spPr>
      </p:pic>
      <p:pic>
        <p:nvPicPr>
          <p:cNvPr id="4" name="Picture 3" descr="04">
            <a:extLst>
              <a:ext uri="{FF2B5EF4-FFF2-40B4-BE49-F238E27FC236}">
                <a16:creationId xmlns:a16="http://schemas.microsoft.com/office/drawing/2014/main" id="{6728F479-EDCB-0581-916B-907E4E502F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1606" t="8545" r="18501" b="11597"/>
          <a:stretch>
            <a:fillRect/>
          </a:stretch>
        </p:blipFill>
        <p:spPr bwMode="auto">
          <a:xfrm>
            <a:off x="2559197" y="460645"/>
            <a:ext cx="22240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02825085"/>
      </p:ext>
    </p:extLst>
  </p:cSld>
  <p:clrMapOvr>
    <a:masterClrMapping/>
  </p:clrMapOvr>
  <mc:AlternateContent xmlns:mc="http://schemas.openxmlformats.org/markup-compatibility/2006" xmlns:p14="http://schemas.microsoft.com/office/powerpoint/2010/main">
    <mc:Choice Requires="p14">
      <p:transition spd="slow" p14:dur="2000" advTm="2497"/>
    </mc:Choice>
    <mc:Fallback xmlns="">
      <p:transition spd="slow" advTm="2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02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2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02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02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F8AD3-7359-EC81-8329-ECDBC6718F7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4" name="Triangle 43">
            <a:extLst>
              <a:ext uri="{FF2B5EF4-FFF2-40B4-BE49-F238E27FC236}">
                <a16:creationId xmlns:a16="http://schemas.microsoft.com/office/drawing/2014/main" id="{2128E883-E78C-F545-D5CC-EA065C364748}"/>
              </a:ext>
            </a:extLst>
          </p:cNvPr>
          <p:cNvSpPr/>
          <p:nvPr/>
        </p:nvSpPr>
        <p:spPr>
          <a:xfrm>
            <a:off x="4511824" y="3447724"/>
            <a:ext cx="3119319" cy="2481447"/>
          </a:xfrm>
          <a:prstGeom prst="triangle">
            <a:avLst>
              <a:gd name="adj" fmla="val 48978"/>
            </a:avLst>
          </a:prstGeom>
          <a:solidFill>
            <a:srgbClr val="3E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3E0099"/>
              </a:solidFill>
            </a:endParaRPr>
          </a:p>
        </p:txBody>
      </p:sp>
      <p:pic>
        <p:nvPicPr>
          <p:cNvPr id="45" name="Picture 44" descr="Graphical user interface, application, icon&#10;&#10;Description automatically generated">
            <a:extLst>
              <a:ext uri="{FF2B5EF4-FFF2-40B4-BE49-F238E27FC236}">
                <a16:creationId xmlns:a16="http://schemas.microsoft.com/office/drawing/2014/main" id="{3A350CB2-5B2F-0606-C0D2-33F35222A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026" y="3876529"/>
            <a:ext cx="1646308" cy="2195077"/>
          </a:xfrm>
          <a:prstGeom prst="rect">
            <a:avLst/>
          </a:prstGeom>
        </p:spPr>
      </p:pic>
      <p:grpSp>
        <p:nvGrpSpPr>
          <p:cNvPr id="46" name="Group 45">
            <a:extLst>
              <a:ext uri="{FF2B5EF4-FFF2-40B4-BE49-F238E27FC236}">
                <a16:creationId xmlns:a16="http://schemas.microsoft.com/office/drawing/2014/main" id="{90923E40-DFFF-986F-D61E-7C5AB6A8B189}"/>
              </a:ext>
            </a:extLst>
          </p:cNvPr>
          <p:cNvGrpSpPr/>
          <p:nvPr/>
        </p:nvGrpSpPr>
        <p:grpSpPr>
          <a:xfrm>
            <a:off x="5256421" y="1156900"/>
            <a:ext cx="1463134" cy="1950845"/>
            <a:chOff x="4113421" y="1006110"/>
            <a:chExt cx="1463134" cy="1950845"/>
          </a:xfrm>
        </p:grpSpPr>
        <p:pic>
          <p:nvPicPr>
            <p:cNvPr id="47" name="Picture 46" descr="Icon&#10;&#10;Description automatically generated">
              <a:extLst>
                <a:ext uri="{FF2B5EF4-FFF2-40B4-BE49-F238E27FC236}">
                  <a16:creationId xmlns:a16="http://schemas.microsoft.com/office/drawing/2014/main" id="{ED7F8DAB-8042-74D4-090E-2C706BB09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48" name="Straight Connector 47">
              <a:extLst>
                <a:ext uri="{FF2B5EF4-FFF2-40B4-BE49-F238E27FC236}">
                  <a16:creationId xmlns:a16="http://schemas.microsoft.com/office/drawing/2014/main" id="{405F8BE6-2276-B800-75C3-998474C507F8}"/>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865CE7-FB4B-6D27-5AB1-039B3C21DD4F}"/>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DA5991A-4BAC-3298-B0F4-274A1D73A6CD}"/>
              </a:ext>
            </a:extLst>
          </p:cNvPr>
          <p:cNvGrpSpPr/>
          <p:nvPr/>
        </p:nvGrpSpPr>
        <p:grpSpPr>
          <a:xfrm>
            <a:off x="8538476" y="3906365"/>
            <a:ext cx="1373095" cy="1852226"/>
            <a:chOff x="6177136" y="3964864"/>
            <a:chExt cx="1373095" cy="1852226"/>
          </a:xfrm>
        </p:grpSpPr>
        <p:pic>
          <p:nvPicPr>
            <p:cNvPr id="51" name="Picture 50" descr="Icon&#10;&#10;Description automatically generated">
              <a:extLst>
                <a:ext uri="{FF2B5EF4-FFF2-40B4-BE49-F238E27FC236}">
                  <a16:creationId xmlns:a16="http://schemas.microsoft.com/office/drawing/2014/main" id="{59A61018-C453-5A4E-F509-9B9D13478BC6}"/>
                </a:ext>
              </a:extLst>
            </p:cNvPr>
            <p:cNvPicPr>
              <a:picLocks noChangeAspect="1"/>
            </p:cNvPicPr>
            <p:nvPr/>
          </p:nvPicPr>
          <p:blipFill rotWithShape="1">
            <a:blip r:embed="rId5">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52" name="Picture 51" descr="Icon&#10;&#10;Description automatically generated">
              <a:extLst>
                <a:ext uri="{FF2B5EF4-FFF2-40B4-BE49-F238E27FC236}">
                  <a16:creationId xmlns:a16="http://schemas.microsoft.com/office/drawing/2014/main" id="{BE313CA3-A625-4E9F-84A2-4F6B69D2C802}"/>
                </a:ext>
              </a:extLst>
            </p:cNvPr>
            <p:cNvPicPr>
              <a:picLocks noChangeAspect="1"/>
            </p:cNvPicPr>
            <p:nvPr/>
          </p:nvPicPr>
          <p:blipFill rotWithShape="1">
            <a:blip r:embed="rId6">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53" name="TextBox 52">
            <a:extLst>
              <a:ext uri="{FF2B5EF4-FFF2-40B4-BE49-F238E27FC236}">
                <a16:creationId xmlns:a16="http://schemas.microsoft.com/office/drawing/2014/main" id="{D31D84F4-A4C3-7C30-3513-27B85B3ECB85}"/>
              </a:ext>
            </a:extLst>
          </p:cNvPr>
          <p:cNvSpPr txBox="1"/>
          <p:nvPr/>
        </p:nvSpPr>
        <p:spPr>
          <a:xfrm>
            <a:off x="5080131" y="2885092"/>
            <a:ext cx="181571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BULLY</a:t>
            </a:r>
          </a:p>
        </p:txBody>
      </p:sp>
      <p:sp>
        <p:nvSpPr>
          <p:cNvPr id="54" name="TextBox 53">
            <a:extLst>
              <a:ext uri="{FF2B5EF4-FFF2-40B4-BE49-F238E27FC236}">
                <a16:creationId xmlns:a16="http://schemas.microsoft.com/office/drawing/2014/main" id="{92FA18B7-408B-F4CA-5ADB-CEBB55D56591}"/>
              </a:ext>
            </a:extLst>
          </p:cNvPr>
          <p:cNvSpPr txBox="1"/>
          <p:nvPr/>
        </p:nvSpPr>
        <p:spPr>
          <a:xfrm>
            <a:off x="710482" y="5652172"/>
            <a:ext cx="402722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BULLIED VICTIM</a:t>
            </a:r>
          </a:p>
        </p:txBody>
      </p:sp>
      <p:sp>
        <p:nvSpPr>
          <p:cNvPr id="55" name="TextBox 54">
            <a:extLst>
              <a:ext uri="{FF2B5EF4-FFF2-40B4-BE49-F238E27FC236}">
                <a16:creationId xmlns:a16="http://schemas.microsoft.com/office/drawing/2014/main" id="{2EA1B085-D6AA-BB51-3499-2377C581DFD6}"/>
              </a:ext>
            </a:extLst>
          </p:cNvPr>
          <p:cNvSpPr txBox="1"/>
          <p:nvPr/>
        </p:nvSpPr>
        <p:spPr>
          <a:xfrm>
            <a:off x="7579327" y="5649533"/>
            <a:ext cx="334040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BYSTANDER</a:t>
            </a:r>
          </a:p>
        </p:txBody>
      </p:sp>
      <p:sp>
        <p:nvSpPr>
          <p:cNvPr id="56" name="TextBox 55">
            <a:extLst>
              <a:ext uri="{FF2B5EF4-FFF2-40B4-BE49-F238E27FC236}">
                <a16:creationId xmlns:a16="http://schemas.microsoft.com/office/drawing/2014/main" id="{75D5E794-2102-9431-8723-346571AEB68B}"/>
              </a:ext>
            </a:extLst>
          </p:cNvPr>
          <p:cNvSpPr txBox="1"/>
          <p:nvPr/>
        </p:nvSpPr>
        <p:spPr>
          <a:xfrm>
            <a:off x="5106907" y="4543181"/>
            <a:ext cx="1815714" cy="861774"/>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rPr>
              <a:t>3</a:t>
            </a:r>
          </a:p>
        </p:txBody>
      </p:sp>
      <p:sp>
        <p:nvSpPr>
          <p:cNvPr id="5" name="TextBox 4">
            <a:extLst>
              <a:ext uri="{FF2B5EF4-FFF2-40B4-BE49-F238E27FC236}">
                <a16:creationId xmlns:a16="http://schemas.microsoft.com/office/drawing/2014/main" id="{45BDAA59-991A-D538-CDC1-38E056FA090F}"/>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Who is involved?</a:t>
            </a:r>
          </a:p>
        </p:txBody>
      </p:sp>
    </p:spTree>
    <p:extLst>
      <p:ext uri="{BB962C8B-B14F-4D97-AF65-F5344CB8AC3E}">
        <p14:creationId xmlns:p14="http://schemas.microsoft.com/office/powerpoint/2010/main" val="3731810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F8AD3-7359-EC81-8329-ECDBC6718F7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4" name="Triangle 43">
            <a:extLst>
              <a:ext uri="{FF2B5EF4-FFF2-40B4-BE49-F238E27FC236}">
                <a16:creationId xmlns:a16="http://schemas.microsoft.com/office/drawing/2014/main" id="{2128E883-E78C-F545-D5CC-EA065C364748}"/>
              </a:ext>
            </a:extLst>
          </p:cNvPr>
          <p:cNvSpPr/>
          <p:nvPr/>
        </p:nvSpPr>
        <p:spPr>
          <a:xfrm>
            <a:off x="4511824" y="3447724"/>
            <a:ext cx="3119319" cy="2481447"/>
          </a:xfrm>
          <a:prstGeom prst="triangle">
            <a:avLst>
              <a:gd name="adj" fmla="val 48978"/>
            </a:avLst>
          </a:prstGeom>
          <a:solidFill>
            <a:srgbClr val="3E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3E0099"/>
              </a:solidFill>
            </a:endParaRPr>
          </a:p>
        </p:txBody>
      </p:sp>
      <p:pic>
        <p:nvPicPr>
          <p:cNvPr id="45" name="Picture 44" descr="Graphical user interface, application, icon&#10;&#10;Description automatically generated">
            <a:extLst>
              <a:ext uri="{FF2B5EF4-FFF2-40B4-BE49-F238E27FC236}">
                <a16:creationId xmlns:a16="http://schemas.microsoft.com/office/drawing/2014/main" id="{3A350CB2-5B2F-0606-C0D2-33F35222A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026" y="3876529"/>
            <a:ext cx="1646308" cy="2195077"/>
          </a:xfrm>
          <a:prstGeom prst="rect">
            <a:avLst/>
          </a:prstGeom>
        </p:spPr>
      </p:pic>
      <p:grpSp>
        <p:nvGrpSpPr>
          <p:cNvPr id="46" name="Group 45">
            <a:extLst>
              <a:ext uri="{FF2B5EF4-FFF2-40B4-BE49-F238E27FC236}">
                <a16:creationId xmlns:a16="http://schemas.microsoft.com/office/drawing/2014/main" id="{90923E40-DFFF-986F-D61E-7C5AB6A8B189}"/>
              </a:ext>
            </a:extLst>
          </p:cNvPr>
          <p:cNvGrpSpPr/>
          <p:nvPr/>
        </p:nvGrpSpPr>
        <p:grpSpPr>
          <a:xfrm>
            <a:off x="5256421" y="1156900"/>
            <a:ext cx="1463134" cy="1950845"/>
            <a:chOff x="4113421" y="1006110"/>
            <a:chExt cx="1463134" cy="1950845"/>
          </a:xfrm>
        </p:grpSpPr>
        <p:pic>
          <p:nvPicPr>
            <p:cNvPr id="47" name="Picture 46" descr="Icon&#10;&#10;Description automatically generated">
              <a:extLst>
                <a:ext uri="{FF2B5EF4-FFF2-40B4-BE49-F238E27FC236}">
                  <a16:creationId xmlns:a16="http://schemas.microsoft.com/office/drawing/2014/main" id="{ED7F8DAB-8042-74D4-090E-2C706BB09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48" name="Straight Connector 47">
              <a:extLst>
                <a:ext uri="{FF2B5EF4-FFF2-40B4-BE49-F238E27FC236}">
                  <a16:creationId xmlns:a16="http://schemas.microsoft.com/office/drawing/2014/main" id="{405F8BE6-2276-B800-75C3-998474C507F8}"/>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865CE7-FB4B-6D27-5AB1-039B3C21DD4F}"/>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DA5991A-4BAC-3298-B0F4-274A1D73A6CD}"/>
              </a:ext>
            </a:extLst>
          </p:cNvPr>
          <p:cNvGrpSpPr/>
          <p:nvPr/>
        </p:nvGrpSpPr>
        <p:grpSpPr>
          <a:xfrm>
            <a:off x="8538476" y="3906365"/>
            <a:ext cx="1373095" cy="1852226"/>
            <a:chOff x="6177136" y="3964864"/>
            <a:chExt cx="1373095" cy="1852226"/>
          </a:xfrm>
        </p:grpSpPr>
        <p:pic>
          <p:nvPicPr>
            <p:cNvPr id="51" name="Picture 50" descr="Icon&#10;&#10;Description automatically generated">
              <a:extLst>
                <a:ext uri="{FF2B5EF4-FFF2-40B4-BE49-F238E27FC236}">
                  <a16:creationId xmlns:a16="http://schemas.microsoft.com/office/drawing/2014/main" id="{59A61018-C453-5A4E-F509-9B9D13478BC6}"/>
                </a:ext>
              </a:extLst>
            </p:cNvPr>
            <p:cNvPicPr>
              <a:picLocks noChangeAspect="1"/>
            </p:cNvPicPr>
            <p:nvPr/>
          </p:nvPicPr>
          <p:blipFill rotWithShape="1">
            <a:blip r:embed="rId5">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52" name="Picture 51" descr="Icon&#10;&#10;Description automatically generated">
              <a:extLst>
                <a:ext uri="{FF2B5EF4-FFF2-40B4-BE49-F238E27FC236}">
                  <a16:creationId xmlns:a16="http://schemas.microsoft.com/office/drawing/2014/main" id="{BE313CA3-A625-4E9F-84A2-4F6B69D2C802}"/>
                </a:ext>
              </a:extLst>
            </p:cNvPr>
            <p:cNvPicPr>
              <a:picLocks noChangeAspect="1"/>
            </p:cNvPicPr>
            <p:nvPr/>
          </p:nvPicPr>
          <p:blipFill rotWithShape="1">
            <a:blip r:embed="rId6">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53" name="TextBox 52">
            <a:extLst>
              <a:ext uri="{FF2B5EF4-FFF2-40B4-BE49-F238E27FC236}">
                <a16:creationId xmlns:a16="http://schemas.microsoft.com/office/drawing/2014/main" id="{D31D84F4-A4C3-7C30-3513-27B85B3ECB85}"/>
              </a:ext>
            </a:extLst>
          </p:cNvPr>
          <p:cNvSpPr txBox="1"/>
          <p:nvPr/>
        </p:nvSpPr>
        <p:spPr>
          <a:xfrm>
            <a:off x="5080131" y="2885092"/>
            <a:ext cx="1815714" cy="553998"/>
          </a:xfrm>
          <a:prstGeom prst="rect">
            <a:avLst/>
          </a:prstGeom>
          <a:noFill/>
        </p:spPr>
        <p:txBody>
          <a:bodyPr wrap="square" rtlCol="0">
            <a:spAutoFit/>
          </a:bodyPr>
          <a:lstStyle/>
          <a:p>
            <a:pPr algn="ctr"/>
            <a:r>
              <a:rPr lang="en-US" sz="3000" b="1" dirty="0">
                <a:solidFill>
                  <a:srgbClr val="3E0099"/>
                </a:solidFill>
                <a:latin typeface="Arial Rounded MT Bold" panose="020F0704030504030204" pitchFamily="34" charset="77"/>
              </a:rPr>
              <a:t>BULLY</a:t>
            </a:r>
          </a:p>
        </p:txBody>
      </p:sp>
      <p:sp>
        <p:nvSpPr>
          <p:cNvPr id="54" name="TextBox 53">
            <a:extLst>
              <a:ext uri="{FF2B5EF4-FFF2-40B4-BE49-F238E27FC236}">
                <a16:creationId xmlns:a16="http://schemas.microsoft.com/office/drawing/2014/main" id="{92FA18B7-408B-F4CA-5ADB-CEBB55D56591}"/>
              </a:ext>
            </a:extLst>
          </p:cNvPr>
          <p:cNvSpPr txBox="1"/>
          <p:nvPr/>
        </p:nvSpPr>
        <p:spPr>
          <a:xfrm>
            <a:off x="710482" y="5652172"/>
            <a:ext cx="4027223"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BULLIED VICTIM</a:t>
            </a:r>
          </a:p>
        </p:txBody>
      </p:sp>
      <p:sp>
        <p:nvSpPr>
          <p:cNvPr id="55" name="TextBox 54">
            <a:extLst>
              <a:ext uri="{FF2B5EF4-FFF2-40B4-BE49-F238E27FC236}">
                <a16:creationId xmlns:a16="http://schemas.microsoft.com/office/drawing/2014/main" id="{2EA1B085-D6AA-BB51-3499-2377C581DFD6}"/>
              </a:ext>
            </a:extLst>
          </p:cNvPr>
          <p:cNvSpPr txBox="1"/>
          <p:nvPr/>
        </p:nvSpPr>
        <p:spPr>
          <a:xfrm>
            <a:off x="7579327" y="5649533"/>
            <a:ext cx="3340403"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BYSTANDER</a:t>
            </a:r>
          </a:p>
        </p:txBody>
      </p:sp>
      <p:sp>
        <p:nvSpPr>
          <p:cNvPr id="56" name="TextBox 55">
            <a:extLst>
              <a:ext uri="{FF2B5EF4-FFF2-40B4-BE49-F238E27FC236}">
                <a16:creationId xmlns:a16="http://schemas.microsoft.com/office/drawing/2014/main" id="{75D5E794-2102-9431-8723-346571AEB68B}"/>
              </a:ext>
            </a:extLst>
          </p:cNvPr>
          <p:cNvSpPr txBox="1"/>
          <p:nvPr/>
        </p:nvSpPr>
        <p:spPr>
          <a:xfrm>
            <a:off x="5106907" y="4543181"/>
            <a:ext cx="1815714" cy="861774"/>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rPr>
              <a:t>1</a:t>
            </a:r>
          </a:p>
        </p:txBody>
      </p:sp>
      <p:sp>
        <p:nvSpPr>
          <p:cNvPr id="3" name="TextBox 2">
            <a:extLst>
              <a:ext uri="{FF2B5EF4-FFF2-40B4-BE49-F238E27FC236}">
                <a16:creationId xmlns:a16="http://schemas.microsoft.com/office/drawing/2014/main" id="{83651253-93DF-6988-B2DA-122CA3C165F8}"/>
              </a:ext>
            </a:extLst>
          </p:cNvPr>
          <p:cNvSpPr txBox="1"/>
          <p:nvPr/>
        </p:nvSpPr>
        <p:spPr>
          <a:xfrm>
            <a:off x="1589055" y="232807"/>
            <a:ext cx="5066035"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Abuse power</a:t>
            </a:r>
          </a:p>
          <a:p>
            <a:pPr algn="ctr"/>
            <a:r>
              <a:rPr lang="en-US" sz="3000" dirty="0">
                <a:solidFill>
                  <a:srgbClr val="3E0099"/>
                </a:solidFill>
                <a:latin typeface="Arial Rounded MT Bold" panose="020F0704030504030204" pitchFamily="34" charset="77"/>
              </a:rPr>
              <a:t>(domination &amp; control)</a:t>
            </a:r>
          </a:p>
        </p:txBody>
      </p:sp>
      <p:sp>
        <p:nvSpPr>
          <p:cNvPr id="4" name="TextBox 3">
            <a:extLst>
              <a:ext uri="{FF2B5EF4-FFF2-40B4-BE49-F238E27FC236}">
                <a16:creationId xmlns:a16="http://schemas.microsoft.com/office/drawing/2014/main" id="{8BEC9EBF-C5B1-822F-4206-69F2D5217666}"/>
              </a:ext>
            </a:extLst>
          </p:cNvPr>
          <p:cNvSpPr txBox="1"/>
          <p:nvPr/>
        </p:nvSpPr>
        <p:spPr>
          <a:xfrm>
            <a:off x="614600" y="1335459"/>
            <a:ext cx="402722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Don’t follow rules</a:t>
            </a:r>
          </a:p>
        </p:txBody>
      </p:sp>
      <p:sp>
        <p:nvSpPr>
          <p:cNvPr id="6" name="TextBox 5">
            <a:extLst>
              <a:ext uri="{FF2B5EF4-FFF2-40B4-BE49-F238E27FC236}">
                <a16:creationId xmlns:a16="http://schemas.microsoft.com/office/drawing/2014/main" id="{7384FA0B-3A6B-DD10-C2E2-FCE536B7F3F2}"/>
              </a:ext>
            </a:extLst>
          </p:cNvPr>
          <p:cNvSpPr txBox="1"/>
          <p:nvPr/>
        </p:nvSpPr>
        <p:spPr>
          <a:xfrm>
            <a:off x="290103" y="2127649"/>
            <a:ext cx="4027222"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No empathy</a:t>
            </a:r>
          </a:p>
        </p:txBody>
      </p:sp>
      <p:sp>
        <p:nvSpPr>
          <p:cNvPr id="7" name="TextBox 6">
            <a:extLst>
              <a:ext uri="{FF2B5EF4-FFF2-40B4-BE49-F238E27FC236}">
                <a16:creationId xmlns:a16="http://schemas.microsoft.com/office/drawing/2014/main" id="{24B179B2-E119-0308-92AD-DF472DA3C89D}"/>
              </a:ext>
            </a:extLst>
          </p:cNvPr>
          <p:cNvSpPr txBox="1"/>
          <p:nvPr/>
        </p:nvSpPr>
        <p:spPr>
          <a:xfrm>
            <a:off x="1751077" y="2733093"/>
            <a:ext cx="3403456"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Enjoys causing pain for others</a:t>
            </a:r>
          </a:p>
        </p:txBody>
      </p:sp>
      <p:sp>
        <p:nvSpPr>
          <p:cNvPr id="8" name="TextBox 7">
            <a:extLst>
              <a:ext uri="{FF2B5EF4-FFF2-40B4-BE49-F238E27FC236}">
                <a16:creationId xmlns:a16="http://schemas.microsoft.com/office/drawing/2014/main" id="{2532FEE4-79CA-04E7-6CB8-91788868BE3D}"/>
              </a:ext>
            </a:extLst>
          </p:cNvPr>
          <p:cNvSpPr txBox="1"/>
          <p:nvPr/>
        </p:nvSpPr>
        <p:spPr>
          <a:xfrm>
            <a:off x="6191815" y="202935"/>
            <a:ext cx="4104660"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Uses violence to solve conflict</a:t>
            </a:r>
          </a:p>
        </p:txBody>
      </p:sp>
      <p:sp>
        <p:nvSpPr>
          <p:cNvPr id="9" name="TextBox 8">
            <a:extLst>
              <a:ext uri="{FF2B5EF4-FFF2-40B4-BE49-F238E27FC236}">
                <a16:creationId xmlns:a16="http://schemas.microsoft.com/office/drawing/2014/main" id="{A359FC25-36C4-F00D-BFF3-BFE50E130AC2}"/>
              </a:ext>
            </a:extLst>
          </p:cNvPr>
          <p:cNvSpPr txBox="1"/>
          <p:nvPr/>
        </p:nvSpPr>
        <p:spPr>
          <a:xfrm>
            <a:off x="7104926" y="1308584"/>
            <a:ext cx="3656956" cy="1015663"/>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Bad tempered &amp; aggressive</a:t>
            </a:r>
          </a:p>
        </p:txBody>
      </p:sp>
      <p:sp>
        <p:nvSpPr>
          <p:cNvPr id="10" name="TextBox 9">
            <a:extLst>
              <a:ext uri="{FF2B5EF4-FFF2-40B4-BE49-F238E27FC236}">
                <a16:creationId xmlns:a16="http://schemas.microsoft.com/office/drawing/2014/main" id="{B838310C-C826-CF7A-1735-6C64928B9ADA}"/>
              </a:ext>
            </a:extLst>
          </p:cNvPr>
          <p:cNvSpPr txBox="1"/>
          <p:nvPr/>
        </p:nvSpPr>
        <p:spPr>
          <a:xfrm>
            <a:off x="7171076" y="2529537"/>
            <a:ext cx="386793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World is dangerous</a:t>
            </a:r>
          </a:p>
        </p:txBody>
      </p:sp>
      <p:sp>
        <p:nvSpPr>
          <p:cNvPr id="11" name="TextBox 10">
            <a:extLst>
              <a:ext uri="{FF2B5EF4-FFF2-40B4-BE49-F238E27FC236}">
                <a16:creationId xmlns:a16="http://schemas.microsoft.com/office/drawing/2014/main" id="{3583BA53-C168-58F3-FE2A-5F052B5054D0}"/>
              </a:ext>
            </a:extLst>
          </p:cNvPr>
          <p:cNvSpPr txBox="1"/>
          <p:nvPr/>
        </p:nvSpPr>
        <p:spPr>
          <a:xfrm>
            <a:off x="6922621" y="3078833"/>
            <a:ext cx="388562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Overly confident</a:t>
            </a:r>
          </a:p>
        </p:txBody>
      </p:sp>
    </p:spTree>
    <p:extLst>
      <p:ext uri="{BB962C8B-B14F-4D97-AF65-F5344CB8AC3E}">
        <p14:creationId xmlns:p14="http://schemas.microsoft.com/office/powerpoint/2010/main" val="29170159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F8AD3-7359-EC81-8329-ECDBC6718F7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4" name="Triangle 43">
            <a:extLst>
              <a:ext uri="{FF2B5EF4-FFF2-40B4-BE49-F238E27FC236}">
                <a16:creationId xmlns:a16="http://schemas.microsoft.com/office/drawing/2014/main" id="{2128E883-E78C-F545-D5CC-EA065C364748}"/>
              </a:ext>
            </a:extLst>
          </p:cNvPr>
          <p:cNvSpPr/>
          <p:nvPr/>
        </p:nvSpPr>
        <p:spPr>
          <a:xfrm>
            <a:off x="4511824" y="3447724"/>
            <a:ext cx="3119319" cy="2481447"/>
          </a:xfrm>
          <a:prstGeom prst="triangle">
            <a:avLst>
              <a:gd name="adj" fmla="val 48978"/>
            </a:avLst>
          </a:prstGeom>
          <a:solidFill>
            <a:srgbClr val="3E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3E0099"/>
              </a:solidFill>
            </a:endParaRPr>
          </a:p>
        </p:txBody>
      </p:sp>
      <p:pic>
        <p:nvPicPr>
          <p:cNvPr id="45" name="Picture 44" descr="Graphical user interface, application, icon&#10;&#10;Description automatically generated">
            <a:extLst>
              <a:ext uri="{FF2B5EF4-FFF2-40B4-BE49-F238E27FC236}">
                <a16:creationId xmlns:a16="http://schemas.microsoft.com/office/drawing/2014/main" id="{3A350CB2-5B2F-0606-C0D2-33F35222A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026" y="3876529"/>
            <a:ext cx="1646308" cy="2195077"/>
          </a:xfrm>
          <a:prstGeom prst="rect">
            <a:avLst/>
          </a:prstGeom>
        </p:spPr>
      </p:pic>
      <p:grpSp>
        <p:nvGrpSpPr>
          <p:cNvPr id="46" name="Group 45">
            <a:extLst>
              <a:ext uri="{FF2B5EF4-FFF2-40B4-BE49-F238E27FC236}">
                <a16:creationId xmlns:a16="http://schemas.microsoft.com/office/drawing/2014/main" id="{90923E40-DFFF-986F-D61E-7C5AB6A8B189}"/>
              </a:ext>
            </a:extLst>
          </p:cNvPr>
          <p:cNvGrpSpPr/>
          <p:nvPr/>
        </p:nvGrpSpPr>
        <p:grpSpPr>
          <a:xfrm>
            <a:off x="5256421" y="1156900"/>
            <a:ext cx="1463134" cy="1950845"/>
            <a:chOff x="4113421" y="1006110"/>
            <a:chExt cx="1463134" cy="1950845"/>
          </a:xfrm>
        </p:grpSpPr>
        <p:pic>
          <p:nvPicPr>
            <p:cNvPr id="47" name="Picture 46" descr="Icon&#10;&#10;Description automatically generated">
              <a:extLst>
                <a:ext uri="{FF2B5EF4-FFF2-40B4-BE49-F238E27FC236}">
                  <a16:creationId xmlns:a16="http://schemas.microsoft.com/office/drawing/2014/main" id="{ED7F8DAB-8042-74D4-090E-2C706BB09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48" name="Straight Connector 47">
              <a:extLst>
                <a:ext uri="{FF2B5EF4-FFF2-40B4-BE49-F238E27FC236}">
                  <a16:creationId xmlns:a16="http://schemas.microsoft.com/office/drawing/2014/main" id="{405F8BE6-2276-B800-75C3-998474C507F8}"/>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865CE7-FB4B-6D27-5AB1-039B3C21DD4F}"/>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DA5991A-4BAC-3298-B0F4-274A1D73A6CD}"/>
              </a:ext>
            </a:extLst>
          </p:cNvPr>
          <p:cNvGrpSpPr/>
          <p:nvPr/>
        </p:nvGrpSpPr>
        <p:grpSpPr>
          <a:xfrm>
            <a:off x="8538476" y="3906365"/>
            <a:ext cx="1373095" cy="1852226"/>
            <a:chOff x="6177136" y="3964864"/>
            <a:chExt cx="1373095" cy="1852226"/>
          </a:xfrm>
        </p:grpSpPr>
        <p:pic>
          <p:nvPicPr>
            <p:cNvPr id="51" name="Picture 50" descr="Icon&#10;&#10;Description automatically generated">
              <a:extLst>
                <a:ext uri="{FF2B5EF4-FFF2-40B4-BE49-F238E27FC236}">
                  <a16:creationId xmlns:a16="http://schemas.microsoft.com/office/drawing/2014/main" id="{59A61018-C453-5A4E-F509-9B9D13478BC6}"/>
                </a:ext>
              </a:extLst>
            </p:cNvPr>
            <p:cNvPicPr>
              <a:picLocks noChangeAspect="1"/>
            </p:cNvPicPr>
            <p:nvPr/>
          </p:nvPicPr>
          <p:blipFill rotWithShape="1">
            <a:blip r:embed="rId5">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52" name="Picture 51" descr="Icon&#10;&#10;Description automatically generated">
              <a:extLst>
                <a:ext uri="{FF2B5EF4-FFF2-40B4-BE49-F238E27FC236}">
                  <a16:creationId xmlns:a16="http://schemas.microsoft.com/office/drawing/2014/main" id="{BE313CA3-A625-4E9F-84A2-4F6B69D2C802}"/>
                </a:ext>
              </a:extLst>
            </p:cNvPr>
            <p:cNvPicPr>
              <a:picLocks noChangeAspect="1"/>
            </p:cNvPicPr>
            <p:nvPr/>
          </p:nvPicPr>
          <p:blipFill rotWithShape="1">
            <a:blip r:embed="rId6">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53" name="TextBox 52">
            <a:extLst>
              <a:ext uri="{FF2B5EF4-FFF2-40B4-BE49-F238E27FC236}">
                <a16:creationId xmlns:a16="http://schemas.microsoft.com/office/drawing/2014/main" id="{D31D84F4-A4C3-7C30-3513-27B85B3ECB85}"/>
              </a:ext>
            </a:extLst>
          </p:cNvPr>
          <p:cNvSpPr txBox="1"/>
          <p:nvPr/>
        </p:nvSpPr>
        <p:spPr>
          <a:xfrm>
            <a:off x="5080131" y="2885092"/>
            <a:ext cx="1815714" cy="553998"/>
          </a:xfrm>
          <a:prstGeom prst="rect">
            <a:avLst/>
          </a:prstGeom>
          <a:noFill/>
        </p:spPr>
        <p:txBody>
          <a:bodyPr wrap="square" rtlCol="0">
            <a:spAutoFit/>
          </a:bodyPr>
          <a:lstStyle/>
          <a:p>
            <a:pPr algn="ctr"/>
            <a:r>
              <a:rPr lang="en-US" sz="3000" b="1" dirty="0">
                <a:solidFill>
                  <a:srgbClr val="3E0099"/>
                </a:solidFill>
                <a:latin typeface="Arial Rounded MT Bold" panose="020F0704030504030204" pitchFamily="34" charset="77"/>
              </a:rPr>
              <a:t>BULLY</a:t>
            </a:r>
          </a:p>
        </p:txBody>
      </p:sp>
      <p:sp>
        <p:nvSpPr>
          <p:cNvPr id="54" name="TextBox 53">
            <a:extLst>
              <a:ext uri="{FF2B5EF4-FFF2-40B4-BE49-F238E27FC236}">
                <a16:creationId xmlns:a16="http://schemas.microsoft.com/office/drawing/2014/main" id="{92FA18B7-408B-F4CA-5ADB-CEBB55D56591}"/>
              </a:ext>
            </a:extLst>
          </p:cNvPr>
          <p:cNvSpPr txBox="1"/>
          <p:nvPr/>
        </p:nvSpPr>
        <p:spPr>
          <a:xfrm>
            <a:off x="710482" y="5652172"/>
            <a:ext cx="4027223"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BULLIED VICTIM</a:t>
            </a:r>
          </a:p>
        </p:txBody>
      </p:sp>
      <p:sp>
        <p:nvSpPr>
          <p:cNvPr id="55" name="TextBox 54">
            <a:extLst>
              <a:ext uri="{FF2B5EF4-FFF2-40B4-BE49-F238E27FC236}">
                <a16:creationId xmlns:a16="http://schemas.microsoft.com/office/drawing/2014/main" id="{2EA1B085-D6AA-BB51-3499-2377C581DFD6}"/>
              </a:ext>
            </a:extLst>
          </p:cNvPr>
          <p:cNvSpPr txBox="1"/>
          <p:nvPr/>
        </p:nvSpPr>
        <p:spPr>
          <a:xfrm>
            <a:off x="7579327" y="5649533"/>
            <a:ext cx="3340403"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BYSTANDER</a:t>
            </a:r>
          </a:p>
        </p:txBody>
      </p:sp>
      <p:sp>
        <p:nvSpPr>
          <p:cNvPr id="56" name="TextBox 55">
            <a:extLst>
              <a:ext uri="{FF2B5EF4-FFF2-40B4-BE49-F238E27FC236}">
                <a16:creationId xmlns:a16="http://schemas.microsoft.com/office/drawing/2014/main" id="{75D5E794-2102-9431-8723-346571AEB68B}"/>
              </a:ext>
            </a:extLst>
          </p:cNvPr>
          <p:cNvSpPr txBox="1"/>
          <p:nvPr/>
        </p:nvSpPr>
        <p:spPr>
          <a:xfrm>
            <a:off x="5106907" y="4688321"/>
            <a:ext cx="1815714" cy="861774"/>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rPr>
              <a:t>1</a:t>
            </a:r>
          </a:p>
        </p:txBody>
      </p:sp>
      <p:pic>
        <p:nvPicPr>
          <p:cNvPr id="15" name="Graphic 14" descr="Broken Heart with solid fill">
            <a:extLst>
              <a:ext uri="{FF2B5EF4-FFF2-40B4-BE49-F238E27FC236}">
                <a16:creationId xmlns:a16="http://schemas.microsoft.com/office/drawing/2014/main" id="{228036C2-E71B-02EE-B1BF-D012703A3B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78144" y="2932489"/>
            <a:ext cx="1463133" cy="1463133"/>
          </a:xfrm>
          <a:prstGeom prst="rect">
            <a:avLst/>
          </a:prstGeom>
        </p:spPr>
      </p:pic>
      <p:pic>
        <p:nvPicPr>
          <p:cNvPr id="18" name="Graphic 17" descr="Angry face with solid fill with solid fill">
            <a:extLst>
              <a:ext uri="{FF2B5EF4-FFF2-40B4-BE49-F238E27FC236}">
                <a16:creationId xmlns:a16="http://schemas.microsoft.com/office/drawing/2014/main" id="{C5FEDE42-2904-E97F-F926-98C808B30C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28503" y="223539"/>
            <a:ext cx="1463133" cy="1463133"/>
          </a:xfrm>
          <a:prstGeom prst="rect">
            <a:avLst/>
          </a:prstGeom>
        </p:spPr>
      </p:pic>
      <p:grpSp>
        <p:nvGrpSpPr>
          <p:cNvPr id="36" name="Group 35">
            <a:extLst>
              <a:ext uri="{FF2B5EF4-FFF2-40B4-BE49-F238E27FC236}">
                <a16:creationId xmlns:a16="http://schemas.microsoft.com/office/drawing/2014/main" id="{D9D102B6-B9D3-2153-700A-B7A6ECDC34EF}"/>
              </a:ext>
            </a:extLst>
          </p:cNvPr>
          <p:cNvGrpSpPr/>
          <p:nvPr/>
        </p:nvGrpSpPr>
        <p:grpSpPr>
          <a:xfrm>
            <a:off x="1878873" y="1190712"/>
            <a:ext cx="1815715" cy="1815715"/>
            <a:chOff x="1737293" y="1491516"/>
            <a:chExt cx="1815715" cy="1815715"/>
          </a:xfrm>
        </p:grpSpPr>
        <p:pic>
          <p:nvPicPr>
            <p:cNvPr id="20" name="Graphic 19" descr="Needle with solid fill">
              <a:extLst>
                <a:ext uri="{FF2B5EF4-FFF2-40B4-BE49-F238E27FC236}">
                  <a16:creationId xmlns:a16="http://schemas.microsoft.com/office/drawing/2014/main" id="{3D44A80A-B66E-D773-DDCD-A254416C19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92221" y="1862229"/>
              <a:ext cx="914400" cy="914400"/>
            </a:xfrm>
            <a:prstGeom prst="rect">
              <a:avLst/>
            </a:prstGeom>
          </p:spPr>
        </p:pic>
        <p:pic>
          <p:nvPicPr>
            <p:cNvPr id="22" name="Graphic 21" descr="Bottle with solid fill">
              <a:extLst>
                <a:ext uri="{FF2B5EF4-FFF2-40B4-BE49-F238E27FC236}">
                  <a16:creationId xmlns:a16="http://schemas.microsoft.com/office/drawing/2014/main" id="{1C7A77F7-3A44-1A33-8A00-CDAF41C387B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23348" y="1906868"/>
              <a:ext cx="914400" cy="914400"/>
            </a:xfrm>
            <a:prstGeom prst="rect">
              <a:avLst/>
            </a:prstGeom>
          </p:spPr>
        </p:pic>
        <p:pic>
          <p:nvPicPr>
            <p:cNvPr id="24" name="Graphic 23" descr="No sign with solid fill">
              <a:extLst>
                <a:ext uri="{FF2B5EF4-FFF2-40B4-BE49-F238E27FC236}">
                  <a16:creationId xmlns:a16="http://schemas.microsoft.com/office/drawing/2014/main" id="{945C3825-67D3-2C3C-8929-38D2B47B88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737293" y="1491516"/>
              <a:ext cx="1815715" cy="1815715"/>
            </a:xfrm>
            <a:prstGeom prst="rect">
              <a:avLst/>
            </a:prstGeom>
          </p:spPr>
        </p:pic>
        <p:pic>
          <p:nvPicPr>
            <p:cNvPr id="28" name="Graphic 27" descr="Medicine with solid fill">
              <a:extLst>
                <a:ext uri="{FF2B5EF4-FFF2-40B4-BE49-F238E27FC236}">
                  <a16:creationId xmlns:a16="http://schemas.microsoft.com/office/drawing/2014/main" id="{BC1567BF-A8F8-F875-919D-5A90513F088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268879" y="2391635"/>
              <a:ext cx="496915" cy="496915"/>
            </a:xfrm>
            <a:prstGeom prst="rect">
              <a:avLst/>
            </a:prstGeom>
          </p:spPr>
        </p:pic>
      </p:grpSp>
      <p:pic>
        <p:nvPicPr>
          <p:cNvPr id="32" name="Graphic 31" descr="Crying face with solid fill with solid fill">
            <a:extLst>
              <a:ext uri="{FF2B5EF4-FFF2-40B4-BE49-F238E27FC236}">
                <a16:creationId xmlns:a16="http://schemas.microsoft.com/office/drawing/2014/main" id="{32DFE5F0-9EC3-BA24-E067-1AF2F408B71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169506" y="1275211"/>
            <a:ext cx="1476999" cy="1476999"/>
          </a:xfrm>
          <a:prstGeom prst="rect">
            <a:avLst/>
          </a:prstGeom>
        </p:spPr>
      </p:pic>
      <p:pic>
        <p:nvPicPr>
          <p:cNvPr id="34" name="Graphic 33" descr="Jail with solid fill">
            <a:extLst>
              <a:ext uri="{FF2B5EF4-FFF2-40B4-BE49-F238E27FC236}">
                <a16:creationId xmlns:a16="http://schemas.microsoft.com/office/drawing/2014/main" id="{207D191E-07DB-A0EB-42F4-93ABBA82733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44572" y="173786"/>
            <a:ext cx="1562637" cy="1562637"/>
          </a:xfrm>
          <a:prstGeom prst="rect">
            <a:avLst/>
          </a:prstGeom>
        </p:spPr>
      </p:pic>
      <p:pic>
        <p:nvPicPr>
          <p:cNvPr id="35" name="Picture 34" descr="A drawing of a person&#10;&#10;Description generated with high confidence">
            <a:extLst>
              <a:ext uri="{FF2B5EF4-FFF2-40B4-BE49-F238E27FC236}">
                <a16:creationId xmlns:a16="http://schemas.microsoft.com/office/drawing/2014/main" id="{6C7EBBE7-7019-DC24-DE45-CCC652ADCB4C}"/>
              </a:ext>
            </a:extLst>
          </p:cNvPr>
          <p:cNvPicPr>
            <a:picLocks noChangeAspect="1"/>
          </p:cNvPicPr>
          <p:nvPr/>
        </p:nvPicPr>
        <p:blipFill rotWithShape="1">
          <a:blip r:embed="rId23">
            <a:extLst>
              <a:ext uri="{28A0092B-C50C-407E-A947-70E740481C1C}">
                <a14:useLocalDpi xmlns:a14="http://schemas.microsoft.com/office/drawing/2010/main"/>
              </a:ext>
            </a:extLst>
          </a:blip>
          <a:srcRect b="27745"/>
          <a:stretch/>
        </p:blipFill>
        <p:spPr>
          <a:xfrm>
            <a:off x="7250724" y="2657284"/>
            <a:ext cx="1668171" cy="1385451"/>
          </a:xfrm>
          <a:prstGeom prst="rect">
            <a:avLst/>
          </a:prstGeom>
          <a:ln>
            <a:noFill/>
          </a:ln>
        </p:spPr>
      </p:pic>
    </p:spTree>
    <p:extLst>
      <p:ext uri="{BB962C8B-B14F-4D97-AF65-F5344CB8AC3E}">
        <p14:creationId xmlns:p14="http://schemas.microsoft.com/office/powerpoint/2010/main" val="31148086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F8AD3-7359-EC81-8329-ECDBC6718F71}"/>
              </a:ext>
            </a:extLst>
          </p:cNvPr>
          <p:cNvSpPr/>
          <p:nvPr/>
        </p:nvSpPr>
        <p:spPr>
          <a:xfrm>
            <a:off x="0" y="526"/>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4" name="Triangle 43">
            <a:extLst>
              <a:ext uri="{FF2B5EF4-FFF2-40B4-BE49-F238E27FC236}">
                <a16:creationId xmlns:a16="http://schemas.microsoft.com/office/drawing/2014/main" id="{2128E883-E78C-F545-D5CC-EA065C364748}"/>
              </a:ext>
            </a:extLst>
          </p:cNvPr>
          <p:cNvSpPr/>
          <p:nvPr/>
        </p:nvSpPr>
        <p:spPr>
          <a:xfrm>
            <a:off x="4511824" y="3447724"/>
            <a:ext cx="3119319" cy="2481447"/>
          </a:xfrm>
          <a:prstGeom prst="triangle">
            <a:avLst>
              <a:gd name="adj" fmla="val 48978"/>
            </a:avLst>
          </a:prstGeom>
          <a:solidFill>
            <a:srgbClr val="3E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3E0099"/>
              </a:solidFill>
            </a:endParaRPr>
          </a:p>
        </p:txBody>
      </p:sp>
      <p:pic>
        <p:nvPicPr>
          <p:cNvPr id="45" name="Picture 44" descr="Graphical user interface, application, icon&#10;&#10;Description automatically generated">
            <a:extLst>
              <a:ext uri="{FF2B5EF4-FFF2-40B4-BE49-F238E27FC236}">
                <a16:creationId xmlns:a16="http://schemas.microsoft.com/office/drawing/2014/main" id="{3A350CB2-5B2F-0606-C0D2-33F35222A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026" y="3876529"/>
            <a:ext cx="1646308" cy="2195077"/>
          </a:xfrm>
          <a:prstGeom prst="rect">
            <a:avLst/>
          </a:prstGeom>
        </p:spPr>
      </p:pic>
      <p:grpSp>
        <p:nvGrpSpPr>
          <p:cNvPr id="46" name="Group 45">
            <a:extLst>
              <a:ext uri="{FF2B5EF4-FFF2-40B4-BE49-F238E27FC236}">
                <a16:creationId xmlns:a16="http://schemas.microsoft.com/office/drawing/2014/main" id="{90923E40-DFFF-986F-D61E-7C5AB6A8B189}"/>
              </a:ext>
            </a:extLst>
          </p:cNvPr>
          <p:cNvGrpSpPr/>
          <p:nvPr/>
        </p:nvGrpSpPr>
        <p:grpSpPr>
          <a:xfrm>
            <a:off x="5256421" y="1156900"/>
            <a:ext cx="1463134" cy="1950845"/>
            <a:chOff x="4113421" y="1006110"/>
            <a:chExt cx="1463134" cy="1950845"/>
          </a:xfrm>
        </p:grpSpPr>
        <p:pic>
          <p:nvPicPr>
            <p:cNvPr id="47" name="Picture 46" descr="Icon&#10;&#10;Description automatically generated">
              <a:extLst>
                <a:ext uri="{FF2B5EF4-FFF2-40B4-BE49-F238E27FC236}">
                  <a16:creationId xmlns:a16="http://schemas.microsoft.com/office/drawing/2014/main" id="{ED7F8DAB-8042-74D4-090E-2C706BB09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48" name="Straight Connector 47">
              <a:extLst>
                <a:ext uri="{FF2B5EF4-FFF2-40B4-BE49-F238E27FC236}">
                  <a16:creationId xmlns:a16="http://schemas.microsoft.com/office/drawing/2014/main" id="{405F8BE6-2276-B800-75C3-998474C507F8}"/>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865CE7-FB4B-6D27-5AB1-039B3C21DD4F}"/>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DA5991A-4BAC-3298-B0F4-274A1D73A6CD}"/>
              </a:ext>
            </a:extLst>
          </p:cNvPr>
          <p:cNvGrpSpPr/>
          <p:nvPr/>
        </p:nvGrpSpPr>
        <p:grpSpPr>
          <a:xfrm>
            <a:off x="8538476" y="3906365"/>
            <a:ext cx="1373095" cy="1852226"/>
            <a:chOff x="6177136" y="3964864"/>
            <a:chExt cx="1373095" cy="1852226"/>
          </a:xfrm>
        </p:grpSpPr>
        <p:pic>
          <p:nvPicPr>
            <p:cNvPr id="51" name="Picture 50" descr="Icon&#10;&#10;Description automatically generated">
              <a:extLst>
                <a:ext uri="{FF2B5EF4-FFF2-40B4-BE49-F238E27FC236}">
                  <a16:creationId xmlns:a16="http://schemas.microsoft.com/office/drawing/2014/main" id="{59A61018-C453-5A4E-F509-9B9D13478BC6}"/>
                </a:ext>
              </a:extLst>
            </p:cNvPr>
            <p:cNvPicPr>
              <a:picLocks noChangeAspect="1"/>
            </p:cNvPicPr>
            <p:nvPr/>
          </p:nvPicPr>
          <p:blipFill rotWithShape="1">
            <a:blip r:embed="rId5">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52" name="Picture 51" descr="Icon&#10;&#10;Description automatically generated">
              <a:extLst>
                <a:ext uri="{FF2B5EF4-FFF2-40B4-BE49-F238E27FC236}">
                  <a16:creationId xmlns:a16="http://schemas.microsoft.com/office/drawing/2014/main" id="{BE313CA3-A625-4E9F-84A2-4F6B69D2C802}"/>
                </a:ext>
              </a:extLst>
            </p:cNvPr>
            <p:cNvPicPr>
              <a:picLocks noChangeAspect="1"/>
            </p:cNvPicPr>
            <p:nvPr/>
          </p:nvPicPr>
          <p:blipFill rotWithShape="1">
            <a:blip r:embed="rId6">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53" name="TextBox 52">
            <a:extLst>
              <a:ext uri="{FF2B5EF4-FFF2-40B4-BE49-F238E27FC236}">
                <a16:creationId xmlns:a16="http://schemas.microsoft.com/office/drawing/2014/main" id="{D31D84F4-A4C3-7C30-3513-27B85B3ECB85}"/>
              </a:ext>
            </a:extLst>
          </p:cNvPr>
          <p:cNvSpPr txBox="1"/>
          <p:nvPr/>
        </p:nvSpPr>
        <p:spPr>
          <a:xfrm>
            <a:off x="5080131" y="2885092"/>
            <a:ext cx="1815714"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BULLY</a:t>
            </a:r>
          </a:p>
        </p:txBody>
      </p:sp>
      <p:sp>
        <p:nvSpPr>
          <p:cNvPr id="54" name="TextBox 53">
            <a:extLst>
              <a:ext uri="{FF2B5EF4-FFF2-40B4-BE49-F238E27FC236}">
                <a16:creationId xmlns:a16="http://schemas.microsoft.com/office/drawing/2014/main" id="{92FA18B7-408B-F4CA-5ADB-CEBB55D56591}"/>
              </a:ext>
            </a:extLst>
          </p:cNvPr>
          <p:cNvSpPr txBox="1"/>
          <p:nvPr/>
        </p:nvSpPr>
        <p:spPr>
          <a:xfrm>
            <a:off x="710482" y="5652172"/>
            <a:ext cx="402722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BULLIED VICTIM</a:t>
            </a:r>
          </a:p>
        </p:txBody>
      </p:sp>
      <p:sp>
        <p:nvSpPr>
          <p:cNvPr id="55" name="TextBox 54">
            <a:extLst>
              <a:ext uri="{FF2B5EF4-FFF2-40B4-BE49-F238E27FC236}">
                <a16:creationId xmlns:a16="http://schemas.microsoft.com/office/drawing/2014/main" id="{2EA1B085-D6AA-BB51-3499-2377C581DFD6}"/>
              </a:ext>
            </a:extLst>
          </p:cNvPr>
          <p:cNvSpPr txBox="1"/>
          <p:nvPr/>
        </p:nvSpPr>
        <p:spPr>
          <a:xfrm>
            <a:off x="7579327" y="5649533"/>
            <a:ext cx="3340403"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BYSTANDER</a:t>
            </a:r>
          </a:p>
        </p:txBody>
      </p:sp>
      <p:sp>
        <p:nvSpPr>
          <p:cNvPr id="56" name="TextBox 55">
            <a:extLst>
              <a:ext uri="{FF2B5EF4-FFF2-40B4-BE49-F238E27FC236}">
                <a16:creationId xmlns:a16="http://schemas.microsoft.com/office/drawing/2014/main" id="{75D5E794-2102-9431-8723-346571AEB68B}"/>
              </a:ext>
            </a:extLst>
          </p:cNvPr>
          <p:cNvSpPr txBox="1"/>
          <p:nvPr/>
        </p:nvSpPr>
        <p:spPr>
          <a:xfrm>
            <a:off x="5106907" y="4543181"/>
            <a:ext cx="1815714" cy="861774"/>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rPr>
              <a:t>2</a:t>
            </a:r>
          </a:p>
        </p:txBody>
      </p:sp>
      <p:sp>
        <p:nvSpPr>
          <p:cNvPr id="3" name="TextBox 2">
            <a:extLst>
              <a:ext uri="{FF2B5EF4-FFF2-40B4-BE49-F238E27FC236}">
                <a16:creationId xmlns:a16="http://schemas.microsoft.com/office/drawing/2014/main" id="{E4431F25-05E7-365C-E750-6D4FD92D9F3A}"/>
              </a:ext>
            </a:extLst>
          </p:cNvPr>
          <p:cNvSpPr txBox="1"/>
          <p:nvPr/>
        </p:nvSpPr>
        <p:spPr>
          <a:xfrm>
            <a:off x="313601" y="229691"/>
            <a:ext cx="3285044" cy="553998"/>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Scared &amp; afraid </a:t>
            </a:r>
          </a:p>
        </p:txBody>
      </p:sp>
      <p:sp>
        <p:nvSpPr>
          <p:cNvPr id="4" name="TextBox 3">
            <a:extLst>
              <a:ext uri="{FF2B5EF4-FFF2-40B4-BE49-F238E27FC236}">
                <a16:creationId xmlns:a16="http://schemas.microsoft.com/office/drawing/2014/main" id="{AC708C52-D230-965E-5B15-0BF0602D2CA3}"/>
              </a:ext>
            </a:extLst>
          </p:cNvPr>
          <p:cNvSpPr txBox="1"/>
          <p:nvPr/>
        </p:nvSpPr>
        <p:spPr>
          <a:xfrm>
            <a:off x="313601" y="820568"/>
            <a:ext cx="5415701" cy="553998"/>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Small, weak &amp; vulnerable</a:t>
            </a:r>
          </a:p>
        </p:txBody>
      </p:sp>
      <p:sp>
        <p:nvSpPr>
          <p:cNvPr id="6" name="TextBox 5">
            <a:extLst>
              <a:ext uri="{FF2B5EF4-FFF2-40B4-BE49-F238E27FC236}">
                <a16:creationId xmlns:a16="http://schemas.microsoft.com/office/drawing/2014/main" id="{DB78B30E-D711-5202-7057-7BA02BEFB8E6}"/>
              </a:ext>
            </a:extLst>
          </p:cNvPr>
          <p:cNvSpPr txBox="1"/>
          <p:nvPr/>
        </p:nvSpPr>
        <p:spPr>
          <a:xfrm>
            <a:off x="313601" y="1401260"/>
            <a:ext cx="2542404" cy="553998"/>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Few friends</a:t>
            </a:r>
          </a:p>
        </p:txBody>
      </p:sp>
      <p:sp>
        <p:nvSpPr>
          <p:cNvPr id="7" name="TextBox 6">
            <a:extLst>
              <a:ext uri="{FF2B5EF4-FFF2-40B4-BE49-F238E27FC236}">
                <a16:creationId xmlns:a16="http://schemas.microsoft.com/office/drawing/2014/main" id="{9FE665A6-109B-77E5-269E-E78FBC6DD319}"/>
              </a:ext>
            </a:extLst>
          </p:cNvPr>
          <p:cNvSpPr txBox="1"/>
          <p:nvPr/>
        </p:nvSpPr>
        <p:spPr>
          <a:xfrm>
            <a:off x="313601" y="1918147"/>
            <a:ext cx="3738737" cy="553998"/>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Lack confidence</a:t>
            </a:r>
          </a:p>
        </p:txBody>
      </p:sp>
      <p:sp>
        <p:nvSpPr>
          <p:cNvPr id="8" name="TextBox 7">
            <a:extLst>
              <a:ext uri="{FF2B5EF4-FFF2-40B4-BE49-F238E27FC236}">
                <a16:creationId xmlns:a16="http://schemas.microsoft.com/office/drawing/2014/main" id="{74C328FC-7405-FC01-695D-94F39BD85064}"/>
              </a:ext>
            </a:extLst>
          </p:cNvPr>
          <p:cNvSpPr txBox="1"/>
          <p:nvPr/>
        </p:nvSpPr>
        <p:spPr>
          <a:xfrm>
            <a:off x="303854" y="2460347"/>
            <a:ext cx="3738737" cy="553998"/>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Passive &amp; anxious</a:t>
            </a:r>
          </a:p>
        </p:txBody>
      </p:sp>
      <p:sp>
        <p:nvSpPr>
          <p:cNvPr id="9" name="TextBox 8">
            <a:extLst>
              <a:ext uri="{FF2B5EF4-FFF2-40B4-BE49-F238E27FC236}">
                <a16:creationId xmlns:a16="http://schemas.microsoft.com/office/drawing/2014/main" id="{016528B6-EA66-0C71-29F3-2DAFCE986042}"/>
              </a:ext>
            </a:extLst>
          </p:cNvPr>
          <p:cNvSpPr txBox="1"/>
          <p:nvPr/>
        </p:nvSpPr>
        <p:spPr>
          <a:xfrm>
            <a:off x="343079" y="3025016"/>
            <a:ext cx="3081733" cy="553998"/>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Submissive</a:t>
            </a:r>
          </a:p>
        </p:txBody>
      </p:sp>
      <p:sp>
        <p:nvSpPr>
          <p:cNvPr id="10" name="TextBox 9">
            <a:extLst>
              <a:ext uri="{FF2B5EF4-FFF2-40B4-BE49-F238E27FC236}">
                <a16:creationId xmlns:a16="http://schemas.microsoft.com/office/drawing/2014/main" id="{5B0E824F-5859-1621-D5E3-CDC376F7D06C}"/>
              </a:ext>
            </a:extLst>
          </p:cNvPr>
          <p:cNvSpPr txBox="1"/>
          <p:nvPr/>
        </p:nvSpPr>
        <p:spPr>
          <a:xfrm>
            <a:off x="370033" y="4112887"/>
            <a:ext cx="2414235" cy="1015663"/>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Blame selves</a:t>
            </a:r>
          </a:p>
        </p:txBody>
      </p:sp>
      <p:sp>
        <p:nvSpPr>
          <p:cNvPr id="12" name="TextBox 11">
            <a:extLst>
              <a:ext uri="{FF2B5EF4-FFF2-40B4-BE49-F238E27FC236}">
                <a16:creationId xmlns:a16="http://schemas.microsoft.com/office/drawing/2014/main" id="{293AAC41-51F0-4CD0-E4ED-47C239AE4D65}"/>
              </a:ext>
            </a:extLst>
          </p:cNvPr>
          <p:cNvSpPr txBox="1"/>
          <p:nvPr/>
        </p:nvSpPr>
        <p:spPr>
          <a:xfrm>
            <a:off x="377804" y="3607911"/>
            <a:ext cx="3081733" cy="553998"/>
          </a:xfrm>
          <a:prstGeom prst="rect">
            <a:avLst/>
          </a:prstGeom>
          <a:noFill/>
        </p:spPr>
        <p:txBody>
          <a:bodyPr wrap="square" rtlCol="0">
            <a:spAutoFit/>
          </a:bodyPr>
          <a:lstStyle/>
          <a:p>
            <a:r>
              <a:rPr lang="en-US" sz="3000" dirty="0">
                <a:solidFill>
                  <a:srgbClr val="3E0099"/>
                </a:solidFill>
                <a:latin typeface="Arial Rounded MT Bold" panose="020F0704030504030204" pitchFamily="34" charset="77"/>
              </a:rPr>
              <a:t>Feel helpless</a:t>
            </a:r>
          </a:p>
        </p:txBody>
      </p:sp>
    </p:spTree>
    <p:extLst>
      <p:ext uri="{BB962C8B-B14F-4D97-AF65-F5344CB8AC3E}">
        <p14:creationId xmlns:p14="http://schemas.microsoft.com/office/powerpoint/2010/main" val="243243454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F8AD3-7359-EC81-8329-ECDBC6718F7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4" name="Triangle 43">
            <a:extLst>
              <a:ext uri="{FF2B5EF4-FFF2-40B4-BE49-F238E27FC236}">
                <a16:creationId xmlns:a16="http://schemas.microsoft.com/office/drawing/2014/main" id="{2128E883-E78C-F545-D5CC-EA065C364748}"/>
              </a:ext>
            </a:extLst>
          </p:cNvPr>
          <p:cNvSpPr/>
          <p:nvPr/>
        </p:nvSpPr>
        <p:spPr>
          <a:xfrm>
            <a:off x="4511824" y="3447724"/>
            <a:ext cx="3119319" cy="2481447"/>
          </a:xfrm>
          <a:prstGeom prst="triangle">
            <a:avLst>
              <a:gd name="adj" fmla="val 48978"/>
            </a:avLst>
          </a:prstGeom>
          <a:solidFill>
            <a:srgbClr val="3E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3E0099"/>
              </a:solidFill>
            </a:endParaRPr>
          </a:p>
        </p:txBody>
      </p:sp>
      <p:pic>
        <p:nvPicPr>
          <p:cNvPr id="45" name="Picture 44" descr="Graphical user interface, application, icon&#10;&#10;Description automatically generated">
            <a:extLst>
              <a:ext uri="{FF2B5EF4-FFF2-40B4-BE49-F238E27FC236}">
                <a16:creationId xmlns:a16="http://schemas.microsoft.com/office/drawing/2014/main" id="{3A350CB2-5B2F-0606-C0D2-33F35222A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026" y="3876529"/>
            <a:ext cx="1646308" cy="2195077"/>
          </a:xfrm>
          <a:prstGeom prst="rect">
            <a:avLst/>
          </a:prstGeom>
        </p:spPr>
      </p:pic>
      <p:grpSp>
        <p:nvGrpSpPr>
          <p:cNvPr id="46" name="Group 45">
            <a:extLst>
              <a:ext uri="{FF2B5EF4-FFF2-40B4-BE49-F238E27FC236}">
                <a16:creationId xmlns:a16="http://schemas.microsoft.com/office/drawing/2014/main" id="{90923E40-DFFF-986F-D61E-7C5AB6A8B189}"/>
              </a:ext>
            </a:extLst>
          </p:cNvPr>
          <p:cNvGrpSpPr/>
          <p:nvPr/>
        </p:nvGrpSpPr>
        <p:grpSpPr>
          <a:xfrm>
            <a:off x="5256421" y="1156900"/>
            <a:ext cx="1463134" cy="1950845"/>
            <a:chOff x="4113421" y="1006110"/>
            <a:chExt cx="1463134" cy="1950845"/>
          </a:xfrm>
        </p:grpSpPr>
        <p:pic>
          <p:nvPicPr>
            <p:cNvPr id="47" name="Picture 46" descr="Icon&#10;&#10;Description automatically generated">
              <a:extLst>
                <a:ext uri="{FF2B5EF4-FFF2-40B4-BE49-F238E27FC236}">
                  <a16:creationId xmlns:a16="http://schemas.microsoft.com/office/drawing/2014/main" id="{ED7F8DAB-8042-74D4-090E-2C706BB09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48" name="Straight Connector 47">
              <a:extLst>
                <a:ext uri="{FF2B5EF4-FFF2-40B4-BE49-F238E27FC236}">
                  <a16:creationId xmlns:a16="http://schemas.microsoft.com/office/drawing/2014/main" id="{405F8BE6-2276-B800-75C3-998474C507F8}"/>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865CE7-FB4B-6D27-5AB1-039B3C21DD4F}"/>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DA5991A-4BAC-3298-B0F4-274A1D73A6CD}"/>
              </a:ext>
            </a:extLst>
          </p:cNvPr>
          <p:cNvGrpSpPr/>
          <p:nvPr/>
        </p:nvGrpSpPr>
        <p:grpSpPr>
          <a:xfrm>
            <a:off x="8538476" y="3906365"/>
            <a:ext cx="1373095" cy="1852226"/>
            <a:chOff x="6177136" y="3964864"/>
            <a:chExt cx="1373095" cy="1852226"/>
          </a:xfrm>
        </p:grpSpPr>
        <p:pic>
          <p:nvPicPr>
            <p:cNvPr id="51" name="Picture 50" descr="Icon&#10;&#10;Description automatically generated">
              <a:extLst>
                <a:ext uri="{FF2B5EF4-FFF2-40B4-BE49-F238E27FC236}">
                  <a16:creationId xmlns:a16="http://schemas.microsoft.com/office/drawing/2014/main" id="{59A61018-C453-5A4E-F509-9B9D13478BC6}"/>
                </a:ext>
              </a:extLst>
            </p:cNvPr>
            <p:cNvPicPr>
              <a:picLocks noChangeAspect="1"/>
            </p:cNvPicPr>
            <p:nvPr/>
          </p:nvPicPr>
          <p:blipFill rotWithShape="1">
            <a:blip r:embed="rId5">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52" name="Picture 51" descr="Icon&#10;&#10;Description automatically generated">
              <a:extLst>
                <a:ext uri="{FF2B5EF4-FFF2-40B4-BE49-F238E27FC236}">
                  <a16:creationId xmlns:a16="http://schemas.microsoft.com/office/drawing/2014/main" id="{BE313CA3-A625-4E9F-84A2-4F6B69D2C802}"/>
                </a:ext>
              </a:extLst>
            </p:cNvPr>
            <p:cNvPicPr>
              <a:picLocks noChangeAspect="1"/>
            </p:cNvPicPr>
            <p:nvPr/>
          </p:nvPicPr>
          <p:blipFill rotWithShape="1">
            <a:blip r:embed="rId6">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53" name="TextBox 52">
            <a:extLst>
              <a:ext uri="{FF2B5EF4-FFF2-40B4-BE49-F238E27FC236}">
                <a16:creationId xmlns:a16="http://schemas.microsoft.com/office/drawing/2014/main" id="{D31D84F4-A4C3-7C30-3513-27B85B3ECB85}"/>
              </a:ext>
            </a:extLst>
          </p:cNvPr>
          <p:cNvSpPr txBox="1"/>
          <p:nvPr/>
        </p:nvSpPr>
        <p:spPr>
          <a:xfrm>
            <a:off x="5080131" y="2885092"/>
            <a:ext cx="1815714"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BULLY</a:t>
            </a:r>
          </a:p>
        </p:txBody>
      </p:sp>
      <p:sp>
        <p:nvSpPr>
          <p:cNvPr id="54" name="TextBox 53">
            <a:extLst>
              <a:ext uri="{FF2B5EF4-FFF2-40B4-BE49-F238E27FC236}">
                <a16:creationId xmlns:a16="http://schemas.microsoft.com/office/drawing/2014/main" id="{92FA18B7-408B-F4CA-5ADB-CEBB55D56591}"/>
              </a:ext>
            </a:extLst>
          </p:cNvPr>
          <p:cNvSpPr txBox="1"/>
          <p:nvPr/>
        </p:nvSpPr>
        <p:spPr>
          <a:xfrm>
            <a:off x="710482" y="5652172"/>
            <a:ext cx="4027223" cy="553998"/>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77"/>
              </a:rPr>
              <a:t>BULLIED VICTIM</a:t>
            </a:r>
          </a:p>
        </p:txBody>
      </p:sp>
      <p:sp>
        <p:nvSpPr>
          <p:cNvPr id="55" name="TextBox 54">
            <a:extLst>
              <a:ext uri="{FF2B5EF4-FFF2-40B4-BE49-F238E27FC236}">
                <a16:creationId xmlns:a16="http://schemas.microsoft.com/office/drawing/2014/main" id="{2EA1B085-D6AA-BB51-3499-2377C581DFD6}"/>
              </a:ext>
            </a:extLst>
          </p:cNvPr>
          <p:cNvSpPr txBox="1"/>
          <p:nvPr/>
        </p:nvSpPr>
        <p:spPr>
          <a:xfrm>
            <a:off x="7579327" y="5649533"/>
            <a:ext cx="334040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BYSTANDER</a:t>
            </a:r>
          </a:p>
        </p:txBody>
      </p:sp>
      <p:sp>
        <p:nvSpPr>
          <p:cNvPr id="56" name="TextBox 55">
            <a:extLst>
              <a:ext uri="{FF2B5EF4-FFF2-40B4-BE49-F238E27FC236}">
                <a16:creationId xmlns:a16="http://schemas.microsoft.com/office/drawing/2014/main" id="{75D5E794-2102-9431-8723-346571AEB68B}"/>
              </a:ext>
            </a:extLst>
          </p:cNvPr>
          <p:cNvSpPr txBox="1"/>
          <p:nvPr/>
        </p:nvSpPr>
        <p:spPr>
          <a:xfrm>
            <a:off x="5106907" y="4543181"/>
            <a:ext cx="1815714" cy="861774"/>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rPr>
              <a:t>3</a:t>
            </a:r>
          </a:p>
        </p:txBody>
      </p:sp>
      <p:sp>
        <p:nvSpPr>
          <p:cNvPr id="3" name="TextBox 2">
            <a:extLst>
              <a:ext uri="{FF2B5EF4-FFF2-40B4-BE49-F238E27FC236}">
                <a16:creationId xmlns:a16="http://schemas.microsoft.com/office/drawing/2014/main" id="{F8B7FCE4-B28A-6F32-FF11-79FDBFB13720}"/>
              </a:ext>
            </a:extLst>
          </p:cNvPr>
          <p:cNvSpPr txBox="1"/>
          <p:nvPr/>
        </p:nvSpPr>
        <p:spPr>
          <a:xfrm>
            <a:off x="7631143" y="282543"/>
            <a:ext cx="4248800" cy="1015663"/>
          </a:xfrm>
          <a:prstGeom prst="rect">
            <a:avLst/>
          </a:prstGeom>
          <a:noFill/>
        </p:spPr>
        <p:txBody>
          <a:bodyPr wrap="square" rtlCol="0">
            <a:spAutoFit/>
          </a:bodyPr>
          <a:lstStyle/>
          <a:p>
            <a:pPr algn="r"/>
            <a:r>
              <a:rPr lang="en-US" sz="3000" dirty="0">
                <a:solidFill>
                  <a:srgbClr val="3E0099"/>
                </a:solidFill>
                <a:latin typeface="Arial Rounded MT Bold" panose="020F0704030504030204" pitchFamily="34" charset="77"/>
              </a:rPr>
              <a:t>Watch &amp; observe </a:t>
            </a:r>
          </a:p>
          <a:p>
            <a:pPr algn="r"/>
            <a:r>
              <a:rPr lang="en-US" sz="3000" dirty="0">
                <a:solidFill>
                  <a:srgbClr val="3E0099"/>
                </a:solidFill>
                <a:latin typeface="Arial Rounded MT Bold" panose="020F0704030504030204" pitchFamily="34" charset="77"/>
              </a:rPr>
              <a:t>BUT do nothing!</a:t>
            </a:r>
          </a:p>
        </p:txBody>
      </p:sp>
      <p:sp>
        <p:nvSpPr>
          <p:cNvPr id="4" name="TextBox 3">
            <a:extLst>
              <a:ext uri="{FF2B5EF4-FFF2-40B4-BE49-F238E27FC236}">
                <a16:creationId xmlns:a16="http://schemas.microsoft.com/office/drawing/2014/main" id="{6CED6524-AD58-BCDE-7043-BE46C40B7F23}"/>
              </a:ext>
            </a:extLst>
          </p:cNvPr>
          <p:cNvSpPr txBox="1"/>
          <p:nvPr/>
        </p:nvSpPr>
        <p:spPr>
          <a:xfrm>
            <a:off x="7495106" y="1292051"/>
            <a:ext cx="4309709" cy="553998"/>
          </a:xfrm>
          <a:prstGeom prst="rect">
            <a:avLst/>
          </a:prstGeom>
          <a:noFill/>
        </p:spPr>
        <p:txBody>
          <a:bodyPr wrap="square" rtlCol="0">
            <a:spAutoFit/>
          </a:bodyPr>
          <a:lstStyle/>
          <a:p>
            <a:pPr algn="r"/>
            <a:r>
              <a:rPr lang="en-US" sz="3000" dirty="0">
                <a:solidFill>
                  <a:srgbClr val="3E0099"/>
                </a:solidFill>
                <a:latin typeface="Arial Rounded MT Bold" panose="020F0704030504030204" pitchFamily="34" charset="77"/>
              </a:rPr>
              <a:t>Sometimes join in</a:t>
            </a:r>
          </a:p>
        </p:txBody>
      </p:sp>
      <p:sp>
        <p:nvSpPr>
          <p:cNvPr id="6" name="TextBox 5">
            <a:extLst>
              <a:ext uri="{FF2B5EF4-FFF2-40B4-BE49-F238E27FC236}">
                <a16:creationId xmlns:a16="http://schemas.microsoft.com/office/drawing/2014/main" id="{B2773F6C-F242-36D1-B004-68D29E2EAB7B}"/>
              </a:ext>
            </a:extLst>
          </p:cNvPr>
          <p:cNvSpPr txBox="1"/>
          <p:nvPr/>
        </p:nvSpPr>
        <p:spPr>
          <a:xfrm>
            <a:off x="7666267" y="1820526"/>
            <a:ext cx="4309709" cy="553998"/>
          </a:xfrm>
          <a:prstGeom prst="rect">
            <a:avLst/>
          </a:prstGeom>
          <a:noFill/>
        </p:spPr>
        <p:txBody>
          <a:bodyPr wrap="square" rtlCol="0">
            <a:spAutoFit/>
          </a:bodyPr>
          <a:lstStyle/>
          <a:p>
            <a:pPr algn="r"/>
            <a:r>
              <a:rPr lang="en-US" sz="3000" dirty="0">
                <a:solidFill>
                  <a:srgbClr val="3E0099"/>
                </a:solidFill>
                <a:latin typeface="Arial Rounded MT Bold" panose="020F0704030504030204" pitchFamily="34" charset="77"/>
              </a:rPr>
              <a:t>Passive acceptance</a:t>
            </a:r>
          </a:p>
        </p:txBody>
      </p:sp>
      <p:sp>
        <p:nvSpPr>
          <p:cNvPr id="7" name="TextBox 6">
            <a:extLst>
              <a:ext uri="{FF2B5EF4-FFF2-40B4-BE49-F238E27FC236}">
                <a16:creationId xmlns:a16="http://schemas.microsoft.com/office/drawing/2014/main" id="{E61CBCE4-03DB-EF5F-ECE9-786BF200FD5E}"/>
              </a:ext>
            </a:extLst>
          </p:cNvPr>
          <p:cNvSpPr txBox="1"/>
          <p:nvPr/>
        </p:nvSpPr>
        <p:spPr>
          <a:xfrm>
            <a:off x="7267355" y="2373497"/>
            <a:ext cx="4779434" cy="1015663"/>
          </a:xfrm>
          <a:prstGeom prst="rect">
            <a:avLst/>
          </a:prstGeom>
          <a:noFill/>
        </p:spPr>
        <p:txBody>
          <a:bodyPr wrap="square" rtlCol="0">
            <a:spAutoFit/>
          </a:bodyPr>
          <a:lstStyle/>
          <a:p>
            <a:pPr algn="r"/>
            <a:r>
              <a:rPr lang="en-US" sz="3000" dirty="0">
                <a:solidFill>
                  <a:srgbClr val="3E0099"/>
                </a:solidFill>
                <a:latin typeface="Arial Rounded MT Bold" panose="020F0704030504030204" pitchFamily="34" charset="77"/>
              </a:rPr>
              <a:t>Encourage – audience, comments laughter</a:t>
            </a:r>
          </a:p>
        </p:txBody>
      </p:sp>
      <p:sp>
        <p:nvSpPr>
          <p:cNvPr id="8" name="TextBox 7">
            <a:extLst>
              <a:ext uri="{FF2B5EF4-FFF2-40B4-BE49-F238E27FC236}">
                <a16:creationId xmlns:a16="http://schemas.microsoft.com/office/drawing/2014/main" id="{6DB400CC-7316-3A65-FE9F-2EBE93FE416F}"/>
              </a:ext>
            </a:extLst>
          </p:cNvPr>
          <p:cNvSpPr txBox="1"/>
          <p:nvPr/>
        </p:nvSpPr>
        <p:spPr>
          <a:xfrm>
            <a:off x="8538476" y="3379959"/>
            <a:ext cx="3378320" cy="1015663"/>
          </a:xfrm>
          <a:prstGeom prst="rect">
            <a:avLst/>
          </a:prstGeom>
          <a:noFill/>
        </p:spPr>
        <p:txBody>
          <a:bodyPr wrap="square" rtlCol="0">
            <a:spAutoFit/>
          </a:bodyPr>
          <a:lstStyle/>
          <a:p>
            <a:pPr algn="r"/>
            <a:r>
              <a:rPr lang="en-US" sz="3000" dirty="0">
                <a:solidFill>
                  <a:srgbClr val="3E0099"/>
                </a:solidFill>
                <a:latin typeface="Arial Rounded MT Bold" panose="020F0704030504030204" pitchFamily="34" charset="77"/>
              </a:rPr>
              <a:t>No such thing </a:t>
            </a:r>
          </a:p>
          <a:p>
            <a:pPr algn="r"/>
            <a:r>
              <a:rPr lang="en-US" sz="3000" dirty="0">
                <a:solidFill>
                  <a:srgbClr val="3E0099"/>
                </a:solidFill>
                <a:latin typeface="Arial Rounded MT Bold" panose="020F0704030504030204" pitchFamily="34" charset="77"/>
              </a:rPr>
              <a:t>as neutral!</a:t>
            </a:r>
          </a:p>
        </p:txBody>
      </p:sp>
    </p:spTree>
    <p:extLst>
      <p:ext uri="{BB962C8B-B14F-4D97-AF65-F5344CB8AC3E}">
        <p14:creationId xmlns:p14="http://schemas.microsoft.com/office/powerpoint/2010/main" val="328605228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76439-D9C2-4680-4732-B9D6F422000E}"/>
              </a:ext>
            </a:extLst>
          </p:cNvPr>
          <p:cNvSpPr/>
          <p:nvPr/>
        </p:nvSpPr>
        <p:spPr>
          <a:xfrm>
            <a:off x="0" y="-41428"/>
            <a:ext cx="12192000" cy="6899428"/>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173" name="TextBox 6172">
            <a:extLst>
              <a:ext uri="{FF2B5EF4-FFF2-40B4-BE49-F238E27FC236}">
                <a16:creationId xmlns:a16="http://schemas.microsoft.com/office/drawing/2014/main" id="{19279D8F-A03C-B21D-4AA0-32E87128156E}"/>
              </a:ext>
            </a:extLst>
          </p:cNvPr>
          <p:cNvSpPr txBox="1"/>
          <p:nvPr/>
        </p:nvSpPr>
        <p:spPr>
          <a:xfrm>
            <a:off x="0" y="2703079"/>
            <a:ext cx="12191999" cy="1877437"/>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Bullying</a:t>
            </a:r>
          </a:p>
          <a:p>
            <a:pPr algn="ctr">
              <a:defRPr/>
            </a:pPr>
            <a:r>
              <a:rPr lang="en-ZA" sz="5800" b="1" dirty="0">
                <a:solidFill>
                  <a:prstClr val="white"/>
                </a:solidFill>
                <a:latin typeface="Arial Rounded MT Bold" panose="020F0704030504030204" pitchFamily="34" charset="77"/>
                <a:ea typeface="MS PGothic" panose="020B0600070205080204" pitchFamily="34" charset="-128"/>
              </a:rPr>
              <a:t>belief systems</a:t>
            </a:r>
          </a:p>
        </p:txBody>
      </p:sp>
      <p:pic>
        <p:nvPicPr>
          <p:cNvPr id="3" name="Picture 2" descr="A drawing of a person&#10;&#10;Description generated with high confidence">
            <a:extLst>
              <a:ext uri="{FF2B5EF4-FFF2-40B4-BE49-F238E27FC236}">
                <a16:creationId xmlns:a16="http://schemas.microsoft.com/office/drawing/2014/main" id="{A614EAF9-BFF3-2A9D-D163-EB8E0CD87354}"/>
              </a:ext>
            </a:extLst>
          </p:cNvPr>
          <p:cNvPicPr>
            <a:picLocks noChangeAspect="1"/>
          </p:cNvPicPr>
          <p:nvPr/>
        </p:nvPicPr>
        <p:blipFill rotWithShape="1">
          <a:blip r:embed="rId3">
            <a:extLst>
              <a:ext uri="{28A0092B-C50C-407E-A947-70E740481C1C}">
                <a14:useLocalDpi xmlns:a14="http://schemas.microsoft.com/office/drawing/2010/main"/>
              </a:ext>
            </a:extLst>
          </a:blip>
          <a:srcRect b="27745"/>
          <a:stretch/>
        </p:blipFill>
        <p:spPr>
          <a:xfrm>
            <a:off x="9911770" y="4147230"/>
            <a:ext cx="1801440" cy="1496135"/>
          </a:xfrm>
          <a:prstGeom prst="rect">
            <a:avLst/>
          </a:prstGeom>
          <a:ln>
            <a:noFill/>
          </a:ln>
        </p:spPr>
      </p:pic>
      <p:grpSp>
        <p:nvGrpSpPr>
          <p:cNvPr id="6" name="Group 5">
            <a:extLst>
              <a:ext uri="{FF2B5EF4-FFF2-40B4-BE49-F238E27FC236}">
                <a16:creationId xmlns:a16="http://schemas.microsoft.com/office/drawing/2014/main" id="{2676B5D3-C49C-9813-61C4-8FBD3A1C4C9F}"/>
              </a:ext>
            </a:extLst>
          </p:cNvPr>
          <p:cNvGrpSpPr/>
          <p:nvPr/>
        </p:nvGrpSpPr>
        <p:grpSpPr>
          <a:xfrm>
            <a:off x="4617872" y="410910"/>
            <a:ext cx="3197152" cy="1728519"/>
            <a:chOff x="4617872" y="338340"/>
            <a:chExt cx="3197152" cy="1728519"/>
          </a:xfrm>
        </p:grpSpPr>
        <p:pic>
          <p:nvPicPr>
            <p:cNvPr id="6148" name="Picture 4" descr="Nazi symbolism - Wikipedia">
              <a:extLst>
                <a:ext uri="{FF2B5EF4-FFF2-40B4-BE49-F238E27FC236}">
                  <a16:creationId xmlns:a16="http://schemas.microsoft.com/office/drawing/2014/main" id="{56A37BF1-A945-FE71-21DD-97789B6FA815}"/>
                </a:ext>
              </a:extLst>
            </p:cNvPr>
            <p:cNvPicPr>
              <a:picLocks noChangeAspect="1" noChangeArrowheads="1"/>
            </p:cNvPicPr>
            <p:nvPr/>
          </p:nvPicPr>
          <p:blipFill>
            <a:blip r:embed="rId4">
              <a:duotone>
                <a:prstClr val="black"/>
                <a:srgbClr val="3E0099">
                  <a:tint val="45000"/>
                  <a:satMod val="40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35249" y="432217"/>
              <a:ext cx="1379775" cy="1379775"/>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33" descr="Lightning bolt with solid fill">
              <a:extLst>
                <a:ext uri="{FF2B5EF4-FFF2-40B4-BE49-F238E27FC236}">
                  <a16:creationId xmlns:a16="http://schemas.microsoft.com/office/drawing/2014/main" id="{7A084F95-293B-86B5-9540-D007A1F128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62492">
              <a:off x="4712725" y="338340"/>
              <a:ext cx="1305501" cy="1728519"/>
            </a:xfrm>
            <a:prstGeom prst="rect">
              <a:avLst/>
            </a:prstGeom>
          </p:spPr>
        </p:pic>
        <p:sp>
          <p:nvSpPr>
            <p:cNvPr id="36" name="Doughnut 35">
              <a:extLst>
                <a:ext uri="{FF2B5EF4-FFF2-40B4-BE49-F238E27FC236}">
                  <a16:creationId xmlns:a16="http://schemas.microsoft.com/office/drawing/2014/main" id="{A149994B-9F5E-673D-86B6-4CED05661F85}"/>
                </a:ext>
              </a:extLst>
            </p:cNvPr>
            <p:cNvSpPr/>
            <p:nvPr/>
          </p:nvSpPr>
          <p:spPr>
            <a:xfrm>
              <a:off x="4617872" y="391606"/>
              <a:ext cx="1511036" cy="1523143"/>
            </a:xfrm>
            <a:prstGeom prst="donut">
              <a:avLst>
                <a:gd name="adj" fmla="val 9384"/>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DB2197CE-0624-5296-D732-4AD63A320703}"/>
              </a:ext>
            </a:extLst>
          </p:cNvPr>
          <p:cNvGrpSpPr/>
          <p:nvPr/>
        </p:nvGrpSpPr>
        <p:grpSpPr>
          <a:xfrm>
            <a:off x="705801" y="2470732"/>
            <a:ext cx="1592468" cy="1824562"/>
            <a:chOff x="705801" y="2688442"/>
            <a:chExt cx="1592468" cy="1824562"/>
          </a:xfrm>
        </p:grpSpPr>
        <p:pic>
          <p:nvPicPr>
            <p:cNvPr id="39" name="Graphic 38" descr="Male with solid fill">
              <a:extLst>
                <a:ext uri="{FF2B5EF4-FFF2-40B4-BE49-F238E27FC236}">
                  <a16:creationId xmlns:a16="http://schemas.microsoft.com/office/drawing/2014/main" id="{3A61EA92-76E2-B02A-8DE4-B8076D2E19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805" y="2688442"/>
              <a:ext cx="1520464" cy="1520464"/>
            </a:xfrm>
            <a:prstGeom prst="rect">
              <a:avLst/>
            </a:prstGeom>
          </p:spPr>
        </p:pic>
        <p:pic>
          <p:nvPicPr>
            <p:cNvPr id="46" name="Graphic 45" descr="Female with solid fill">
              <a:extLst>
                <a:ext uri="{FF2B5EF4-FFF2-40B4-BE49-F238E27FC236}">
                  <a16:creationId xmlns:a16="http://schemas.microsoft.com/office/drawing/2014/main" id="{60DD096F-6809-94DE-2CF2-716791EBE4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5801" y="2992540"/>
              <a:ext cx="1520464" cy="1520464"/>
            </a:xfrm>
            <a:prstGeom prst="rect">
              <a:avLst/>
            </a:prstGeom>
          </p:spPr>
        </p:pic>
        <p:pic>
          <p:nvPicPr>
            <p:cNvPr id="52" name="Graphic 51" descr="Lightning bolt with solid fill">
              <a:extLst>
                <a:ext uri="{FF2B5EF4-FFF2-40B4-BE49-F238E27FC236}">
                  <a16:creationId xmlns:a16="http://schemas.microsoft.com/office/drawing/2014/main" id="{8FAA89B5-BD80-D9DB-81DB-9F14F34D35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898454">
              <a:off x="816344" y="2641779"/>
              <a:ext cx="914400" cy="1048391"/>
            </a:xfrm>
            <a:prstGeom prst="rect">
              <a:avLst/>
            </a:prstGeom>
          </p:spPr>
        </p:pic>
      </p:grpSp>
      <p:pic>
        <p:nvPicPr>
          <p:cNvPr id="55" name="Graphic 54" descr="Warning with solid fill">
            <a:extLst>
              <a:ext uri="{FF2B5EF4-FFF2-40B4-BE49-F238E27FC236}">
                <a16:creationId xmlns:a16="http://schemas.microsoft.com/office/drawing/2014/main" id="{351EAE12-7CB7-DA49-EE23-02CDA327E3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19435" y="2453152"/>
            <a:ext cx="1520463" cy="1520463"/>
          </a:xfrm>
          <a:prstGeom prst="rect">
            <a:avLst/>
          </a:prstGeom>
        </p:spPr>
      </p:pic>
      <mc:AlternateContent xmlns:mc="http://schemas.openxmlformats.org/markup-compatibility/2006" xmlns:p14="http://schemas.microsoft.com/office/powerpoint/2010/main">
        <mc:Choice Requires="p14">
          <p:contentPart p14:bwMode="auto" r:id="rId14">
            <p14:nvContentPartPr>
              <p14:cNvPr id="6171" name="Ink 6170">
                <a:extLst>
                  <a:ext uri="{FF2B5EF4-FFF2-40B4-BE49-F238E27FC236}">
                    <a16:creationId xmlns:a16="http://schemas.microsoft.com/office/drawing/2014/main" id="{E45F3829-4E83-8F0F-E65A-4DE69267B10A}"/>
                  </a:ext>
                </a:extLst>
              </p14:cNvPr>
              <p14:cNvContentPartPr/>
              <p14:nvPr/>
            </p14:nvContentPartPr>
            <p14:xfrm>
              <a:off x="-2939400" y="938190"/>
              <a:ext cx="3600" cy="2520"/>
            </p14:xfrm>
          </p:contentPart>
        </mc:Choice>
        <mc:Fallback xmlns="">
          <p:pic>
            <p:nvPicPr>
              <p:cNvPr id="6171" name="Ink 6170">
                <a:extLst>
                  <a:ext uri="{FF2B5EF4-FFF2-40B4-BE49-F238E27FC236}">
                    <a16:creationId xmlns:a16="http://schemas.microsoft.com/office/drawing/2014/main" id="{E45F3829-4E83-8F0F-E65A-4DE69267B10A}"/>
                  </a:ext>
                </a:extLst>
              </p:cNvPr>
              <p:cNvPicPr/>
              <p:nvPr/>
            </p:nvPicPr>
            <p:blipFill>
              <a:blip r:embed="rId39"/>
              <a:stretch>
                <a:fillRect/>
              </a:stretch>
            </p:blipFill>
            <p:spPr>
              <a:xfrm>
                <a:off x="-2957400" y="920550"/>
                <a:ext cx="39240" cy="38160"/>
              </a:xfrm>
              <a:prstGeom prst="rect">
                <a:avLst/>
              </a:prstGeom>
            </p:spPr>
          </p:pic>
        </mc:Fallback>
      </mc:AlternateContent>
      <p:grpSp>
        <p:nvGrpSpPr>
          <p:cNvPr id="4" name="Group 3">
            <a:extLst>
              <a:ext uri="{FF2B5EF4-FFF2-40B4-BE49-F238E27FC236}">
                <a16:creationId xmlns:a16="http://schemas.microsoft.com/office/drawing/2014/main" id="{83E9ABB2-3D88-0E45-35E8-AD3AE684B8DE}"/>
              </a:ext>
            </a:extLst>
          </p:cNvPr>
          <p:cNvGrpSpPr/>
          <p:nvPr/>
        </p:nvGrpSpPr>
        <p:grpSpPr>
          <a:xfrm>
            <a:off x="719574" y="289457"/>
            <a:ext cx="2902273" cy="2250410"/>
            <a:chOff x="719574" y="216887"/>
            <a:chExt cx="2902273" cy="2250410"/>
          </a:xfrm>
        </p:grpSpPr>
        <p:pic>
          <p:nvPicPr>
            <p:cNvPr id="11" name="Graphic 10" descr="Woman with baby with solid fill">
              <a:extLst>
                <a:ext uri="{FF2B5EF4-FFF2-40B4-BE49-F238E27FC236}">
                  <a16:creationId xmlns:a16="http://schemas.microsoft.com/office/drawing/2014/main" id="{6ACE95F9-F9AA-9ED3-BB7F-211BC0FF6F59}"/>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719574" y="888602"/>
              <a:ext cx="1578695" cy="1578695"/>
            </a:xfrm>
            <a:prstGeom prst="rect">
              <a:avLst/>
            </a:prstGeom>
          </p:spPr>
        </p:pic>
        <p:pic>
          <p:nvPicPr>
            <p:cNvPr id="13" name="Graphic 12" descr="Man with solid fill">
              <a:extLst>
                <a:ext uri="{FF2B5EF4-FFF2-40B4-BE49-F238E27FC236}">
                  <a16:creationId xmlns:a16="http://schemas.microsoft.com/office/drawing/2014/main" id="{185BFF70-ACBE-2E77-5AC7-28FD2F76DF8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63747" y="216887"/>
              <a:ext cx="1658100" cy="1658100"/>
            </a:xfrm>
            <a:prstGeom prst="rect">
              <a:avLst/>
            </a:prstGeom>
          </p:spPr>
        </p:pic>
        <p:sp>
          <p:nvSpPr>
            <p:cNvPr id="14" name="TextBox 13">
              <a:extLst>
                <a:ext uri="{FF2B5EF4-FFF2-40B4-BE49-F238E27FC236}">
                  <a16:creationId xmlns:a16="http://schemas.microsoft.com/office/drawing/2014/main" id="{6EC1C97C-42F6-284C-DE87-322F8B6D6FDC}"/>
                </a:ext>
              </a:extLst>
            </p:cNvPr>
            <p:cNvSpPr txBox="1"/>
            <p:nvPr/>
          </p:nvSpPr>
          <p:spPr>
            <a:xfrm>
              <a:off x="1870138" y="1127600"/>
              <a:ext cx="633507" cy="1015663"/>
            </a:xfrm>
            <a:prstGeom prst="rect">
              <a:avLst/>
            </a:prstGeom>
            <a:noFill/>
          </p:spPr>
          <p:txBody>
            <a:bodyPr wrap="none" rtlCol="0">
              <a:spAutoFit/>
            </a:bodyPr>
            <a:lstStyle/>
            <a:p>
              <a:r>
                <a:rPr lang="en-US" sz="6000" b="1" dirty="0">
                  <a:solidFill>
                    <a:srgbClr val="3E0099"/>
                  </a:solidFill>
                  <a:latin typeface="Arial Rounded MT Bold" panose="020F0704030504030204" pitchFamily="34" charset="77"/>
                </a:rPr>
                <a:t>=</a:t>
              </a:r>
            </a:p>
          </p:txBody>
        </p:sp>
        <p:cxnSp>
          <p:nvCxnSpPr>
            <p:cNvPr id="6175" name="Straight Connector 6174">
              <a:extLst>
                <a:ext uri="{FF2B5EF4-FFF2-40B4-BE49-F238E27FC236}">
                  <a16:creationId xmlns:a16="http://schemas.microsoft.com/office/drawing/2014/main" id="{EC3D4546-20BE-2A2D-2EEB-9CB998D4B840}"/>
                </a:ext>
              </a:extLst>
            </p:cNvPr>
            <p:cNvCxnSpPr>
              <a:cxnSpLocks/>
            </p:cNvCxnSpPr>
            <p:nvPr/>
          </p:nvCxnSpPr>
          <p:spPr>
            <a:xfrm flipH="1">
              <a:off x="2051712" y="1392200"/>
              <a:ext cx="316770" cy="457199"/>
            </a:xfrm>
            <a:prstGeom prst="line">
              <a:avLst/>
            </a:prstGeom>
            <a:ln w="76200">
              <a:solidFill>
                <a:srgbClr val="521B93"/>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386709C-0E99-D1A7-3961-3D399D620F9C}"/>
              </a:ext>
            </a:extLst>
          </p:cNvPr>
          <p:cNvGrpSpPr/>
          <p:nvPr/>
        </p:nvGrpSpPr>
        <p:grpSpPr>
          <a:xfrm>
            <a:off x="8162444" y="302485"/>
            <a:ext cx="3215091" cy="1893441"/>
            <a:chOff x="8162444" y="229915"/>
            <a:chExt cx="3215091" cy="1893441"/>
          </a:xfrm>
        </p:grpSpPr>
        <p:pic>
          <p:nvPicPr>
            <p:cNvPr id="6165" name="Graphic 6164" descr="Man outline">
              <a:extLst>
                <a:ext uri="{FF2B5EF4-FFF2-40B4-BE49-F238E27FC236}">
                  <a16:creationId xmlns:a16="http://schemas.microsoft.com/office/drawing/2014/main" id="{E9D92A18-31D3-86F5-CDC2-6963ED8AC5B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9719435" y="266625"/>
              <a:ext cx="1658100" cy="1658100"/>
            </a:xfrm>
            <a:prstGeom prst="rect">
              <a:avLst/>
            </a:prstGeom>
          </p:spPr>
        </p:pic>
        <p:pic>
          <p:nvPicPr>
            <p:cNvPr id="6178" name="Graphic 6177" descr="Man with solid fill">
              <a:extLst>
                <a:ext uri="{FF2B5EF4-FFF2-40B4-BE49-F238E27FC236}">
                  <a16:creationId xmlns:a16="http://schemas.microsoft.com/office/drawing/2014/main" id="{FB964C18-1B6D-DC5D-C90A-31430B2BE33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8162444" y="229915"/>
              <a:ext cx="1658100" cy="1658100"/>
            </a:xfrm>
            <a:prstGeom prst="rect">
              <a:avLst/>
            </a:prstGeom>
          </p:spPr>
        </p:pic>
        <p:sp>
          <p:nvSpPr>
            <p:cNvPr id="6179" name="TextBox 6178">
              <a:extLst>
                <a:ext uri="{FF2B5EF4-FFF2-40B4-BE49-F238E27FC236}">
                  <a16:creationId xmlns:a16="http://schemas.microsoft.com/office/drawing/2014/main" id="{AA233C36-DEF5-C17B-DDBB-A1181D298413}"/>
                </a:ext>
              </a:extLst>
            </p:cNvPr>
            <p:cNvSpPr txBox="1"/>
            <p:nvPr/>
          </p:nvSpPr>
          <p:spPr>
            <a:xfrm>
              <a:off x="9585070" y="1107693"/>
              <a:ext cx="633507" cy="1015663"/>
            </a:xfrm>
            <a:prstGeom prst="rect">
              <a:avLst/>
            </a:prstGeom>
            <a:noFill/>
          </p:spPr>
          <p:txBody>
            <a:bodyPr wrap="none" rtlCol="0">
              <a:spAutoFit/>
            </a:bodyPr>
            <a:lstStyle/>
            <a:p>
              <a:r>
                <a:rPr lang="en-US" sz="6000" b="1" dirty="0">
                  <a:solidFill>
                    <a:srgbClr val="3E0099"/>
                  </a:solidFill>
                  <a:latin typeface="Arial Rounded MT Bold" panose="020F0704030504030204" pitchFamily="34" charset="77"/>
                </a:rPr>
                <a:t>=</a:t>
              </a:r>
            </a:p>
          </p:txBody>
        </p:sp>
        <p:cxnSp>
          <p:nvCxnSpPr>
            <p:cNvPr id="6180" name="Straight Connector 6179">
              <a:extLst>
                <a:ext uri="{FF2B5EF4-FFF2-40B4-BE49-F238E27FC236}">
                  <a16:creationId xmlns:a16="http://schemas.microsoft.com/office/drawing/2014/main" id="{0B4BB05E-0E40-FCC7-9977-5E22F5B1314C}"/>
                </a:ext>
              </a:extLst>
            </p:cNvPr>
            <p:cNvCxnSpPr>
              <a:cxnSpLocks/>
            </p:cNvCxnSpPr>
            <p:nvPr/>
          </p:nvCxnSpPr>
          <p:spPr>
            <a:xfrm flipH="1">
              <a:off x="9766644" y="1372293"/>
              <a:ext cx="316770" cy="457199"/>
            </a:xfrm>
            <a:prstGeom prst="line">
              <a:avLst/>
            </a:prstGeom>
            <a:ln w="76200">
              <a:solidFill>
                <a:srgbClr val="521B93"/>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28A3A3F-A95E-DEB2-4FA8-97259E790F9C}"/>
              </a:ext>
            </a:extLst>
          </p:cNvPr>
          <p:cNvGrpSpPr/>
          <p:nvPr/>
        </p:nvGrpSpPr>
        <p:grpSpPr>
          <a:xfrm>
            <a:off x="600230" y="4325000"/>
            <a:ext cx="1702965" cy="1698865"/>
            <a:chOff x="600230" y="4542710"/>
            <a:chExt cx="1702965" cy="1698865"/>
          </a:xfrm>
        </p:grpSpPr>
        <p:pic>
          <p:nvPicPr>
            <p:cNvPr id="57" name="Graphic 56" descr="Deaf with solid fill">
              <a:extLst>
                <a:ext uri="{FF2B5EF4-FFF2-40B4-BE49-F238E27FC236}">
                  <a16:creationId xmlns:a16="http://schemas.microsoft.com/office/drawing/2014/main" id="{F6E05723-5EBE-FBE7-C5D4-19002B458448}"/>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075903" y="5592012"/>
              <a:ext cx="649563" cy="649563"/>
            </a:xfrm>
            <a:prstGeom prst="rect">
              <a:avLst/>
            </a:prstGeom>
          </p:spPr>
        </p:pic>
        <p:pic>
          <p:nvPicPr>
            <p:cNvPr id="59" name="Graphic 58" descr="Low Vision with solid fill">
              <a:extLst>
                <a:ext uri="{FF2B5EF4-FFF2-40B4-BE49-F238E27FC236}">
                  <a16:creationId xmlns:a16="http://schemas.microsoft.com/office/drawing/2014/main" id="{9C6543FF-2AB1-3001-D023-7D3400CD2CC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600230" y="5166689"/>
              <a:ext cx="597674" cy="597674"/>
            </a:xfrm>
            <a:prstGeom prst="rect">
              <a:avLst/>
            </a:prstGeom>
          </p:spPr>
        </p:pic>
        <p:pic>
          <p:nvPicPr>
            <p:cNvPr id="61" name="Graphic 60" descr="Wheelchair with solid fill">
              <a:extLst>
                <a:ext uri="{FF2B5EF4-FFF2-40B4-BE49-F238E27FC236}">
                  <a16:creationId xmlns:a16="http://schemas.microsoft.com/office/drawing/2014/main" id="{E72C721F-1182-4765-D276-C924186EAD9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547343" y="4947959"/>
              <a:ext cx="755852" cy="755852"/>
            </a:xfrm>
            <a:prstGeom prst="rect">
              <a:avLst/>
            </a:prstGeom>
          </p:spPr>
        </p:pic>
        <p:pic>
          <p:nvPicPr>
            <p:cNvPr id="6149" name="Graphic 6148" descr="Close with solid fill">
              <a:extLst>
                <a:ext uri="{FF2B5EF4-FFF2-40B4-BE49-F238E27FC236}">
                  <a16:creationId xmlns:a16="http://schemas.microsoft.com/office/drawing/2014/main" id="{864AEE35-9A80-F964-1216-2FD4D2041A71}"/>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876100" y="4883229"/>
              <a:ext cx="1034451" cy="1034451"/>
            </a:xfrm>
            <a:prstGeom prst="rect">
              <a:avLst/>
            </a:prstGeom>
          </p:spPr>
        </p:pic>
        <p:pic>
          <p:nvPicPr>
            <p:cNvPr id="6183" name="Graphic 6182" descr="Right And Left Brain with solid fill">
              <a:extLst>
                <a:ext uri="{FF2B5EF4-FFF2-40B4-BE49-F238E27FC236}">
                  <a16:creationId xmlns:a16="http://schemas.microsoft.com/office/drawing/2014/main" id="{3531EB7F-E919-C0AC-EFB0-9F6E32BCDE53}"/>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068063" y="4542710"/>
              <a:ext cx="657403" cy="657403"/>
            </a:xfrm>
            <a:prstGeom prst="rect">
              <a:avLst/>
            </a:prstGeom>
          </p:spPr>
        </p:pic>
      </p:grpSp>
      <p:grpSp>
        <p:nvGrpSpPr>
          <p:cNvPr id="12" name="Group 11">
            <a:extLst>
              <a:ext uri="{FF2B5EF4-FFF2-40B4-BE49-F238E27FC236}">
                <a16:creationId xmlns:a16="http://schemas.microsoft.com/office/drawing/2014/main" id="{D43803C1-79EE-8DC7-5438-F00688D8CBE8}"/>
              </a:ext>
            </a:extLst>
          </p:cNvPr>
          <p:cNvGrpSpPr/>
          <p:nvPr/>
        </p:nvGrpSpPr>
        <p:grpSpPr>
          <a:xfrm>
            <a:off x="2704382" y="4875624"/>
            <a:ext cx="6931514" cy="1705325"/>
            <a:chOff x="2704382" y="5267502"/>
            <a:chExt cx="6931514" cy="1705325"/>
          </a:xfrm>
        </p:grpSpPr>
        <p:pic>
          <p:nvPicPr>
            <p:cNvPr id="15" name="Graphic 14" descr="Court with solid fill">
              <a:extLst>
                <a:ext uri="{FF2B5EF4-FFF2-40B4-BE49-F238E27FC236}">
                  <a16:creationId xmlns:a16="http://schemas.microsoft.com/office/drawing/2014/main" id="{EAED1ECA-B7F7-0F83-EA35-311EA30C5B79}"/>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8272437" y="5272470"/>
              <a:ext cx="1363459" cy="1363459"/>
            </a:xfrm>
            <a:prstGeom prst="rect">
              <a:avLst/>
            </a:prstGeom>
          </p:spPr>
        </p:pic>
        <p:pic>
          <p:nvPicPr>
            <p:cNvPr id="17" name="Graphic 16" descr="Game controller with solid fill">
              <a:extLst>
                <a:ext uri="{FF2B5EF4-FFF2-40B4-BE49-F238E27FC236}">
                  <a16:creationId xmlns:a16="http://schemas.microsoft.com/office/drawing/2014/main" id="{F5165EBD-994B-B9E0-9989-2A5F0EA048C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4728412" y="5494367"/>
              <a:ext cx="1289955" cy="1289955"/>
            </a:xfrm>
            <a:prstGeom prst="rect">
              <a:avLst/>
            </a:prstGeom>
          </p:spPr>
        </p:pic>
        <p:pic>
          <p:nvPicPr>
            <p:cNvPr id="18" name="Graphic 17" descr="Internet with solid fill">
              <a:extLst>
                <a:ext uri="{FF2B5EF4-FFF2-40B4-BE49-F238E27FC236}">
                  <a16:creationId xmlns:a16="http://schemas.microsoft.com/office/drawing/2014/main" id="{ECE8B329-5769-CEDE-AED8-AA1FA1595F1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704382" y="5267502"/>
              <a:ext cx="1705325" cy="1705325"/>
            </a:xfrm>
            <a:prstGeom prst="rect">
              <a:avLst/>
            </a:prstGeom>
          </p:spPr>
        </p:pic>
        <p:pic>
          <p:nvPicPr>
            <p:cNvPr id="19" name="Graphic 18" descr="Group of men with solid fill">
              <a:extLst>
                <a:ext uri="{FF2B5EF4-FFF2-40B4-BE49-F238E27FC236}">
                  <a16:creationId xmlns:a16="http://schemas.microsoft.com/office/drawing/2014/main" id="{B93D2A96-4B5D-4218-E17E-AA82B5CB68D1}"/>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6621671" y="5376477"/>
              <a:ext cx="1188386" cy="1188386"/>
            </a:xfrm>
            <a:prstGeom prst="rect">
              <a:avLst/>
            </a:prstGeom>
          </p:spPr>
        </p:pic>
        <p:pic>
          <p:nvPicPr>
            <p:cNvPr id="21" name="Graphic 20" descr="Football ball with solid fill">
              <a:extLst>
                <a:ext uri="{FF2B5EF4-FFF2-40B4-BE49-F238E27FC236}">
                  <a16:creationId xmlns:a16="http://schemas.microsoft.com/office/drawing/2014/main" id="{6B521B9F-7C10-572C-19B6-0392609997E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7002651" y="6381137"/>
              <a:ext cx="426425" cy="426425"/>
            </a:xfrm>
            <a:prstGeom prst="rect">
              <a:avLst/>
            </a:prstGeom>
          </p:spPr>
        </p:pic>
      </p:grpSp>
    </p:spTree>
    <p:extLst>
      <p:ext uri="{BB962C8B-B14F-4D97-AF65-F5344CB8AC3E}">
        <p14:creationId xmlns:p14="http://schemas.microsoft.com/office/powerpoint/2010/main" val="424037412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76439-D9C2-4680-4732-B9D6F422000E}"/>
              </a:ext>
            </a:extLst>
          </p:cNvPr>
          <p:cNvSpPr/>
          <p:nvPr/>
        </p:nvSpPr>
        <p:spPr>
          <a:xfrm>
            <a:off x="0" y="0"/>
            <a:ext cx="12192000" cy="6899428"/>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173" name="TextBox 6172">
            <a:extLst>
              <a:ext uri="{FF2B5EF4-FFF2-40B4-BE49-F238E27FC236}">
                <a16:creationId xmlns:a16="http://schemas.microsoft.com/office/drawing/2014/main" id="{19279D8F-A03C-B21D-4AA0-32E87128156E}"/>
              </a:ext>
            </a:extLst>
          </p:cNvPr>
          <p:cNvSpPr txBox="1"/>
          <p:nvPr/>
        </p:nvSpPr>
        <p:spPr>
          <a:xfrm>
            <a:off x="60546" y="2871471"/>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is the opposite of bullying?</a:t>
            </a:r>
          </a:p>
        </p:txBody>
      </p:sp>
      <mc:AlternateContent xmlns:mc="http://schemas.openxmlformats.org/markup-compatibility/2006" xmlns:p14="http://schemas.microsoft.com/office/powerpoint/2010/main">
        <mc:Choice Requires="p14">
          <p:contentPart p14:bwMode="auto" r:id="rId3">
            <p14:nvContentPartPr>
              <p14:cNvPr id="6171" name="Ink 6170">
                <a:extLst>
                  <a:ext uri="{FF2B5EF4-FFF2-40B4-BE49-F238E27FC236}">
                    <a16:creationId xmlns:a16="http://schemas.microsoft.com/office/drawing/2014/main" id="{E45F3829-4E83-8F0F-E65A-4DE69267B10A}"/>
                  </a:ext>
                </a:extLst>
              </p14:cNvPr>
              <p14:cNvContentPartPr/>
              <p14:nvPr/>
            </p14:nvContentPartPr>
            <p14:xfrm>
              <a:off x="-2939400" y="938190"/>
              <a:ext cx="3600" cy="2520"/>
            </p14:xfrm>
          </p:contentPart>
        </mc:Choice>
        <mc:Fallback xmlns="">
          <p:pic>
            <p:nvPicPr>
              <p:cNvPr id="6171" name="Ink 6170">
                <a:extLst>
                  <a:ext uri="{FF2B5EF4-FFF2-40B4-BE49-F238E27FC236}">
                    <a16:creationId xmlns:a16="http://schemas.microsoft.com/office/drawing/2014/main" id="{E45F3829-4E83-8F0F-E65A-4DE69267B10A}"/>
                  </a:ext>
                </a:extLst>
              </p:cNvPr>
              <p:cNvPicPr/>
              <p:nvPr/>
            </p:nvPicPr>
            <p:blipFill>
              <a:blip r:embed="rId4"/>
              <a:stretch>
                <a:fillRect/>
              </a:stretch>
            </p:blipFill>
            <p:spPr>
              <a:xfrm>
                <a:off x="-2957400" y="920550"/>
                <a:ext cx="39240" cy="38160"/>
              </a:xfrm>
              <a:prstGeom prst="rect">
                <a:avLst/>
              </a:prstGeom>
            </p:spPr>
          </p:pic>
        </mc:Fallback>
      </mc:AlternateContent>
      <p:sp>
        <p:nvSpPr>
          <p:cNvPr id="4" name="TextBox 3">
            <a:extLst>
              <a:ext uri="{FF2B5EF4-FFF2-40B4-BE49-F238E27FC236}">
                <a16:creationId xmlns:a16="http://schemas.microsoft.com/office/drawing/2014/main" id="{DDDCA693-3B8A-B5C4-7AED-3308D11A8F48}"/>
              </a:ext>
            </a:extLst>
          </p:cNvPr>
          <p:cNvSpPr txBox="1"/>
          <p:nvPr/>
        </p:nvSpPr>
        <p:spPr>
          <a:xfrm>
            <a:off x="-72755" y="272810"/>
            <a:ext cx="362922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CAMERADERIE</a:t>
            </a:r>
          </a:p>
        </p:txBody>
      </p:sp>
      <p:sp>
        <p:nvSpPr>
          <p:cNvPr id="6" name="TextBox 5">
            <a:extLst>
              <a:ext uri="{FF2B5EF4-FFF2-40B4-BE49-F238E27FC236}">
                <a16:creationId xmlns:a16="http://schemas.microsoft.com/office/drawing/2014/main" id="{AB44B96B-7506-723A-6E91-792A83228228}"/>
              </a:ext>
            </a:extLst>
          </p:cNvPr>
          <p:cNvSpPr txBox="1"/>
          <p:nvPr/>
        </p:nvSpPr>
        <p:spPr>
          <a:xfrm>
            <a:off x="3194652" y="272494"/>
            <a:ext cx="22581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EMPATHY</a:t>
            </a:r>
          </a:p>
        </p:txBody>
      </p:sp>
      <p:sp>
        <p:nvSpPr>
          <p:cNvPr id="7" name="TextBox 6">
            <a:extLst>
              <a:ext uri="{FF2B5EF4-FFF2-40B4-BE49-F238E27FC236}">
                <a16:creationId xmlns:a16="http://schemas.microsoft.com/office/drawing/2014/main" id="{117EC86A-45C5-2D89-F706-8856DB04ECB4}"/>
              </a:ext>
            </a:extLst>
          </p:cNvPr>
          <p:cNvSpPr txBox="1"/>
          <p:nvPr/>
        </p:nvSpPr>
        <p:spPr>
          <a:xfrm>
            <a:off x="5433423" y="279649"/>
            <a:ext cx="175982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ESTEEM</a:t>
            </a:r>
          </a:p>
        </p:txBody>
      </p:sp>
      <p:sp>
        <p:nvSpPr>
          <p:cNvPr id="8" name="TextBox 7">
            <a:extLst>
              <a:ext uri="{FF2B5EF4-FFF2-40B4-BE49-F238E27FC236}">
                <a16:creationId xmlns:a16="http://schemas.microsoft.com/office/drawing/2014/main" id="{7EEE1776-6876-7F08-CE70-9E77CD75A066}"/>
              </a:ext>
            </a:extLst>
          </p:cNvPr>
          <p:cNvSpPr txBox="1"/>
          <p:nvPr/>
        </p:nvSpPr>
        <p:spPr>
          <a:xfrm>
            <a:off x="2430643" y="875421"/>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FRIENDSHIP</a:t>
            </a:r>
          </a:p>
        </p:txBody>
      </p:sp>
      <p:sp>
        <p:nvSpPr>
          <p:cNvPr id="9" name="TextBox 8">
            <a:extLst>
              <a:ext uri="{FF2B5EF4-FFF2-40B4-BE49-F238E27FC236}">
                <a16:creationId xmlns:a16="http://schemas.microsoft.com/office/drawing/2014/main" id="{7265CBDF-65ED-94D0-3531-994031BD3196}"/>
              </a:ext>
            </a:extLst>
          </p:cNvPr>
          <p:cNvSpPr txBox="1"/>
          <p:nvPr/>
        </p:nvSpPr>
        <p:spPr>
          <a:xfrm>
            <a:off x="6947306" y="286804"/>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SUPPORT</a:t>
            </a:r>
          </a:p>
        </p:txBody>
      </p:sp>
      <p:sp>
        <p:nvSpPr>
          <p:cNvPr id="10" name="TextBox 9">
            <a:extLst>
              <a:ext uri="{FF2B5EF4-FFF2-40B4-BE49-F238E27FC236}">
                <a16:creationId xmlns:a16="http://schemas.microsoft.com/office/drawing/2014/main" id="{D70D3F46-A47B-04C9-B38A-A5813B29166E}"/>
              </a:ext>
            </a:extLst>
          </p:cNvPr>
          <p:cNvSpPr txBox="1"/>
          <p:nvPr/>
        </p:nvSpPr>
        <p:spPr>
          <a:xfrm>
            <a:off x="9306482" y="272494"/>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SOLIDARITY</a:t>
            </a:r>
          </a:p>
        </p:txBody>
      </p:sp>
      <p:sp>
        <p:nvSpPr>
          <p:cNvPr id="12" name="TextBox 11">
            <a:extLst>
              <a:ext uri="{FF2B5EF4-FFF2-40B4-BE49-F238E27FC236}">
                <a16:creationId xmlns:a16="http://schemas.microsoft.com/office/drawing/2014/main" id="{C81E4B27-4072-8C8F-493B-BAAB9D912648}"/>
              </a:ext>
            </a:extLst>
          </p:cNvPr>
          <p:cNvSpPr txBox="1"/>
          <p:nvPr/>
        </p:nvSpPr>
        <p:spPr>
          <a:xfrm>
            <a:off x="60546" y="861111"/>
            <a:ext cx="237009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GOODWILL</a:t>
            </a:r>
          </a:p>
        </p:txBody>
      </p:sp>
      <p:sp>
        <p:nvSpPr>
          <p:cNvPr id="15" name="TextBox 14">
            <a:extLst>
              <a:ext uri="{FF2B5EF4-FFF2-40B4-BE49-F238E27FC236}">
                <a16:creationId xmlns:a16="http://schemas.microsoft.com/office/drawing/2014/main" id="{98C7FDB4-2F8C-F63D-81F5-5FDEAC7E8FBA}"/>
              </a:ext>
            </a:extLst>
          </p:cNvPr>
          <p:cNvSpPr txBox="1"/>
          <p:nvPr/>
        </p:nvSpPr>
        <p:spPr>
          <a:xfrm>
            <a:off x="4344287" y="875105"/>
            <a:ext cx="514153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GOOD INTENTION</a:t>
            </a:r>
          </a:p>
        </p:txBody>
      </p:sp>
      <p:sp>
        <p:nvSpPr>
          <p:cNvPr id="18" name="TextBox 17">
            <a:extLst>
              <a:ext uri="{FF2B5EF4-FFF2-40B4-BE49-F238E27FC236}">
                <a16:creationId xmlns:a16="http://schemas.microsoft.com/office/drawing/2014/main" id="{92CD4EF3-8C41-0955-1291-F703E8DB8B7F}"/>
              </a:ext>
            </a:extLst>
          </p:cNvPr>
          <p:cNvSpPr txBox="1"/>
          <p:nvPr/>
        </p:nvSpPr>
        <p:spPr>
          <a:xfrm>
            <a:off x="8468412" y="871809"/>
            <a:ext cx="375626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GRACIOUSNESS</a:t>
            </a:r>
          </a:p>
        </p:txBody>
      </p:sp>
      <p:sp>
        <p:nvSpPr>
          <p:cNvPr id="19" name="TextBox 18">
            <a:extLst>
              <a:ext uri="{FF2B5EF4-FFF2-40B4-BE49-F238E27FC236}">
                <a16:creationId xmlns:a16="http://schemas.microsoft.com/office/drawing/2014/main" id="{41080AF4-66DE-0E2E-6073-DB4CB3FD84E3}"/>
              </a:ext>
            </a:extLst>
          </p:cNvPr>
          <p:cNvSpPr txBox="1"/>
          <p:nvPr/>
        </p:nvSpPr>
        <p:spPr>
          <a:xfrm>
            <a:off x="-32680" y="1598401"/>
            <a:ext cx="272549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KINDNESS</a:t>
            </a:r>
          </a:p>
        </p:txBody>
      </p:sp>
      <p:sp>
        <p:nvSpPr>
          <p:cNvPr id="21" name="TextBox 20">
            <a:extLst>
              <a:ext uri="{FF2B5EF4-FFF2-40B4-BE49-F238E27FC236}">
                <a16:creationId xmlns:a16="http://schemas.microsoft.com/office/drawing/2014/main" id="{188B85CE-94F4-7AC7-228A-EF3B37B913BB}"/>
              </a:ext>
            </a:extLst>
          </p:cNvPr>
          <p:cNvSpPr txBox="1"/>
          <p:nvPr/>
        </p:nvSpPr>
        <p:spPr>
          <a:xfrm>
            <a:off x="2047507" y="1585180"/>
            <a:ext cx="284199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PRAISE</a:t>
            </a:r>
          </a:p>
        </p:txBody>
      </p:sp>
      <p:sp>
        <p:nvSpPr>
          <p:cNvPr id="22" name="TextBox 21">
            <a:extLst>
              <a:ext uri="{FF2B5EF4-FFF2-40B4-BE49-F238E27FC236}">
                <a16:creationId xmlns:a16="http://schemas.microsoft.com/office/drawing/2014/main" id="{A66692A3-099F-B1D5-0BCC-BDF3E6D65260}"/>
              </a:ext>
            </a:extLst>
          </p:cNvPr>
          <p:cNvSpPr txBox="1"/>
          <p:nvPr/>
        </p:nvSpPr>
        <p:spPr>
          <a:xfrm>
            <a:off x="6936238" y="1585180"/>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SYMPATHY</a:t>
            </a:r>
          </a:p>
        </p:txBody>
      </p:sp>
      <p:sp>
        <p:nvSpPr>
          <p:cNvPr id="23" name="TextBox 22">
            <a:extLst>
              <a:ext uri="{FF2B5EF4-FFF2-40B4-BE49-F238E27FC236}">
                <a16:creationId xmlns:a16="http://schemas.microsoft.com/office/drawing/2014/main" id="{12BCA60D-632E-3996-D897-6358BDE5C4F2}"/>
              </a:ext>
            </a:extLst>
          </p:cNvPr>
          <p:cNvSpPr txBox="1"/>
          <p:nvPr/>
        </p:nvSpPr>
        <p:spPr>
          <a:xfrm>
            <a:off x="9114047" y="1585180"/>
            <a:ext cx="333272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TENDERNESS</a:t>
            </a:r>
          </a:p>
        </p:txBody>
      </p:sp>
      <p:sp>
        <p:nvSpPr>
          <p:cNvPr id="24" name="TextBox 23">
            <a:extLst>
              <a:ext uri="{FF2B5EF4-FFF2-40B4-BE49-F238E27FC236}">
                <a16:creationId xmlns:a16="http://schemas.microsoft.com/office/drawing/2014/main" id="{F624361F-E548-6B6F-1E8D-7764DB5E2C1D}"/>
              </a:ext>
            </a:extLst>
          </p:cNvPr>
          <p:cNvSpPr txBox="1"/>
          <p:nvPr/>
        </p:nvSpPr>
        <p:spPr>
          <a:xfrm>
            <a:off x="3984090" y="1591760"/>
            <a:ext cx="343185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CORIDALITY</a:t>
            </a:r>
          </a:p>
        </p:txBody>
      </p:sp>
      <p:sp>
        <p:nvSpPr>
          <p:cNvPr id="25" name="TextBox 24">
            <a:extLst>
              <a:ext uri="{FF2B5EF4-FFF2-40B4-BE49-F238E27FC236}">
                <a16:creationId xmlns:a16="http://schemas.microsoft.com/office/drawing/2014/main" id="{A1A7BD1D-7F33-758C-8DBC-FEA2E4BBD740}"/>
              </a:ext>
            </a:extLst>
          </p:cNvPr>
          <p:cNvSpPr txBox="1"/>
          <p:nvPr/>
        </p:nvSpPr>
        <p:spPr>
          <a:xfrm>
            <a:off x="-60545" y="2288468"/>
            <a:ext cx="272549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AFFABILITY</a:t>
            </a:r>
          </a:p>
        </p:txBody>
      </p:sp>
      <p:sp>
        <p:nvSpPr>
          <p:cNvPr id="26" name="TextBox 25">
            <a:extLst>
              <a:ext uri="{FF2B5EF4-FFF2-40B4-BE49-F238E27FC236}">
                <a16:creationId xmlns:a16="http://schemas.microsoft.com/office/drawing/2014/main" id="{7F6A681F-2709-F5AA-CC1D-FDBA2B0888B0}"/>
              </a:ext>
            </a:extLst>
          </p:cNvPr>
          <p:cNvSpPr txBox="1"/>
          <p:nvPr/>
        </p:nvSpPr>
        <p:spPr>
          <a:xfrm>
            <a:off x="2454892" y="2275247"/>
            <a:ext cx="309325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GENIALITY</a:t>
            </a:r>
          </a:p>
        </p:txBody>
      </p:sp>
      <p:sp>
        <p:nvSpPr>
          <p:cNvPr id="28" name="TextBox 27">
            <a:extLst>
              <a:ext uri="{FF2B5EF4-FFF2-40B4-BE49-F238E27FC236}">
                <a16:creationId xmlns:a16="http://schemas.microsoft.com/office/drawing/2014/main" id="{00A224EB-748C-39E3-B04C-A9605CF4B604}"/>
              </a:ext>
            </a:extLst>
          </p:cNvPr>
          <p:cNvSpPr txBox="1"/>
          <p:nvPr/>
        </p:nvSpPr>
        <p:spPr>
          <a:xfrm>
            <a:off x="4331147" y="2237439"/>
            <a:ext cx="473369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CONVIVIALITY</a:t>
            </a:r>
          </a:p>
        </p:txBody>
      </p:sp>
      <p:sp>
        <p:nvSpPr>
          <p:cNvPr id="29" name="TextBox 28">
            <a:extLst>
              <a:ext uri="{FF2B5EF4-FFF2-40B4-BE49-F238E27FC236}">
                <a16:creationId xmlns:a16="http://schemas.microsoft.com/office/drawing/2014/main" id="{BE0A95FD-057A-3F9E-1B7F-8756373CC805}"/>
              </a:ext>
            </a:extLst>
          </p:cNvPr>
          <p:cNvSpPr txBox="1"/>
          <p:nvPr/>
        </p:nvSpPr>
        <p:spPr>
          <a:xfrm>
            <a:off x="8018866" y="2256343"/>
            <a:ext cx="385056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BROTHERHOOD</a:t>
            </a:r>
          </a:p>
        </p:txBody>
      </p:sp>
      <p:sp>
        <p:nvSpPr>
          <p:cNvPr id="31" name="TextBox 30">
            <a:extLst>
              <a:ext uri="{FF2B5EF4-FFF2-40B4-BE49-F238E27FC236}">
                <a16:creationId xmlns:a16="http://schemas.microsoft.com/office/drawing/2014/main" id="{B048881A-A1D8-754B-4EE3-57CDD2DDE657}"/>
              </a:ext>
            </a:extLst>
          </p:cNvPr>
          <p:cNvSpPr txBox="1"/>
          <p:nvPr/>
        </p:nvSpPr>
        <p:spPr>
          <a:xfrm>
            <a:off x="-72755" y="3862671"/>
            <a:ext cx="2324890"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CHARITY</a:t>
            </a:r>
          </a:p>
        </p:txBody>
      </p:sp>
      <p:sp>
        <p:nvSpPr>
          <p:cNvPr id="33" name="TextBox 32">
            <a:extLst>
              <a:ext uri="{FF2B5EF4-FFF2-40B4-BE49-F238E27FC236}">
                <a16:creationId xmlns:a16="http://schemas.microsoft.com/office/drawing/2014/main" id="{1C40E8A9-B83C-90B1-5C96-54E57E963E3A}"/>
              </a:ext>
            </a:extLst>
          </p:cNvPr>
          <p:cNvSpPr txBox="1"/>
          <p:nvPr/>
        </p:nvSpPr>
        <p:spPr>
          <a:xfrm>
            <a:off x="1894" y="4548486"/>
            <a:ext cx="426897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NEIGHBOURLINESS</a:t>
            </a:r>
          </a:p>
        </p:txBody>
      </p:sp>
      <p:sp>
        <p:nvSpPr>
          <p:cNvPr id="35" name="TextBox 34">
            <a:extLst>
              <a:ext uri="{FF2B5EF4-FFF2-40B4-BE49-F238E27FC236}">
                <a16:creationId xmlns:a16="http://schemas.microsoft.com/office/drawing/2014/main" id="{E6C22369-68E9-DA23-9B76-E3F6BCC9FD4A}"/>
              </a:ext>
            </a:extLst>
          </p:cNvPr>
          <p:cNvSpPr txBox="1"/>
          <p:nvPr/>
        </p:nvSpPr>
        <p:spPr>
          <a:xfrm>
            <a:off x="3996208" y="3892430"/>
            <a:ext cx="267660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CORDIAL</a:t>
            </a:r>
          </a:p>
        </p:txBody>
      </p:sp>
      <p:sp>
        <p:nvSpPr>
          <p:cNvPr id="37" name="TextBox 36">
            <a:extLst>
              <a:ext uri="{FF2B5EF4-FFF2-40B4-BE49-F238E27FC236}">
                <a16:creationId xmlns:a16="http://schemas.microsoft.com/office/drawing/2014/main" id="{E9BBB73C-6279-58A4-169A-F6F7C94DFDA0}"/>
              </a:ext>
            </a:extLst>
          </p:cNvPr>
          <p:cNvSpPr txBox="1"/>
          <p:nvPr/>
        </p:nvSpPr>
        <p:spPr>
          <a:xfrm>
            <a:off x="9318600" y="3872522"/>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ADMIRATION</a:t>
            </a:r>
          </a:p>
        </p:txBody>
      </p:sp>
      <p:sp>
        <p:nvSpPr>
          <p:cNvPr id="38" name="TextBox 37">
            <a:extLst>
              <a:ext uri="{FF2B5EF4-FFF2-40B4-BE49-F238E27FC236}">
                <a16:creationId xmlns:a16="http://schemas.microsoft.com/office/drawing/2014/main" id="{A62AA30D-C8FC-5688-245C-E8C2BF777198}"/>
              </a:ext>
            </a:extLst>
          </p:cNvPr>
          <p:cNvSpPr txBox="1"/>
          <p:nvPr/>
        </p:nvSpPr>
        <p:spPr>
          <a:xfrm>
            <a:off x="2029022" y="3874393"/>
            <a:ext cx="232489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RESPECT</a:t>
            </a:r>
          </a:p>
        </p:txBody>
      </p:sp>
      <p:sp>
        <p:nvSpPr>
          <p:cNvPr id="40" name="TextBox 39">
            <a:extLst>
              <a:ext uri="{FF2B5EF4-FFF2-40B4-BE49-F238E27FC236}">
                <a16:creationId xmlns:a16="http://schemas.microsoft.com/office/drawing/2014/main" id="{AC39E6DC-D600-072E-0AF5-D0DF1CE40E20}"/>
              </a:ext>
            </a:extLst>
          </p:cNvPr>
          <p:cNvSpPr txBox="1"/>
          <p:nvPr/>
        </p:nvSpPr>
        <p:spPr>
          <a:xfrm>
            <a:off x="6449558" y="3892430"/>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AFFECTION</a:t>
            </a:r>
          </a:p>
        </p:txBody>
      </p:sp>
      <p:sp>
        <p:nvSpPr>
          <p:cNvPr id="41" name="TextBox 40">
            <a:extLst>
              <a:ext uri="{FF2B5EF4-FFF2-40B4-BE49-F238E27FC236}">
                <a16:creationId xmlns:a16="http://schemas.microsoft.com/office/drawing/2014/main" id="{A038B492-01CA-7CF9-EDA6-7D1BE67AE680}"/>
              </a:ext>
            </a:extLst>
          </p:cNvPr>
          <p:cNvSpPr txBox="1"/>
          <p:nvPr/>
        </p:nvSpPr>
        <p:spPr>
          <a:xfrm>
            <a:off x="3985985" y="4545282"/>
            <a:ext cx="267660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OPENNESS</a:t>
            </a:r>
          </a:p>
        </p:txBody>
      </p:sp>
      <p:sp>
        <p:nvSpPr>
          <p:cNvPr id="42" name="TextBox 41">
            <a:extLst>
              <a:ext uri="{FF2B5EF4-FFF2-40B4-BE49-F238E27FC236}">
                <a16:creationId xmlns:a16="http://schemas.microsoft.com/office/drawing/2014/main" id="{AD66E6B4-6213-0901-37AC-94824A1C8B1A}"/>
              </a:ext>
            </a:extLst>
          </p:cNvPr>
          <p:cNvSpPr txBox="1"/>
          <p:nvPr/>
        </p:nvSpPr>
        <p:spPr>
          <a:xfrm>
            <a:off x="10001996" y="4552198"/>
            <a:ext cx="213055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HONOUR</a:t>
            </a:r>
          </a:p>
        </p:txBody>
      </p:sp>
      <p:sp>
        <p:nvSpPr>
          <p:cNvPr id="43" name="TextBox 42">
            <a:extLst>
              <a:ext uri="{FF2B5EF4-FFF2-40B4-BE49-F238E27FC236}">
                <a16:creationId xmlns:a16="http://schemas.microsoft.com/office/drawing/2014/main" id="{B50F3897-D25C-9BD6-D867-4EB2F160F1F4}"/>
              </a:ext>
            </a:extLst>
          </p:cNvPr>
          <p:cNvSpPr txBox="1"/>
          <p:nvPr/>
        </p:nvSpPr>
        <p:spPr>
          <a:xfrm>
            <a:off x="6439335" y="4545282"/>
            <a:ext cx="3659060"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APPROACHABLE</a:t>
            </a:r>
          </a:p>
        </p:txBody>
      </p:sp>
      <p:sp>
        <p:nvSpPr>
          <p:cNvPr id="44" name="TextBox 43">
            <a:extLst>
              <a:ext uri="{FF2B5EF4-FFF2-40B4-BE49-F238E27FC236}">
                <a16:creationId xmlns:a16="http://schemas.microsoft.com/office/drawing/2014/main" id="{8013545B-6183-44B5-EDAB-E22163AAD2C6}"/>
              </a:ext>
            </a:extLst>
          </p:cNvPr>
          <p:cNvSpPr txBox="1"/>
          <p:nvPr/>
        </p:nvSpPr>
        <p:spPr>
          <a:xfrm>
            <a:off x="59450" y="5230882"/>
            <a:ext cx="3353112"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COMRADESHIP</a:t>
            </a:r>
          </a:p>
        </p:txBody>
      </p:sp>
      <p:sp>
        <p:nvSpPr>
          <p:cNvPr id="45" name="TextBox 44">
            <a:extLst>
              <a:ext uri="{FF2B5EF4-FFF2-40B4-BE49-F238E27FC236}">
                <a16:creationId xmlns:a16="http://schemas.microsoft.com/office/drawing/2014/main" id="{3F7411DE-B364-2A5F-75BE-2F7D2018FB11}"/>
              </a:ext>
            </a:extLst>
          </p:cNvPr>
          <p:cNvSpPr txBox="1"/>
          <p:nvPr/>
        </p:nvSpPr>
        <p:spPr>
          <a:xfrm>
            <a:off x="6462059" y="5230882"/>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COMMUNITY</a:t>
            </a:r>
          </a:p>
        </p:txBody>
      </p:sp>
      <p:sp>
        <p:nvSpPr>
          <p:cNvPr id="47" name="TextBox 46">
            <a:extLst>
              <a:ext uri="{FF2B5EF4-FFF2-40B4-BE49-F238E27FC236}">
                <a16:creationId xmlns:a16="http://schemas.microsoft.com/office/drawing/2014/main" id="{D806F05D-97D0-FC2D-2F97-7F9A71B737A4}"/>
              </a:ext>
            </a:extLst>
          </p:cNvPr>
          <p:cNvSpPr txBox="1"/>
          <p:nvPr/>
        </p:nvSpPr>
        <p:spPr>
          <a:xfrm>
            <a:off x="2769621" y="5227678"/>
            <a:ext cx="416433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APPRECIATION</a:t>
            </a:r>
          </a:p>
        </p:txBody>
      </p:sp>
      <p:sp>
        <p:nvSpPr>
          <p:cNvPr id="48" name="TextBox 47">
            <a:extLst>
              <a:ext uri="{FF2B5EF4-FFF2-40B4-BE49-F238E27FC236}">
                <a16:creationId xmlns:a16="http://schemas.microsoft.com/office/drawing/2014/main" id="{443C7721-59E1-D654-942B-BD90DBF2DA74}"/>
              </a:ext>
            </a:extLst>
          </p:cNvPr>
          <p:cNvSpPr txBox="1"/>
          <p:nvPr/>
        </p:nvSpPr>
        <p:spPr>
          <a:xfrm>
            <a:off x="9155929" y="5227678"/>
            <a:ext cx="297662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GENEROSITY</a:t>
            </a:r>
          </a:p>
        </p:txBody>
      </p:sp>
      <p:sp>
        <p:nvSpPr>
          <p:cNvPr id="49" name="TextBox 48">
            <a:extLst>
              <a:ext uri="{FF2B5EF4-FFF2-40B4-BE49-F238E27FC236}">
                <a16:creationId xmlns:a16="http://schemas.microsoft.com/office/drawing/2014/main" id="{8E9448B4-FD62-C5CB-83EF-60E19F396C98}"/>
              </a:ext>
            </a:extLst>
          </p:cNvPr>
          <p:cNvSpPr txBox="1"/>
          <p:nvPr/>
        </p:nvSpPr>
        <p:spPr>
          <a:xfrm>
            <a:off x="30216" y="5872400"/>
            <a:ext cx="210090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CARING</a:t>
            </a:r>
          </a:p>
        </p:txBody>
      </p:sp>
      <p:sp>
        <p:nvSpPr>
          <p:cNvPr id="50" name="TextBox 49">
            <a:extLst>
              <a:ext uri="{FF2B5EF4-FFF2-40B4-BE49-F238E27FC236}">
                <a16:creationId xmlns:a16="http://schemas.microsoft.com/office/drawing/2014/main" id="{53B5B0B0-1AFC-E81C-27CB-9C26BCAD81E9}"/>
              </a:ext>
            </a:extLst>
          </p:cNvPr>
          <p:cNvSpPr txBox="1"/>
          <p:nvPr/>
        </p:nvSpPr>
        <p:spPr>
          <a:xfrm>
            <a:off x="4270869" y="5869196"/>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GENUINE</a:t>
            </a:r>
          </a:p>
        </p:txBody>
      </p:sp>
      <p:sp>
        <p:nvSpPr>
          <p:cNvPr id="51" name="TextBox 50">
            <a:extLst>
              <a:ext uri="{FF2B5EF4-FFF2-40B4-BE49-F238E27FC236}">
                <a16:creationId xmlns:a16="http://schemas.microsoft.com/office/drawing/2014/main" id="{CB216934-C9E7-62B1-D721-BF7A575B26BF}"/>
              </a:ext>
            </a:extLst>
          </p:cNvPr>
          <p:cNvSpPr txBox="1"/>
          <p:nvPr/>
        </p:nvSpPr>
        <p:spPr>
          <a:xfrm>
            <a:off x="1660906" y="5869196"/>
            <a:ext cx="269883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SINCERE</a:t>
            </a:r>
          </a:p>
        </p:txBody>
      </p:sp>
      <p:sp>
        <p:nvSpPr>
          <p:cNvPr id="53" name="TextBox 52">
            <a:extLst>
              <a:ext uri="{FF2B5EF4-FFF2-40B4-BE49-F238E27FC236}">
                <a16:creationId xmlns:a16="http://schemas.microsoft.com/office/drawing/2014/main" id="{0533FAF6-DDE6-17B6-7A1E-0DF129406C5A}"/>
              </a:ext>
            </a:extLst>
          </p:cNvPr>
          <p:cNvSpPr txBox="1"/>
          <p:nvPr/>
        </p:nvSpPr>
        <p:spPr>
          <a:xfrm>
            <a:off x="6641074" y="5869196"/>
            <a:ext cx="410325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OPEN HEARTED</a:t>
            </a:r>
          </a:p>
        </p:txBody>
      </p:sp>
      <p:sp>
        <p:nvSpPr>
          <p:cNvPr id="54" name="TextBox 53">
            <a:extLst>
              <a:ext uri="{FF2B5EF4-FFF2-40B4-BE49-F238E27FC236}">
                <a16:creationId xmlns:a16="http://schemas.microsoft.com/office/drawing/2014/main" id="{52739828-92E9-8BA3-6CE9-9C5BFAE1848C}"/>
              </a:ext>
            </a:extLst>
          </p:cNvPr>
          <p:cNvSpPr txBox="1"/>
          <p:nvPr/>
        </p:nvSpPr>
        <p:spPr>
          <a:xfrm>
            <a:off x="10382232" y="5833240"/>
            <a:ext cx="164357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KIND</a:t>
            </a:r>
          </a:p>
        </p:txBody>
      </p:sp>
    </p:spTree>
    <p:extLst>
      <p:ext uri="{BB962C8B-B14F-4D97-AF65-F5344CB8AC3E}">
        <p14:creationId xmlns:p14="http://schemas.microsoft.com/office/powerpoint/2010/main" val="361567043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76439-D9C2-4680-4732-B9D6F422000E}"/>
              </a:ext>
            </a:extLst>
          </p:cNvPr>
          <p:cNvSpPr/>
          <p:nvPr/>
        </p:nvSpPr>
        <p:spPr>
          <a:xfrm>
            <a:off x="0" y="0"/>
            <a:ext cx="12192000" cy="6899428"/>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173" name="TextBox 6172">
            <a:extLst>
              <a:ext uri="{FF2B5EF4-FFF2-40B4-BE49-F238E27FC236}">
                <a16:creationId xmlns:a16="http://schemas.microsoft.com/office/drawing/2014/main" id="{19279D8F-A03C-B21D-4AA0-32E87128156E}"/>
              </a:ext>
            </a:extLst>
          </p:cNvPr>
          <p:cNvSpPr txBox="1"/>
          <p:nvPr/>
        </p:nvSpPr>
        <p:spPr>
          <a:xfrm>
            <a:off x="60546" y="2871471"/>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is the opposite of bullying?</a:t>
            </a:r>
          </a:p>
        </p:txBody>
      </p:sp>
      <mc:AlternateContent xmlns:mc="http://schemas.openxmlformats.org/markup-compatibility/2006" xmlns:p14="http://schemas.microsoft.com/office/powerpoint/2010/main">
        <mc:Choice Requires="p14">
          <p:contentPart p14:bwMode="auto" r:id="rId3">
            <p14:nvContentPartPr>
              <p14:cNvPr id="6171" name="Ink 6170">
                <a:extLst>
                  <a:ext uri="{FF2B5EF4-FFF2-40B4-BE49-F238E27FC236}">
                    <a16:creationId xmlns:a16="http://schemas.microsoft.com/office/drawing/2014/main" id="{E45F3829-4E83-8F0F-E65A-4DE69267B10A}"/>
                  </a:ext>
                </a:extLst>
              </p14:cNvPr>
              <p14:cNvContentPartPr/>
              <p14:nvPr/>
            </p14:nvContentPartPr>
            <p14:xfrm>
              <a:off x="-2939400" y="938190"/>
              <a:ext cx="3600" cy="2520"/>
            </p14:xfrm>
          </p:contentPart>
        </mc:Choice>
        <mc:Fallback xmlns="">
          <p:pic>
            <p:nvPicPr>
              <p:cNvPr id="6171" name="Ink 6170">
                <a:extLst>
                  <a:ext uri="{FF2B5EF4-FFF2-40B4-BE49-F238E27FC236}">
                    <a16:creationId xmlns:a16="http://schemas.microsoft.com/office/drawing/2014/main" id="{E45F3829-4E83-8F0F-E65A-4DE69267B10A}"/>
                  </a:ext>
                </a:extLst>
              </p:cNvPr>
              <p:cNvPicPr/>
              <p:nvPr/>
            </p:nvPicPr>
            <p:blipFill>
              <a:blip r:embed="rId4"/>
              <a:stretch>
                <a:fillRect/>
              </a:stretch>
            </p:blipFill>
            <p:spPr>
              <a:xfrm>
                <a:off x="-2957400" y="920550"/>
                <a:ext cx="39240" cy="38160"/>
              </a:xfrm>
              <a:prstGeom prst="rect">
                <a:avLst/>
              </a:prstGeom>
            </p:spPr>
          </p:pic>
        </mc:Fallback>
      </mc:AlternateContent>
      <p:sp>
        <p:nvSpPr>
          <p:cNvPr id="4" name="TextBox 3">
            <a:extLst>
              <a:ext uri="{FF2B5EF4-FFF2-40B4-BE49-F238E27FC236}">
                <a16:creationId xmlns:a16="http://schemas.microsoft.com/office/drawing/2014/main" id="{DDDCA693-3B8A-B5C4-7AED-3308D11A8F48}"/>
              </a:ext>
            </a:extLst>
          </p:cNvPr>
          <p:cNvSpPr txBox="1"/>
          <p:nvPr/>
        </p:nvSpPr>
        <p:spPr>
          <a:xfrm>
            <a:off x="-72755" y="272810"/>
            <a:ext cx="362922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CAMERADERIE</a:t>
            </a:r>
          </a:p>
        </p:txBody>
      </p:sp>
      <p:sp>
        <p:nvSpPr>
          <p:cNvPr id="6" name="TextBox 5">
            <a:extLst>
              <a:ext uri="{FF2B5EF4-FFF2-40B4-BE49-F238E27FC236}">
                <a16:creationId xmlns:a16="http://schemas.microsoft.com/office/drawing/2014/main" id="{AB44B96B-7506-723A-6E91-792A83228228}"/>
              </a:ext>
            </a:extLst>
          </p:cNvPr>
          <p:cNvSpPr txBox="1"/>
          <p:nvPr/>
        </p:nvSpPr>
        <p:spPr>
          <a:xfrm>
            <a:off x="3194652" y="272494"/>
            <a:ext cx="22581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EMPATHY</a:t>
            </a:r>
          </a:p>
        </p:txBody>
      </p:sp>
      <p:sp>
        <p:nvSpPr>
          <p:cNvPr id="7" name="TextBox 6">
            <a:extLst>
              <a:ext uri="{FF2B5EF4-FFF2-40B4-BE49-F238E27FC236}">
                <a16:creationId xmlns:a16="http://schemas.microsoft.com/office/drawing/2014/main" id="{117EC86A-45C5-2D89-F706-8856DB04ECB4}"/>
              </a:ext>
            </a:extLst>
          </p:cNvPr>
          <p:cNvSpPr txBox="1"/>
          <p:nvPr/>
        </p:nvSpPr>
        <p:spPr>
          <a:xfrm>
            <a:off x="5433423" y="279649"/>
            <a:ext cx="175982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ESTEEM</a:t>
            </a:r>
          </a:p>
        </p:txBody>
      </p:sp>
      <p:sp>
        <p:nvSpPr>
          <p:cNvPr id="8" name="TextBox 7">
            <a:extLst>
              <a:ext uri="{FF2B5EF4-FFF2-40B4-BE49-F238E27FC236}">
                <a16:creationId xmlns:a16="http://schemas.microsoft.com/office/drawing/2014/main" id="{7EEE1776-6876-7F08-CE70-9E77CD75A066}"/>
              </a:ext>
            </a:extLst>
          </p:cNvPr>
          <p:cNvSpPr txBox="1"/>
          <p:nvPr/>
        </p:nvSpPr>
        <p:spPr>
          <a:xfrm>
            <a:off x="2430643" y="875421"/>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FRIENDSHIP</a:t>
            </a:r>
          </a:p>
        </p:txBody>
      </p:sp>
      <p:sp>
        <p:nvSpPr>
          <p:cNvPr id="9" name="TextBox 8">
            <a:extLst>
              <a:ext uri="{FF2B5EF4-FFF2-40B4-BE49-F238E27FC236}">
                <a16:creationId xmlns:a16="http://schemas.microsoft.com/office/drawing/2014/main" id="{7265CBDF-65ED-94D0-3531-994031BD3196}"/>
              </a:ext>
            </a:extLst>
          </p:cNvPr>
          <p:cNvSpPr txBox="1"/>
          <p:nvPr/>
        </p:nvSpPr>
        <p:spPr>
          <a:xfrm>
            <a:off x="6947306" y="286804"/>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SUPPORT</a:t>
            </a:r>
          </a:p>
        </p:txBody>
      </p:sp>
      <p:sp>
        <p:nvSpPr>
          <p:cNvPr id="10" name="TextBox 9">
            <a:extLst>
              <a:ext uri="{FF2B5EF4-FFF2-40B4-BE49-F238E27FC236}">
                <a16:creationId xmlns:a16="http://schemas.microsoft.com/office/drawing/2014/main" id="{D70D3F46-A47B-04C9-B38A-A5813B29166E}"/>
              </a:ext>
            </a:extLst>
          </p:cNvPr>
          <p:cNvSpPr txBox="1"/>
          <p:nvPr/>
        </p:nvSpPr>
        <p:spPr>
          <a:xfrm>
            <a:off x="9306482" y="272494"/>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SOLIDARITY</a:t>
            </a:r>
          </a:p>
        </p:txBody>
      </p:sp>
      <p:sp>
        <p:nvSpPr>
          <p:cNvPr id="12" name="TextBox 11">
            <a:extLst>
              <a:ext uri="{FF2B5EF4-FFF2-40B4-BE49-F238E27FC236}">
                <a16:creationId xmlns:a16="http://schemas.microsoft.com/office/drawing/2014/main" id="{C81E4B27-4072-8C8F-493B-BAAB9D912648}"/>
              </a:ext>
            </a:extLst>
          </p:cNvPr>
          <p:cNvSpPr txBox="1"/>
          <p:nvPr/>
        </p:nvSpPr>
        <p:spPr>
          <a:xfrm>
            <a:off x="60546" y="861111"/>
            <a:ext cx="237009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GOODWILL</a:t>
            </a:r>
          </a:p>
        </p:txBody>
      </p:sp>
      <p:sp>
        <p:nvSpPr>
          <p:cNvPr id="15" name="TextBox 14">
            <a:extLst>
              <a:ext uri="{FF2B5EF4-FFF2-40B4-BE49-F238E27FC236}">
                <a16:creationId xmlns:a16="http://schemas.microsoft.com/office/drawing/2014/main" id="{98C7FDB4-2F8C-F63D-81F5-5FDEAC7E8FBA}"/>
              </a:ext>
            </a:extLst>
          </p:cNvPr>
          <p:cNvSpPr txBox="1"/>
          <p:nvPr/>
        </p:nvSpPr>
        <p:spPr>
          <a:xfrm>
            <a:off x="4344287" y="875105"/>
            <a:ext cx="514153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GOOD INTENTION</a:t>
            </a:r>
          </a:p>
        </p:txBody>
      </p:sp>
      <p:sp>
        <p:nvSpPr>
          <p:cNvPr id="18" name="TextBox 17">
            <a:extLst>
              <a:ext uri="{FF2B5EF4-FFF2-40B4-BE49-F238E27FC236}">
                <a16:creationId xmlns:a16="http://schemas.microsoft.com/office/drawing/2014/main" id="{92CD4EF3-8C41-0955-1291-F703E8DB8B7F}"/>
              </a:ext>
            </a:extLst>
          </p:cNvPr>
          <p:cNvSpPr txBox="1"/>
          <p:nvPr/>
        </p:nvSpPr>
        <p:spPr>
          <a:xfrm>
            <a:off x="8468412" y="871809"/>
            <a:ext cx="375626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GRACIOUSNESS</a:t>
            </a:r>
          </a:p>
        </p:txBody>
      </p:sp>
      <p:sp>
        <p:nvSpPr>
          <p:cNvPr id="19" name="TextBox 18">
            <a:extLst>
              <a:ext uri="{FF2B5EF4-FFF2-40B4-BE49-F238E27FC236}">
                <a16:creationId xmlns:a16="http://schemas.microsoft.com/office/drawing/2014/main" id="{41080AF4-66DE-0E2E-6073-DB4CB3FD84E3}"/>
              </a:ext>
            </a:extLst>
          </p:cNvPr>
          <p:cNvSpPr txBox="1"/>
          <p:nvPr/>
        </p:nvSpPr>
        <p:spPr>
          <a:xfrm>
            <a:off x="-32680" y="1598401"/>
            <a:ext cx="272549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KINDNESS</a:t>
            </a:r>
          </a:p>
        </p:txBody>
      </p:sp>
      <p:sp>
        <p:nvSpPr>
          <p:cNvPr id="21" name="TextBox 20">
            <a:extLst>
              <a:ext uri="{FF2B5EF4-FFF2-40B4-BE49-F238E27FC236}">
                <a16:creationId xmlns:a16="http://schemas.microsoft.com/office/drawing/2014/main" id="{188B85CE-94F4-7AC7-228A-EF3B37B913BB}"/>
              </a:ext>
            </a:extLst>
          </p:cNvPr>
          <p:cNvSpPr txBox="1"/>
          <p:nvPr/>
        </p:nvSpPr>
        <p:spPr>
          <a:xfrm>
            <a:off x="2047507" y="1585180"/>
            <a:ext cx="284199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PRAISE</a:t>
            </a:r>
          </a:p>
        </p:txBody>
      </p:sp>
      <p:sp>
        <p:nvSpPr>
          <p:cNvPr id="22" name="TextBox 21">
            <a:extLst>
              <a:ext uri="{FF2B5EF4-FFF2-40B4-BE49-F238E27FC236}">
                <a16:creationId xmlns:a16="http://schemas.microsoft.com/office/drawing/2014/main" id="{A66692A3-099F-B1D5-0BCC-BDF3E6D65260}"/>
              </a:ext>
            </a:extLst>
          </p:cNvPr>
          <p:cNvSpPr txBox="1"/>
          <p:nvPr/>
        </p:nvSpPr>
        <p:spPr>
          <a:xfrm>
            <a:off x="6936238" y="1585180"/>
            <a:ext cx="256294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SYMPATHY</a:t>
            </a:r>
          </a:p>
        </p:txBody>
      </p:sp>
      <p:sp>
        <p:nvSpPr>
          <p:cNvPr id="23" name="TextBox 22">
            <a:extLst>
              <a:ext uri="{FF2B5EF4-FFF2-40B4-BE49-F238E27FC236}">
                <a16:creationId xmlns:a16="http://schemas.microsoft.com/office/drawing/2014/main" id="{12BCA60D-632E-3996-D897-6358BDE5C4F2}"/>
              </a:ext>
            </a:extLst>
          </p:cNvPr>
          <p:cNvSpPr txBox="1"/>
          <p:nvPr/>
        </p:nvSpPr>
        <p:spPr>
          <a:xfrm>
            <a:off x="9114047" y="1585180"/>
            <a:ext cx="333272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TENDERNESS</a:t>
            </a:r>
          </a:p>
        </p:txBody>
      </p:sp>
      <p:sp>
        <p:nvSpPr>
          <p:cNvPr id="24" name="TextBox 23">
            <a:extLst>
              <a:ext uri="{FF2B5EF4-FFF2-40B4-BE49-F238E27FC236}">
                <a16:creationId xmlns:a16="http://schemas.microsoft.com/office/drawing/2014/main" id="{F624361F-E548-6B6F-1E8D-7764DB5E2C1D}"/>
              </a:ext>
            </a:extLst>
          </p:cNvPr>
          <p:cNvSpPr txBox="1"/>
          <p:nvPr/>
        </p:nvSpPr>
        <p:spPr>
          <a:xfrm>
            <a:off x="3984090" y="1591760"/>
            <a:ext cx="343185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CORIDALITY</a:t>
            </a:r>
          </a:p>
        </p:txBody>
      </p:sp>
      <p:sp>
        <p:nvSpPr>
          <p:cNvPr id="25" name="TextBox 24">
            <a:extLst>
              <a:ext uri="{FF2B5EF4-FFF2-40B4-BE49-F238E27FC236}">
                <a16:creationId xmlns:a16="http://schemas.microsoft.com/office/drawing/2014/main" id="{A1A7BD1D-7F33-758C-8DBC-FEA2E4BBD740}"/>
              </a:ext>
            </a:extLst>
          </p:cNvPr>
          <p:cNvSpPr txBox="1"/>
          <p:nvPr/>
        </p:nvSpPr>
        <p:spPr>
          <a:xfrm>
            <a:off x="-60545" y="2288468"/>
            <a:ext cx="272549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AFFABILITY</a:t>
            </a:r>
          </a:p>
        </p:txBody>
      </p:sp>
      <p:sp>
        <p:nvSpPr>
          <p:cNvPr id="26" name="TextBox 25">
            <a:extLst>
              <a:ext uri="{FF2B5EF4-FFF2-40B4-BE49-F238E27FC236}">
                <a16:creationId xmlns:a16="http://schemas.microsoft.com/office/drawing/2014/main" id="{7F6A681F-2709-F5AA-CC1D-FDBA2B0888B0}"/>
              </a:ext>
            </a:extLst>
          </p:cNvPr>
          <p:cNvSpPr txBox="1"/>
          <p:nvPr/>
        </p:nvSpPr>
        <p:spPr>
          <a:xfrm>
            <a:off x="2454892" y="2275247"/>
            <a:ext cx="309325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GENIALITY</a:t>
            </a:r>
          </a:p>
        </p:txBody>
      </p:sp>
      <p:sp>
        <p:nvSpPr>
          <p:cNvPr id="28" name="TextBox 27">
            <a:extLst>
              <a:ext uri="{FF2B5EF4-FFF2-40B4-BE49-F238E27FC236}">
                <a16:creationId xmlns:a16="http://schemas.microsoft.com/office/drawing/2014/main" id="{00A224EB-748C-39E3-B04C-A9605CF4B604}"/>
              </a:ext>
            </a:extLst>
          </p:cNvPr>
          <p:cNvSpPr txBox="1"/>
          <p:nvPr/>
        </p:nvSpPr>
        <p:spPr>
          <a:xfrm>
            <a:off x="4331147" y="2237439"/>
            <a:ext cx="473369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CONVIVIALITY</a:t>
            </a:r>
          </a:p>
        </p:txBody>
      </p:sp>
      <p:sp>
        <p:nvSpPr>
          <p:cNvPr id="29" name="TextBox 28">
            <a:extLst>
              <a:ext uri="{FF2B5EF4-FFF2-40B4-BE49-F238E27FC236}">
                <a16:creationId xmlns:a16="http://schemas.microsoft.com/office/drawing/2014/main" id="{BE0A95FD-057A-3F9E-1B7F-8756373CC805}"/>
              </a:ext>
            </a:extLst>
          </p:cNvPr>
          <p:cNvSpPr txBox="1"/>
          <p:nvPr/>
        </p:nvSpPr>
        <p:spPr>
          <a:xfrm>
            <a:off x="8018866" y="2256343"/>
            <a:ext cx="385056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BROTHERHOOD</a:t>
            </a:r>
          </a:p>
        </p:txBody>
      </p:sp>
      <p:sp>
        <p:nvSpPr>
          <p:cNvPr id="31" name="TextBox 30">
            <a:extLst>
              <a:ext uri="{FF2B5EF4-FFF2-40B4-BE49-F238E27FC236}">
                <a16:creationId xmlns:a16="http://schemas.microsoft.com/office/drawing/2014/main" id="{B048881A-A1D8-754B-4EE3-57CDD2DDE657}"/>
              </a:ext>
            </a:extLst>
          </p:cNvPr>
          <p:cNvSpPr txBox="1"/>
          <p:nvPr/>
        </p:nvSpPr>
        <p:spPr>
          <a:xfrm>
            <a:off x="-72755" y="3862671"/>
            <a:ext cx="2324890"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CHARITY</a:t>
            </a:r>
          </a:p>
        </p:txBody>
      </p:sp>
      <p:sp>
        <p:nvSpPr>
          <p:cNvPr id="33" name="TextBox 32">
            <a:extLst>
              <a:ext uri="{FF2B5EF4-FFF2-40B4-BE49-F238E27FC236}">
                <a16:creationId xmlns:a16="http://schemas.microsoft.com/office/drawing/2014/main" id="{1C40E8A9-B83C-90B1-5C96-54E57E963E3A}"/>
              </a:ext>
            </a:extLst>
          </p:cNvPr>
          <p:cNvSpPr txBox="1"/>
          <p:nvPr/>
        </p:nvSpPr>
        <p:spPr>
          <a:xfrm>
            <a:off x="1894" y="4548486"/>
            <a:ext cx="4268975"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NEIGHBOURLINESS</a:t>
            </a:r>
          </a:p>
        </p:txBody>
      </p:sp>
      <p:sp>
        <p:nvSpPr>
          <p:cNvPr id="35" name="TextBox 34">
            <a:extLst>
              <a:ext uri="{FF2B5EF4-FFF2-40B4-BE49-F238E27FC236}">
                <a16:creationId xmlns:a16="http://schemas.microsoft.com/office/drawing/2014/main" id="{E6C22369-68E9-DA23-9B76-E3F6BCC9FD4A}"/>
              </a:ext>
            </a:extLst>
          </p:cNvPr>
          <p:cNvSpPr txBox="1"/>
          <p:nvPr/>
        </p:nvSpPr>
        <p:spPr>
          <a:xfrm>
            <a:off x="3996208" y="3892430"/>
            <a:ext cx="267660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CORDIAL</a:t>
            </a:r>
          </a:p>
        </p:txBody>
      </p:sp>
      <p:sp>
        <p:nvSpPr>
          <p:cNvPr id="37" name="TextBox 36">
            <a:extLst>
              <a:ext uri="{FF2B5EF4-FFF2-40B4-BE49-F238E27FC236}">
                <a16:creationId xmlns:a16="http://schemas.microsoft.com/office/drawing/2014/main" id="{E9BBB73C-6279-58A4-169A-F6F7C94DFDA0}"/>
              </a:ext>
            </a:extLst>
          </p:cNvPr>
          <p:cNvSpPr txBox="1"/>
          <p:nvPr/>
        </p:nvSpPr>
        <p:spPr>
          <a:xfrm>
            <a:off x="9318600" y="3872522"/>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ADMIRATION</a:t>
            </a:r>
          </a:p>
        </p:txBody>
      </p:sp>
      <p:sp>
        <p:nvSpPr>
          <p:cNvPr id="38" name="TextBox 37">
            <a:extLst>
              <a:ext uri="{FF2B5EF4-FFF2-40B4-BE49-F238E27FC236}">
                <a16:creationId xmlns:a16="http://schemas.microsoft.com/office/drawing/2014/main" id="{A62AA30D-C8FC-5688-245C-E8C2BF777198}"/>
              </a:ext>
            </a:extLst>
          </p:cNvPr>
          <p:cNvSpPr txBox="1"/>
          <p:nvPr/>
        </p:nvSpPr>
        <p:spPr>
          <a:xfrm>
            <a:off x="2029022" y="3874393"/>
            <a:ext cx="232489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RESPECT</a:t>
            </a:r>
          </a:p>
        </p:txBody>
      </p:sp>
      <p:sp>
        <p:nvSpPr>
          <p:cNvPr id="40" name="TextBox 39">
            <a:extLst>
              <a:ext uri="{FF2B5EF4-FFF2-40B4-BE49-F238E27FC236}">
                <a16:creationId xmlns:a16="http://schemas.microsoft.com/office/drawing/2014/main" id="{AC39E6DC-D600-072E-0AF5-D0DF1CE40E20}"/>
              </a:ext>
            </a:extLst>
          </p:cNvPr>
          <p:cNvSpPr txBox="1"/>
          <p:nvPr/>
        </p:nvSpPr>
        <p:spPr>
          <a:xfrm>
            <a:off x="6449558" y="3892430"/>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AFFECTION</a:t>
            </a:r>
          </a:p>
        </p:txBody>
      </p:sp>
      <p:sp>
        <p:nvSpPr>
          <p:cNvPr id="41" name="TextBox 40">
            <a:extLst>
              <a:ext uri="{FF2B5EF4-FFF2-40B4-BE49-F238E27FC236}">
                <a16:creationId xmlns:a16="http://schemas.microsoft.com/office/drawing/2014/main" id="{A038B492-01CA-7CF9-EDA6-7D1BE67AE680}"/>
              </a:ext>
            </a:extLst>
          </p:cNvPr>
          <p:cNvSpPr txBox="1"/>
          <p:nvPr/>
        </p:nvSpPr>
        <p:spPr>
          <a:xfrm>
            <a:off x="3985985" y="4545282"/>
            <a:ext cx="267660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OPENNESS</a:t>
            </a:r>
          </a:p>
        </p:txBody>
      </p:sp>
      <p:sp>
        <p:nvSpPr>
          <p:cNvPr id="42" name="TextBox 41">
            <a:extLst>
              <a:ext uri="{FF2B5EF4-FFF2-40B4-BE49-F238E27FC236}">
                <a16:creationId xmlns:a16="http://schemas.microsoft.com/office/drawing/2014/main" id="{AD66E6B4-6213-0901-37AC-94824A1C8B1A}"/>
              </a:ext>
            </a:extLst>
          </p:cNvPr>
          <p:cNvSpPr txBox="1"/>
          <p:nvPr/>
        </p:nvSpPr>
        <p:spPr>
          <a:xfrm>
            <a:off x="10001996" y="4552198"/>
            <a:ext cx="213055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HONOUR</a:t>
            </a:r>
          </a:p>
        </p:txBody>
      </p:sp>
      <p:sp>
        <p:nvSpPr>
          <p:cNvPr id="43" name="TextBox 42">
            <a:extLst>
              <a:ext uri="{FF2B5EF4-FFF2-40B4-BE49-F238E27FC236}">
                <a16:creationId xmlns:a16="http://schemas.microsoft.com/office/drawing/2014/main" id="{B50F3897-D25C-9BD6-D867-4EB2F160F1F4}"/>
              </a:ext>
            </a:extLst>
          </p:cNvPr>
          <p:cNvSpPr txBox="1"/>
          <p:nvPr/>
        </p:nvSpPr>
        <p:spPr>
          <a:xfrm>
            <a:off x="6439335" y="4545282"/>
            <a:ext cx="3659060"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APPROACHABLE</a:t>
            </a:r>
          </a:p>
        </p:txBody>
      </p:sp>
      <p:sp>
        <p:nvSpPr>
          <p:cNvPr id="44" name="TextBox 43">
            <a:extLst>
              <a:ext uri="{FF2B5EF4-FFF2-40B4-BE49-F238E27FC236}">
                <a16:creationId xmlns:a16="http://schemas.microsoft.com/office/drawing/2014/main" id="{8013545B-6183-44B5-EDAB-E22163AAD2C6}"/>
              </a:ext>
            </a:extLst>
          </p:cNvPr>
          <p:cNvSpPr txBox="1"/>
          <p:nvPr/>
        </p:nvSpPr>
        <p:spPr>
          <a:xfrm>
            <a:off x="59450" y="5230882"/>
            <a:ext cx="3353112"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COMRADESHIP</a:t>
            </a:r>
          </a:p>
        </p:txBody>
      </p:sp>
      <p:sp>
        <p:nvSpPr>
          <p:cNvPr id="45" name="TextBox 44">
            <a:extLst>
              <a:ext uri="{FF2B5EF4-FFF2-40B4-BE49-F238E27FC236}">
                <a16:creationId xmlns:a16="http://schemas.microsoft.com/office/drawing/2014/main" id="{3F7411DE-B364-2A5F-75BE-2F7D2018FB11}"/>
              </a:ext>
            </a:extLst>
          </p:cNvPr>
          <p:cNvSpPr txBox="1"/>
          <p:nvPr/>
        </p:nvSpPr>
        <p:spPr>
          <a:xfrm>
            <a:off x="6462059" y="5230882"/>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COMMUNITY</a:t>
            </a:r>
          </a:p>
        </p:txBody>
      </p:sp>
      <p:sp>
        <p:nvSpPr>
          <p:cNvPr id="47" name="TextBox 46">
            <a:extLst>
              <a:ext uri="{FF2B5EF4-FFF2-40B4-BE49-F238E27FC236}">
                <a16:creationId xmlns:a16="http://schemas.microsoft.com/office/drawing/2014/main" id="{D806F05D-97D0-FC2D-2F97-7F9A71B737A4}"/>
              </a:ext>
            </a:extLst>
          </p:cNvPr>
          <p:cNvSpPr txBox="1"/>
          <p:nvPr/>
        </p:nvSpPr>
        <p:spPr>
          <a:xfrm>
            <a:off x="2769621" y="5227678"/>
            <a:ext cx="416433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APPRECIATION</a:t>
            </a:r>
          </a:p>
        </p:txBody>
      </p:sp>
      <p:sp>
        <p:nvSpPr>
          <p:cNvPr id="48" name="TextBox 47">
            <a:extLst>
              <a:ext uri="{FF2B5EF4-FFF2-40B4-BE49-F238E27FC236}">
                <a16:creationId xmlns:a16="http://schemas.microsoft.com/office/drawing/2014/main" id="{443C7721-59E1-D654-942B-BD90DBF2DA74}"/>
              </a:ext>
            </a:extLst>
          </p:cNvPr>
          <p:cNvSpPr txBox="1"/>
          <p:nvPr/>
        </p:nvSpPr>
        <p:spPr>
          <a:xfrm>
            <a:off x="9155929" y="5227678"/>
            <a:ext cx="297662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GENEROSITY</a:t>
            </a:r>
          </a:p>
        </p:txBody>
      </p:sp>
      <p:sp>
        <p:nvSpPr>
          <p:cNvPr id="49" name="TextBox 48">
            <a:extLst>
              <a:ext uri="{FF2B5EF4-FFF2-40B4-BE49-F238E27FC236}">
                <a16:creationId xmlns:a16="http://schemas.microsoft.com/office/drawing/2014/main" id="{8E9448B4-FD62-C5CB-83EF-60E19F396C98}"/>
              </a:ext>
            </a:extLst>
          </p:cNvPr>
          <p:cNvSpPr txBox="1"/>
          <p:nvPr/>
        </p:nvSpPr>
        <p:spPr>
          <a:xfrm>
            <a:off x="30216" y="5886914"/>
            <a:ext cx="2100909"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CARING</a:t>
            </a:r>
          </a:p>
        </p:txBody>
      </p:sp>
      <p:sp>
        <p:nvSpPr>
          <p:cNvPr id="50" name="TextBox 49">
            <a:extLst>
              <a:ext uri="{FF2B5EF4-FFF2-40B4-BE49-F238E27FC236}">
                <a16:creationId xmlns:a16="http://schemas.microsoft.com/office/drawing/2014/main" id="{53B5B0B0-1AFC-E81C-27CB-9C26BCAD81E9}"/>
              </a:ext>
            </a:extLst>
          </p:cNvPr>
          <p:cNvSpPr txBox="1"/>
          <p:nvPr/>
        </p:nvSpPr>
        <p:spPr>
          <a:xfrm>
            <a:off x="4270869" y="5883710"/>
            <a:ext cx="267660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GENUINE</a:t>
            </a:r>
          </a:p>
        </p:txBody>
      </p:sp>
      <p:sp>
        <p:nvSpPr>
          <p:cNvPr id="51" name="TextBox 50">
            <a:extLst>
              <a:ext uri="{FF2B5EF4-FFF2-40B4-BE49-F238E27FC236}">
                <a16:creationId xmlns:a16="http://schemas.microsoft.com/office/drawing/2014/main" id="{CB216934-C9E7-62B1-D721-BF7A575B26BF}"/>
              </a:ext>
            </a:extLst>
          </p:cNvPr>
          <p:cNvSpPr txBox="1"/>
          <p:nvPr/>
        </p:nvSpPr>
        <p:spPr>
          <a:xfrm>
            <a:off x="1660906" y="5883710"/>
            <a:ext cx="2698838"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SINCERE</a:t>
            </a:r>
          </a:p>
        </p:txBody>
      </p:sp>
      <p:sp>
        <p:nvSpPr>
          <p:cNvPr id="53" name="TextBox 52">
            <a:extLst>
              <a:ext uri="{FF2B5EF4-FFF2-40B4-BE49-F238E27FC236}">
                <a16:creationId xmlns:a16="http://schemas.microsoft.com/office/drawing/2014/main" id="{0533FAF6-DDE6-17B6-7A1E-0DF129406C5A}"/>
              </a:ext>
            </a:extLst>
          </p:cNvPr>
          <p:cNvSpPr txBox="1"/>
          <p:nvPr/>
        </p:nvSpPr>
        <p:spPr>
          <a:xfrm>
            <a:off x="6641074" y="5883710"/>
            <a:ext cx="410325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OPEN HEARTED</a:t>
            </a:r>
          </a:p>
        </p:txBody>
      </p:sp>
      <p:sp>
        <p:nvSpPr>
          <p:cNvPr id="54" name="TextBox 53">
            <a:extLst>
              <a:ext uri="{FF2B5EF4-FFF2-40B4-BE49-F238E27FC236}">
                <a16:creationId xmlns:a16="http://schemas.microsoft.com/office/drawing/2014/main" id="{52739828-92E9-8BA3-6CE9-9C5BFAE1848C}"/>
              </a:ext>
            </a:extLst>
          </p:cNvPr>
          <p:cNvSpPr txBox="1"/>
          <p:nvPr/>
        </p:nvSpPr>
        <p:spPr>
          <a:xfrm>
            <a:off x="10382232" y="5847754"/>
            <a:ext cx="1643571"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KIND</a:t>
            </a:r>
          </a:p>
        </p:txBody>
      </p:sp>
    </p:spTree>
    <p:extLst>
      <p:ext uri="{BB962C8B-B14F-4D97-AF65-F5344CB8AC3E}">
        <p14:creationId xmlns:p14="http://schemas.microsoft.com/office/powerpoint/2010/main" val="39103645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5013 0.7507 " pathEditMode="relative" ptsTypes="A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3125 0.7757 " pathEditMode="relative" ptsTypes="AA">
                                      <p:cBhvr>
                                        <p:cTn id="8" dur="2000" fill="hold"/>
                                        <p:tgtEl>
                                          <p:spTgt spid="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08333E-7 -4.81481E-6 L -0.53477 0.10047 " pathEditMode="relative" rAng="0" ptsTypes="AA">
                                      <p:cBhvr>
                                        <p:cTn id="10" dur="2000" fill="hold"/>
                                        <p:tgtEl>
                                          <p:spTgt spid="9"/>
                                        </p:tgtEl>
                                        <p:attrNameLst>
                                          <p:attrName>ppt_x</p:attrName>
                                          <p:attrName>ppt_y</p:attrName>
                                        </p:attrNameLst>
                                      </p:cBhvr>
                                      <p:rCtr x="-26745" y="5023"/>
                                    </p:animMotion>
                                  </p:childTnLst>
                                </p:cTn>
                              </p:par>
                              <p:par>
                                <p:cTn id="11" presetID="0" presetClass="path" presetSubtype="0" accel="50000" decel="50000" fill="hold" grpId="0" nodeType="withEffect">
                                  <p:stCondLst>
                                    <p:cond delay="0"/>
                                  </p:stCondLst>
                                  <p:childTnLst>
                                    <p:animMotion origin="layout" path="M -0.03724 0.11829 L -0.72721 0.11111 " pathEditMode="relative" rAng="0" ptsTypes="AA">
                                      <p:cBhvr>
                                        <p:cTn id="12" dur="2000" fill="hold"/>
                                        <p:tgtEl>
                                          <p:spTgt spid="10"/>
                                        </p:tgtEl>
                                        <p:attrNameLst>
                                          <p:attrName>ppt_x</p:attrName>
                                          <p:attrName>ppt_y</p:attrName>
                                        </p:attrNameLst>
                                      </p:cBhvr>
                                      <p:rCtr x="-34505" y="-370"/>
                                    </p:animMotion>
                                  </p:childTnLst>
                                </p:cTn>
                              </p:par>
                              <p:par>
                                <p:cTn id="13" presetID="0" presetClass="path" presetSubtype="0" accel="50000" decel="50000" fill="hold" grpId="0" nodeType="withEffect">
                                  <p:stCondLst>
                                    <p:cond delay="0"/>
                                  </p:stCondLst>
                                  <p:childTnLst>
                                    <p:animMotion origin="layout" path="M -0.03034 0.11782 L 0.72904 0.01528 " pathEditMode="relative" rAng="0" ptsTypes="AA">
                                      <p:cBhvr>
                                        <p:cTn id="14" dur="2000" fill="hold"/>
                                        <p:tgtEl>
                                          <p:spTgt spid="12"/>
                                        </p:tgtEl>
                                        <p:attrNameLst>
                                          <p:attrName>ppt_x</p:attrName>
                                          <p:attrName>ppt_y</p:attrName>
                                        </p:attrNameLst>
                                      </p:cBhvr>
                                      <p:rCtr x="37969" y="-5139"/>
                                    </p:animMotion>
                                  </p:childTnLst>
                                </p:cTn>
                              </p:par>
                              <p:par>
                                <p:cTn id="15" presetID="0" presetClass="path" presetSubtype="0" accel="50000" decel="50000" fill="hold" grpId="0" nodeType="withEffect">
                                  <p:stCondLst>
                                    <p:cond delay="0"/>
                                  </p:stCondLst>
                                  <p:childTnLst>
                                    <p:animMotion origin="layout" path="M 2.91667E-6 -4.07407E-6 L -0.15808 0.01528 " pathEditMode="relative" rAng="0" ptsTypes="AA">
                                      <p:cBhvr>
                                        <p:cTn id="16" dur="2000" fill="hold"/>
                                        <p:tgtEl>
                                          <p:spTgt spid="8"/>
                                        </p:tgtEl>
                                        <p:attrNameLst>
                                          <p:attrName>ppt_x</p:attrName>
                                          <p:attrName>ppt_y</p:attrName>
                                        </p:attrNameLst>
                                      </p:cBhvr>
                                      <p:rCtr x="-7904" y="764"/>
                                    </p:animMotion>
                                  </p:childTnLst>
                                </p:cTn>
                              </p:par>
                              <p:par>
                                <p:cTn id="17" presetID="0" presetClass="path" presetSubtype="0" accel="50000" decel="50000" fill="hold" grpId="0" nodeType="withEffect">
                                  <p:stCondLst>
                                    <p:cond delay="0"/>
                                  </p:stCondLst>
                                  <p:childTnLst>
                                    <p:animMotion origin="layout" path="M -0.02956 0.10093 L 0.25039 0.01204 " pathEditMode="relative" rAng="0" ptsTypes="AA">
                                      <p:cBhvr>
                                        <p:cTn id="18" dur="2000" fill="hold"/>
                                        <p:tgtEl>
                                          <p:spTgt spid="15"/>
                                        </p:tgtEl>
                                        <p:attrNameLst>
                                          <p:attrName>ppt_x</p:attrName>
                                          <p:attrName>ppt_y</p:attrName>
                                        </p:attrNameLst>
                                      </p:cBhvr>
                                      <p:rCtr x="13997" y="-4444"/>
                                    </p:animMotion>
                                  </p:childTnLst>
                                </p:cTn>
                              </p:par>
                              <p:par>
                                <p:cTn id="19" presetID="0" presetClass="path" presetSubtype="0" accel="50000" decel="50000" fill="hold" grpId="0" nodeType="withEffect">
                                  <p:stCondLst>
                                    <p:cond delay="0"/>
                                  </p:stCondLst>
                                  <p:childTnLst>
                                    <p:animMotion origin="layout" path="M 0 0 L 0.76172 0.52616 " pathEditMode="relative" ptsTypes="AA">
                                      <p:cBhvr>
                                        <p:cTn id="20" dur="2000" fill="hold"/>
                                        <p:tgtEl>
                                          <p:spTgt spid="19"/>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19792 0.56204 " pathEditMode="relative" ptsTypes="AA">
                                      <p:cBhvr>
                                        <p:cTn id="22" dur="2000" fill="hold"/>
                                        <p:tgtEl>
                                          <p:spTgt spid="21"/>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28177 -0.18542 " pathEditMode="relative" ptsTypes="AA">
                                      <p:cBhvr>
                                        <p:cTn id="24" dur="2000" fill="hold"/>
                                        <p:tgtEl>
                                          <p:spTgt spid="28"/>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5E-6 -2.96296E-6 L -0.67396 -0.20347 " pathEditMode="relative" rAng="0" ptsTypes="AA">
                                      <p:cBhvr>
                                        <p:cTn id="26" dur="2000" fill="hold"/>
                                        <p:tgtEl>
                                          <p:spTgt spid="29"/>
                                        </p:tgtEl>
                                        <p:attrNameLst>
                                          <p:attrName>ppt_x</p:attrName>
                                          <p:attrName>ppt_y</p:attrName>
                                        </p:attrNameLst>
                                      </p:cBhvr>
                                      <p:rCtr x="-33698" y="-10185"/>
                                    </p:animMotion>
                                  </p:childTnLst>
                                </p:cTn>
                              </p:par>
                              <p:par>
                                <p:cTn id="27" presetID="0" presetClass="path" presetSubtype="0" accel="50000" decel="50000" fill="hold" grpId="0" nodeType="withEffect">
                                  <p:stCondLst>
                                    <p:cond delay="0"/>
                                  </p:stCondLst>
                                  <p:childTnLst>
                                    <p:animMotion origin="layout" path="M 0 0 L 0.80117 0.21666 " pathEditMode="relative" ptsTypes="AA">
                                      <p:cBhvr>
                                        <p:cTn id="28" dur="2000" fill="hold"/>
                                        <p:tgtEl>
                                          <p:spTgt spid="31"/>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5821 0.20811 " pathEditMode="relative" ptsTypes="AA">
                                      <p:cBhvr>
                                        <p:cTn id="30" dur="2000" fill="hold"/>
                                        <p:tgtEl>
                                          <p:spTgt spid="3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35156 -0.45255 " pathEditMode="relative" ptsTypes="AA">
                                      <p:cBhvr>
                                        <p:cTn id="32" dur="2000" fill="hold"/>
                                        <p:tgtEl>
                                          <p:spTgt spid="35"/>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20456 0.20463 " pathEditMode="relative" ptsTypes="AA">
                                      <p:cBhvr>
                                        <p:cTn id="34" dur="2000" fill="hold"/>
                                        <p:tgtEl>
                                          <p:spTgt spid="40"/>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75196 0.22361 " pathEditMode="relative" ptsTypes="AA">
                                      <p:cBhvr>
                                        <p:cTn id="36" dur="2000" fill="hold"/>
                                        <p:tgtEl>
                                          <p:spTgt spid="37"/>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2.08333E-7 2.96296E-6 L -0.04075 -0.52223 " pathEditMode="relative" rAng="0" ptsTypes="AA">
                                      <p:cBhvr>
                                        <p:cTn id="38" dur="2000" fill="hold"/>
                                        <p:tgtEl>
                                          <p:spTgt spid="33"/>
                                        </p:tgtEl>
                                        <p:attrNameLst>
                                          <p:attrName>ppt_x</p:attrName>
                                          <p:attrName>ppt_y</p:attrName>
                                        </p:attrNameLst>
                                      </p:cBhvr>
                                      <p:rCtr x="-2044" y="-26111"/>
                                    </p:animMotion>
                                  </p:childTnLst>
                                </p:cTn>
                              </p:par>
                              <p:par>
                                <p:cTn id="39" presetID="0" presetClass="path" presetSubtype="0" accel="50000" decel="50000" fill="hold" grpId="0" nodeType="withEffect">
                                  <p:stCondLst>
                                    <p:cond delay="0"/>
                                  </p:stCondLst>
                                  <p:childTnLst>
                                    <p:animMotion origin="layout" path="M 0 0 L 0.35065 -0.5368 " pathEditMode="relative" ptsTypes="AA">
                                      <p:cBhvr>
                                        <p:cTn id="40" dur="2000" fill="hold"/>
                                        <p:tgtEl>
                                          <p:spTgt spid="41"/>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13333 -0.52245 " pathEditMode="relative" ptsTypes="AA">
                                      <p:cBhvr>
                                        <p:cTn id="42" dur="2000" fill="hold"/>
                                        <p:tgtEl>
                                          <p:spTgt spid="43"/>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931 -0.01852 L -0.10325 -0.53634 " pathEditMode="relative" rAng="0" ptsTypes="AA">
                                      <p:cBhvr>
                                        <p:cTn id="44" dur="2000" fill="hold"/>
                                        <p:tgtEl>
                                          <p:spTgt spid="42"/>
                                        </p:tgtEl>
                                        <p:attrNameLst>
                                          <p:attrName>ppt_x</p:attrName>
                                          <p:attrName>ppt_y</p:attrName>
                                        </p:attrNameLst>
                                      </p:cBhvr>
                                      <p:rCtr x="-508" y="-25903"/>
                                    </p:animMotion>
                                  </p:childTnLst>
                                </p:cTn>
                              </p:par>
                              <p:par>
                                <p:cTn id="45" presetID="0" presetClass="path" presetSubtype="0" accel="50000" decel="50000" fill="hold" grpId="0" nodeType="withEffect">
                                  <p:stCondLst>
                                    <p:cond delay="0"/>
                                  </p:stCondLst>
                                  <p:childTnLst>
                                    <p:animMotion origin="layout" path="M 0 0 L 0.01328 -0.65023 " pathEditMode="relative" ptsTypes="AA">
                                      <p:cBhvr>
                                        <p:cTn id="46" dur="2000" fill="hold"/>
                                        <p:tgtEl>
                                          <p:spTgt spid="44"/>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3.33333E-6 7.40741E-7 L -0.28646 0.01134 " pathEditMode="relative" rAng="0" ptsTypes="AA">
                                      <p:cBhvr>
                                        <p:cTn id="48" dur="2000" fill="hold"/>
                                        <p:tgtEl>
                                          <p:spTgt spid="47"/>
                                        </p:tgtEl>
                                        <p:attrNameLst>
                                          <p:attrName>ppt_x</p:attrName>
                                          <p:attrName>ppt_y</p:attrName>
                                        </p:attrNameLst>
                                      </p:cBhvr>
                                      <p:rCtr x="-14323" y="556"/>
                                    </p:animMotion>
                                  </p:childTnLst>
                                </p:cTn>
                              </p:par>
                              <p:par>
                                <p:cTn id="49" presetID="0" presetClass="path" presetSubtype="0" accel="50000" decel="50000" fill="hold" grpId="0" nodeType="withEffect">
                                  <p:stCondLst>
                                    <p:cond delay="0"/>
                                  </p:stCondLst>
                                  <p:childTnLst>
                                    <p:animMotion origin="layout" path="M 0 0 L -0.49375 -0.63542 " pathEditMode="relative" ptsTypes="AA">
                                      <p:cBhvr>
                                        <p:cTn id="50" dur="2000" fill="hold"/>
                                        <p:tgtEl>
                                          <p:spTgt spid="45"/>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08412 -0.00278 L -0.06719 -0.62847 " pathEditMode="relative" rAng="0" ptsTypes="AA">
                                      <p:cBhvr>
                                        <p:cTn id="52" dur="2000" fill="hold"/>
                                        <p:tgtEl>
                                          <p:spTgt spid="48"/>
                                        </p:tgtEl>
                                        <p:attrNameLst>
                                          <p:attrName>ppt_x</p:attrName>
                                          <p:attrName>ppt_y</p:attrName>
                                        </p:attrNameLst>
                                      </p:cBhvr>
                                      <p:rCtr x="846" y="-31296"/>
                                    </p:animMotion>
                                  </p:childTnLst>
                                </p:cTn>
                              </p:par>
                              <p:par>
                                <p:cTn id="53" presetID="0" presetClass="path" presetSubtype="0" accel="50000" decel="50000" fill="hold" grpId="0" nodeType="withEffect">
                                  <p:stCondLst>
                                    <p:cond delay="0"/>
                                  </p:stCondLst>
                                  <p:childTnLst>
                                    <p:animMotion origin="layout" path="M -1.66667E-6 -1.85185E-6 L 0.7845 -0.11134 " pathEditMode="relative" rAng="0" ptsTypes="AA">
                                      <p:cBhvr>
                                        <p:cTn id="54" dur="2000" fill="hold"/>
                                        <p:tgtEl>
                                          <p:spTgt spid="49"/>
                                        </p:tgtEl>
                                        <p:attrNameLst>
                                          <p:attrName>ppt_x</p:attrName>
                                          <p:attrName>ppt_y</p:attrName>
                                        </p:attrNameLst>
                                      </p:cBhvr>
                                      <p:rCtr x="39427" y="-6065"/>
                                    </p:animMotion>
                                  </p:childTnLst>
                                </p:cTn>
                              </p:par>
                              <p:par>
                                <p:cTn id="55" presetID="0" presetClass="path" presetSubtype="0" accel="50000" decel="50000" fill="hold" grpId="0" nodeType="withEffect">
                                  <p:stCondLst>
                                    <p:cond delay="0"/>
                                  </p:stCondLst>
                                  <p:childTnLst>
                                    <p:animMotion origin="layout" path="M 0 0 L 0.58398 -0.71852 " pathEditMode="relative" ptsTypes="AA">
                                      <p:cBhvr>
                                        <p:cTn id="56" dur="2000" fill="hold"/>
                                        <p:tgtEl>
                                          <p:spTgt spid="51"/>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05834 -0.01481 L 0.37109 -0.74537 " pathEditMode="relative" rAng="0" ptsTypes="AA">
                                      <p:cBhvr>
                                        <p:cTn id="58" dur="2000" fill="hold"/>
                                        <p:tgtEl>
                                          <p:spTgt spid="50"/>
                                        </p:tgtEl>
                                        <p:attrNameLst>
                                          <p:attrName>ppt_x</p:attrName>
                                          <p:attrName>ppt_y</p:attrName>
                                        </p:attrNameLst>
                                      </p:cBhvr>
                                      <p:rCtr x="21471" y="-36528"/>
                                    </p:animMotion>
                                  </p:childTnLst>
                                </p:cTn>
                              </p:par>
                              <p:par>
                                <p:cTn id="59" presetID="0" presetClass="path" presetSubtype="0" accel="50000" decel="50000" fill="hold" grpId="0" nodeType="withEffect">
                                  <p:stCondLst>
                                    <p:cond delay="0"/>
                                  </p:stCondLst>
                                  <p:childTnLst>
                                    <p:animMotion origin="layout" path="M -6.25E-7 1.11111E-6 L 0.16016 -0.11088 " pathEditMode="relative" rAng="0" ptsTypes="AA">
                                      <p:cBhvr>
                                        <p:cTn id="60" dur="2000" fill="hold"/>
                                        <p:tgtEl>
                                          <p:spTgt spid="53"/>
                                        </p:tgtEl>
                                        <p:attrNameLst>
                                          <p:attrName>ppt_x</p:attrName>
                                          <p:attrName>ppt_y</p:attrName>
                                        </p:attrNameLst>
                                      </p:cBhvr>
                                      <p:rCtr x="8125" y="-6690"/>
                                    </p:animMotion>
                                  </p:childTnLst>
                                </p:cTn>
                              </p:par>
                              <p:par>
                                <p:cTn id="61" presetID="0" presetClass="path" presetSubtype="0" accel="50000" decel="50000" fill="hold" grpId="0" nodeType="withEffect">
                                  <p:stCondLst>
                                    <p:cond delay="0"/>
                                  </p:stCondLst>
                                  <p:childTnLst>
                                    <p:animMotion origin="layout" path="M 0 0 L 0.33047 -0.1037 " pathEditMode="relative" ptsTypes="AA">
                                      <p:cBhvr>
                                        <p:cTn id="62" dur="2000" fill="hold"/>
                                        <p:tgtEl>
                                          <p:spTgt spid="24"/>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 0 L 0.19362 0.50718 " pathEditMode="relative" ptsTypes="AA">
                                      <p:cBhvr>
                                        <p:cTn id="64" dur="2000" fill="hold"/>
                                        <p:tgtEl>
                                          <p:spTgt spid="22"/>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 0 L 0.01315 0.5044 " pathEditMode="relative" ptsTypes="AA">
                                      <p:cBhvr>
                                        <p:cTn id="66" dur="2000" fill="hold"/>
                                        <p:tgtEl>
                                          <p:spTgt spid="23"/>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 0 L 0.66185 -0.18634 " pathEditMode="relative" ptsTypes="AA">
                                      <p:cBhvr>
                                        <p:cTn id="68" dur="2000" fill="hold"/>
                                        <p:tgtEl>
                                          <p:spTgt spid="25"/>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02266 0.07153 L 0.47787 -0.18171 " pathEditMode="relative" rAng="0" ptsTypes="AA">
                                      <p:cBhvr>
                                        <p:cTn id="70" dur="2000" fill="hold"/>
                                        <p:tgtEl>
                                          <p:spTgt spid="26"/>
                                        </p:tgtEl>
                                        <p:attrNameLst>
                                          <p:attrName>ppt_x</p:attrName>
                                          <p:attrName>ppt_y</p:attrName>
                                        </p:attrNameLst>
                                      </p:cBhvr>
                                      <p:rCtr x="25026" y="-12662"/>
                                    </p:animMotion>
                                  </p:childTnLst>
                                </p:cTn>
                              </p:par>
                              <p:par>
                                <p:cTn id="71" presetID="0" presetClass="path" presetSubtype="0" accel="50000" decel="50000" fill="hold" grpId="0" nodeType="withEffect">
                                  <p:stCondLst>
                                    <p:cond delay="0"/>
                                  </p:stCondLst>
                                  <p:childTnLst>
                                    <p:animMotion origin="layout" path="M 0 0 L 0.00795 0.12824 " pathEditMode="relative" ptsTypes="AA">
                                      <p:cBhvr>
                                        <p:cTn id="72" dur="2000" fill="hold"/>
                                        <p:tgtEl>
                                          <p:spTgt spid="4"/>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 0 L -0.04258 -0.13148 " pathEditMode="relative" ptsTypes="AA">
                                      <p:cBhvr>
                                        <p:cTn id="74" dur="2000" fill="hold"/>
                                        <p:tgtEl>
                                          <p:spTgt spid="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P spid="15" grpId="0"/>
      <p:bldP spid="19" grpId="0"/>
      <p:bldP spid="21" grpId="0"/>
      <p:bldP spid="22" grpId="0"/>
      <p:bldP spid="23" grpId="0"/>
      <p:bldP spid="24" grpId="0"/>
      <p:bldP spid="25" grpId="0"/>
      <p:bldP spid="26" grpId="0"/>
      <p:bldP spid="28" grpId="0"/>
      <p:bldP spid="29" grpId="0"/>
      <p:bldP spid="31" grpId="0"/>
      <p:bldP spid="33" grpId="0"/>
      <p:bldP spid="35" grpId="0"/>
      <p:bldP spid="37" grpId="0"/>
      <p:bldP spid="38" grpId="0"/>
      <p:bldP spid="40" grpId="0"/>
      <p:bldP spid="41" grpId="0"/>
      <p:bldP spid="42" grpId="0"/>
      <p:bldP spid="43" grpId="0"/>
      <p:bldP spid="44" grpId="0"/>
      <p:bldP spid="45" grpId="0"/>
      <p:bldP spid="47" grpId="0"/>
      <p:bldP spid="48" grpId="0"/>
      <p:bldP spid="49" grpId="0"/>
      <p:bldP spid="50" grpId="0"/>
      <p:bldP spid="51"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0D35C3-E6C5-A21D-1E7E-6E0A380B1D02}"/>
              </a:ext>
            </a:extLst>
          </p:cNvPr>
          <p:cNvSpPr/>
          <p:nvPr/>
        </p:nvSpPr>
        <p:spPr>
          <a:xfrm>
            <a:off x="0" y="0"/>
            <a:ext cx="12192000" cy="6899428"/>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10" name="Graphic 9" descr="Handshake with solid fill">
            <a:extLst>
              <a:ext uri="{FF2B5EF4-FFF2-40B4-BE49-F238E27FC236}">
                <a16:creationId xmlns:a16="http://schemas.microsoft.com/office/drawing/2014/main" id="{BA283CEC-5D9F-6862-7582-BE16AFFFCE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28" y="163471"/>
            <a:ext cx="2461780" cy="2461780"/>
          </a:xfrm>
          <a:prstGeom prst="rect">
            <a:avLst/>
          </a:prstGeom>
        </p:spPr>
      </p:pic>
      <p:pic>
        <p:nvPicPr>
          <p:cNvPr id="12" name="Graphic 11" descr="Two Hearts with solid fill">
            <a:extLst>
              <a:ext uri="{FF2B5EF4-FFF2-40B4-BE49-F238E27FC236}">
                <a16:creationId xmlns:a16="http://schemas.microsoft.com/office/drawing/2014/main" id="{47E26518-CC3A-6204-4DCC-6CAA241671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31194" y="4266185"/>
            <a:ext cx="2125660" cy="2125660"/>
          </a:xfrm>
          <a:prstGeom prst="rect">
            <a:avLst/>
          </a:prstGeom>
        </p:spPr>
      </p:pic>
      <p:pic>
        <p:nvPicPr>
          <p:cNvPr id="14" name="Graphic 13" descr="Thumbs up sign with solid fill">
            <a:extLst>
              <a:ext uri="{FF2B5EF4-FFF2-40B4-BE49-F238E27FC236}">
                <a16:creationId xmlns:a16="http://schemas.microsoft.com/office/drawing/2014/main" id="{60168E7E-2DC4-89F8-AFE6-0BD0B30C1A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951" y="4102576"/>
            <a:ext cx="2289269" cy="2289269"/>
          </a:xfrm>
          <a:prstGeom prst="rect">
            <a:avLst/>
          </a:prstGeom>
        </p:spPr>
      </p:pic>
      <p:pic>
        <p:nvPicPr>
          <p:cNvPr id="3" name="Graphic 2" descr="No Littering with solid fill">
            <a:extLst>
              <a:ext uri="{FF2B5EF4-FFF2-40B4-BE49-F238E27FC236}">
                <a16:creationId xmlns:a16="http://schemas.microsoft.com/office/drawing/2014/main" id="{758F2884-D603-770F-A140-2763FC590D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1194" y="291718"/>
            <a:ext cx="2333533" cy="2333533"/>
          </a:xfrm>
          <a:prstGeom prst="rect">
            <a:avLst/>
          </a:prstGeom>
        </p:spPr>
      </p:pic>
      <p:sp>
        <p:nvSpPr>
          <p:cNvPr id="9" name="TextBox 8">
            <a:extLst>
              <a:ext uri="{FF2B5EF4-FFF2-40B4-BE49-F238E27FC236}">
                <a16:creationId xmlns:a16="http://schemas.microsoft.com/office/drawing/2014/main" id="{C2D26C64-889D-892A-302D-999BF3586584}"/>
              </a:ext>
            </a:extLst>
          </p:cNvPr>
          <p:cNvSpPr txBox="1"/>
          <p:nvPr/>
        </p:nvSpPr>
        <p:spPr>
          <a:xfrm>
            <a:off x="60546" y="2871471"/>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is the opposite of bullying?</a:t>
            </a:r>
          </a:p>
        </p:txBody>
      </p:sp>
    </p:spTree>
    <p:extLst>
      <p:ext uri="{BB962C8B-B14F-4D97-AF65-F5344CB8AC3E}">
        <p14:creationId xmlns:p14="http://schemas.microsoft.com/office/powerpoint/2010/main" val="11122619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10" name="Picture 2" descr="05">
            <a:extLst>
              <a:ext uri="{FF2B5EF4-FFF2-40B4-BE49-F238E27FC236}">
                <a16:creationId xmlns:a16="http://schemas.microsoft.com/office/drawing/2014/main" id="{F472D1B9-CB53-4B9C-8F0A-CE9D11A86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971" t="8858" r="21474" b="2377"/>
          <a:stretch>
            <a:fillRect/>
          </a:stretch>
        </p:blipFill>
        <p:spPr bwMode="auto">
          <a:xfrm>
            <a:off x="3871158" y="1719873"/>
            <a:ext cx="4206804" cy="418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7DB9019-A5C7-0E2E-9635-E3DFB893C1CD}"/>
              </a:ext>
            </a:extLst>
          </p:cNvPr>
          <p:cNvSpPr txBox="1"/>
          <p:nvPr/>
        </p:nvSpPr>
        <p:spPr>
          <a:xfrm>
            <a:off x="-1" y="330577"/>
            <a:ext cx="12191999" cy="1877437"/>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2. What does a courageously </a:t>
            </a:r>
          </a:p>
          <a:p>
            <a:pPr algn="ctr">
              <a:defRPr/>
            </a:pPr>
            <a:r>
              <a:rPr lang="en-ZA" sz="5800" b="1" dirty="0">
                <a:solidFill>
                  <a:prstClr val="white"/>
                </a:solidFill>
                <a:latin typeface="Arial Rounded MT Bold" panose="020F0704030504030204" pitchFamily="34" charset="77"/>
                <a:ea typeface="MS PGothic" panose="020B0600070205080204" pitchFamily="34" charset="-128"/>
              </a:rPr>
              <a:t>kind world look like?</a:t>
            </a:r>
          </a:p>
        </p:txBody>
      </p:sp>
      <p:sp>
        <p:nvSpPr>
          <p:cNvPr id="7" name="TextBox 6">
            <a:extLst>
              <a:ext uri="{FF2B5EF4-FFF2-40B4-BE49-F238E27FC236}">
                <a16:creationId xmlns:a16="http://schemas.microsoft.com/office/drawing/2014/main" id="{1FC8CECA-B644-D77B-A514-9D0B4BB9E92C}"/>
              </a:ext>
            </a:extLst>
          </p:cNvPr>
          <p:cNvSpPr txBox="1"/>
          <p:nvPr/>
        </p:nvSpPr>
        <p:spPr>
          <a:xfrm>
            <a:off x="2019871" y="5828802"/>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CREATING A VISION OR PURPOSE</a:t>
            </a:r>
          </a:p>
        </p:txBody>
      </p:sp>
    </p:spTree>
    <p:extLst>
      <p:ext uri="{BB962C8B-B14F-4D97-AF65-F5344CB8AC3E}">
        <p14:creationId xmlns:p14="http://schemas.microsoft.com/office/powerpoint/2010/main" val="33142375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823"/>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Rounded MT Bold" panose="020F0704030504030204" pitchFamily="34" charset="77"/>
            </a:endParaRPr>
          </a:p>
        </p:txBody>
      </p:sp>
      <p:pic>
        <p:nvPicPr>
          <p:cNvPr id="2" name="Picture 1" descr="A drawing of a person&#10;&#10;Description generated with high confidence">
            <a:extLst>
              <a:ext uri="{FF2B5EF4-FFF2-40B4-BE49-F238E27FC236}">
                <a16:creationId xmlns:a16="http://schemas.microsoft.com/office/drawing/2014/main" id="{9C07963C-149B-1648-65ED-6F51F822B355}"/>
              </a:ext>
            </a:extLst>
          </p:cNvPr>
          <p:cNvPicPr>
            <a:picLocks noChangeAspect="1"/>
          </p:cNvPicPr>
          <p:nvPr/>
        </p:nvPicPr>
        <p:blipFill rotWithShape="1">
          <a:blip r:embed="rId4">
            <a:extLst>
              <a:ext uri="{28A0092B-C50C-407E-A947-70E740481C1C}">
                <a14:useLocalDpi xmlns:a14="http://schemas.microsoft.com/office/drawing/2010/main"/>
              </a:ext>
            </a:extLst>
          </a:blip>
          <a:srcRect t="-638" b="27577"/>
          <a:stretch/>
        </p:blipFill>
        <p:spPr>
          <a:xfrm>
            <a:off x="3830301" y="5055646"/>
            <a:ext cx="1364247" cy="1145672"/>
          </a:xfrm>
          <a:prstGeom prst="rect">
            <a:avLst/>
          </a:prstGeom>
          <a:ln>
            <a:noFill/>
          </a:ln>
        </p:spPr>
      </p:pic>
      <p:grpSp>
        <p:nvGrpSpPr>
          <p:cNvPr id="6" name="Group 5">
            <a:extLst>
              <a:ext uri="{FF2B5EF4-FFF2-40B4-BE49-F238E27FC236}">
                <a16:creationId xmlns:a16="http://schemas.microsoft.com/office/drawing/2014/main" id="{7B01A778-0711-D585-046B-C44557161D2E}"/>
              </a:ext>
            </a:extLst>
          </p:cNvPr>
          <p:cNvGrpSpPr/>
          <p:nvPr/>
        </p:nvGrpSpPr>
        <p:grpSpPr>
          <a:xfrm>
            <a:off x="5208238" y="3251620"/>
            <a:ext cx="1775524" cy="1775525"/>
            <a:chOff x="8535145" y="2552137"/>
            <a:chExt cx="1440543" cy="1440543"/>
          </a:xfrm>
        </p:grpSpPr>
        <p:pic>
          <p:nvPicPr>
            <p:cNvPr id="4" name="Graphic 3" descr="Globe with solid fill">
              <a:extLst>
                <a:ext uri="{FF2B5EF4-FFF2-40B4-BE49-F238E27FC236}">
                  <a16:creationId xmlns:a16="http://schemas.microsoft.com/office/drawing/2014/main" id="{9F05466D-CFA8-F284-6F0E-A738E18009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5145" y="2552137"/>
              <a:ext cx="1440543" cy="1440543"/>
            </a:xfrm>
            <a:prstGeom prst="rect">
              <a:avLst/>
            </a:prstGeom>
          </p:spPr>
        </p:pic>
        <p:sp>
          <p:nvSpPr>
            <p:cNvPr id="5" name="Heart 4">
              <a:extLst>
                <a:ext uri="{FF2B5EF4-FFF2-40B4-BE49-F238E27FC236}">
                  <a16:creationId xmlns:a16="http://schemas.microsoft.com/office/drawing/2014/main" id="{6B41469D-4D91-CE37-E90C-A9CC9B9CD3E4}"/>
                </a:ext>
              </a:extLst>
            </p:cNvPr>
            <p:cNvSpPr/>
            <p:nvPr/>
          </p:nvSpPr>
          <p:spPr>
            <a:xfrm>
              <a:off x="8952576" y="3018971"/>
              <a:ext cx="508000" cy="435429"/>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E978C17-84B9-B187-1DBE-DD21CD5A966D}"/>
              </a:ext>
            </a:extLst>
          </p:cNvPr>
          <p:cNvSpPr txBox="1"/>
          <p:nvPr/>
        </p:nvSpPr>
        <p:spPr>
          <a:xfrm>
            <a:off x="3321443" y="4966763"/>
            <a:ext cx="772969" cy="1323439"/>
          </a:xfrm>
          <a:prstGeom prst="rect">
            <a:avLst/>
          </a:prstGeom>
          <a:noFill/>
        </p:spPr>
        <p:txBody>
          <a:bodyPr wrap="none" rtlCol="0">
            <a:spAutoFit/>
          </a:bodyPr>
          <a:lstStyle/>
          <a:p>
            <a:r>
              <a:rPr lang="en-US" sz="8000" dirty="0">
                <a:solidFill>
                  <a:srgbClr val="3E0099"/>
                </a:solidFill>
                <a:latin typeface="Arial Rounded MT Bold" panose="020F0704030504030204" pitchFamily="34" charset="77"/>
              </a:rPr>
              <a:t>?</a:t>
            </a:r>
          </a:p>
        </p:txBody>
      </p:sp>
      <p:pic>
        <p:nvPicPr>
          <p:cNvPr id="12" name="Graphic 11" descr="Telescope with solid fill">
            <a:extLst>
              <a:ext uri="{FF2B5EF4-FFF2-40B4-BE49-F238E27FC236}">
                <a16:creationId xmlns:a16="http://schemas.microsoft.com/office/drawing/2014/main" id="{341AFBF3-751F-9F8D-0B24-3B425C13BE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1537" y="3641513"/>
            <a:ext cx="1397822" cy="1397822"/>
          </a:xfrm>
          <a:prstGeom prst="rect">
            <a:avLst/>
          </a:prstGeom>
        </p:spPr>
      </p:pic>
      <p:pic>
        <p:nvPicPr>
          <p:cNvPr id="15" name="Graphic 14" descr="Clipboard with solid fill">
            <a:extLst>
              <a:ext uri="{FF2B5EF4-FFF2-40B4-BE49-F238E27FC236}">
                <a16:creationId xmlns:a16="http://schemas.microsoft.com/office/drawing/2014/main" id="{8FD3243F-337C-5172-429B-B173C6E343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22245" y="4979466"/>
            <a:ext cx="1352844" cy="1303983"/>
          </a:xfrm>
          <a:prstGeom prst="rect">
            <a:avLst/>
          </a:prstGeom>
        </p:spPr>
      </p:pic>
      <p:pic>
        <p:nvPicPr>
          <p:cNvPr id="17" name="Graphic 16" descr="Heart with solid fill">
            <a:extLst>
              <a:ext uri="{FF2B5EF4-FFF2-40B4-BE49-F238E27FC236}">
                <a16:creationId xmlns:a16="http://schemas.microsoft.com/office/drawing/2014/main" id="{AEFBCA1B-EAA2-7C00-F198-3FF6261470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53364" y="2075017"/>
            <a:ext cx="1566496" cy="1566496"/>
          </a:xfrm>
          <a:prstGeom prst="rect">
            <a:avLst/>
          </a:prstGeom>
        </p:spPr>
      </p:pic>
      <p:pic>
        <p:nvPicPr>
          <p:cNvPr id="18" name="Graphic 17" descr="Handshake with solid fill">
            <a:extLst>
              <a:ext uri="{FF2B5EF4-FFF2-40B4-BE49-F238E27FC236}">
                <a16:creationId xmlns:a16="http://schemas.microsoft.com/office/drawing/2014/main" id="{9E27E338-F88D-05FB-4A20-99B81624B9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60519" y="1970368"/>
            <a:ext cx="1775524" cy="1775524"/>
          </a:xfrm>
          <a:prstGeom prst="rect">
            <a:avLst/>
          </a:prstGeom>
        </p:spPr>
      </p:pic>
      <p:pic>
        <p:nvPicPr>
          <p:cNvPr id="19" name="Graphic 18" descr="Shield Tick with solid fill">
            <a:extLst>
              <a:ext uri="{FF2B5EF4-FFF2-40B4-BE49-F238E27FC236}">
                <a16:creationId xmlns:a16="http://schemas.microsoft.com/office/drawing/2014/main" id="{52F48E3F-DD75-597F-FFE8-45EDF419415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72641" y="3596356"/>
            <a:ext cx="1352844" cy="1352844"/>
          </a:xfrm>
          <a:prstGeom prst="rect">
            <a:avLst/>
          </a:prstGeom>
        </p:spPr>
      </p:pic>
      <p:pic>
        <p:nvPicPr>
          <p:cNvPr id="20" name="Graphic 19" descr="Hero Male with solid fill">
            <a:extLst>
              <a:ext uri="{FF2B5EF4-FFF2-40B4-BE49-F238E27FC236}">
                <a16:creationId xmlns:a16="http://schemas.microsoft.com/office/drawing/2014/main" id="{B3C39162-D3A0-FCDD-F887-8059F3A00C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16267" y="1466613"/>
            <a:ext cx="1359464" cy="1359464"/>
          </a:xfrm>
          <a:prstGeom prst="rect">
            <a:avLst/>
          </a:prstGeom>
        </p:spPr>
      </p:pic>
      <p:sp>
        <p:nvSpPr>
          <p:cNvPr id="3" name="TextBox 2">
            <a:extLst>
              <a:ext uri="{FF2B5EF4-FFF2-40B4-BE49-F238E27FC236}">
                <a16:creationId xmlns:a16="http://schemas.microsoft.com/office/drawing/2014/main" id="{08E3198D-20E5-311B-2879-758994041744}"/>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This workshop will help you to</a:t>
            </a:r>
          </a:p>
        </p:txBody>
      </p:sp>
    </p:spTree>
    <p:custDataLst>
      <p:tags r:id="rId1"/>
    </p:custDataLst>
    <p:extLst>
      <p:ext uri="{BB962C8B-B14F-4D97-AF65-F5344CB8AC3E}">
        <p14:creationId xmlns:p14="http://schemas.microsoft.com/office/powerpoint/2010/main" val="1609242561"/>
      </p:ext>
    </p:extLst>
  </p:cSld>
  <p:clrMapOvr>
    <a:masterClrMapping/>
  </p:clrMapOvr>
  <mc:AlternateContent xmlns:mc="http://schemas.openxmlformats.org/markup-compatibility/2006" xmlns:p14="http://schemas.microsoft.com/office/powerpoint/2010/main">
    <mc:Choice Requires="p14">
      <p:transition spd="slow" p14:dur="3000" advTm="46154"/>
    </mc:Choice>
    <mc:Fallback xmlns="">
      <p:transition spd="slow" advTm="46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6227" t="18131" r="5605" b="5112"/>
          <a:stretch/>
        </p:blipFill>
        <p:spPr>
          <a:xfrm>
            <a:off x="1731335" y="1342738"/>
            <a:ext cx="8729330" cy="5279572"/>
          </a:xfrm>
          <a:prstGeom prst="rect">
            <a:avLst/>
          </a:prstGeom>
        </p:spPr>
      </p:pic>
      <p:sp>
        <p:nvSpPr>
          <p:cNvPr id="3" name="Rounded Rectangle 2">
            <a:extLst>
              <a:ext uri="{FF2B5EF4-FFF2-40B4-BE49-F238E27FC236}">
                <a16:creationId xmlns:a16="http://schemas.microsoft.com/office/drawing/2014/main" id="{2CD5E3F0-6A59-314B-AFB2-141EC9BD3F26}"/>
              </a:ext>
            </a:extLst>
          </p:cNvPr>
          <p:cNvSpPr/>
          <p:nvPr/>
        </p:nvSpPr>
        <p:spPr>
          <a:xfrm>
            <a:off x="1346791" y="1873355"/>
            <a:ext cx="2759363" cy="1127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E0099"/>
                </a:solidFill>
                <a:latin typeface="Arial Rounded MT Bold" panose="020F0704030504030204" pitchFamily="34" charset="77"/>
              </a:rPr>
              <a:t>The world would be a kinder place if… </a:t>
            </a:r>
          </a:p>
        </p:txBody>
      </p:sp>
      <p:sp>
        <p:nvSpPr>
          <p:cNvPr id="7" name="Rounded Rectangle 6">
            <a:extLst>
              <a:ext uri="{FF2B5EF4-FFF2-40B4-BE49-F238E27FC236}">
                <a16:creationId xmlns:a16="http://schemas.microsoft.com/office/drawing/2014/main" id="{D85E5FFC-0CB0-4040-804F-0CC5364D4741}"/>
              </a:ext>
            </a:extLst>
          </p:cNvPr>
          <p:cNvSpPr/>
          <p:nvPr/>
        </p:nvSpPr>
        <p:spPr>
          <a:xfrm>
            <a:off x="4667693" y="1873355"/>
            <a:ext cx="2628747" cy="1127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E0099"/>
                </a:solidFill>
                <a:latin typeface="Arial Rounded MT Bold" panose="020F0704030504030204" pitchFamily="34" charset="77"/>
              </a:rPr>
              <a:t>I/we will help make this happen by…</a:t>
            </a:r>
          </a:p>
        </p:txBody>
      </p:sp>
      <p:sp>
        <p:nvSpPr>
          <p:cNvPr id="8" name="Rounded Rectangle 7">
            <a:extLst>
              <a:ext uri="{FF2B5EF4-FFF2-40B4-BE49-F238E27FC236}">
                <a16:creationId xmlns:a16="http://schemas.microsoft.com/office/drawing/2014/main" id="{722D9D4F-6F4F-E14E-A40B-319173DD2E1A}"/>
              </a:ext>
            </a:extLst>
          </p:cNvPr>
          <p:cNvSpPr/>
          <p:nvPr/>
        </p:nvSpPr>
        <p:spPr>
          <a:xfrm>
            <a:off x="8012671" y="1873355"/>
            <a:ext cx="2832538" cy="1127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E0099"/>
                </a:solidFill>
                <a:latin typeface="Arial Rounded MT Bold" panose="020F0704030504030204" pitchFamily="34" charset="77"/>
              </a:rPr>
              <a:t>When people see me/us they will think…</a:t>
            </a:r>
          </a:p>
        </p:txBody>
      </p:sp>
      <p:sp>
        <p:nvSpPr>
          <p:cNvPr id="5" name="TextBox 4">
            <a:extLst>
              <a:ext uri="{FF2B5EF4-FFF2-40B4-BE49-F238E27FC236}">
                <a16:creationId xmlns:a16="http://schemas.microsoft.com/office/drawing/2014/main" id="{239331C1-FF98-B0D7-3FBC-5B9553E6163F}"/>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should we ask?</a:t>
            </a:r>
          </a:p>
        </p:txBody>
      </p:sp>
    </p:spTree>
    <p:extLst>
      <p:ext uri="{BB962C8B-B14F-4D97-AF65-F5344CB8AC3E}">
        <p14:creationId xmlns:p14="http://schemas.microsoft.com/office/powerpoint/2010/main" val="7269163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C144DD28-C873-43CC-91CA-FDC7F35EF474}"/>
              </a:ext>
            </a:extLst>
          </p:cNvPr>
          <p:cNvSpPr/>
          <p:nvPr/>
        </p:nvSpPr>
        <p:spPr>
          <a:xfrm>
            <a:off x="1940560" y="1465059"/>
            <a:ext cx="8718468" cy="650240"/>
          </a:xfrm>
          <a:prstGeom prst="rect">
            <a:avLst/>
          </a:prstGeom>
          <a:solidFill>
            <a:srgbClr val="FFC62B"/>
          </a:solidFill>
          <a:ln w="127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My/our world would be a kinder place if…</a:t>
            </a:r>
          </a:p>
        </p:txBody>
      </p:sp>
      <p:sp>
        <p:nvSpPr>
          <p:cNvPr id="13" name="Rectangle 12">
            <a:extLst>
              <a:ext uri="{FF2B5EF4-FFF2-40B4-BE49-F238E27FC236}">
                <a16:creationId xmlns:a16="http://schemas.microsoft.com/office/drawing/2014/main" id="{87C00661-3585-45C5-ACE4-F21FA3AF59C4}"/>
              </a:ext>
            </a:extLst>
          </p:cNvPr>
          <p:cNvSpPr/>
          <p:nvPr/>
        </p:nvSpPr>
        <p:spPr>
          <a:xfrm>
            <a:off x="1940560" y="2121828"/>
            <a:ext cx="8718468" cy="963633"/>
          </a:xfrm>
          <a:prstGeom prst="rect">
            <a:avLst/>
          </a:prstGeom>
          <a:solidFill>
            <a:schemeClr val="bg1"/>
          </a:solidFill>
          <a:ln w="127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 </a:t>
            </a:r>
          </a:p>
        </p:txBody>
      </p:sp>
      <p:sp>
        <p:nvSpPr>
          <p:cNvPr id="9" name="Rectangle 8">
            <a:extLst>
              <a:ext uri="{FF2B5EF4-FFF2-40B4-BE49-F238E27FC236}">
                <a16:creationId xmlns:a16="http://schemas.microsoft.com/office/drawing/2014/main" id="{D260AE27-77BF-724F-A0BB-C30C2220DBFD}"/>
              </a:ext>
            </a:extLst>
          </p:cNvPr>
          <p:cNvSpPr/>
          <p:nvPr/>
        </p:nvSpPr>
        <p:spPr>
          <a:xfrm>
            <a:off x="1940560" y="3085461"/>
            <a:ext cx="8718468" cy="650240"/>
          </a:xfrm>
          <a:prstGeom prst="rect">
            <a:avLst/>
          </a:prstGeom>
          <a:solidFill>
            <a:srgbClr val="FFC62B"/>
          </a:solidFill>
          <a:ln w="127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I/we will help make this happen by…</a:t>
            </a:r>
          </a:p>
        </p:txBody>
      </p:sp>
      <p:sp>
        <p:nvSpPr>
          <p:cNvPr id="10" name="Rectangle 9">
            <a:extLst>
              <a:ext uri="{FF2B5EF4-FFF2-40B4-BE49-F238E27FC236}">
                <a16:creationId xmlns:a16="http://schemas.microsoft.com/office/drawing/2014/main" id="{ED238BC7-2B3A-B240-B23F-F70E0C1DF660}"/>
              </a:ext>
            </a:extLst>
          </p:cNvPr>
          <p:cNvSpPr/>
          <p:nvPr/>
        </p:nvSpPr>
        <p:spPr>
          <a:xfrm>
            <a:off x="1940560" y="3742230"/>
            <a:ext cx="8718468" cy="963633"/>
          </a:xfrm>
          <a:prstGeom prst="rect">
            <a:avLst/>
          </a:prstGeom>
          <a:solidFill>
            <a:schemeClr val="bg1"/>
          </a:solidFill>
          <a:ln w="127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 </a:t>
            </a:r>
          </a:p>
        </p:txBody>
      </p:sp>
      <p:sp>
        <p:nvSpPr>
          <p:cNvPr id="18" name="Rectangle 17">
            <a:extLst>
              <a:ext uri="{FF2B5EF4-FFF2-40B4-BE49-F238E27FC236}">
                <a16:creationId xmlns:a16="http://schemas.microsoft.com/office/drawing/2014/main" id="{D2CA308C-9EA9-5542-B28E-C81237597937}"/>
              </a:ext>
            </a:extLst>
          </p:cNvPr>
          <p:cNvSpPr/>
          <p:nvPr/>
        </p:nvSpPr>
        <p:spPr>
          <a:xfrm>
            <a:off x="1940560" y="4699334"/>
            <a:ext cx="8718468" cy="650240"/>
          </a:xfrm>
          <a:prstGeom prst="rect">
            <a:avLst/>
          </a:prstGeom>
          <a:solidFill>
            <a:srgbClr val="FFC62B"/>
          </a:solidFill>
          <a:ln w="127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When people see me/us they will think</a:t>
            </a:r>
          </a:p>
        </p:txBody>
      </p:sp>
      <p:sp>
        <p:nvSpPr>
          <p:cNvPr id="19" name="Rectangle 18">
            <a:extLst>
              <a:ext uri="{FF2B5EF4-FFF2-40B4-BE49-F238E27FC236}">
                <a16:creationId xmlns:a16="http://schemas.microsoft.com/office/drawing/2014/main" id="{0713A4F2-D457-3845-9592-AEFDAED2845E}"/>
              </a:ext>
            </a:extLst>
          </p:cNvPr>
          <p:cNvSpPr/>
          <p:nvPr/>
        </p:nvSpPr>
        <p:spPr>
          <a:xfrm>
            <a:off x="1940560" y="5356103"/>
            <a:ext cx="8718468" cy="963633"/>
          </a:xfrm>
          <a:prstGeom prst="rect">
            <a:avLst/>
          </a:prstGeom>
          <a:solidFill>
            <a:schemeClr val="bg1"/>
          </a:solidFill>
          <a:ln w="12700">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 </a:t>
            </a:r>
          </a:p>
        </p:txBody>
      </p:sp>
      <p:sp>
        <p:nvSpPr>
          <p:cNvPr id="3" name="TextBox 2">
            <a:extLst>
              <a:ext uri="{FF2B5EF4-FFF2-40B4-BE49-F238E27FC236}">
                <a16:creationId xmlns:a16="http://schemas.microsoft.com/office/drawing/2014/main" id="{0FC230AB-04C3-7776-7F76-EA316EA9EBE2}"/>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How should we answer?</a:t>
            </a:r>
          </a:p>
        </p:txBody>
      </p:sp>
    </p:spTree>
    <p:extLst>
      <p:ext uri="{BB962C8B-B14F-4D97-AF65-F5344CB8AC3E}">
        <p14:creationId xmlns:p14="http://schemas.microsoft.com/office/powerpoint/2010/main" val="15910359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25" name="Picture 3" descr="04">
            <a:extLst>
              <a:ext uri="{FF2B5EF4-FFF2-40B4-BE49-F238E27FC236}">
                <a16:creationId xmlns:a16="http://schemas.microsoft.com/office/drawing/2014/main" id="{A70BB67F-3B9A-4312-A51B-C0D875AE7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06" t="8545" r="18501" b="11597"/>
          <a:stretch>
            <a:fillRect/>
          </a:stretch>
        </p:blipFill>
        <p:spPr bwMode="auto">
          <a:xfrm>
            <a:off x="3943326" y="1846962"/>
            <a:ext cx="4305341" cy="430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B8C9242-CAD5-A41E-94DD-AF1E5B50D379}"/>
              </a:ext>
            </a:extLst>
          </p:cNvPr>
          <p:cNvSpPr txBox="1"/>
          <p:nvPr/>
        </p:nvSpPr>
        <p:spPr>
          <a:xfrm>
            <a:off x="-1" y="330577"/>
            <a:ext cx="12191999" cy="1877437"/>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3. Building our capacity for empathy, affiliation &amp; care</a:t>
            </a:r>
          </a:p>
        </p:txBody>
      </p:sp>
      <p:sp>
        <p:nvSpPr>
          <p:cNvPr id="4" name="TextBox 3">
            <a:extLst>
              <a:ext uri="{FF2B5EF4-FFF2-40B4-BE49-F238E27FC236}">
                <a16:creationId xmlns:a16="http://schemas.microsoft.com/office/drawing/2014/main" id="{F2D628F1-FC7C-6D94-57A0-3CA797E1810B}"/>
              </a:ext>
            </a:extLst>
          </p:cNvPr>
          <p:cNvSpPr txBox="1"/>
          <p:nvPr/>
        </p:nvSpPr>
        <p:spPr>
          <a:xfrm>
            <a:off x="1841935" y="5998415"/>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BUILDING LOVE &amp; COMPASSION</a:t>
            </a:r>
          </a:p>
        </p:txBody>
      </p:sp>
    </p:spTree>
    <p:extLst>
      <p:ext uri="{BB962C8B-B14F-4D97-AF65-F5344CB8AC3E}">
        <p14:creationId xmlns:p14="http://schemas.microsoft.com/office/powerpoint/2010/main" val="27621225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TextBox 4">
            <a:extLst>
              <a:ext uri="{FF2B5EF4-FFF2-40B4-BE49-F238E27FC236}">
                <a16:creationId xmlns:a16="http://schemas.microsoft.com/office/drawing/2014/main" id="{239331C1-FF98-B0D7-3FBC-5B9553E6163F}"/>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Empathy belief systems</a:t>
            </a:r>
          </a:p>
        </p:txBody>
      </p:sp>
      <p:pic>
        <p:nvPicPr>
          <p:cNvPr id="14" name="Graphic 13" descr="Circles with arrows with solid fill">
            <a:extLst>
              <a:ext uri="{FF2B5EF4-FFF2-40B4-BE49-F238E27FC236}">
                <a16:creationId xmlns:a16="http://schemas.microsoft.com/office/drawing/2014/main" id="{E4B9D7A3-0E7E-5AA4-A4F5-E06AE8FC2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3420" y="867706"/>
            <a:ext cx="5990294" cy="5990294"/>
          </a:xfrm>
          <a:prstGeom prst="rect">
            <a:avLst/>
          </a:prstGeom>
        </p:spPr>
      </p:pic>
      <p:pic>
        <p:nvPicPr>
          <p:cNvPr id="16" name="Graphic 15" descr="Heart with solid fill">
            <a:extLst>
              <a:ext uri="{FF2B5EF4-FFF2-40B4-BE49-F238E27FC236}">
                <a16:creationId xmlns:a16="http://schemas.microsoft.com/office/drawing/2014/main" id="{D35AFD7D-6E3D-CC47-FF70-7BAECCDECB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3679" y="2887965"/>
            <a:ext cx="1949776" cy="1949776"/>
          </a:xfrm>
          <a:prstGeom prst="rect">
            <a:avLst/>
          </a:prstGeom>
        </p:spPr>
      </p:pic>
      <p:sp>
        <p:nvSpPr>
          <p:cNvPr id="3" name="TextBox 2">
            <a:extLst>
              <a:ext uri="{FF2B5EF4-FFF2-40B4-BE49-F238E27FC236}">
                <a16:creationId xmlns:a16="http://schemas.microsoft.com/office/drawing/2014/main" id="{5A5988B6-9CCA-D52E-A6EF-C46A9DDDFF0B}"/>
              </a:ext>
            </a:extLst>
          </p:cNvPr>
          <p:cNvSpPr txBox="1"/>
          <p:nvPr/>
        </p:nvSpPr>
        <p:spPr>
          <a:xfrm>
            <a:off x="1888818" y="1818233"/>
            <a:ext cx="238052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AGAPE</a:t>
            </a:r>
          </a:p>
        </p:txBody>
      </p:sp>
      <p:sp>
        <p:nvSpPr>
          <p:cNvPr id="4" name="TextBox 3">
            <a:extLst>
              <a:ext uri="{FF2B5EF4-FFF2-40B4-BE49-F238E27FC236}">
                <a16:creationId xmlns:a16="http://schemas.microsoft.com/office/drawing/2014/main" id="{3F2AD512-C420-DC70-0929-03816CFE0170}"/>
              </a:ext>
            </a:extLst>
          </p:cNvPr>
          <p:cNvSpPr txBox="1"/>
          <p:nvPr/>
        </p:nvSpPr>
        <p:spPr>
          <a:xfrm>
            <a:off x="7922655" y="1748546"/>
            <a:ext cx="238052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UBUNTU</a:t>
            </a:r>
          </a:p>
        </p:txBody>
      </p:sp>
      <p:sp>
        <p:nvSpPr>
          <p:cNvPr id="6" name="TextBox 5">
            <a:extLst>
              <a:ext uri="{FF2B5EF4-FFF2-40B4-BE49-F238E27FC236}">
                <a16:creationId xmlns:a16="http://schemas.microsoft.com/office/drawing/2014/main" id="{74B2B6FF-7FF8-15FF-DFC0-B26C0A9A1FCC}"/>
              </a:ext>
            </a:extLst>
          </p:cNvPr>
          <p:cNvSpPr txBox="1"/>
          <p:nvPr/>
        </p:nvSpPr>
        <p:spPr>
          <a:xfrm>
            <a:off x="1034939" y="3705999"/>
            <a:ext cx="2380527"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KYOSEI</a:t>
            </a:r>
          </a:p>
        </p:txBody>
      </p:sp>
      <p:sp>
        <p:nvSpPr>
          <p:cNvPr id="7" name="TextBox 6">
            <a:extLst>
              <a:ext uri="{FF2B5EF4-FFF2-40B4-BE49-F238E27FC236}">
                <a16:creationId xmlns:a16="http://schemas.microsoft.com/office/drawing/2014/main" id="{AE5785C7-9BBC-7BE4-4AC2-7C102B833015}"/>
              </a:ext>
            </a:extLst>
          </p:cNvPr>
          <p:cNvSpPr txBox="1"/>
          <p:nvPr/>
        </p:nvSpPr>
        <p:spPr>
          <a:xfrm>
            <a:off x="7327066" y="5491152"/>
            <a:ext cx="305329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GOLDEN RULE</a:t>
            </a:r>
          </a:p>
        </p:txBody>
      </p:sp>
      <p:sp>
        <p:nvSpPr>
          <p:cNvPr id="8" name="TextBox 7">
            <a:extLst>
              <a:ext uri="{FF2B5EF4-FFF2-40B4-BE49-F238E27FC236}">
                <a16:creationId xmlns:a16="http://schemas.microsoft.com/office/drawing/2014/main" id="{115F4FBA-7EF9-626E-7D86-74C7851A7533}"/>
              </a:ext>
            </a:extLst>
          </p:cNvPr>
          <p:cNvSpPr txBox="1"/>
          <p:nvPr/>
        </p:nvSpPr>
        <p:spPr>
          <a:xfrm>
            <a:off x="8419849" y="3705999"/>
            <a:ext cx="305329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ATTACHMENT</a:t>
            </a:r>
          </a:p>
        </p:txBody>
      </p:sp>
      <p:sp>
        <p:nvSpPr>
          <p:cNvPr id="11" name="TextBox 10">
            <a:extLst>
              <a:ext uri="{FF2B5EF4-FFF2-40B4-BE49-F238E27FC236}">
                <a16:creationId xmlns:a16="http://schemas.microsoft.com/office/drawing/2014/main" id="{11FC2D7E-B414-35A0-B3B0-3E6668F3424E}"/>
              </a:ext>
            </a:extLst>
          </p:cNvPr>
          <p:cNvSpPr txBox="1"/>
          <p:nvPr/>
        </p:nvSpPr>
        <p:spPr>
          <a:xfrm>
            <a:off x="1691869" y="5582078"/>
            <a:ext cx="3053296"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KINSHIP</a:t>
            </a:r>
          </a:p>
        </p:txBody>
      </p:sp>
    </p:spTree>
    <p:extLst>
      <p:ext uri="{BB962C8B-B14F-4D97-AF65-F5344CB8AC3E}">
        <p14:creationId xmlns:p14="http://schemas.microsoft.com/office/powerpoint/2010/main" val="36545570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TextBox 4">
            <a:extLst>
              <a:ext uri="{FF2B5EF4-FFF2-40B4-BE49-F238E27FC236}">
                <a16:creationId xmlns:a16="http://schemas.microsoft.com/office/drawing/2014/main" id="{239331C1-FF98-B0D7-3FBC-5B9553E6163F}"/>
              </a:ext>
            </a:extLst>
          </p:cNvPr>
          <p:cNvSpPr txBox="1"/>
          <p:nvPr/>
        </p:nvSpPr>
        <p:spPr>
          <a:xfrm>
            <a:off x="3059739" y="661154"/>
            <a:ext cx="5021944"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Understand</a:t>
            </a:r>
          </a:p>
        </p:txBody>
      </p:sp>
      <p:pic>
        <p:nvPicPr>
          <p:cNvPr id="14" name="Graphic 13" descr="Circles with arrows with solid fill">
            <a:extLst>
              <a:ext uri="{FF2B5EF4-FFF2-40B4-BE49-F238E27FC236}">
                <a16:creationId xmlns:a16="http://schemas.microsoft.com/office/drawing/2014/main" id="{E4B9D7A3-0E7E-5AA4-A4F5-E06AE8FC2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3420" y="867706"/>
            <a:ext cx="5990294" cy="5990294"/>
          </a:xfrm>
          <a:prstGeom prst="rect">
            <a:avLst/>
          </a:prstGeom>
        </p:spPr>
      </p:pic>
      <p:pic>
        <p:nvPicPr>
          <p:cNvPr id="16" name="Graphic 15" descr="Heart with solid fill">
            <a:extLst>
              <a:ext uri="{FF2B5EF4-FFF2-40B4-BE49-F238E27FC236}">
                <a16:creationId xmlns:a16="http://schemas.microsoft.com/office/drawing/2014/main" id="{D35AFD7D-6E3D-CC47-FF70-7BAECCDECB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3679" y="2887965"/>
            <a:ext cx="1949776" cy="1949776"/>
          </a:xfrm>
          <a:prstGeom prst="rect">
            <a:avLst/>
          </a:prstGeom>
        </p:spPr>
      </p:pic>
      <p:sp>
        <p:nvSpPr>
          <p:cNvPr id="9" name="TextBox 8">
            <a:extLst>
              <a:ext uri="{FF2B5EF4-FFF2-40B4-BE49-F238E27FC236}">
                <a16:creationId xmlns:a16="http://schemas.microsoft.com/office/drawing/2014/main" id="{401580EB-80E2-A5F5-BAA5-CB30523137D1}"/>
              </a:ext>
            </a:extLst>
          </p:cNvPr>
          <p:cNvSpPr txBox="1"/>
          <p:nvPr/>
        </p:nvSpPr>
        <p:spPr>
          <a:xfrm>
            <a:off x="4941735" y="1646039"/>
            <a:ext cx="1386115"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2</a:t>
            </a:r>
          </a:p>
        </p:txBody>
      </p:sp>
      <p:sp>
        <p:nvSpPr>
          <p:cNvPr id="10" name="TextBox 9">
            <a:extLst>
              <a:ext uri="{FF2B5EF4-FFF2-40B4-BE49-F238E27FC236}">
                <a16:creationId xmlns:a16="http://schemas.microsoft.com/office/drawing/2014/main" id="{B4AA6563-1DBD-BFF0-6E17-6D6CC42CCE3D}"/>
              </a:ext>
            </a:extLst>
          </p:cNvPr>
          <p:cNvSpPr txBox="1"/>
          <p:nvPr/>
        </p:nvSpPr>
        <p:spPr>
          <a:xfrm>
            <a:off x="7825250" y="4035529"/>
            <a:ext cx="3732227"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Connect</a:t>
            </a:r>
          </a:p>
        </p:txBody>
      </p:sp>
      <p:sp>
        <p:nvSpPr>
          <p:cNvPr id="12" name="TextBox 11">
            <a:extLst>
              <a:ext uri="{FF2B5EF4-FFF2-40B4-BE49-F238E27FC236}">
                <a16:creationId xmlns:a16="http://schemas.microsoft.com/office/drawing/2014/main" id="{697D1A55-85D0-BD57-1781-84962CBBD6E3}"/>
              </a:ext>
            </a:extLst>
          </p:cNvPr>
          <p:cNvSpPr txBox="1"/>
          <p:nvPr/>
        </p:nvSpPr>
        <p:spPr>
          <a:xfrm>
            <a:off x="6939502" y="4035529"/>
            <a:ext cx="1115927"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3</a:t>
            </a:r>
          </a:p>
        </p:txBody>
      </p:sp>
      <p:sp>
        <p:nvSpPr>
          <p:cNvPr id="13" name="TextBox 12">
            <a:extLst>
              <a:ext uri="{FF2B5EF4-FFF2-40B4-BE49-F238E27FC236}">
                <a16:creationId xmlns:a16="http://schemas.microsoft.com/office/drawing/2014/main" id="{9FB63B58-D6C9-4E38-66E3-49D72B07A446}"/>
              </a:ext>
            </a:extLst>
          </p:cNvPr>
          <p:cNvSpPr txBox="1"/>
          <p:nvPr/>
        </p:nvSpPr>
        <p:spPr>
          <a:xfrm>
            <a:off x="984193" y="4477926"/>
            <a:ext cx="2699658"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Listen</a:t>
            </a:r>
          </a:p>
        </p:txBody>
      </p:sp>
      <p:sp>
        <p:nvSpPr>
          <p:cNvPr id="15" name="TextBox 14">
            <a:extLst>
              <a:ext uri="{FF2B5EF4-FFF2-40B4-BE49-F238E27FC236}">
                <a16:creationId xmlns:a16="http://schemas.microsoft.com/office/drawing/2014/main" id="{45A159EE-16ED-AC74-4AD6-DEC251C2B1BC}"/>
              </a:ext>
            </a:extLst>
          </p:cNvPr>
          <p:cNvSpPr txBox="1"/>
          <p:nvPr/>
        </p:nvSpPr>
        <p:spPr>
          <a:xfrm>
            <a:off x="3779392" y="4477926"/>
            <a:ext cx="1386115"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1</a:t>
            </a:r>
          </a:p>
        </p:txBody>
      </p:sp>
      <p:pic>
        <p:nvPicPr>
          <p:cNvPr id="20" name="Graphic 19" descr="Shoe footprints with solid fill">
            <a:extLst>
              <a:ext uri="{FF2B5EF4-FFF2-40B4-BE49-F238E27FC236}">
                <a16:creationId xmlns:a16="http://schemas.microsoft.com/office/drawing/2014/main" id="{80221A8A-1482-3F40-805C-83A69423A7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53920" y="3405653"/>
            <a:ext cx="914400" cy="914400"/>
          </a:xfrm>
          <a:prstGeom prst="rect">
            <a:avLst/>
          </a:prstGeom>
        </p:spPr>
      </p:pic>
    </p:spTree>
    <p:extLst>
      <p:ext uri="{BB962C8B-B14F-4D97-AF65-F5344CB8AC3E}">
        <p14:creationId xmlns:p14="http://schemas.microsoft.com/office/powerpoint/2010/main" val="3001421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anim calcmode="lin" valueType="num">
                                      <p:cBhvr>
                                        <p:cTn id="26" dur="2000" fill="hold"/>
                                        <p:tgtEl>
                                          <p:spTgt spid="20"/>
                                        </p:tgtEl>
                                        <p:attrNameLst>
                                          <p:attrName>style.rotation</p:attrName>
                                        </p:attrNameLst>
                                      </p:cBhvr>
                                      <p:tavLst>
                                        <p:tav tm="0">
                                          <p:val>
                                            <p:fltVal val="720"/>
                                          </p:val>
                                        </p:tav>
                                        <p:tav tm="100000">
                                          <p:val>
                                            <p:fltVal val="0"/>
                                          </p:val>
                                        </p:tav>
                                      </p:tavLst>
                                    </p:anim>
                                    <p:anim calcmode="lin" valueType="num">
                                      <p:cBhvr>
                                        <p:cTn id="27" dur="2000" fill="hold"/>
                                        <p:tgtEl>
                                          <p:spTgt spid="20"/>
                                        </p:tgtEl>
                                        <p:attrNameLst>
                                          <p:attrName>ppt_h</p:attrName>
                                        </p:attrNameLst>
                                      </p:cBhvr>
                                      <p:tavLst>
                                        <p:tav tm="0">
                                          <p:val>
                                            <p:fltVal val="0"/>
                                          </p:val>
                                        </p:tav>
                                        <p:tav tm="100000">
                                          <p:val>
                                            <p:strVal val="#ppt_h"/>
                                          </p:val>
                                        </p:tav>
                                      </p:tavLst>
                                    </p:anim>
                                    <p:anim calcmode="lin" valueType="num">
                                      <p:cBhvr>
                                        <p:cTn id="28"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TextBox 4">
            <a:extLst>
              <a:ext uri="{FF2B5EF4-FFF2-40B4-BE49-F238E27FC236}">
                <a16:creationId xmlns:a16="http://schemas.microsoft.com/office/drawing/2014/main" id="{239331C1-FF98-B0D7-3FBC-5B9553E6163F}"/>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Good &amp; Bad</a:t>
            </a:r>
          </a:p>
        </p:txBody>
      </p:sp>
      <p:pic>
        <p:nvPicPr>
          <p:cNvPr id="14" name="Graphic 13" descr="Circles with arrows with solid fill">
            <a:extLst>
              <a:ext uri="{FF2B5EF4-FFF2-40B4-BE49-F238E27FC236}">
                <a16:creationId xmlns:a16="http://schemas.microsoft.com/office/drawing/2014/main" id="{E4B9D7A3-0E7E-5AA4-A4F5-E06AE8FC2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3420" y="867706"/>
            <a:ext cx="5990294" cy="5990294"/>
          </a:xfrm>
          <a:prstGeom prst="rect">
            <a:avLst/>
          </a:prstGeom>
        </p:spPr>
      </p:pic>
      <p:pic>
        <p:nvPicPr>
          <p:cNvPr id="16" name="Graphic 15" descr="Heart with solid fill">
            <a:extLst>
              <a:ext uri="{FF2B5EF4-FFF2-40B4-BE49-F238E27FC236}">
                <a16:creationId xmlns:a16="http://schemas.microsoft.com/office/drawing/2014/main" id="{D35AFD7D-6E3D-CC47-FF70-7BAECCDECB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3679" y="2887965"/>
            <a:ext cx="1949776" cy="1949776"/>
          </a:xfrm>
          <a:prstGeom prst="rect">
            <a:avLst/>
          </a:prstGeom>
        </p:spPr>
      </p:pic>
      <p:pic>
        <p:nvPicPr>
          <p:cNvPr id="10" name="Graphic 9" descr="Dance with solid fill">
            <a:extLst>
              <a:ext uri="{FF2B5EF4-FFF2-40B4-BE49-F238E27FC236}">
                <a16:creationId xmlns:a16="http://schemas.microsoft.com/office/drawing/2014/main" id="{B242CAA2-D620-6F8C-4800-93987930E0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6215" y="3916459"/>
            <a:ext cx="2177899" cy="2177899"/>
          </a:xfrm>
          <a:prstGeom prst="rect">
            <a:avLst/>
          </a:prstGeom>
        </p:spPr>
      </p:pic>
      <p:pic>
        <p:nvPicPr>
          <p:cNvPr id="12" name="Graphic 11" descr="Hero Male with solid fill">
            <a:extLst>
              <a:ext uri="{FF2B5EF4-FFF2-40B4-BE49-F238E27FC236}">
                <a16:creationId xmlns:a16="http://schemas.microsoft.com/office/drawing/2014/main" id="{53526C36-0E8B-5C7E-72F3-A2EB47EF01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9523" y="1870615"/>
            <a:ext cx="1531148" cy="1531148"/>
          </a:xfrm>
          <a:prstGeom prst="rect">
            <a:avLst/>
          </a:prstGeom>
        </p:spPr>
      </p:pic>
      <p:pic>
        <p:nvPicPr>
          <p:cNvPr id="26" name="Graphic 25" descr="Broken Heart with solid fill">
            <a:extLst>
              <a:ext uri="{FF2B5EF4-FFF2-40B4-BE49-F238E27FC236}">
                <a16:creationId xmlns:a16="http://schemas.microsoft.com/office/drawing/2014/main" id="{71DCFB29-F466-3C95-CB6A-5CB9743CC9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55149" y="4132736"/>
            <a:ext cx="1745343" cy="1745343"/>
          </a:xfrm>
          <a:prstGeom prst="rect">
            <a:avLst/>
          </a:prstGeom>
        </p:spPr>
      </p:pic>
      <p:grpSp>
        <p:nvGrpSpPr>
          <p:cNvPr id="7" name="Group 6">
            <a:extLst>
              <a:ext uri="{FF2B5EF4-FFF2-40B4-BE49-F238E27FC236}">
                <a16:creationId xmlns:a16="http://schemas.microsoft.com/office/drawing/2014/main" id="{1809E0DA-3B2F-EAA3-A8B2-84C01A043A8E}"/>
              </a:ext>
            </a:extLst>
          </p:cNvPr>
          <p:cNvGrpSpPr/>
          <p:nvPr/>
        </p:nvGrpSpPr>
        <p:grpSpPr>
          <a:xfrm>
            <a:off x="8202706" y="1554588"/>
            <a:ext cx="3332949" cy="2159298"/>
            <a:chOff x="8311615" y="1114479"/>
            <a:chExt cx="3332949" cy="2159298"/>
          </a:xfrm>
        </p:grpSpPr>
        <p:cxnSp>
          <p:nvCxnSpPr>
            <p:cNvPr id="18" name="Straight Connector 17">
              <a:extLst>
                <a:ext uri="{FF2B5EF4-FFF2-40B4-BE49-F238E27FC236}">
                  <a16:creationId xmlns:a16="http://schemas.microsoft.com/office/drawing/2014/main" id="{8B0B0BDF-5EFB-D99F-A8AF-93277D1611F1}"/>
                </a:ext>
              </a:extLst>
            </p:cNvPr>
            <p:cNvCxnSpPr>
              <a:cxnSpLocks/>
            </p:cNvCxnSpPr>
            <p:nvPr/>
          </p:nvCxnSpPr>
          <p:spPr>
            <a:xfrm>
              <a:off x="9927979" y="1684645"/>
              <a:ext cx="0" cy="1474197"/>
            </a:xfrm>
            <a:prstGeom prst="line">
              <a:avLst/>
            </a:prstGeom>
            <a:ln w="57150">
              <a:solidFill>
                <a:srgbClr val="3E0099"/>
              </a:solidFill>
            </a:ln>
          </p:spPr>
          <p:style>
            <a:lnRef idx="1">
              <a:schemeClr val="accent1"/>
            </a:lnRef>
            <a:fillRef idx="0">
              <a:schemeClr val="accent1"/>
            </a:fillRef>
            <a:effectRef idx="0">
              <a:schemeClr val="accent1"/>
            </a:effectRef>
            <a:fontRef idx="minor">
              <a:schemeClr val="tx1"/>
            </a:fontRef>
          </p:style>
        </p:cxnSp>
        <p:pic>
          <p:nvPicPr>
            <p:cNvPr id="21" name="Graphic 20" descr="Group success with solid fill">
              <a:extLst>
                <a:ext uri="{FF2B5EF4-FFF2-40B4-BE49-F238E27FC236}">
                  <a16:creationId xmlns:a16="http://schemas.microsoft.com/office/drawing/2014/main" id="{A2E93F78-F347-27F2-4A92-3640BAB6E3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11615" y="1715470"/>
              <a:ext cx="1558307" cy="1558307"/>
            </a:xfrm>
            <a:prstGeom prst="rect">
              <a:avLst/>
            </a:prstGeom>
          </p:spPr>
        </p:pic>
        <p:pic>
          <p:nvPicPr>
            <p:cNvPr id="23" name="Graphic 22" descr="Group success outline">
              <a:extLst>
                <a:ext uri="{FF2B5EF4-FFF2-40B4-BE49-F238E27FC236}">
                  <a16:creationId xmlns:a16="http://schemas.microsoft.com/office/drawing/2014/main" id="{D8F34A60-469C-F660-40F2-0E348B6CE7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86257" y="1711682"/>
              <a:ext cx="1558307" cy="1558307"/>
            </a:xfrm>
            <a:prstGeom prst="rect">
              <a:avLst/>
            </a:prstGeom>
          </p:spPr>
        </p:pic>
        <p:pic>
          <p:nvPicPr>
            <p:cNvPr id="4" name="Graphic 3" descr="Angry face with solid fill with solid fill">
              <a:extLst>
                <a:ext uri="{FF2B5EF4-FFF2-40B4-BE49-F238E27FC236}">
                  <a16:creationId xmlns:a16="http://schemas.microsoft.com/office/drawing/2014/main" id="{E74414F2-6132-5682-82B3-4ABC4EB0614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47121" y="1133327"/>
              <a:ext cx="703565" cy="703565"/>
            </a:xfrm>
            <a:prstGeom prst="rect">
              <a:avLst/>
            </a:prstGeom>
          </p:spPr>
        </p:pic>
        <p:pic>
          <p:nvPicPr>
            <p:cNvPr id="6" name="Graphic 5" descr="Crying face with solid fill with solid fill">
              <a:extLst>
                <a:ext uri="{FF2B5EF4-FFF2-40B4-BE49-F238E27FC236}">
                  <a16:creationId xmlns:a16="http://schemas.microsoft.com/office/drawing/2014/main" id="{15C41562-E5E7-C7E7-FF38-33AEBBF9DAF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740395" y="1114479"/>
              <a:ext cx="685292" cy="685292"/>
            </a:xfrm>
            <a:prstGeom prst="rect">
              <a:avLst/>
            </a:prstGeom>
          </p:spPr>
        </p:pic>
      </p:grpSp>
    </p:spTree>
    <p:extLst>
      <p:ext uri="{BB962C8B-B14F-4D97-AF65-F5344CB8AC3E}">
        <p14:creationId xmlns:p14="http://schemas.microsoft.com/office/powerpoint/2010/main" val="22362770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TextBox 4">
            <a:extLst>
              <a:ext uri="{FF2B5EF4-FFF2-40B4-BE49-F238E27FC236}">
                <a16:creationId xmlns:a16="http://schemas.microsoft.com/office/drawing/2014/main" id="{239331C1-FF98-B0D7-3FBC-5B9553E6163F}"/>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From Empathy to Compassion</a:t>
            </a:r>
          </a:p>
        </p:txBody>
      </p:sp>
      <p:pic>
        <p:nvPicPr>
          <p:cNvPr id="14" name="Graphic 13" descr="Circles with arrows with solid fill">
            <a:extLst>
              <a:ext uri="{FF2B5EF4-FFF2-40B4-BE49-F238E27FC236}">
                <a16:creationId xmlns:a16="http://schemas.microsoft.com/office/drawing/2014/main" id="{E4B9D7A3-0E7E-5AA4-A4F5-E06AE8FC2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3420" y="867706"/>
            <a:ext cx="5990294" cy="5990294"/>
          </a:xfrm>
          <a:prstGeom prst="rect">
            <a:avLst/>
          </a:prstGeom>
        </p:spPr>
      </p:pic>
      <p:pic>
        <p:nvPicPr>
          <p:cNvPr id="16" name="Graphic 15" descr="Heart with solid fill">
            <a:extLst>
              <a:ext uri="{FF2B5EF4-FFF2-40B4-BE49-F238E27FC236}">
                <a16:creationId xmlns:a16="http://schemas.microsoft.com/office/drawing/2014/main" id="{D35AFD7D-6E3D-CC47-FF70-7BAECCDECB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3679" y="2887965"/>
            <a:ext cx="1949776" cy="1949776"/>
          </a:xfrm>
          <a:prstGeom prst="rect">
            <a:avLst/>
          </a:prstGeom>
        </p:spPr>
      </p:pic>
      <p:pic>
        <p:nvPicPr>
          <p:cNvPr id="4" name="Graphic 3" descr="Right And Left Brain with solid fill">
            <a:extLst>
              <a:ext uri="{FF2B5EF4-FFF2-40B4-BE49-F238E27FC236}">
                <a16:creationId xmlns:a16="http://schemas.microsoft.com/office/drawing/2014/main" id="{1211272D-8693-BE44-2891-A413E7825E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1367" y="3429000"/>
            <a:ext cx="914400" cy="914400"/>
          </a:xfrm>
          <a:prstGeom prst="rect">
            <a:avLst/>
          </a:prstGeom>
        </p:spPr>
      </p:pic>
      <p:pic>
        <p:nvPicPr>
          <p:cNvPr id="7" name="Graphic 6" descr="Angry face with solid fill with solid fill">
            <a:extLst>
              <a:ext uri="{FF2B5EF4-FFF2-40B4-BE49-F238E27FC236}">
                <a16:creationId xmlns:a16="http://schemas.microsoft.com/office/drawing/2014/main" id="{18A146EC-CDE7-2ADD-4131-83DFE912F3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3559" y="3012979"/>
            <a:ext cx="1260723" cy="1260723"/>
          </a:xfrm>
          <a:prstGeom prst="rect">
            <a:avLst/>
          </a:prstGeom>
        </p:spPr>
      </p:pic>
      <p:pic>
        <p:nvPicPr>
          <p:cNvPr id="9" name="Graphic 8" descr="Heart With Arrow with solid fill">
            <a:extLst>
              <a:ext uri="{FF2B5EF4-FFF2-40B4-BE49-F238E27FC236}">
                <a16:creationId xmlns:a16="http://schemas.microsoft.com/office/drawing/2014/main" id="{B9DD229B-53AB-2640-D857-790F69BA5B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08367" y="1405061"/>
            <a:ext cx="1518318" cy="1518318"/>
          </a:xfrm>
          <a:prstGeom prst="rect">
            <a:avLst/>
          </a:prstGeom>
        </p:spPr>
      </p:pic>
      <p:pic>
        <p:nvPicPr>
          <p:cNvPr id="13" name="Graphic 12" descr="Crying face with solid fill with solid fill">
            <a:extLst>
              <a:ext uri="{FF2B5EF4-FFF2-40B4-BE49-F238E27FC236}">
                <a16:creationId xmlns:a16="http://schemas.microsoft.com/office/drawing/2014/main" id="{C7875A93-4CBE-E932-B24E-37BAD099FA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23921" y="4620309"/>
            <a:ext cx="1260723" cy="1260723"/>
          </a:xfrm>
          <a:prstGeom prst="rect">
            <a:avLst/>
          </a:prstGeom>
        </p:spPr>
      </p:pic>
      <p:pic>
        <p:nvPicPr>
          <p:cNvPr id="17" name="Graphic 16" descr="Care with solid fill">
            <a:extLst>
              <a:ext uri="{FF2B5EF4-FFF2-40B4-BE49-F238E27FC236}">
                <a16:creationId xmlns:a16="http://schemas.microsoft.com/office/drawing/2014/main" id="{995CAA78-4770-6B12-B79D-1289ED1D39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18082" y="2752804"/>
            <a:ext cx="1506639" cy="1506639"/>
          </a:xfrm>
          <a:prstGeom prst="rect">
            <a:avLst/>
          </a:prstGeom>
        </p:spPr>
      </p:pic>
      <p:pic>
        <p:nvPicPr>
          <p:cNvPr id="20" name="Graphic 19" descr="Two Hearts with solid fill">
            <a:extLst>
              <a:ext uri="{FF2B5EF4-FFF2-40B4-BE49-F238E27FC236}">
                <a16:creationId xmlns:a16="http://schemas.microsoft.com/office/drawing/2014/main" id="{2F262ACC-7CB6-A45D-B766-ABF1285739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32490" y="4530606"/>
            <a:ext cx="1260722" cy="1260722"/>
          </a:xfrm>
          <a:prstGeom prst="rect">
            <a:avLst/>
          </a:prstGeom>
        </p:spPr>
      </p:pic>
      <p:pic>
        <p:nvPicPr>
          <p:cNvPr id="24" name="Graphic 23" descr="Handshake with solid fill">
            <a:extLst>
              <a:ext uri="{FF2B5EF4-FFF2-40B4-BE49-F238E27FC236}">
                <a16:creationId xmlns:a16="http://schemas.microsoft.com/office/drawing/2014/main" id="{0C61F782-5733-015F-7B07-CDAE714D882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126977" y="1367607"/>
            <a:ext cx="1496304" cy="1496304"/>
          </a:xfrm>
          <a:prstGeom prst="rect">
            <a:avLst/>
          </a:prstGeom>
        </p:spPr>
      </p:pic>
    </p:spTree>
    <p:extLst>
      <p:ext uri="{BB962C8B-B14F-4D97-AF65-F5344CB8AC3E}">
        <p14:creationId xmlns:p14="http://schemas.microsoft.com/office/powerpoint/2010/main" val="417040696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TextBox 4">
            <a:extLst>
              <a:ext uri="{FF2B5EF4-FFF2-40B4-BE49-F238E27FC236}">
                <a16:creationId xmlns:a16="http://schemas.microsoft.com/office/drawing/2014/main" id="{239331C1-FF98-B0D7-3FBC-5B9553E6163F}"/>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Empathy is Good for you</a:t>
            </a:r>
          </a:p>
        </p:txBody>
      </p:sp>
      <p:pic>
        <p:nvPicPr>
          <p:cNvPr id="14" name="Graphic 13" descr="Circles with arrows with solid fill">
            <a:extLst>
              <a:ext uri="{FF2B5EF4-FFF2-40B4-BE49-F238E27FC236}">
                <a16:creationId xmlns:a16="http://schemas.microsoft.com/office/drawing/2014/main" id="{E4B9D7A3-0E7E-5AA4-A4F5-E06AE8FC2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3420" y="867706"/>
            <a:ext cx="5990294" cy="5990294"/>
          </a:xfrm>
          <a:prstGeom prst="rect">
            <a:avLst/>
          </a:prstGeom>
        </p:spPr>
      </p:pic>
      <p:pic>
        <p:nvPicPr>
          <p:cNvPr id="16" name="Graphic 15" descr="Heart with solid fill">
            <a:extLst>
              <a:ext uri="{FF2B5EF4-FFF2-40B4-BE49-F238E27FC236}">
                <a16:creationId xmlns:a16="http://schemas.microsoft.com/office/drawing/2014/main" id="{D35AFD7D-6E3D-CC47-FF70-7BAECCDECB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3679" y="2887965"/>
            <a:ext cx="1949776" cy="1949776"/>
          </a:xfrm>
          <a:prstGeom prst="rect">
            <a:avLst/>
          </a:prstGeom>
        </p:spPr>
      </p:pic>
      <p:pic>
        <p:nvPicPr>
          <p:cNvPr id="8" name="Graphic 7" descr="Sunglasses face with solid fill with solid fill">
            <a:extLst>
              <a:ext uri="{FF2B5EF4-FFF2-40B4-BE49-F238E27FC236}">
                <a16:creationId xmlns:a16="http://schemas.microsoft.com/office/drawing/2014/main" id="{9B661C57-0E05-883C-C8B9-EC7300E259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0307" y="1520917"/>
            <a:ext cx="1669521" cy="1669521"/>
          </a:xfrm>
          <a:prstGeom prst="rect">
            <a:avLst/>
          </a:prstGeom>
        </p:spPr>
      </p:pic>
      <p:pic>
        <p:nvPicPr>
          <p:cNvPr id="11" name="Graphic 10" descr="Smiling with hearts face with solid fill with solid fill">
            <a:extLst>
              <a:ext uri="{FF2B5EF4-FFF2-40B4-BE49-F238E27FC236}">
                <a16:creationId xmlns:a16="http://schemas.microsoft.com/office/drawing/2014/main" id="{78147B3F-DFAE-5506-B76A-65E0655A20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92697" y="1664486"/>
            <a:ext cx="1469571" cy="1469571"/>
          </a:xfrm>
          <a:prstGeom prst="rect">
            <a:avLst/>
          </a:prstGeom>
        </p:spPr>
      </p:pic>
      <p:pic>
        <p:nvPicPr>
          <p:cNvPr id="25" name="Graphic 24" descr="Grinning face with solid fill with solid fill">
            <a:extLst>
              <a:ext uri="{FF2B5EF4-FFF2-40B4-BE49-F238E27FC236}">
                <a16:creationId xmlns:a16="http://schemas.microsoft.com/office/drawing/2014/main" id="{05A137CA-E172-4F86-4EF6-8C7BF141DF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86966" y="4159060"/>
            <a:ext cx="1669519" cy="1669519"/>
          </a:xfrm>
          <a:prstGeom prst="rect">
            <a:avLst/>
          </a:prstGeom>
        </p:spPr>
      </p:pic>
      <p:pic>
        <p:nvPicPr>
          <p:cNvPr id="27" name="Graphic 26" descr="Aspiration with solid fill">
            <a:extLst>
              <a:ext uri="{FF2B5EF4-FFF2-40B4-BE49-F238E27FC236}">
                <a16:creationId xmlns:a16="http://schemas.microsoft.com/office/drawing/2014/main" id="{2061169A-9546-9190-4075-0539C536F5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55907" y="3965069"/>
            <a:ext cx="1745343" cy="1745343"/>
          </a:xfrm>
          <a:prstGeom prst="rect">
            <a:avLst/>
          </a:prstGeom>
        </p:spPr>
      </p:pic>
    </p:spTree>
    <p:extLst>
      <p:ext uri="{BB962C8B-B14F-4D97-AF65-F5344CB8AC3E}">
        <p14:creationId xmlns:p14="http://schemas.microsoft.com/office/powerpoint/2010/main" val="273055677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 calcmode="lin" valueType="num">
                                      <p:cBhvr>
                                        <p:cTn id="17" dur="500" fill="hold"/>
                                        <p:tgtEl>
                                          <p:spTgt spid="25"/>
                                        </p:tgtEl>
                                        <p:attrNameLst>
                                          <p:attrName>style.rotation</p:attrName>
                                        </p:attrNameLst>
                                      </p:cBhvr>
                                      <p:tavLst>
                                        <p:tav tm="0">
                                          <p:val>
                                            <p:fltVal val="360"/>
                                          </p:val>
                                        </p:tav>
                                        <p:tav tm="100000">
                                          <p:val>
                                            <p:fltVal val="0"/>
                                          </p:val>
                                        </p:tav>
                                      </p:tavLst>
                                    </p:anim>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 calcmode="lin" valueType="num">
                                      <p:cBhvr>
                                        <p:cTn id="33" dur="500" fill="hold"/>
                                        <p:tgtEl>
                                          <p:spTgt spid="27"/>
                                        </p:tgtEl>
                                        <p:attrNameLst>
                                          <p:attrName>style.rotation</p:attrName>
                                        </p:attrNameLst>
                                      </p:cBhvr>
                                      <p:tavLst>
                                        <p:tav tm="0">
                                          <p:val>
                                            <p:fltVal val="360"/>
                                          </p:val>
                                        </p:tav>
                                        <p:tav tm="100000">
                                          <p:val>
                                            <p:fltVal val="0"/>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3E5F2-265D-8966-7A88-403972AD03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66BB72FE-93BA-53E1-A11D-41C361A9DB19}"/>
              </a:ext>
            </a:extLst>
          </p:cNvPr>
          <p:cNvSpPr txBox="1"/>
          <p:nvPr/>
        </p:nvSpPr>
        <p:spPr>
          <a:xfrm>
            <a:off x="1892763" y="1750897"/>
            <a:ext cx="3351875"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Angry &amp; scared</a:t>
            </a:r>
          </a:p>
        </p:txBody>
      </p:sp>
      <p:sp>
        <p:nvSpPr>
          <p:cNvPr id="4" name="TextBox 3">
            <a:extLst>
              <a:ext uri="{FF2B5EF4-FFF2-40B4-BE49-F238E27FC236}">
                <a16:creationId xmlns:a16="http://schemas.microsoft.com/office/drawing/2014/main" id="{EFCC65D9-D450-FCEB-D7B4-DE0875F48F26}"/>
              </a:ext>
            </a:extLst>
          </p:cNvPr>
          <p:cNvSpPr txBox="1"/>
          <p:nvPr/>
        </p:nvSpPr>
        <p:spPr>
          <a:xfrm>
            <a:off x="2896283" y="1240850"/>
            <a:ext cx="2587649"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Ashamed</a:t>
            </a:r>
          </a:p>
        </p:txBody>
      </p:sp>
      <p:sp>
        <p:nvSpPr>
          <p:cNvPr id="6" name="TextBox 5">
            <a:extLst>
              <a:ext uri="{FF2B5EF4-FFF2-40B4-BE49-F238E27FC236}">
                <a16:creationId xmlns:a16="http://schemas.microsoft.com/office/drawing/2014/main" id="{C9AD9D3B-7CB8-4755-389A-19AA2D1897D3}"/>
              </a:ext>
            </a:extLst>
          </p:cNvPr>
          <p:cNvSpPr txBox="1"/>
          <p:nvPr/>
        </p:nvSpPr>
        <p:spPr>
          <a:xfrm>
            <a:off x="6690664" y="1246910"/>
            <a:ext cx="388358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Powerful but alone</a:t>
            </a:r>
          </a:p>
        </p:txBody>
      </p:sp>
      <p:sp>
        <p:nvSpPr>
          <p:cNvPr id="7" name="TextBox 6">
            <a:extLst>
              <a:ext uri="{FF2B5EF4-FFF2-40B4-BE49-F238E27FC236}">
                <a16:creationId xmlns:a16="http://schemas.microsoft.com/office/drawing/2014/main" id="{25596704-940A-E904-CD7A-AF8D618FA7DD}"/>
              </a:ext>
            </a:extLst>
          </p:cNvPr>
          <p:cNvSpPr txBox="1"/>
          <p:nvPr/>
        </p:nvSpPr>
        <p:spPr>
          <a:xfrm>
            <a:off x="6585488" y="1729778"/>
            <a:ext cx="359456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No real friends</a:t>
            </a:r>
          </a:p>
        </p:txBody>
      </p:sp>
      <p:sp>
        <p:nvSpPr>
          <p:cNvPr id="8" name="TextBox 7">
            <a:extLst>
              <a:ext uri="{FF2B5EF4-FFF2-40B4-BE49-F238E27FC236}">
                <a16:creationId xmlns:a16="http://schemas.microsoft.com/office/drawing/2014/main" id="{10A680EE-9D8E-05B6-B6AE-F86EA62C0929}"/>
              </a:ext>
            </a:extLst>
          </p:cNvPr>
          <p:cNvSpPr txBox="1"/>
          <p:nvPr/>
        </p:nvSpPr>
        <p:spPr>
          <a:xfrm>
            <a:off x="230118" y="4969944"/>
            <a:ext cx="1736272"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Scared</a:t>
            </a:r>
          </a:p>
        </p:txBody>
      </p:sp>
      <p:sp>
        <p:nvSpPr>
          <p:cNvPr id="10" name="TextBox 9">
            <a:extLst>
              <a:ext uri="{FF2B5EF4-FFF2-40B4-BE49-F238E27FC236}">
                <a16:creationId xmlns:a16="http://schemas.microsoft.com/office/drawing/2014/main" id="{A2CCCF35-6E08-753C-0CF8-D25959DE97A4}"/>
              </a:ext>
            </a:extLst>
          </p:cNvPr>
          <p:cNvSpPr txBox="1"/>
          <p:nvPr/>
        </p:nvSpPr>
        <p:spPr>
          <a:xfrm>
            <a:off x="105470" y="3784503"/>
            <a:ext cx="3321171"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Embarrassed</a:t>
            </a:r>
          </a:p>
        </p:txBody>
      </p:sp>
      <p:sp>
        <p:nvSpPr>
          <p:cNvPr id="11" name="TextBox 10">
            <a:extLst>
              <a:ext uri="{FF2B5EF4-FFF2-40B4-BE49-F238E27FC236}">
                <a16:creationId xmlns:a16="http://schemas.microsoft.com/office/drawing/2014/main" id="{0226BEFC-D5FB-1F70-043B-3DB398572AD6}"/>
              </a:ext>
            </a:extLst>
          </p:cNvPr>
          <p:cNvSpPr txBox="1"/>
          <p:nvPr/>
        </p:nvSpPr>
        <p:spPr>
          <a:xfrm>
            <a:off x="-180627" y="4334847"/>
            <a:ext cx="282345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Humiliated</a:t>
            </a:r>
          </a:p>
        </p:txBody>
      </p:sp>
      <p:sp>
        <p:nvSpPr>
          <p:cNvPr id="12" name="TextBox 11">
            <a:extLst>
              <a:ext uri="{FF2B5EF4-FFF2-40B4-BE49-F238E27FC236}">
                <a16:creationId xmlns:a16="http://schemas.microsoft.com/office/drawing/2014/main" id="{79B992E3-C24A-DB37-EF44-205F7A70BE39}"/>
              </a:ext>
            </a:extLst>
          </p:cNvPr>
          <p:cNvSpPr txBox="1"/>
          <p:nvPr/>
        </p:nvSpPr>
        <p:spPr>
          <a:xfrm>
            <a:off x="858562" y="3232193"/>
            <a:ext cx="3321171"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Disempowered</a:t>
            </a:r>
          </a:p>
        </p:txBody>
      </p:sp>
      <p:sp>
        <p:nvSpPr>
          <p:cNvPr id="14" name="TextBox 13">
            <a:extLst>
              <a:ext uri="{FF2B5EF4-FFF2-40B4-BE49-F238E27FC236}">
                <a16:creationId xmlns:a16="http://schemas.microsoft.com/office/drawing/2014/main" id="{65E49B57-698E-E795-2946-5EF06061ACBE}"/>
              </a:ext>
            </a:extLst>
          </p:cNvPr>
          <p:cNvSpPr txBox="1"/>
          <p:nvPr/>
        </p:nvSpPr>
        <p:spPr>
          <a:xfrm>
            <a:off x="9421925" y="3726137"/>
            <a:ext cx="2807414"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Helpless</a:t>
            </a:r>
          </a:p>
        </p:txBody>
      </p:sp>
      <p:sp>
        <p:nvSpPr>
          <p:cNvPr id="16" name="TextBox 15">
            <a:extLst>
              <a:ext uri="{FF2B5EF4-FFF2-40B4-BE49-F238E27FC236}">
                <a16:creationId xmlns:a16="http://schemas.microsoft.com/office/drawing/2014/main" id="{03D406C1-5034-F0CF-5F84-ABE56945CB61}"/>
              </a:ext>
            </a:extLst>
          </p:cNvPr>
          <p:cNvSpPr txBox="1"/>
          <p:nvPr/>
        </p:nvSpPr>
        <p:spPr>
          <a:xfrm>
            <a:off x="8382768" y="3175865"/>
            <a:ext cx="2707329"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Afraid for self</a:t>
            </a:r>
          </a:p>
        </p:txBody>
      </p:sp>
      <p:sp>
        <p:nvSpPr>
          <p:cNvPr id="18" name="TextBox 17">
            <a:extLst>
              <a:ext uri="{FF2B5EF4-FFF2-40B4-BE49-F238E27FC236}">
                <a16:creationId xmlns:a16="http://schemas.microsoft.com/office/drawing/2014/main" id="{D30CF925-4BF7-8809-9EC7-D0C5C1C0958F}"/>
              </a:ext>
            </a:extLst>
          </p:cNvPr>
          <p:cNvSpPr txBox="1"/>
          <p:nvPr/>
        </p:nvSpPr>
        <p:spPr>
          <a:xfrm>
            <a:off x="10006339" y="4899615"/>
            <a:ext cx="205718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Sad</a:t>
            </a:r>
          </a:p>
        </p:txBody>
      </p:sp>
      <p:sp>
        <p:nvSpPr>
          <p:cNvPr id="19" name="TextBox 18">
            <a:extLst>
              <a:ext uri="{FF2B5EF4-FFF2-40B4-BE49-F238E27FC236}">
                <a16:creationId xmlns:a16="http://schemas.microsoft.com/office/drawing/2014/main" id="{F66305B4-DCA7-AED4-FB98-6BEB0CF6E9A5}"/>
              </a:ext>
            </a:extLst>
          </p:cNvPr>
          <p:cNvSpPr txBox="1"/>
          <p:nvPr/>
        </p:nvSpPr>
        <p:spPr>
          <a:xfrm>
            <a:off x="9943931" y="4296943"/>
            <a:ext cx="2181996"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Guilty</a:t>
            </a:r>
          </a:p>
        </p:txBody>
      </p:sp>
      <p:sp>
        <p:nvSpPr>
          <p:cNvPr id="20" name="Triangle 19">
            <a:extLst>
              <a:ext uri="{FF2B5EF4-FFF2-40B4-BE49-F238E27FC236}">
                <a16:creationId xmlns:a16="http://schemas.microsoft.com/office/drawing/2014/main" id="{C06E8723-E8FE-FC28-8FE6-56BE125714DD}"/>
              </a:ext>
            </a:extLst>
          </p:cNvPr>
          <p:cNvSpPr/>
          <p:nvPr/>
        </p:nvSpPr>
        <p:spPr>
          <a:xfrm>
            <a:off x="4511824" y="3447724"/>
            <a:ext cx="3119319" cy="2481447"/>
          </a:xfrm>
          <a:prstGeom prst="triangle">
            <a:avLst>
              <a:gd name="adj" fmla="val 48978"/>
            </a:avLst>
          </a:prstGeom>
          <a:solidFill>
            <a:srgbClr val="3E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3E0099"/>
              </a:solidFill>
            </a:endParaRPr>
          </a:p>
        </p:txBody>
      </p:sp>
      <p:pic>
        <p:nvPicPr>
          <p:cNvPr id="27" name="Picture 26" descr="Graphical user interface, application, icon&#10;&#10;Description automatically generated">
            <a:extLst>
              <a:ext uri="{FF2B5EF4-FFF2-40B4-BE49-F238E27FC236}">
                <a16:creationId xmlns:a16="http://schemas.microsoft.com/office/drawing/2014/main" id="{F6F3AC65-07F3-B12E-367C-D54A5937E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026" y="3876529"/>
            <a:ext cx="1646308" cy="2195077"/>
          </a:xfrm>
          <a:prstGeom prst="rect">
            <a:avLst/>
          </a:prstGeom>
        </p:spPr>
      </p:pic>
      <p:grpSp>
        <p:nvGrpSpPr>
          <p:cNvPr id="28" name="Group 27">
            <a:extLst>
              <a:ext uri="{FF2B5EF4-FFF2-40B4-BE49-F238E27FC236}">
                <a16:creationId xmlns:a16="http://schemas.microsoft.com/office/drawing/2014/main" id="{7D112138-24DE-5789-C599-5665C5412642}"/>
              </a:ext>
            </a:extLst>
          </p:cNvPr>
          <p:cNvGrpSpPr/>
          <p:nvPr/>
        </p:nvGrpSpPr>
        <p:grpSpPr>
          <a:xfrm>
            <a:off x="5256421" y="1156900"/>
            <a:ext cx="1463134" cy="1950845"/>
            <a:chOff x="4113421" y="1006110"/>
            <a:chExt cx="1463134" cy="1950845"/>
          </a:xfrm>
        </p:grpSpPr>
        <p:pic>
          <p:nvPicPr>
            <p:cNvPr id="29" name="Picture 28" descr="Icon&#10;&#10;Description automatically generated">
              <a:extLst>
                <a:ext uri="{FF2B5EF4-FFF2-40B4-BE49-F238E27FC236}">
                  <a16:creationId xmlns:a16="http://schemas.microsoft.com/office/drawing/2014/main" id="{302E83CE-E7E6-8233-8938-3EC737866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31" name="Straight Connector 30">
              <a:extLst>
                <a:ext uri="{FF2B5EF4-FFF2-40B4-BE49-F238E27FC236}">
                  <a16:creationId xmlns:a16="http://schemas.microsoft.com/office/drawing/2014/main" id="{2341FFE0-5775-C235-C515-C028B1886FEB}"/>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C97938-DBA1-898D-9F2C-7E4379E7F756}"/>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983C80D-68DF-218A-6BA0-99664FAAE630}"/>
              </a:ext>
            </a:extLst>
          </p:cNvPr>
          <p:cNvGrpSpPr/>
          <p:nvPr/>
        </p:nvGrpSpPr>
        <p:grpSpPr>
          <a:xfrm>
            <a:off x="8538476" y="3906365"/>
            <a:ext cx="1373095" cy="1852226"/>
            <a:chOff x="6177136" y="3964864"/>
            <a:chExt cx="1373095" cy="1852226"/>
          </a:xfrm>
        </p:grpSpPr>
        <p:pic>
          <p:nvPicPr>
            <p:cNvPr id="34" name="Picture 33" descr="Icon&#10;&#10;Description automatically generated">
              <a:extLst>
                <a:ext uri="{FF2B5EF4-FFF2-40B4-BE49-F238E27FC236}">
                  <a16:creationId xmlns:a16="http://schemas.microsoft.com/office/drawing/2014/main" id="{98FC3F2C-033F-58F9-E143-F1BF638A913D}"/>
                </a:ext>
              </a:extLst>
            </p:cNvPr>
            <p:cNvPicPr>
              <a:picLocks noChangeAspect="1"/>
            </p:cNvPicPr>
            <p:nvPr/>
          </p:nvPicPr>
          <p:blipFill rotWithShape="1">
            <a:blip r:embed="rId5">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35" name="Picture 34" descr="Icon&#10;&#10;Description automatically generated">
              <a:extLst>
                <a:ext uri="{FF2B5EF4-FFF2-40B4-BE49-F238E27FC236}">
                  <a16:creationId xmlns:a16="http://schemas.microsoft.com/office/drawing/2014/main" id="{EEF57CFC-C3FF-08AA-E8C3-47C6CB5C4CD3}"/>
                </a:ext>
              </a:extLst>
            </p:cNvPr>
            <p:cNvPicPr>
              <a:picLocks noChangeAspect="1"/>
            </p:cNvPicPr>
            <p:nvPr/>
          </p:nvPicPr>
          <p:blipFill rotWithShape="1">
            <a:blip r:embed="rId6">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42" name="TextBox 41">
            <a:extLst>
              <a:ext uri="{FF2B5EF4-FFF2-40B4-BE49-F238E27FC236}">
                <a16:creationId xmlns:a16="http://schemas.microsoft.com/office/drawing/2014/main" id="{B4BCF7B3-6086-F903-15AC-BB3D6137B4DF}"/>
              </a:ext>
            </a:extLst>
          </p:cNvPr>
          <p:cNvSpPr txBox="1"/>
          <p:nvPr/>
        </p:nvSpPr>
        <p:spPr>
          <a:xfrm>
            <a:off x="5080131" y="2885092"/>
            <a:ext cx="1815714"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BULLY</a:t>
            </a:r>
          </a:p>
        </p:txBody>
      </p:sp>
      <p:sp>
        <p:nvSpPr>
          <p:cNvPr id="43" name="TextBox 42">
            <a:extLst>
              <a:ext uri="{FF2B5EF4-FFF2-40B4-BE49-F238E27FC236}">
                <a16:creationId xmlns:a16="http://schemas.microsoft.com/office/drawing/2014/main" id="{B312560B-ED07-B5F8-B2CA-033925A1284A}"/>
              </a:ext>
            </a:extLst>
          </p:cNvPr>
          <p:cNvSpPr txBox="1"/>
          <p:nvPr/>
        </p:nvSpPr>
        <p:spPr>
          <a:xfrm>
            <a:off x="710482" y="5652172"/>
            <a:ext cx="402722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BULLIED VICTIM</a:t>
            </a:r>
          </a:p>
        </p:txBody>
      </p:sp>
      <p:sp>
        <p:nvSpPr>
          <p:cNvPr id="44" name="TextBox 43">
            <a:extLst>
              <a:ext uri="{FF2B5EF4-FFF2-40B4-BE49-F238E27FC236}">
                <a16:creationId xmlns:a16="http://schemas.microsoft.com/office/drawing/2014/main" id="{0E4D3AFD-8A59-0E1D-571B-22DE428568A5}"/>
              </a:ext>
            </a:extLst>
          </p:cNvPr>
          <p:cNvSpPr txBox="1"/>
          <p:nvPr/>
        </p:nvSpPr>
        <p:spPr>
          <a:xfrm>
            <a:off x="7579327" y="5649533"/>
            <a:ext cx="3340403" cy="553998"/>
          </a:xfrm>
          <a:prstGeom prst="rect">
            <a:avLst/>
          </a:prstGeom>
          <a:noFill/>
        </p:spPr>
        <p:txBody>
          <a:bodyPr wrap="square" rtlCol="0">
            <a:spAutoFit/>
          </a:bodyPr>
          <a:lstStyle/>
          <a:p>
            <a:pPr algn="ctr"/>
            <a:r>
              <a:rPr lang="en-US" sz="3000" dirty="0">
                <a:solidFill>
                  <a:srgbClr val="3E0099"/>
                </a:solidFill>
                <a:latin typeface="Arial Rounded MT Bold" panose="020F0704030504030204" pitchFamily="34" charset="77"/>
              </a:rPr>
              <a:t>BYSTANDER</a:t>
            </a:r>
          </a:p>
        </p:txBody>
      </p:sp>
      <p:sp>
        <p:nvSpPr>
          <p:cNvPr id="48" name="TextBox 47">
            <a:extLst>
              <a:ext uri="{FF2B5EF4-FFF2-40B4-BE49-F238E27FC236}">
                <a16:creationId xmlns:a16="http://schemas.microsoft.com/office/drawing/2014/main" id="{D9DF5E99-0BD9-93DE-EDF1-858D6C1DE3C0}"/>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are they feeling?</a:t>
            </a:r>
          </a:p>
        </p:txBody>
      </p:sp>
      <p:pic>
        <p:nvPicPr>
          <p:cNvPr id="51" name="Graphic 50" descr="Heart with solid fill">
            <a:extLst>
              <a:ext uri="{FF2B5EF4-FFF2-40B4-BE49-F238E27FC236}">
                <a16:creationId xmlns:a16="http://schemas.microsoft.com/office/drawing/2014/main" id="{4EB7FB05-3C7E-0FB3-4C74-E19B1AA67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0591" y="4431651"/>
            <a:ext cx="1188767" cy="1188767"/>
          </a:xfrm>
          <a:prstGeom prst="rect">
            <a:avLst/>
          </a:prstGeom>
        </p:spPr>
      </p:pic>
    </p:spTree>
    <p:extLst>
      <p:ext uri="{BB962C8B-B14F-4D97-AF65-F5344CB8AC3E}">
        <p14:creationId xmlns:p14="http://schemas.microsoft.com/office/powerpoint/2010/main" val="3910169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1+#ppt_w/2"/>
                                          </p:val>
                                        </p:tav>
                                        <p:tav tm="100000">
                                          <p:val>
                                            <p:strVal val="#ppt_x"/>
                                          </p:val>
                                        </p:tav>
                                      </p:tavLst>
                                    </p:anim>
                                    <p:anim calcmode="lin" valueType="num">
                                      <p:cBhvr additive="base">
                                        <p:cTn id="7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p:bldP spid="12" grpId="0"/>
      <p:bldP spid="14" grpId="0"/>
      <p:bldP spid="16"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3E5F2-265D-8966-7A88-403972AD03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pSp>
        <p:nvGrpSpPr>
          <p:cNvPr id="15" name="Group 14">
            <a:extLst>
              <a:ext uri="{FF2B5EF4-FFF2-40B4-BE49-F238E27FC236}">
                <a16:creationId xmlns:a16="http://schemas.microsoft.com/office/drawing/2014/main" id="{97032DC0-3978-796E-C7B0-8B203160F6C3}"/>
              </a:ext>
            </a:extLst>
          </p:cNvPr>
          <p:cNvGrpSpPr/>
          <p:nvPr/>
        </p:nvGrpSpPr>
        <p:grpSpPr>
          <a:xfrm>
            <a:off x="2863420" y="867706"/>
            <a:ext cx="5990294" cy="5990294"/>
            <a:chOff x="2863420" y="867706"/>
            <a:chExt cx="5990294" cy="5990294"/>
          </a:xfrm>
        </p:grpSpPr>
        <p:pic>
          <p:nvPicPr>
            <p:cNvPr id="9" name="Graphic 8" descr="Circles with arrows with solid fill">
              <a:extLst>
                <a:ext uri="{FF2B5EF4-FFF2-40B4-BE49-F238E27FC236}">
                  <a16:creationId xmlns:a16="http://schemas.microsoft.com/office/drawing/2014/main" id="{9B794D7F-17B9-09D8-11EE-E9D5C93119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3420" y="867706"/>
              <a:ext cx="5990294" cy="5990294"/>
            </a:xfrm>
            <a:prstGeom prst="rect">
              <a:avLst/>
            </a:prstGeom>
          </p:spPr>
        </p:pic>
        <p:pic>
          <p:nvPicPr>
            <p:cNvPr id="13" name="Graphic 12" descr="Heart with solid fill">
              <a:extLst>
                <a:ext uri="{FF2B5EF4-FFF2-40B4-BE49-F238E27FC236}">
                  <a16:creationId xmlns:a16="http://schemas.microsoft.com/office/drawing/2014/main" id="{9A095935-1063-7F15-8725-7BFD82F06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3679" y="2887965"/>
              <a:ext cx="1949776" cy="1949776"/>
            </a:xfrm>
            <a:prstGeom prst="rect">
              <a:avLst/>
            </a:prstGeom>
          </p:spPr>
        </p:pic>
      </p:grpSp>
      <p:sp>
        <p:nvSpPr>
          <p:cNvPr id="3" name="TextBox 2">
            <a:extLst>
              <a:ext uri="{FF2B5EF4-FFF2-40B4-BE49-F238E27FC236}">
                <a16:creationId xmlns:a16="http://schemas.microsoft.com/office/drawing/2014/main" id="{66BB72FE-93BA-53E1-A11D-41C361A9DB19}"/>
              </a:ext>
            </a:extLst>
          </p:cNvPr>
          <p:cNvSpPr txBox="1"/>
          <p:nvPr/>
        </p:nvSpPr>
        <p:spPr>
          <a:xfrm>
            <a:off x="1892763" y="1750897"/>
            <a:ext cx="3351875"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Angry &amp; scared</a:t>
            </a:r>
          </a:p>
        </p:txBody>
      </p:sp>
      <p:sp>
        <p:nvSpPr>
          <p:cNvPr id="4" name="TextBox 3">
            <a:extLst>
              <a:ext uri="{FF2B5EF4-FFF2-40B4-BE49-F238E27FC236}">
                <a16:creationId xmlns:a16="http://schemas.microsoft.com/office/drawing/2014/main" id="{EFCC65D9-D450-FCEB-D7B4-DE0875F48F26}"/>
              </a:ext>
            </a:extLst>
          </p:cNvPr>
          <p:cNvSpPr txBox="1"/>
          <p:nvPr/>
        </p:nvSpPr>
        <p:spPr>
          <a:xfrm>
            <a:off x="2896283" y="1240850"/>
            <a:ext cx="2587649"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Ashamed</a:t>
            </a:r>
          </a:p>
        </p:txBody>
      </p:sp>
      <p:sp>
        <p:nvSpPr>
          <p:cNvPr id="6" name="TextBox 5">
            <a:extLst>
              <a:ext uri="{FF2B5EF4-FFF2-40B4-BE49-F238E27FC236}">
                <a16:creationId xmlns:a16="http://schemas.microsoft.com/office/drawing/2014/main" id="{C9AD9D3B-7CB8-4755-389A-19AA2D1897D3}"/>
              </a:ext>
            </a:extLst>
          </p:cNvPr>
          <p:cNvSpPr txBox="1"/>
          <p:nvPr/>
        </p:nvSpPr>
        <p:spPr>
          <a:xfrm>
            <a:off x="6690664" y="1246910"/>
            <a:ext cx="388358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Powerful but alone</a:t>
            </a:r>
          </a:p>
        </p:txBody>
      </p:sp>
      <p:sp>
        <p:nvSpPr>
          <p:cNvPr id="7" name="TextBox 6">
            <a:extLst>
              <a:ext uri="{FF2B5EF4-FFF2-40B4-BE49-F238E27FC236}">
                <a16:creationId xmlns:a16="http://schemas.microsoft.com/office/drawing/2014/main" id="{25596704-940A-E904-CD7A-AF8D618FA7DD}"/>
              </a:ext>
            </a:extLst>
          </p:cNvPr>
          <p:cNvSpPr txBox="1"/>
          <p:nvPr/>
        </p:nvSpPr>
        <p:spPr>
          <a:xfrm>
            <a:off x="6585488" y="1729778"/>
            <a:ext cx="359456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No real friends</a:t>
            </a:r>
          </a:p>
        </p:txBody>
      </p:sp>
      <p:sp>
        <p:nvSpPr>
          <p:cNvPr id="8" name="TextBox 7">
            <a:extLst>
              <a:ext uri="{FF2B5EF4-FFF2-40B4-BE49-F238E27FC236}">
                <a16:creationId xmlns:a16="http://schemas.microsoft.com/office/drawing/2014/main" id="{10A680EE-9D8E-05B6-B6AE-F86EA62C0929}"/>
              </a:ext>
            </a:extLst>
          </p:cNvPr>
          <p:cNvSpPr txBox="1"/>
          <p:nvPr/>
        </p:nvSpPr>
        <p:spPr>
          <a:xfrm>
            <a:off x="230118" y="4969944"/>
            <a:ext cx="1736272"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Scared</a:t>
            </a:r>
          </a:p>
        </p:txBody>
      </p:sp>
      <p:sp>
        <p:nvSpPr>
          <p:cNvPr id="10" name="TextBox 9">
            <a:extLst>
              <a:ext uri="{FF2B5EF4-FFF2-40B4-BE49-F238E27FC236}">
                <a16:creationId xmlns:a16="http://schemas.microsoft.com/office/drawing/2014/main" id="{A2CCCF35-6E08-753C-0CF8-D25959DE97A4}"/>
              </a:ext>
            </a:extLst>
          </p:cNvPr>
          <p:cNvSpPr txBox="1"/>
          <p:nvPr/>
        </p:nvSpPr>
        <p:spPr>
          <a:xfrm>
            <a:off x="105470" y="3784503"/>
            <a:ext cx="3321171"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Embarrassed</a:t>
            </a:r>
          </a:p>
        </p:txBody>
      </p:sp>
      <p:sp>
        <p:nvSpPr>
          <p:cNvPr id="11" name="TextBox 10">
            <a:extLst>
              <a:ext uri="{FF2B5EF4-FFF2-40B4-BE49-F238E27FC236}">
                <a16:creationId xmlns:a16="http://schemas.microsoft.com/office/drawing/2014/main" id="{0226BEFC-D5FB-1F70-043B-3DB398572AD6}"/>
              </a:ext>
            </a:extLst>
          </p:cNvPr>
          <p:cNvSpPr txBox="1"/>
          <p:nvPr/>
        </p:nvSpPr>
        <p:spPr>
          <a:xfrm>
            <a:off x="-180627" y="4334847"/>
            <a:ext cx="282345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Humiliated</a:t>
            </a:r>
          </a:p>
        </p:txBody>
      </p:sp>
      <p:sp>
        <p:nvSpPr>
          <p:cNvPr id="12" name="TextBox 11">
            <a:extLst>
              <a:ext uri="{FF2B5EF4-FFF2-40B4-BE49-F238E27FC236}">
                <a16:creationId xmlns:a16="http://schemas.microsoft.com/office/drawing/2014/main" id="{79B992E3-C24A-DB37-EF44-205F7A70BE39}"/>
              </a:ext>
            </a:extLst>
          </p:cNvPr>
          <p:cNvSpPr txBox="1"/>
          <p:nvPr/>
        </p:nvSpPr>
        <p:spPr>
          <a:xfrm>
            <a:off x="858562" y="3232193"/>
            <a:ext cx="3321171"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Disempowered</a:t>
            </a:r>
          </a:p>
        </p:txBody>
      </p:sp>
      <p:sp>
        <p:nvSpPr>
          <p:cNvPr id="14" name="TextBox 13">
            <a:extLst>
              <a:ext uri="{FF2B5EF4-FFF2-40B4-BE49-F238E27FC236}">
                <a16:creationId xmlns:a16="http://schemas.microsoft.com/office/drawing/2014/main" id="{65E49B57-698E-E795-2946-5EF06061ACBE}"/>
              </a:ext>
            </a:extLst>
          </p:cNvPr>
          <p:cNvSpPr txBox="1"/>
          <p:nvPr/>
        </p:nvSpPr>
        <p:spPr>
          <a:xfrm>
            <a:off x="9421925" y="3726137"/>
            <a:ext cx="2807414"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Helpless</a:t>
            </a:r>
          </a:p>
        </p:txBody>
      </p:sp>
      <p:sp>
        <p:nvSpPr>
          <p:cNvPr id="16" name="TextBox 15">
            <a:extLst>
              <a:ext uri="{FF2B5EF4-FFF2-40B4-BE49-F238E27FC236}">
                <a16:creationId xmlns:a16="http://schemas.microsoft.com/office/drawing/2014/main" id="{03D406C1-5034-F0CF-5F84-ABE56945CB61}"/>
              </a:ext>
            </a:extLst>
          </p:cNvPr>
          <p:cNvSpPr txBox="1"/>
          <p:nvPr/>
        </p:nvSpPr>
        <p:spPr>
          <a:xfrm>
            <a:off x="8382768" y="3175865"/>
            <a:ext cx="2707329"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Afraid for self</a:t>
            </a:r>
          </a:p>
        </p:txBody>
      </p:sp>
      <p:sp>
        <p:nvSpPr>
          <p:cNvPr id="18" name="TextBox 17">
            <a:extLst>
              <a:ext uri="{FF2B5EF4-FFF2-40B4-BE49-F238E27FC236}">
                <a16:creationId xmlns:a16="http://schemas.microsoft.com/office/drawing/2014/main" id="{D30CF925-4BF7-8809-9EC7-D0C5C1C0958F}"/>
              </a:ext>
            </a:extLst>
          </p:cNvPr>
          <p:cNvSpPr txBox="1"/>
          <p:nvPr/>
        </p:nvSpPr>
        <p:spPr>
          <a:xfrm>
            <a:off x="10006339" y="4899615"/>
            <a:ext cx="2057180"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Sad</a:t>
            </a:r>
          </a:p>
        </p:txBody>
      </p:sp>
      <p:sp>
        <p:nvSpPr>
          <p:cNvPr id="19" name="TextBox 18">
            <a:extLst>
              <a:ext uri="{FF2B5EF4-FFF2-40B4-BE49-F238E27FC236}">
                <a16:creationId xmlns:a16="http://schemas.microsoft.com/office/drawing/2014/main" id="{F66305B4-DCA7-AED4-FB98-6BEB0CF6E9A5}"/>
              </a:ext>
            </a:extLst>
          </p:cNvPr>
          <p:cNvSpPr txBox="1"/>
          <p:nvPr/>
        </p:nvSpPr>
        <p:spPr>
          <a:xfrm>
            <a:off x="9943931" y="4296943"/>
            <a:ext cx="2181996" cy="553998"/>
          </a:xfrm>
          <a:prstGeom prst="rect">
            <a:avLst/>
          </a:prstGeom>
          <a:noFill/>
        </p:spPr>
        <p:txBody>
          <a:bodyPr wrap="square" rtlCol="0">
            <a:spAutoFit/>
          </a:bodyPr>
          <a:lstStyle>
            <a:defPPr>
              <a:defRPr lang="en-US"/>
            </a:defPPr>
            <a:lvl1pPr algn="ctr">
              <a:defRPr sz="3000">
                <a:solidFill>
                  <a:srgbClr val="3E0099"/>
                </a:solidFill>
                <a:latin typeface="Arial Rounded MT Bold" panose="020F0704030504030204" pitchFamily="34" charset="77"/>
              </a:defRPr>
            </a:lvl1pPr>
          </a:lstStyle>
          <a:p>
            <a:r>
              <a:rPr lang="en-US" dirty="0"/>
              <a:t>Guilty</a:t>
            </a:r>
          </a:p>
        </p:txBody>
      </p:sp>
      <p:pic>
        <p:nvPicPr>
          <p:cNvPr id="27" name="Picture 26" descr="Graphical user interface, application, icon&#10;&#10;Description automatically generated">
            <a:extLst>
              <a:ext uri="{FF2B5EF4-FFF2-40B4-BE49-F238E27FC236}">
                <a16:creationId xmlns:a16="http://schemas.microsoft.com/office/drawing/2014/main" id="{F6F3AC65-07F3-B12E-367C-D54A5937ED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1298" y="3985321"/>
            <a:ext cx="1646308" cy="2195077"/>
          </a:xfrm>
          <a:prstGeom prst="rect">
            <a:avLst/>
          </a:prstGeom>
        </p:spPr>
      </p:pic>
      <p:grpSp>
        <p:nvGrpSpPr>
          <p:cNvPr id="28" name="Group 27">
            <a:extLst>
              <a:ext uri="{FF2B5EF4-FFF2-40B4-BE49-F238E27FC236}">
                <a16:creationId xmlns:a16="http://schemas.microsoft.com/office/drawing/2014/main" id="{7D112138-24DE-5789-C599-5665C5412642}"/>
              </a:ext>
            </a:extLst>
          </p:cNvPr>
          <p:cNvGrpSpPr/>
          <p:nvPr/>
        </p:nvGrpSpPr>
        <p:grpSpPr>
          <a:xfrm>
            <a:off x="5256484" y="1129811"/>
            <a:ext cx="1463134" cy="1950845"/>
            <a:chOff x="4113421" y="1006110"/>
            <a:chExt cx="1463134" cy="1950845"/>
          </a:xfrm>
        </p:grpSpPr>
        <p:pic>
          <p:nvPicPr>
            <p:cNvPr id="29" name="Picture 28" descr="Icon&#10;&#10;Description automatically generated">
              <a:extLst>
                <a:ext uri="{FF2B5EF4-FFF2-40B4-BE49-F238E27FC236}">
                  <a16:creationId xmlns:a16="http://schemas.microsoft.com/office/drawing/2014/main" id="{302E83CE-E7E6-8233-8938-3EC737866D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31" name="Straight Connector 30">
              <a:extLst>
                <a:ext uri="{FF2B5EF4-FFF2-40B4-BE49-F238E27FC236}">
                  <a16:creationId xmlns:a16="http://schemas.microsoft.com/office/drawing/2014/main" id="{2341FFE0-5775-C235-C515-C028B1886FEB}"/>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C97938-DBA1-898D-9F2C-7E4379E7F756}"/>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983C80D-68DF-218A-6BA0-99664FAAE630}"/>
              </a:ext>
            </a:extLst>
          </p:cNvPr>
          <p:cNvGrpSpPr/>
          <p:nvPr/>
        </p:nvGrpSpPr>
        <p:grpSpPr>
          <a:xfrm>
            <a:off x="7160362" y="3718032"/>
            <a:ext cx="1373095" cy="1852226"/>
            <a:chOff x="6177136" y="3964864"/>
            <a:chExt cx="1373095" cy="1852226"/>
          </a:xfrm>
        </p:grpSpPr>
        <p:pic>
          <p:nvPicPr>
            <p:cNvPr id="34" name="Picture 33" descr="Icon&#10;&#10;Description automatically generated">
              <a:extLst>
                <a:ext uri="{FF2B5EF4-FFF2-40B4-BE49-F238E27FC236}">
                  <a16:creationId xmlns:a16="http://schemas.microsoft.com/office/drawing/2014/main" id="{98FC3F2C-033F-58F9-E143-F1BF638A913D}"/>
                </a:ext>
              </a:extLst>
            </p:cNvPr>
            <p:cNvPicPr>
              <a:picLocks noChangeAspect="1"/>
            </p:cNvPicPr>
            <p:nvPr/>
          </p:nvPicPr>
          <p:blipFill rotWithShape="1">
            <a:blip r:embed="rId9">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35" name="Picture 34" descr="Icon&#10;&#10;Description automatically generated">
              <a:extLst>
                <a:ext uri="{FF2B5EF4-FFF2-40B4-BE49-F238E27FC236}">
                  <a16:creationId xmlns:a16="http://schemas.microsoft.com/office/drawing/2014/main" id="{EEF57CFC-C3FF-08AA-E8C3-47C6CB5C4CD3}"/>
                </a:ext>
              </a:extLst>
            </p:cNvPr>
            <p:cNvPicPr>
              <a:picLocks noChangeAspect="1"/>
            </p:cNvPicPr>
            <p:nvPr/>
          </p:nvPicPr>
          <p:blipFill rotWithShape="1">
            <a:blip r:embed="rId10">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48" name="TextBox 47">
            <a:extLst>
              <a:ext uri="{FF2B5EF4-FFF2-40B4-BE49-F238E27FC236}">
                <a16:creationId xmlns:a16="http://schemas.microsoft.com/office/drawing/2014/main" id="{D9DF5E99-0BD9-93DE-EDF1-858D6C1DE3C0}"/>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Let’s take away the labels</a:t>
            </a:r>
          </a:p>
        </p:txBody>
      </p:sp>
    </p:spTree>
    <p:extLst>
      <p:ext uri="{BB962C8B-B14F-4D97-AF65-F5344CB8AC3E}">
        <p14:creationId xmlns:p14="http://schemas.microsoft.com/office/powerpoint/2010/main" val="7695919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12" y="6159"/>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Rounded MT Bold" panose="020F0704030504030204" pitchFamily="34" charset="77"/>
            </a:endParaRPr>
          </a:p>
        </p:txBody>
      </p:sp>
      <p:pic>
        <p:nvPicPr>
          <p:cNvPr id="3" name="Graphic 2" descr="Clock with solid fill">
            <a:extLst>
              <a:ext uri="{FF2B5EF4-FFF2-40B4-BE49-F238E27FC236}">
                <a16:creationId xmlns:a16="http://schemas.microsoft.com/office/drawing/2014/main" id="{A3D4EA57-A3C5-56DF-FD17-8EAF1915C9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5911" y="280152"/>
            <a:ext cx="1054075" cy="1054075"/>
          </a:xfrm>
          <a:prstGeom prst="rect">
            <a:avLst/>
          </a:prstGeom>
        </p:spPr>
      </p:pic>
      <p:grpSp>
        <p:nvGrpSpPr>
          <p:cNvPr id="62" name="Group 61">
            <a:extLst>
              <a:ext uri="{FF2B5EF4-FFF2-40B4-BE49-F238E27FC236}">
                <a16:creationId xmlns:a16="http://schemas.microsoft.com/office/drawing/2014/main" id="{22455F23-D130-6514-791F-027D5FD0BC49}"/>
              </a:ext>
            </a:extLst>
          </p:cNvPr>
          <p:cNvGrpSpPr/>
          <p:nvPr/>
        </p:nvGrpSpPr>
        <p:grpSpPr>
          <a:xfrm>
            <a:off x="-20556" y="1678117"/>
            <a:ext cx="2383383" cy="1864474"/>
            <a:chOff x="-20556" y="1881313"/>
            <a:chExt cx="2383383" cy="1864474"/>
          </a:xfrm>
        </p:grpSpPr>
        <p:pic>
          <p:nvPicPr>
            <p:cNvPr id="11" name="Graphic 10" descr="Hand with solid fill">
              <a:extLst>
                <a:ext uri="{FF2B5EF4-FFF2-40B4-BE49-F238E27FC236}">
                  <a16:creationId xmlns:a16="http://schemas.microsoft.com/office/drawing/2014/main" id="{71A16CF4-A7BB-A94A-CF1B-6F49ECB0CC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661" y="1928367"/>
              <a:ext cx="742480" cy="742480"/>
            </a:xfrm>
            <a:prstGeom prst="rect">
              <a:avLst/>
            </a:prstGeom>
          </p:spPr>
        </p:pic>
        <p:sp>
          <p:nvSpPr>
            <p:cNvPr id="13" name="TextBox 12">
              <a:extLst>
                <a:ext uri="{FF2B5EF4-FFF2-40B4-BE49-F238E27FC236}">
                  <a16:creationId xmlns:a16="http://schemas.microsoft.com/office/drawing/2014/main" id="{11E9D257-6712-B816-A7DD-9D5B6D841C18}"/>
                </a:ext>
              </a:extLst>
            </p:cNvPr>
            <p:cNvSpPr txBox="1"/>
            <p:nvPr/>
          </p:nvSpPr>
          <p:spPr>
            <a:xfrm>
              <a:off x="-20556" y="2822457"/>
              <a:ext cx="2383383"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WELCOME </a:t>
              </a:r>
            </a:p>
            <a:p>
              <a:pPr algn="ctr">
                <a:defRPr/>
              </a:pPr>
              <a:r>
                <a:rPr lang="en-ZA" b="1" dirty="0">
                  <a:solidFill>
                    <a:srgbClr val="3E0099"/>
                  </a:solidFill>
                  <a:latin typeface="Century Gothic" panose="020B0502020202020204" pitchFamily="34" charset="0"/>
                  <a:ea typeface="MS PGothic" panose="020B0600070205080204" pitchFamily="34" charset="-128"/>
                </a:rPr>
                <a:t>&amp; BULLY STORIES </a:t>
              </a:r>
            </a:p>
            <a:p>
              <a:pPr algn="ctr">
                <a:defRPr/>
              </a:pPr>
              <a:r>
                <a:rPr lang="en-ZA" b="1" dirty="0">
                  <a:solidFill>
                    <a:srgbClr val="3E0099"/>
                  </a:solidFill>
                  <a:latin typeface="Century Gothic" panose="020B0502020202020204" pitchFamily="34" charset="0"/>
                  <a:ea typeface="MS PGothic" panose="020B0600070205080204" pitchFamily="34" charset="-128"/>
                </a:rPr>
                <a:t>30 MINS</a:t>
              </a:r>
            </a:p>
          </p:txBody>
        </p:sp>
        <p:pic>
          <p:nvPicPr>
            <p:cNvPr id="32" name="Picture 31" descr="Icon&#10;&#10;Description automatically generated">
              <a:extLst>
                <a:ext uri="{FF2B5EF4-FFF2-40B4-BE49-F238E27FC236}">
                  <a16:creationId xmlns:a16="http://schemas.microsoft.com/office/drawing/2014/main" id="{DD82E84D-8560-17AF-816B-1E22D9ABAA38}"/>
                </a:ext>
              </a:extLst>
            </p:cNvPr>
            <p:cNvPicPr>
              <a:picLocks noChangeAspect="1"/>
            </p:cNvPicPr>
            <p:nvPr/>
          </p:nvPicPr>
          <p:blipFill>
            <a:blip r:embed="rId8"/>
            <a:stretch>
              <a:fillRect/>
            </a:stretch>
          </p:blipFill>
          <p:spPr>
            <a:xfrm>
              <a:off x="1070899" y="1881313"/>
              <a:ext cx="754685" cy="780709"/>
            </a:xfrm>
            <a:prstGeom prst="rect">
              <a:avLst/>
            </a:prstGeom>
          </p:spPr>
        </p:pic>
      </p:grpSp>
      <p:grpSp>
        <p:nvGrpSpPr>
          <p:cNvPr id="67" name="Group 66">
            <a:extLst>
              <a:ext uri="{FF2B5EF4-FFF2-40B4-BE49-F238E27FC236}">
                <a16:creationId xmlns:a16="http://schemas.microsoft.com/office/drawing/2014/main" id="{0436BF00-9F78-19D6-3315-C26310D8B3C5}"/>
              </a:ext>
            </a:extLst>
          </p:cNvPr>
          <p:cNvGrpSpPr/>
          <p:nvPr/>
        </p:nvGrpSpPr>
        <p:grpSpPr>
          <a:xfrm>
            <a:off x="7323769" y="1543845"/>
            <a:ext cx="2455658" cy="2956089"/>
            <a:chOff x="7323769" y="1747041"/>
            <a:chExt cx="2455658" cy="2956089"/>
          </a:xfrm>
        </p:grpSpPr>
        <p:sp>
          <p:nvSpPr>
            <p:cNvPr id="23" name="TextBox 22">
              <a:extLst>
                <a:ext uri="{FF2B5EF4-FFF2-40B4-BE49-F238E27FC236}">
                  <a16:creationId xmlns:a16="http://schemas.microsoft.com/office/drawing/2014/main" id="{6DD5A70D-2001-B26E-1570-1FFDF238648F}"/>
                </a:ext>
              </a:extLst>
            </p:cNvPr>
            <p:cNvSpPr txBox="1"/>
            <p:nvPr/>
          </p:nvSpPr>
          <p:spPr>
            <a:xfrm>
              <a:off x="7323769" y="2839313"/>
              <a:ext cx="2455658"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PARTNERSHIP EXERCISE</a:t>
              </a:r>
            </a:p>
            <a:p>
              <a:pPr algn="ctr">
                <a:defRPr/>
              </a:pPr>
              <a:r>
                <a:rPr lang="en-ZA" b="1" dirty="0">
                  <a:solidFill>
                    <a:srgbClr val="3E0099"/>
                  </a:solidFill>
                  <a:latin typeface="Century Gothic" panose="020B0502020202020204" pitchFamily="34" charset="0"/>
                  <a:ea typeface="MS PGothic" panose="020B0600070205080204" pitchFamily="34" charset="-128"/>
                </a:rPr>
                <a:t>30 MINS</a:t>
              </a:r>
            </a:p>
          </p:txBody>
        </p:sp>
        <p:pic>
          <p:nvPicPr>
            <p:cNvPr id="30" name="Graphic 29" descr="Handshake with solid fill">
              <a:extLst>
                <a:ext uri="{FF2B5EF4-FFF2-40B4-BE49-F238E27FC236}">
                  <a16:creationId xmlns:a16="http://schemas.microsoft.com/office/drawing/2014/main" id="{EA0BF846-D092-0FB1-23E5-3A07624AD5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6212" y="1747041"/>
              <a:ext cx="1246402" cy="1067850"/>
            </a:xfrm>
            <a:prstGeom prst="rect">
              <a:avLst/>
            </a:prstGeom>
          </p:spPr>
        </p:pic>
        <p:grpSp>
          <p:nvGrpSpPr>
            <p:cNvPr id="58" name="Group 57">
              <a:extLst>
                <a:ext uri="{FF2B5EF4-FFF2-40B4-BE49-F238E27FC236}">
                  <a16:creationId xmlns:a16="http://schemas.microsoft.com/office/drawing/2014/main" id="{FBC10808-D2CE-91E4-C98A-7AF2F2FF0E3F}"/>
                </a:ext>
              </a:extLst>
            </p:cNvPr>
            <p:cNvGrpSpPr/>
            <p:nvPr/>
          </p:nvGrpSpPr>
          <p:grpSpPr>
            <a:xfrm>
              <a:off x="7654104" y="3855583"/>
              <a:ext cx="964843" cy="847547"/>
              <a:chOff x="7654104" y="3855583"/>
              <a:chExt cx="964843" cy="847547"/>
            </a:xfrm>
          </p:grpSpPr>
          <p:sp>
            <p:nvSpPr>
              <p:cNvPr id="50" name="Right Arrow 49">
                <a:extLst>
                  <a:ext uri="{FF2B5EF4-FFF2-40B4-BE49-F238E27FC236}">
                    <a16:creationId xmlns:a16="http://schemas.microsoft.com/office/drawing/2014/main" id="{5885C67A-522A-A08E-D2D6-D0871A6FA0C3}"/>
                  </a:ext>
                </a:extLst>
              </p:cNvPr>
              <p:cNvSpPr/>
              <p:nvPr/>
            </p:nvSpPr>
            <p:spPr>
              <a:xfrm rot="19286340">
                <a:off x="7979892" y="3855583"/>
                <a:ext cx="639055"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7DCD3D2-5E00-A585-AE6F-9C6005032016}"/>
                  </a:ext>
                </a:extLst>
              </p:cNvPr>
              <p:cNvSpPr/>
              <p:nvPr/>
            </p:nvSpPr>
            <p:spPr>
              <a:xfrm>
                <a:off x="7654104" y="3972609"/>
                <a:ext cx="727794" cy="730521"/>
              </a:xfrm>
              <a:prstGeom prst="ellips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solidFill>
                      <a:schemeClr val="bg1"/>
                    </a:solidFill>
                    <a:latin typeface="Arial Rounded MT Bold" panose="020F0704030504030204" pitchFamily="34" charset="77"/>
                    <a:cs typeface="Arial" panose="020B0604020202020204" pitchFamily="34" charset="0"/>
                  </a:rPr>
                  <a:t>TAKE</a:t>
                </a:r>
              </a:p>
              <a:p>
                <a:pPr algn="ctr"/>
                <a:r>
                  <a:rPr lang="en-US" sz="1600" dirty="0">
                    <a:solidFill>
                      <a:schemeClr val="bg1"/>
                    </a:solidFill>
                    <a:latin typeface="Arial Rounded MT Bold" panose="020F0704030504030204" pitchFamily="34" charset="77"/>
                    <a:cs typeface="Arial" panose="020B0604020202020204" pitchFamily="34" charset="0"/>
                  </a:rPr>
                  <a:t>10</a:t>
                </a:r>
              </a:p>
            </p:txBody>
          </p:sp>
        </p:grpSp>
      </p:grpSp>
      <p:grpSp>
        <p:nvGrpSpPr>
          <p:cNvPr id="64" name="Group 63">
            <a:extLst>
              <a:ext uri="{FF2B5EF4-FFF2-40B4-BE49-F238E27FC236}">
                <a16:creationId xmlns:a16="http://schemas.microsoft.com/office/drawing/2014/main" id="{47B208D3-47F2-8E30-C66B-77E564E1313D}"/>
              </a:ext>
            </a:extLst>
          </p:cNvPr>
          <p:cNvGrpSpPr/>
          <p:nvPr/>
        </p:nvGrpSpPr>
        <p:grpSpPr>
          <a:xfrm>
            <a:off x="3530806" y="3545249"/>
            <a:ext cx="2593556" cy="3124862"/>
            <a:chOff x="3530806" y="3748445"/>
            <a:chExt cx="2593556" cy="3124862"/>
          </a:xfrm>
        </p:grpSpPr>
        <p:sp>
          <p:nvSpPr>
            <p:cNvPr id="24" name="TextBox 23">
              <a:extLst>
                <a:ext uri="{FF2B5EF4-FFF2-40B4-BE49-F238E27FC236}">
                  <a16:creationId xmlns:a16="http://schemas.microsoft.com/office/drawing/2014/main" id="{6FB8FA49-0C24-2CE5-8609-EA70912B37A5}"/>
                </a:ext>
              </a:extLst>
            </p:cNvPr>
            <p:cNvSpPr txBox="1"/>
            <p:nvPr/>
          </p:nvSpPr>
          <p:spPr>
            <a:xfrm>
              <a:off x="3530806" y="5672978"/>
              <a:ext cx="2593556" cy="1200329"/>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EXPLORING </a:t>
              </a:r>
            </a:p>
            <a:p>
              <a:pPr algn="ctr">
                <a:defRPr/>
              </a:pPr>
              <a:r>
                <a:rPr lang="en-ZA" b="1" dirty="0">
                  <a:solidFill>
                    <a:srgbClr val="3E0099"/>
                  </a:solidFill>
                  <a:latin typeface="Century Gothic" panose="020B0502020202020204" pitchFamily="34" charset="0"/>
                  <a:ea typeface="MS PGothic" panose="020B0600070205080204" pitchFamily="34" charset="-128"/>
                </a:rPr>
                <a:t>EMPATHY EXERCISE</a:t>
              </a:r>
            </a:p>
            <a:p>
              <a:pPr algn="ctr">
                <a:defRPr/>
              </a:pPr>
              <a:r>
                <a:rPr lang="en-ZA" b="1" dirty="0">
                  <a:solidFill>
                    <a:srgbClr val="3E0099"/>
                  </a:solidFill>
                  <a:latin typeface="Century Gothic" panose="020B0502020202020204" pitchFamily="34" charset="0"/>
                  <a:ea typeface="MS PGothic" panose="020B0600070205080204" pitchFamily="34" charset="-128"/>
                </a:rPr>
                <a:t>30 MINS</a:t>
              </a:r>
            </a:p>
            <a:p>
              <a:pPr algn="ctr">
                <a:defRPr/>
              </a:pPr>
              <a:endParaRPr lang="en-ZA" b="1" dirty="0">
                <a:solidFill>
                  <a:srgbClr val="3E0099"/>
                </a:solidFill>
                <a:latin typeface="Century Gothic" panose="020B0502020202020204" pitchFamily="34" charset="0"/>
                <a:ea typeface="MS PGothic" panose="020B0600070205080204" pitchFamily="34" charset="-128"/>
              </a:endParaRPr>
            </a:p>
          </p:txBody>
        </p:sp>
        <p:grpSp>
          <p:nvGrpSpPr>
            <p:cNvPr id="55" name="Group 54">
              <a:extLst>
                <a:ext uri="{FF2B5EF4-FFF2-40B4-BE49-F238E27FC236}">
                  <a16:creationId xmlns:a16="http://schemas.microsoft.com/office/drawing/2014/main" id="{66E53607-F66A-2357-D552-B5166FB2586B}"/>
                </a:ext>
              </a:extLst>
            </p:cNvPr>
            <p:cNvGrpSpPr/>
            <p:nvPr/>
          </p:nvGrpSpPr>
          <p:grpSpPr>
            <a:xfrm>
              <a:off x="3808572" y="3748445"/>
              <a:ext cx="831706" cy="935416"/>
              <a:chOff x="3808572" y="3748445"/>
              <a:chExt cx="831706" cy="935416"/>
            </a:xfrm>
          </p:grpSpPr>
          <p:sp>
            <p:nvSpPr>
              <p:cNvPr id="47" name="Right Arrow 46">
                <a:extLst>
                  <a:ext uri="{FF2B5EF4-FFF2-40B4-BE49-F238E27FC236}">
                    <a16:creationId xmlns:a16="http://schemas.microsoft.com/office/drawing/2014/main" id="{71B2BBF7-6A91-E903-9510-12751C7FA111}"/>
                  </a:ext>
                </a:extLst>
              </p:cNvPr>
              <p:cNvSpPr/>
              <p:nvPr/>
            </p:nvSpPr>
            <p:spPr>
              <a:xfrm rot="2983132">
                <a:off x="4059015" y="4102598"/>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7A0E626-E9CA-9198-123D-7AF1395CD9FB}"/>
                  </a:ext>
                </a:extLst>
              </p:cNvPr>
              <p:cNvSpPr/>
              <p:nvPr/>
            </p:nvSpPr>
            <p:spPr>
              <a:xfrm>
                <a:off x="3808572" y="3748445"/>
                <a:ext cx="727794" cy="730521"/>
              </a:xfrm>
              <a:prstGeom prst="ellips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solidFill>
                      <a:schemeClr val="bg1"/>
                    </a:solidFill>
                    <a:latin typeface="Arial Rounded MT Bold" panose="020F0704030504030204" pitchFamily="34" charset="77"/>
                    <a:cs typeface="Arial" panose="020B0604020202020204" pitchFamily="34" charset="0"/>
                  </a:rPr>
                  <a:t>TAKE</a:t>
                </a:r>
              </a:p>
              <a:p>
                <a:pPr algn="ctr"/>
                <a:r>
                  <a:rPr lang="en-US" sz="1600" dirty="0">
                    <a:solidFill>
                      <a:schemeClr val="bg1"/>
                    </a:solidFill>
                    <a:latin typeface="Arial Rounded MT Bold" panose="020F0704030504030204" pitchFamily="34" charset="77"/>
                    <a:cs typeface="Arial" panose="020B0604020202020204" pitchFamily="34" charset="0"/>
                  </a:rPr>
                  <a:t>10</a:t>
                </a:r>
              </a:p>
            </p:txBody>
          </p:sp>
        </p:grpSp>
        <p:pic>
          <p:nvPicPr>
            <p:cNvPr id="19" name="Graphic 18" descr="Heart with solid fill">
              <a:extLst>
                <a:ext uri="{FF2B5EF4-FFF2-40B4-BE49-F238E27FC236}">
                  <a16:creationId xmlns:a16="http://schemas.microsoft.com/office/drawing/2014/main" id="{0F9CE9EB-C050-C784-836A-CFF0F8BCC2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01428" y="4626181"/>
              <a:ext cx="1099666" cy="1099666"/>
            </a:xfrm>
            <a:prstGeom prst="rect">
              <a:avLst/>
            </a:prstGeom>
          </p:spPr>
        </p:pic>
      </p:grpSp>
      <p:grpSp>
        <p:nvGrpSpPr>
          <p:cNvPr id="63" name="Group 62">
            <a:extLst>
              <a:ext uri="{FF2B5EF4-FFF2-40B4-BE49-F238E27FC236}">
                <a16:creationId xmlns:a16="http://schemas.microsoft.com/office/drawing/2014/main" id="{7BF5AF16-7455-A278-B6C5-6C5ABFF2E4B4}"/>
              </a:ext>
            </a:extLst>
          </p:cNvPr>
          <p:cNvGrpSpPr/>
          <p:nvPr/>
        </p:nvGrpSpPr>
        <p:grpSpPr>
          <a:xfrm>
            <a:off x="2401060" y="1459935"/>
            <a:ext cx="2443502" cy="2901135"/>
            <a:chOff x="2401060" y="1663131"/>
            <a:chExt cx="2443502" cy="2901135"/>
          </a:xfrm>
        </p:grpSpPr>
        <p:pic>
          <p:nvPicPr>
            <p:cNvPr id="9" name="Graphic 8" descr="Telescope with solid fill">
              <a:extLst>
                <a:ext uri="{FF2B5EF4-FFF2-40B4-BE49-F238E27FC236}">
                  <a16:creationId xmlns:a16="http://schemas.microsoft.com/office/drawing/2014/main" id="{D710662A-B540-154D-3060-380809263F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13115" y="1678856"/>
              <a:ext cx="1136035" cy="1136035"/>
            </a:xfrm>
            <a:prstGeom prst="rect">
              <a:avLst/>
            </a:prstGeom>
          </p:spPr>
        </p:pic>
        <p:sp>
          <p:nvSpPr>
            <p:cNvPr id="21" name="TextBox 20">
              <a:extLst>
                <a:ext uri="{FF2B5EF4-FFF2-40B4-BE49-F238E27FC236}">
                  <a16:creationId xmlns:a16="http://schemas.microsoft.com/office/drawing/2014/main" id="{90B591BD-7B8E-7C6F-FF69-E64C5CB85FA1}"/>
                </a:ext>
              </a:extLst>
            </p:cNvPr>
            <p:cNvSpPr txBox="1"/>
            <p:nvPr/>
          </p:nvSpPr>
          <p:spPr>
            <a:xfrm>
              <a:off x="2412573" y="2859126"/>
              <a:ext cx="2431989"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COURAGEOUSLY KIND WORLD VISION</a:t>
              </a:r>
            </a:p>
            <a:p>
              <a:pPr algn="ctr">
                <a:defRPr/>
              </a:pPr>
              <a:r>
                <a:rPr lang="en-ZA" b="1" dirty="0">
                  <a:solidFill>
                    <a:srgbClr val="3E0099"/>
                  </a:solidFill>
                  <a:latin typeface="Century Gothic" panose="020B0502020202020204" pitchFamily="34" charset="0"/>
                  <a:ea typeface="MS PGothic" panose="020B0600070205080204" pitchFamily="34" charset="-128"/>
                </a:rPr>
                <a:t>20 MINS</a:t>
              </a:r>
            </a:p>
          </p:txBody>
        </p:sp>
        <p:grpSp>
          <p:nvGrpSpPr>
            <p:cNvPr id="41" name="Group 40">
              <a:extLst>
                <a:ext uri="{FF2B5EF4-FFF2-40B4-BE49-F238E27FC236}">
                  <a16:creationId xmlns:a16="http://schemas.microsoft.com/office/drawing/2014/main" id="{AB2F2D08-45D3-7DFD-D142-1A7503506488}"/>
                </a:ext>
              </a:extLst>
            </p:cNvPr>
            <p:cNvGrpSpPr/>
            <p:nvPr/>
          </p:nvGrpSpPr>
          <p:grpSpPr>
            <a:xfrm>
              <a:off x="3640337" y="1663131"/>
              <a:ext cx="1119536" cy="1099666"/>
              <a:chOff x="8535145" y="2552137"/>
              <a:chExt cx="1440543" cy="1440543"/>
            </a:xfrm>
          </p:grpSpPr>
          <p:pic>
            <p:nvPicPr>
              <p:cNvPr id="42" name="Graphic 41" descr="Globe with solid fill">
                <a:extLst>
                  <a:ext uri="{FF2B5EF4-FFF2-40B4-BE49-F238E27FC236}">
                    <a16:creationId xmlns:a16="http://schemas.microsoft.com/office/drawing/2014/main" id="{82944380-13D2-C1DC-4EFF-56BA84C739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35145" y="2552137"/>
                <a:ext cx="1440543" cy="1440543"/>
              </a:xfrm>
              <a:prstGeom prst="rect">
                <a:avLst/>
              </a:prstGeom>
            </p:spPr>
          </p:pic>
          <p:sp>
            <p:nvSpPr>
              <p:cNvPr id="43" name="Heart 42">
                <a:extLst>
                  <a:ext uri="{FF2B5EF4-FFF2-40B4-BE49-F238E27FC236}">
                    <a16:creationId xmlns:a16="http://schemas.microsoft.com/office/drawing/2014/main" id="{2B9479A2-3D52-6983-A1BB-34CA9EC1DEFA}"/>
                  </a:ext>
                </a:extLst>
              </p:cNvPr>
              <p:cNvSpPr/>
              <p:nvPr/>
            </p:nvSpPr>
            <p:spPr>
              <a:xfrm>
                <a:off x="8952576" y="3018971"/>
                <a:ext cx="508000" cy="435429"/>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5DAC6A70-A522-8B89-F8F8-0FBF4D1CDAAE}"/>
                </a:ext>
              </a:extLst>
            </p:cNvPr>
            <p:cNvGrpSpPr/>
            <p:nvPr/>
          </p:nvGrpSpPr>
          <p:grpSpPr>
            <a:xfrm>
              <a:off x="2401060" y="3856713"/>
              <a:ext cx="1015302" cy="707553"/>
              <a:chOff x="2401060" y="3856713"/>
              <a:chExt cx="1015302" cy="707553"/>
            </a:xfrm>
          </p:grpSpPr>
          <p:sp>
            <p:nvSpPr>
              <p:cNvPr id="45" name="Right Arrow 44">
                <a:extLst>
                  <a:ext uri="{FF2B5EF4-FFF2-40B4-BE49-F238E27FC236}">
                    <a16:creationId xmlns:a16="http://schemas.microsoft.com/office/drawing/2014/main" id="{1CA18784-01B5-1BEC-5EEB-F83B1B0EF392}"/>
                  </a:ext>
                </a:extLst>
              </p:cNvPr>
              <p:cNvSpPr/>
              <p:nvPr/>
            </p:nvSpPr>
            <p:spPr>
              <a:xfrm rot="19286340">
                <a:off x="2777307" y="3856713"/>
                <a:ext cx="639055"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1F0F7DEE-A768-AD23-86E1-5550D12FCB02}"/>
                  </a:ext>
                </a:extLst>
              </p:cNvPr>
              <p:cNvSpPr/>
              <p:nvPr/>
            </p:nvSpPr>
            <p:spPr>
              <a:xfrm rot="13884976">
                <a:off x="2542850" y="4204967"/>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C150FFB9-3A15-2DB6-B32E-87B6D7282E11}"/>
              </a:ext>
            </a:extLst>
          </p:cNvPr>
          <p:cNvGrpSpPr/>
          <p:nvPr/>
        </p:nvGrpSpPr>
        <p:grpSpPr>
          <a:xfrm>
            <a:off x="1314149" y="3458170"/>
            <a:ext cx="2227334" cy="2947120"/>
            <a:chOff x="1314149" y="3661366"/>
            <a:chExt cx="2227334" cy="2947120"/>
          </a:xfrm>
        </p:grpSpPr>
        <p:sp>
          <p:nvSpPr>
            <p:cNvPr id="14" name="TextBox 13">
              <a:extLst>
                <a:ext uri="{FF2B5EF4-FFF2-40B4-BE49-F238E27FC236}">
                  <a16:creationId xmlns:a16="http://schemas.microsoft.com/office/drawing/2014/main" id="{3DDBB4EB-714B-485F-67FC-CB5C4F75FA2F}"/>
                </a:ext>
              </a:extLst>
            </p:cNvPr>
            <p:cNvSpPr txBox="1"/>
            <p:nvPr/>
          </p:nvSpPr>
          <p:spPr>
            <a:xfrm>
              <a:off x="1314149" y="5685156"/>
              <a:ext cx="2227334"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INSIGHT INTO BULLYING</a:t>
              </a:r>
            </a:p>
            <a:p>
              <a:pPr algn="ctr">
                <a:defRPr/>
              </a:pPr>
              <a:r>
                <a:rPr lang="en-ZA" b="1" dirty="0">
                  <a:solidFill>
                    <a:srgbClr val="3E0099"/>
                  </a:solidFill>
                  <a:latin typeface="Century Gothic" panose="020B0502020202020204" pitchFamily="34" charset="0"/>
                  <a:ea typeface="MS PGothic" panose="020B0600070205080204" pitchFamily="34" charset="-128"/>
                </a:rPr>
                <a:t>10 MINS</a:t>
              </a:r>
            </a:p>
          </p:txBody>
        </p:sp>
        <p:pic>
          <p:nvPicPr>
            <p:cNvPr id="28" name="Graphic 27" descr="Eye with solid fill">
              <a:extLst>
                <a:ext uri="{FF2B5EF4-FFF2-40B4-BE49-F238E27FC236}">
                  <a16:creationId xmlns:a16="http://schemas.microsoft.com/office/drawing/2014/main" id="{F9C30EE0-943A-36AF-EA59-EAF969BB24B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46749" y="4519727"/>
              <a:ext cx="1165878" cy="1165878"/>
            </a:xfrm>
            <a:prstGeom prst="rect">
              <a:avLst/>
            </a:prstGeom>
          </p:spPr>
        </p:pic>
        <p:grpSp>
          <p:nvGrpSpPr>
            <p:cNvPr id="51" name="Group 50">
              <a:extLst>
                <a:ext uri="{FF2B5EF4-FFF2-40B4-BE49-F238E27FC236}">
                  <a16:creationId xmlns:a16="http://schemas.microsoft.com/office/drawing/2014/main" id="{43777FE1-4C89-068C-AF97-D6BCA3A39F73}"/>
                </a:ext>
              </a:extLst>
            </p:cNvPr>
            <p:cNvGrpSpPr/>
            <p:nvPr/>
          </p:nvGrpSpPr>
          <p:grpSpPr>
            <a:xfrm>
              <a:off x="1434660" y="3661366"/>
              <a:ext cx="724085" cy="1030043"/>
              <a:chOff x="1434660" y="3661366"/>
              <a:chExt cx="724085" cy="1030043"/>
            </a:xfrm>
          </p:grpSpPr>
          <p:sp>
            <p:nvSpPr>
              <p:cNvPr id="44" name="Right Arrow 43">
                <a:extLst>
                  <a:ext uri="{FF2B5EF4-FFF2-40B4-BE49-F238E27FC236}">
                    <a16:creationId xmlns:a16="http://schemas.microsoft.com/office/drawing/2014/main" id="{23F8335A-01ED-A10F-2F68-79468DF8A69F}"/>
                  </a:ext>
                </a:extLst>
              </p:cNvPr>
              <p:cNvSpPr/>
              <p:nvPr/>
            </p:nvSpPr>
            <p:spPr>
              <a:xfrm rot="2983132">
                <a:off x="1577482" y="4110146"/>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042A53C1-B71C-0AC8-344E-6A43AAAE1C7B}"/>
                  </a:ext>
                </a:extLst>
              </p:cNvPr>
              <p:cNvSpPr/>
              <p:nvPr/>
            </p:nvSpPr>
            <p:spPr>
              <a:xfrm rot="19169948">
                <a:off x="1434660" y="3661366"/>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55038393-DC72-4B56-6ECD-8EE3D6FA7E09}"/>
              </a:ext>
            </a:extLst>
          </p:cNvPr>
          <p:cNvGrpSpPr/>
          <p:nvPr/>
        </p:nvGrpSpPr>
        <p:grpSpPr>
          <a:xfrm>
            <a:off x="4891780" y="1484712"/>
            <a:ext cx="2431989" cy="2882709"/>
            <a:chOff x="4891780" y="1687908"/>
            <a:chExt cx="2431989" cy="2882709"/>
          </a:xfrm>
        </p:grpSpPr>
        <p:pic>
          <p:nvPicPr>
            <p:cNvPr id="25" name="Graphic 24" descr="Podium with solid fill">
              <a:extLst>
                <a:ext uri="{FF2B5EF4-FFF2-40B4-BE49-F238E27FC236}">
                  <a16:creationId xmlns:a16="http://schemas.microsoft.com/office/drawing/2014/main" id="{E21D5006-1AE8-B6DC-2D37-E65B8AA1EC6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93471" y="1687908"/>
              <a:ext cx="1164916" cy="1164916"/>
            </a:xfrm>
            <a:prstGeom prst="rect">
              <a:avLst/>
            </a:prstGeom>
          </p:spPr>
        </p:pic>
        <p:sp>
          <p:nvSpPr>
            <p:cNvPr id="35" name="TextBox 34">
              <a:extLst>
                <a:ext uri="{FF2B5EF4-FFF2-40B4-BE49-F238E27FC236}">
                  <a16:creationId xmlns:a16="http://schemas.microsoft.com/office/drawing/2014/main" id="{24AE69BC-1CEC-5F3D-3EB8-7D2C52F827FD}"/>
                </a:ext>
              </a:extLst>
            </p:cNvPr>
            <p:cNvSpPr txBox="1"/>
            <p:nvPr/>
          </p:nvSpPr>
          <p:spPr>
            <a:xfrm>
              <a:off x="4891780" y="2847862"/>
              <a:ext cx="2431989"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SELF ESTEEM</a:t>
              </a:r>
            </a:p>
            <a:p>
              <a:pPr algn="ctr">
                <a:defRPr/>
              </a:pPr>
              <a:r>
                <a:rPr lang="en-ZA" b="1" dirty="0">
                  <a:solidFill>
                    <a:srgbClr val="3E0099"/>
                  </a:solidFill>
                  <a:latin typeface="Century Gothic" panose="020B0502020202020204" pitchFamily="34" charset="0"/>
                  <a:ea typeface="MS PGothic" panose="020B0600070205080204" pitchFamily="34" charset="-128"/>
                </a:rPr>
                <a:t>EXERCISE</a:t>
              </a:r>
            </a:p>
            <a:p>
              <a:pPr algn="ctr">
                <a:defRPr/>
              </a:pPr>
              <a:r>
                <a:rPr lang="en-ZA" b="1" dirty="0">
                  <a:solidFill>
                    <a:srgbClr val="3E0099"/>
                  </a:solidFill>
                  <a:latin typeface="Century Gothic" panose="020B0502020202020204" pitchFamily="34" charset="0"/>
                  <a:ea typeface="MS PGothic" panose="020B0600070205080204" pitchFamily="34" charset="-128"/>
                </a:rPr>
                <a:t>30 MINS</a:t>
              </a:r>
            </a:p>
          </p:txBody>
        </p:sp>
        <p:grpSp>
          <p:nvGrpSpPr>
            <p:cNvPr id="56" name="Group 55">
              <a:extLst>
                <a:ext uri="{FF2B5EF4-FFF2-40B4-BE49-F238E27FC236}">
                  <a16:creationId xmlns:a16="http://schemas.microsoft.com/office/drawing/2014/main" id="{FE163B0E-2D21-9C1D-803A-9CC23B4CD85F}"/>
                </a:ext>
              </a:extLst>
            </p:cNvPr>
            <p:cNvGrpSpPr/>
            <p:nvPr/>
          </p:nvGrpSpPr>
          <p:grpSpPr>
            <a:xfrm>
              <a:off x="4910464" y="3863580"/>
              <a:ext cx="1016456" cy="707037"/>
              <a:chOff x="4910464" y="3863580"/>
              <a:chExt cx="1016456" cy="707037"/>
            </a:xfrm>
          </p:grpSpPr>
          <p:sp>
            <p:nvSpPr>
              <p:cNvPr id="48" name="Right Arrow 47">
                <a:extLst>
                  <a:ext uri="{FF2B5EF4-FFF2-40B4-BE49-F238E27FC236}">
                    <a16:creationId xmlns:a16="http://schemas.microsoft.com/office/drawing/2014/main" id="{7E9DF44B-11CA-3268-411E-EA6ED2AE80B2}"/>
                  </a:ext>
                </a:extLst>
              </p:cNvPr>
              <p:cNvSpPr/>
              <p:nvPr/>
            </p:nvSpPr>
            <p:spPr>
              <a:xfrm rot="19286340">
                <a:off x="5287865" y="3863580"/>
                <a:ext cx="639055"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71440DF-46BB-DDF9-F9DE-F6D50A18DFCE}"/>
                  </a:ext>
                </a:extLst>
              </p:cNvPr>
              <p:cNvSpPr/>
              <p:nvPr/>
            </p:nvSpPr>
            <p:spPr>
              <a:xfrm rot="13884976">
                <a:off x="5052254" y="4211318"/>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a:extLst>
              <a:ext uri="{FF2B5EF4-FFF2-40B4-BE49-F238E27FC236}">
                <a16:creationId xmlns:a16="http://schemas.microsoft.com/office/drawing/2014/main" id="{5B9E464B-CF90-D2CC-54A2-BFE1A133BBF7}"/>
              </a:ext>
            </a:extLst>
          </p:cNvPr>
          <p:cNvGrpSpPr/>
          <p:nvPr/>
        </p:nvGrpSpPr>
        <p:grpSpPr>
          <a:xfrm>
            <a:off x="5756579" y="3536411"/>
            <a:ext cx="3104429" cy="2869281"/>
            <a:chOff x="5756579" y="3739607"/>
            <a:chExt cx="3104429" cy="2869281"/>
          </a:xfrm>
        </p:grpSpPr>
        <p:sp>
          <p:nvSpPr>
            <p:cNvPr id="16" name="TextBox 15">
              <a:extLst>
                <a:ext uri="{FF2B5EF4-FFF2-40B4-BE49-F238E27FC236}">
                  <a16:creationId xmlns:a16="http://schemas.microsoft.com/office/drawing/2014/main" id="{010AC793-DEFD-C3D5-FD30-01E6B7BEEC7D}"/>
                </a:ext>
              </a:extLst>
            </p:cNvPr>
            <p:cNvSpPr txBox="1"/>
            <p:nvPr/>
          </p:nvSpPr>
          <p:spPr>
            <a:xfrm>
              <a:off x="5756579" y="5685558"/>
              <a:ext cx="3104429"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ASSERTIVENESS </a:t>
              </a:r>
            </a:p>
            <a:p>
              <a:pPr algn="ctr">
                <a:defRPr/>
              </a:pPr>
              <a:r>
                <a:rPr lang="en-ZA" b="1" dirty="0">
                  <a:solidFill>
                    <a:srgbClr val="3E0099"/>
                  </a:solidFill>
                  <a:latin typeface="Century Gothic" panose="020B0502020202020204" pitchFamily="34" charset="0"/>
                  <a:ea typeface="MS PGothic" panose="020B0600070205080204" pitchFamily="34" charset="-128"/>
                </a:rPr>
                <a:t>ROLE PLAY EXERCISE</a:t>
              </a:r>
            </a:p>
            <a:p>
              <a:pPr algn="ctr">
                <a:defRPr/>
              </a:pPr>
              <a:r>
                <a:rPr lang="en-ZA" b="1" dirty="0">
                  <a:solidFill>
                    <a:srgbClr val="3E0099"/>
                  </a:solidFill>
                  <a:latin typeface="Century Gothic" panose="020B0502020202020204" pitchFamily="34" charset="0"/>
                  <a:ea typeface="MS PGothic" panose="020B0600070205080204" pitchFamily="34" charset="-128"/>
                </a:rPr>
                <a:t>30 MINS</a:t>
              </a:r>
            </a:p>
          </p:txBody>
        </p:sp>
        <p:pic>
          <p:nvPicPr>
            <p:cNvPr id="17" name="Graphic 16" descr="Hero Male with solid fill">
              <a:extLst>
                <a:ext uri="{FF2B5EF4-FFF2-40B4-BE49-F238E27FC236}">
                  <a16:creationId xmlns:a16="http://schemas.microsoft.com/office/drawing/2014/main" id="{9B41493F-B419-22B5-6595-D85D07A73FF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891551" y="4659616"/>
              <a:ext cx="931318" cy="931318"/>
            </a:xfrm>
            <a:prstGeom prst="rect">
              <a:avLst/>
            </a:prstGeom>
          </p:spPr>
        </p:pic>
        <p:grpSp>
          <p:nvGrpSpPr>
            <p:cNvPr id="57" name="Group 56">
              <a:extLst>
                <a:ext uri="{FF2B5EF4-FFF2-40B4-BE49-F238E27FC236}">
                  <a16:creationId xmlns:a16="http://schemas.microsoft.com/office/drawing/2014/main" id="{569E1016-F98D-C43A-E8EA-ED97903F5B39}"/>
                </a:ext>
              </a:extLst>
            </p:cNvPr>
            <p:cNvGrpSpPr/>
            <p:nvPr/>
          </p:nvGrpSpPr>
          <p:grpSpPr>
            <a:xfrm>
              <a:off x="6342602" y="3739607"/>
              <a:ext cx="735963" cy="1037986"/>
              <a:chOff x="6342602" y="3739607"/>
              <a:chExt cx="735963" cy="1037986"/>
            </a:xfrm>
          </p:grpSpPr>
          <p:sp>
            <p:nvSpPr>
              <p:cNvPr id="49" name="Right Arrow 48">
                <a:extLst>
                  <a:ext uri="{FF2B5EF4-FFF2-40B4-BE49-F238E27FC236}">
                    <a16:creationId xmlns:a16="http://schemas.microsoft.com/office/drawing/2014/main" id="{986C935E-B39D-2490-274E-019C7A84A04E}"/>
                  </a:ext>
                </a:extLst>
              </p:cNvPr>
              <p:cNvSpPr/>
              <p:nvPr/>
            </p:nvSpPr>
            <p:spPr>
              <a:xfrm rot="2983132">
                <a:off x="6497302" y="4196330"/>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15E6830E-9CB2-251A-018C-723F2C206A78}"/>
                  </a:ext>
                </a:extLst>
              </p:cNvPr>
              <p:cNvSpPr/>
              <p:nvPr/>
            </p:nvSpPr>
            <p:spPr>
              <a:xfrm rot="19169948">
                <a:off x="6342602" y="3739607"/>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6FC0FAF3-5168-DA2A-5490-08C80C806648}"/>
              </a:ext>
            </a:extLst>
          </p:cNvPr>
          <p:cNvGrpSpPr/>
          <p:nvPr/>
        </p:nvGrpSpPr>
        <p:grpSpPr>
          <a:xfrm>
            <a:off x="8626075" y="3471805"/>
            <a:ext cx="2229726" cy="2937483"/>
            <a:chOff x="8626075" y="3675001"/>
            <a:chExt cx="2229726" cy="2937483"/>
          </a:xfrm>
        </p:grpSpPr>
        <p:sp>
          <p:nvSpPr>
            <p:cNvPr id="22" name="TextBox 21">
              <a:extLst>
                <a:ext uri="{FF2B5EF4-FFF2-40B4-BE49-F238E27FC236}">
                  <a16:creationId xmlns:a16="http://schemas.microsoft.com/office/drawing/2014/main" id="{85F022AC-47A3-9672-7E16-FB8B61800894}"/>
                </a:ext>
              </a:extLst>
            </p:cNvPr>
            <p:cNvSpPr txBox="1"/>
            <p:nvPr/>
          </p:nvSpPr>
          <p:spPr>
            <a:xfrm>
              <a:off x="8626075" y="5689154"/>
              <a:ext cx="2229726"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DEFINING VALUES EXERCISE</a:t>
              </a:r>
            </a:p>
            <a:p>
              <a:pPr algn="ctr">
                <a:defRPr/>
              </a:pPr>
              <a:r>
                <a:rPr lang="en-ZA" b="1" dirty="0">
                  <a:solidFill>
                    <a:srgbClr val="3E0099"/>
                  </a:solidFill>
                  <a:latin typeface="Century Gothic" panose="020B0502020202020204" pitchFamily="34" charset="0"/>
                  <a:ea typeface="MS PGothic" panose="020B0600070205080204" pitchFamily="34" charset="-128"/>
                </a:rPr>
                <a:t>20 MINS</a:t>
              </a:r>
            </a:p>
          </p:txBody>
        </p:sp>
        <p:pic>
          <p:nvPicPr>
            <p:cNvPr id="31" name="Graphic 30" descr="Shield Tick with solid fill">
              <a:extLst>
                <a:ext uri="{FF2B5EF4-FFF2-40B4-BE49-F238E27FC236}">
                  <a16:creationId xmlns:a16="http://schemas.microsoft.com/office/drawing/2014/main" id="{19F5720E-F6C1-620A-92EB-629CFC2385B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172775" y="4578073"/>
              <a:ext cx="1099666" cy="1099666"/>
            </a:xfrm>
            <a:prstGeom prst="rect">
              <a:avLst/>
            </a:prstGeom>
          </p:spPr>
        </p:pic>
        <p:grpSp>
          <p:nvGrpSpPr>
            <p:cNvPr id="59" name="Group 58">
              <a:extLst>
                <a:ext uri="{FF2B5EF4-FFF2-40B4-BE49-F238E27FC236}">
                  <a16:creationId xmlns:a16="http://schemas.microsoft.com/office/drawing/2014/main" id="{2E3637CC-A62F-5E48-4BE7-8960400A04A0}"/>
                </a:ext>
              </a:extLst>
            </p:cNvPr>
            <p:cNvGrpSpPr/>
            <p:nvPr/>
          </p:nvGrpSpPr>
          <p:grpSpPr>
            <a:xfrm>
              <a:off x="8909239" y="3675001"/>
              <a:ext cx="731783" cy="1035810"/>
              <a:chOff x="8909239" y="3675001"/>
              <a:chExt cx="731783" cy="1035810"/>
            </a:xfrm>
          </p:grpSpPr>
          <p:sp>
            <p:nvSpPr>
              <p:cNvPr id="53" name="Right Arrow 52">
                <a:extLst>
                  <a:ext uri="{FF2B5EF4-FFF2-40B4-BE49-F238E27FC236}">
                    <a16:creationId xmlns:a16="http://schemas.microsoft.com/office/drawing/2014/main" id="{F84B84C9-350A-E0C1-DCE9-895AD9C91442}"/>
                  </a:ext>
                </a:extLst>
              </p:cNvPr>
              <p:cNvSpPr/>
              <p:nvPr/>
            </p:nvSpPr>
            <p:spPr>
              <a:xfrm rot="2983132">
                <a:off x="9059759" y="4129548"/>
                <a:ext cx="677894"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B43E1AFE-A6E2-5929-06F2-ABCD35A0133D}"/>
                  </a:ext>
                </a:extLst>
              </p:cNvPr>
              <p:cNvSpPr/>
              <p:nvPr/>
            </p:nvSpPr>
            <p:spPr>
              <a:xfrm rot="19169948">
                <a:off x="8909239" y="3675001"/>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a:extLst>
              <a:ext uri="{FF2B5EF4-FFF2-40B4-BE49-F238E27FC236}">
                <a16:creationId xmlns:a16="http://schemas.microsoft.com/office/drawing/2014/main" id="{0DDDD755-ECE6-C34B-5972-ECE199C921E5}"/>
              </a:ext>
            </a:extLst>
          </p:cNvPr>
          <p:cNvGrpSpPr/>
          <p:nvPr/>
        </p:nvGrpSpPr>
        <p:grpSpPr>
          <a:xfrm>
            <a:off x="9722608" y="1603165"/>
            <a:ext cx="2431988" cy="2751415"/>
            <a:chOff x="9722608" y="1806361"/>
            <a:chExt cx="2431988" cy="2751415"/>
          </a:xfrm>
        </p:grpSpPr>
        <p:pic>
          <p:nvPicPr>
            <p:cNvPr id="26" name="Graphic 25" descr="Clipboard with solid fill">
              <a:extLst>
                <a:ext uri="{FF2B5EF4-FFF2-40B4-BE49-F238E27FC236}">
                  <a16:creationId xmlns:a16="http://schemas.microsoft.com/office/drawing/2014/main" id="{82A15113-014A-99E6-EB71-DD106FB6C81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409986" y="1806361"/>
              <a:ext cx="949685" cy="915385"/>
            </a:xfrm>
            <a:prstGeom prst="rect">
              <a:avLst/>
            </a:prstGeom>
          </p:spPr>
        </p:pic>
        <p:sp>
          <p:nvSpPr>
            <p:cNvPr id="27" name="TextBox 26">
              <a:extLst>
                <a:ext uri="{FF2B5EF4-FFF2-40B4-BE49-F238E27FC236}">
                  <a16:creationId xmlns:a16="http://schemas.microsoft.com/office/drawing/2014/main" id="{47B1FAEE-36F7-92A8-47AD-0002A0085D08}"/>
                </a:ext>
              </a:extLst>
            </p:cNvPr>
            <p:cNvSpPr txBox="1"/>
            <p:nvPr/>
          </p:nvSpPr>
          <p:spPr>
            <a:xfrm>
              <a:off x="9722608" y="2829744"/>
              <a:ext cx="2431988" cy="923330"/>
            </a:xfrm>
            <a:prstGeom prst="rect">
              <a:avLst/>
            </a:prstGeom>
            <a:noFill/>
          </p:spPr>
          <p:txBody>
            <a:bodyPr wrap="square">
              <a:spAutoFit/>
            </a:bodyPr>
            <a:lstStyle/>
            <a:p>
              <a:pPr algn="ctr">
                <a:defRPr/>
              </a:pPr>
              <a:r>
                <a:rPr lang="en-ZA" b="1" dirty="0">
                  <a:solidFill>
                    <a:srgbClr val="3E0099"/>
                  </a:solidFill>
                  <a:latin typeface="Century Gothic" panose="020B0502020202020204" pitchFamily="34" charset="0"/>
                  <a:ea typeface="MS PGothic" panose="020B0600070205080204" pitchFamily="34" charset="-128"/>
                </a:rPr>
                <a:t>ACTION </a:t>
              </a:r>
            </a:p>
            <a:p>
              <a:pPr algn="ctr">
                <a:defRPr/>
              </a:pPr>
              <a:r>
                <a:rPr lang="en-ZA" b="1" dirty="0">
                  <a:solidFill>
                    <a:srgbClr val="3E0099"/>
                  </a:solidFill>
                  <a:latin typeface="Century Gothic" panose="020B0502020202020204" pitchFamily="34" charset="0"/>
                  <a:ea typeface="MS PGothic" panose="020B0600070205080204" pitchFamily="34" charset="-128"/>
                </a:rPr>
                <a:t>PLANNING</a:t>
              </a:r>
            </a:p>
            <a:p>
              <a:pPr algn="ctr">
                <a:defRPr/>
              </a:pPr>
              <a:r>
                <a:rPr lang="en-ZA" b="1" dirty="0">
                  <a:solidFill>
                    <a:srgbClr val="3E0099"/>
                  </a:solidFill>
                  <a:latin typeface="Century Gothic" panose="020B0502020202020204" pitchFamily="34" charset="0"/>
                  <a:ea typeface="MS PGothic" panose="020B0600070205080204" pitchFamily="34" charset="-128"/>
                </a:rPr>
                <a:t>20 MINS</a:t>
              </a:r>
            </a:p>
          </p:txBody>
        </p:sp>
        <p:grpSp>
          <p:nvGrpSpPr>
            <p:cNvPr id="60" name="Group 59">
              <a:extLst>
                <a:ext uri="{FF2B5EF4-FFF2-40B4-BE49-F238E27FC236}">
                  <a16:creationId xmlns:a16="http://schemas.microsoft.com/office/drawing/2014/main" id="{9C179F34-A035-D2E7-8C10-C75F2DADE4CD}"/>
                </a:ext>
              </a:extLst>
            </p:cNvPr>
            <p:cNvGrpSpPr/>
            <p:nvPr/>
          </p:nvGrpSpPr>
          <p:grpSpPr>
            <a:xfrm>
              <a:off x="9925024" y="3848973"/>
              <a:ext cx="1017027" cy="708803"/>
              <a:chOff x="9925024" y="3848973"/>
              <a:chExt cx="1017027" cy="708803"/>
            </a:xfrm>
          </p:grpSpPr>
          <p:sp>
            <p:nvSpPr>
              <p:cNvPr id="54" name="Right Arrow 53">
                <a:extLst>
                  <a:ext uri="{FF2B5EF4-FFF2-40B4-BE49-F238E27FC236}">
                    <a16:creationId xmlns:a16="http://schemas.microsoft.com/office/drawing/2014/main" id="{B4DD6006-2A63-5243-B9BC-9224C7008800}"/>
                  </a:ext>
                </a:extLst>
              </p:cNvPr>
              <p:cNvSpPr/>
              <p:nvPr/>
            </p:nvSpPr>
            <p:spPr>
              <a:xfrm rot="19286340">
                <a:off x="10302996" y="3848973"/>
                <a:ext cx="639055" cy="484632"/>
              </a:xfrm>
              <a:prstGeom prst="rightArrow">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667C3A9D-C258-FB15-07C9-A957500C2D37}"/>
                  </a:ext>
                </a:extLst>
              </p:cNvPr>
              <p:cNvSpPr/>
              <p:nvPr/>
            </p:nvSpPr>
            <p:spPr>
              <a:xfrm rot="13884976">
                <a:off x="10066814" y="4198477"/>
                <a:ext cx="217509" cy="501090"/>
              </a:xfrm>
              <a:prstGeom prst="triangle">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6" name="Graphic 45" descr="Clock with solid fill">
            <a:extLst>
              <a:ext uri="{FF2B5EF4-FFF2-40B4-BE49-F238E27FC236}">
                <a16:creationId xmlns:a16="http://schemas.microsoft.com/office/drawing/2014/main" id="{96D101DD-FCED-4C70-70B7-65BBD70E46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5789" y="218547"/>
            <a:ext cx="1054075" cy="1054075"/>
          </a:xfrm>
          <a:prstGeom prst="rect">
            <a:avLst/>
          </a:prstGeom>
        </p:spPr>
      </p:pic>
      <p:sp>
        <p:nvSpPr>
          <p:cNvPr id="4" name="TextBox 3">
            <a:extLst>
              <a:ext uri="{FF2B5EF4-FFF2-40B4-BE49-F238E27FC236}">
                <a16:creationId xmlns:a16="http://schemas.microsoft.com/office/drawing/2014/main" id="{7CE34A1B-2861-5DD3-D916-BDC9D4BF21B1}"/>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Workshop timing</a:t>
            </a:r>
          </a:p>
        </p:txBody>
      </p:sp>
    </p:spTree>
    <p:custDataLst>
      <p:tags r:id="rId1"/>
    </p:custDataLst>
    <p:extLst>
      <p:ext uri="{BB962C8B-B14F-4D97-AF65-F5344CB8AC3E}">
        <p14:creationId xmlns:p14="http://schemas.microsoft.com/office/powerpoint/2010/main" val="2603165637"/>
      </p:ext>
    </p:extLst>
  </p:cSld>
  <p:clrMapOvr>
    <a:masterClrMapping/>
  </p:clrMapOvr>
  <mc:AlternateContent xmlns:mc="http://schemas.openxmlformats.org/markup-compatibility/2006" xmlns:p14="http://schemas.microsoft.com/office/powerpoint/2010/main">
    <mc:Choice Requires="p14">
      <p:transition spd="slow" p14:dur="3000" advTm="39285"/>
    </mc:Choice>
    <mc:Fallback xmlns="">
      <p:transition spd="slow" advTm="39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0-#ppt_w/2"/>
                                          </p:val>
                                        </p:tav>
                                        <p:tav tm="100000">
                                          <p:val>
                                            <p:strVal val="#ppt_x"/>
                                          </p:val>
                                        </p:tav>
                                      </p:tavLst>
                                    </p:anim>
                                    <p:anim calcmode="lin" valueType="num">
                                      <p:cBhvr additive="base">
                                        <p:cTn id="14"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0-#ppt_w/2"/>
                                          </p:val>
                                        </p:tav>
                                        <p:tav tm="100000">
                                          <p:val>
                                            <p:strVal val="#ppt_x"/>
                                          </p:val>
                                        </p:tav>
                                      </p:tavLst>
                                    </p:anim>
                                    <p:anim calcmode="lin" valueType="num">
                                      <p:cBhvr additive="base">
                                        <p:cTn id="26"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0-#ppt_w/2"/>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0-#ppt_w/2"/>
                                          </p:val>
                                        </p:tav>
                                        <p:tav tm="100000">
                                          <p:val>
                                            <p:strVal val="#ppt_x"/>
                                          </p:val>
                                        </p:tav>
                                      </p:tavLst>
                                    </p:anim>
                                    <p:anim calcmode="lin" valueType="num">
                                      <p:cBhvr additive="base">
                                        <p:cTn id="38"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0-#ppt_w/2"/>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0-#ppt_w/2"/>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5FCD2-A210-5466-D076-6ED2E7C671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9EC7479D-B892-DD34-6C6A-4E8E4B073D0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We are all unique &amp; different</a:t>
            </a:r>
          </a:p>
        </p:txBody>
      </p:sp>
      <p:pic>
        <p:nvPicPr>
          <p:cNvPr id="44" name="Graphic 43" descr="Woman with solid fill">
            <a:extLst>
              <a:ext uri="{FF2B5EF4-FFF2-40B4-BE49-F238E27FC236}">
                <a16:creationId xmlns:a16="http://schemas.microsoft.com/office/drawing/2014/main" id="{A0C4A5E9-6558-3371-8FE2-E57C6FD70B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2735" y="2967777"/>
            <a:ext cx="1638798" cy="1660358"/>
          </a:xfrm>
          <a:prstGeom prst="rect">
            <a:avLst/>
          </a:prstGeom>
        </p:spPr>
      </p:pic>
      <p:pic>
        <p:nvPicPr>
          <p:cNvPr id="46" name="Graphic 45" descr="Man with solid fill">
            <a:extLst>
              <a:ext uri="{FF2B5EF4-FFF2-40B4-BE49-F238E27FC236}">
                <a16:creationId xmlns:a16="http://schemas.microsoft.com/office/drawing/2014/main" id="{D645AD5E-4230-E6C8-5AD7-A90F980963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5223" y="2957117"/>
            <a:ext cx="1560777" cy="1671018"/>
          </a:xfrm>
          <a:prstGeom prst="rect">
            <a:avLst/>
          </a:prstGeom>
        </p:spPr>
      </p:pic>
    </p:spTree>
    <p:extLst>
      <p:ext uri="{BB962C8B-B14F-4D97-AF65-F5344CB8AC3E}">
        <p14:creationId xmlns:p14="http://schemas.microsoft.com/office/powerpoint/2010/main" val="17406428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5FCD2-A210-5466-D076-6ED2E7C671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9EC7479D-B892-DD34-6C6A-4E8E4B073D0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We are all unique &amp; different</a:t>
            </a:r>
          </a:p>
        </p:txBody>
      </p:sp>
      <p:pic>
        <p:nvPicPr>
          <p:cNvPr id="10" name="Graphic 9" descr="Group with solid fill">
            <a:extLst>
              <a:ext uri="{FF2B5EF4-FFF2-40B4-BE49-F238E27FC236}">
                <a16:creationId xmlns:a16="http://schemas.microsoft.com/office/drawing/2014/main" id="{7F82D773-3E2A-539E-6D4D-DF60BDF1C30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196645" y="1188840"/>
            <a:ext cx="2681351" cy="1967316"/>
          </a:xfrm>
          <a:prstGeom prst="rect">
            <a:avLst/>
          </a:prstGeom>
        </p:spPr>
      </p:pic>
      <p:pic>
        <p:nvPicPr>
          <p:cNvPr id="13" name="Graphic 12" descr="Group with solid fill">
            <a:extLst>
              <a:ext uri="{FF2B5EF4-FFF2-40B4-BE49-F238E27FC236}">
                <a16:creationId xmlns:a16="http://schemas.microsoft.com/office/drawing/2014/main" id="{0ACCB1AD-0AAB-E498-CE2B-350ACABA214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2458065" y="1188839"/>
            <a:ext cx="2681351" cy="1967316"/>
          </a:xfrm>
          <a:prstGeom prst="rect">
            <a:avLst/>
          </a:prstGeom>
        </p:spPr>
      </p:pic>
      <p:pic>
        <p:nvPicPr>
          <p:cNvPr id="15" name="Graphic 14" descr="Group with solid fill">
            <a:extLst>
              <a:ext uri="{FF2B5EF4-FFF2-40B4-BE49-F238E27FC236}">
                <a16:creationId xmlns:a16="http://schemas.microsoft.com/office/drawing/2014/main" id="{AF6A3F5E-1072-9EC4-0FBD-59567D40856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4685071" y="1188839"/>
            <a:ext cx="2681351" cy="1967316"/>
          </a:xfrm>
          <a:prstGeom prst="rect">
            <a:avLst/>
          </a:prstGeom>
        </p:spPr>
      </p:pic>
      <p:pic>
        <p:nvPicPr>
          <p:cNvPr id="16" name="Graphic 15" descr="Group with solid fill">
            <a:extLst>
              <a:ext uri="{FF2B5EF4-FFF2-40B4-BE49-F238E27FC236}">
                <a16:creationId xmlns:a16="http://schemas.microsoft.com/office/drawing/2014/main" id="{DA3D824C-9079-45EC-4C55-E3A663E6976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6946491" y="1188838"/>
            <a:ext cx="2681351" cy="1967316"/>
          </a:xfrm>
          <a:prstGeom prst="rect">
            <a:avLst/>
          </a:prstGeom>
        </p:spPr>
      </p:pic>
      <p:pic>
        <p:nvPicPr>
          <p:cNvPr id="17" name="Graphic 16" descr="Group with solid fill">
            <a:extLst>
              <a:ext uri="{FF2B5EF4-FFF2-40B4-BE49-F238E27FC236}">
                <a16:creationId xmlns:a16="http://schemas.microsoft.com/office/drawing/2014/main" id="{A029F68F-56D2-884A-A483-023FC9A3411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9207911" y="1188838"/>
            <a:ext cx="2681351" cy="1967316"/>
          </a:xfrm>
          <a:prstGeom prst="rect">
            <a:avLst/>
          </a:prstGeom>
        </p:spPr>
      </p:pic>
      <p:pic>
        <p:nvPicPr>
          <p:cNvPr id="20" name="Graphic 19" descr="Group with solid fill">
            <a:extLst>
              <a:ext uri="{FF2B5EF4-FFF2-40B4-BE49-F238E27FC236}">
                <a16:creationId xmlns:a16="http://schemas.microsoft.com/office/drawing/2014/main" id="{F4F96142-BD28-0871-226F-3E033E29E9D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196645" y="2787445"/>
            <a:ext cx="2681351" cy="1967316"/>
          </a:xfrm>
          <a:prstGeom prst="rect">
            <a:avLst/>
          </a:prstGeom>
        </p:spPr>
      </p:pic>
      <p:pic>
        <p:nvPicPr>
          <p:cNvPr id="21" name="Graphic 20" descr="Group with solid fill">
            <a:extLst>
              <a:ext uri="{FF2B5EF4-FFF2-40B4-BE49-F238E27FC236}">
                <a16:creationId xmlns:a16="http://schemas.microsoft.com/office/drawing/2014/main" id="{E468F0E6-A7E7-DDD4-18CA-BB50FD5ECF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2458065" y="2787444"/>
            <a:ext cx="2681351" cy="1967316"/>
          </a:xfrm>
          <a:prstGeom prst="rect">
            <a:avLst/>
          </a:prstGeom>
        </p:spPr>
      </p:pic>
      <p:pic>
        <p:nvPicPr>
          <p:cNvPr id="22" name="Graphic 21" descr="Group with solid fill">
            <a:extLst>
              <a:ext uri="{FF2B5EF4-FFF2-40B4-BE49-F238E27FC236}">
                <a16:creationId xmlns:a16="http://schemas.microsoft.com/office/drawing/2014/main" id="{C467D8F0-7FC8-5B0D-246F-E1EE35FC4F7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4685071" y="2787444"/>
            <a:ext cx="2681351" cy="1967316"/>
          </a:xfrm>
          <a:prstGeom prst="rect">
            <a:avLst/>
          </a:prstGeom>
        </p:spPr>
      </p:pic>
      <p:pic>
        <p:nvPicPr>
          <p:cNvPr id="23" name="Graphic 22" descr="Group with solid fill">
            <a:extLst>
              <a:ext uri="{FF2B5EF4-FFF2-40B4-BE49-F238E27FC236}">
                <a16:creationId xmlns:a16="http://schemas.microsoft.com/office/drawing/2014/main" id="{5BDCB6FA-5AA7-68B7-13D0-2B0CA0FDFF7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6946491" y="2787443"/>
            <a:ext cx="2681351" cy="1967316"/>
          </a:xfrm>
          <a:prstGeom prst="rect">
            <a:avLst/>
          </a:prstGeom>
        </p:spPr>
      </p:pic>
      <p:pic>
        <p:nvPicPr>
          <p:cNvPr id="24" name="Graphic 23" descr="Group with solid fill">
            <a:extLst>
              <a:ext uri="{FF2B5EF4-FFF2-40B4-BE49-F238E27FC236}">
                <a16:creationId xmlns:a16="http://schemas.microsoft.com/office/drawing/2014/main" id="{A19D8B51-19A2-E1BF-D472-288E811CC89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9207911" y="2787443"/>
            <a:ext cx="2681351" cy="1967316"/>
          </a:xfrm>
          <a:prstGeom prst="rect">
            <a:avLst/>
          </a:prstGeom>
        </p:spPr>
      </p:pic>
      <p:pic>
        <p:nvPicPr>
          <p:cNvPr id="25" name="Graphic 24" descr="Group with solid fill">
            <a:extLst>
              <a:ext uri="{FF2B5EF4-FFF2-40B4-BE49-F238E27FC236}">
                <a16:creationId xmlns:a16="http://schemas.microsoft.com/office/drawing/2014/main" id="{83CDCE16-5D3B-2FC9-1E98-F23A0A3575B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196645" y="4414416"/>
            <a:ext cx="2681351" cy="1967316"/>
          </a:xfrm>
          <a:prstGeom prst="rect">
            <a:avLst/>
          </a:prstGeom>
        </p:spPr>
      </p:pic>
      <p:pic>
        <p:nvPicPr>
          <p:cNvPr id="26" name="Graphic 25" descr="Group with solid fill">
            <a:extLst>
              <a:ext uri="{FF2B5EF4-FFF2-40B4-BE49-F238E27FC236}">
                <a16:creationId xmlns:a16="http://schemas.microsoft.com/office/drawing/2014/main" id="{211DFC0E-CA8D-52AF-6E35-2E14E49A5D4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2458065" y="4414415"/>
            <a:ext cx="2681351" cy="1967316"/>
          </a:xfrm>
          <a:prstGeom prst="rect">
            <a:avLst/>
          </a:prstGeom>
        </p:spPr>
      </p:pic>
      <p:pic>
        <p:nvPicPr>
          <p:cNvPr id="27" name="Graphic 26" descr="Group with solid fill">
            <a:extLst>
              <a:ext uri="{FF2B5EF4-FFF2-40B4-BE49-F238E27FC236}">
                <a16:creationId xmlns:a16="http://schemas.microsoft.com/office/drawing/2014/main" id="{AFE64A93-D46E-6D07-E1C6-C716F366AE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4685071" y="4414415"/>
            <a:ext cx="2681351" cy="1967316"/>
          </a:xfrm>
          <a:prstGeom prst="rect">
            <a:avLst/>
          </a:prstGeom>
        </p:spPr>
      </p:pic>
      <p:pic>
        <p:nvPicPr>
          <p:cNvPr id="28" name="Graphic 27" descr="Group with solid fill">
            <a:extLst>
              <a:ext uri="{FF2B5EF4-FFF2-40B4-BE49-F238E27FC236}">
                <a16:creationId xmlns:a16="http://schemas.microsoft.com/office/drawing/2014/main" id="{48E072BD-62B4-5AC3-1B28-794BBB4E692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6946491" y="4414414"/>
            <a:ext cx="2681351" cy="1967316"/>
          </a:xfrm>
          <a:prstGeom prst="rect">
            <a:avLst/>
          </a:prstGeom>
        </p:spPr>
      </p:pic>
      <p:pic>
        <p:nvPicPr>
          <p:cNvPr id="29" name="Graphic 28" descr="Group with solid fill">
            <a:extLst>
              <a:ext uri="{FF2B5EF4-FFF2-40B4-BE49-F238E27FC236}">
                <a16:creationId xmlns:a16="http://schemas.microsoft.com/office/drawing/2014/main" id="{B2A96ED2-97CF-AC9F-F43C-3EB175B8BB6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29" b="14301"/>
          <a:stretch/>
        </p:blipFill>
        <p:spPr>
          <a:xfrm>
            <a:off x="9207911" y="4414414"/>
            <a:ext cx="2681351" cy="1967316"/>
          </a:xfrm>
          <a:prstGeom prst="rect">
            <a:avLst/>
          </a:prstGeom>
        </p:spPr>
      </p:pic>
      <p:pic>
        <p:nvPicPr>
          <p:cNvPr id="44" name="Graphic 43" descr="Woman with solid fill">
            <a:extLst>
              <a:ext uri="{FF2B5EF4-FFF2-40B4-BE49-F238E27FC236}">
                <a16:creationId xmlns:a16="http://schemas.microsoft.com/office/drawing/2014/main" id="{A0C4A5E9-6558-3371-8FE2-E57C6FD70B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2735" y="2967777"/>
            <a:ext cx="1638798" cy="1660358"/>
          </a:xfrm>
          <a:prstGeom prst="rect">
            <a:avLst/>
          </a:prstGeom>
        </p:spPr>
      </p:pic>
      <p:pic>
        <p:nvPicPr>
          <p:cNvPr id="46" name="Graphic 45" descr="Man with solid fill">
            <a:extLst>
              <a:ext uri="{FF2B5EF4-FFF2-40B4-BE49-F238E27FC236}">
                <a16:creationId xmlns:a16="http://schemas.microsoft.com/office/drawing/2014/main" id="{D645AD5E-4230-E6C8-5AD7-A90F980963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5223" y="2957117"/>
            <a:ext cx="1560777" cy="1671018"/>
          </a:xfrm>
          <a:prstGeom prst="rect">
            <a:avLst/>
          </a:prstGeom>
        </p:spPr>
      </p:pic>
    </p:spTree>
    <p:extLst>
      <p:ext uri="{BB962C8B-B14F-4D97-AF65-F5344CB8AC3E}">
        <p14:creationId xmlns:p14="http://schemas.microsoft.com/office/powerpoint/2010/main" val="26303498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5FCD2-A210-5466-D076-6ED2E7C671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2" name="Table 1"/>
          <p:cNvGraphicFramePr>
            <a:graphicFrameLocks noGrp="1"/>
          </p:cNvGraphicFramePr>
          <p:nvPr>
            <p:extLst>
              <p:ext uri="{D42A27DB-BD31-4B8C-83A1-F6EECF244321}">
                <p14:modId xmlns:p14="http://schemas.microsoft.com/office/powerpoint/2010/main" val="917749398"/>
              </p:ext>
            </p:extLst>
          </p:nvPr>
        </p:nvGraphicFramePr>
        <p:xfrm>
          <a:off x="377371" y="1524000"/>
          <a:ext cx="11146972" cy="4702632"/>
        </p:xfrm>
        <a:graphic>
          <a:graphicData uri="http://schemas.openxmlformats.org/drawingml/2006/table">
            <a:tbl>
              <a:tblPr firstRow="1" bandRow="1">
                <a:tableStyleId>{5C22544A-7EE6-4342-B048-85BDC9FD1C3A}</a:tableStyleId>
              </a:tblPr>
              <a:tblGrid>
                <a:gridCol w="1848546">
                  <a:extLst>
                    <a:ext uri="{9D8B030D-6E8A-4147-A177-3AD203B41FA5}">
                      <a16:colId xmlns:a16="http://schemas.microsoft.com/office/drawing/2014/main" val="20000"/>
                    </a:ext>
                  </a:extLst>
                </a:gridCol>
                <a:gridCol w="9298426">
                  <a:extLst>
                    <a:ext uri="{9D8B030D-6E8A-4147-A177-3AD203B41FA5}">
                      <a16:colId xmlns:a16="http://schemas.microsoft.com/office/drawing/2014/main" val="332554964"/>
                    </a:ext>
                  </a:extLst>
                </a:gridCol>
              </a:tblGrid>
              <a:tr h="1175658">
                <a:tc>
                  <a:txBody>
                    <a:bodyPr/>
                    <a:lstStyle/>
                    <a:p>
                      <a:pPr algn="ctr"/>
                      <a:r>
                        <a:rPr lang="en-ZA" b="0" dirty="0">
                          <a:solidFill>
                            <a:schemeClr val="tx1"/>
                          </a:solidFill>
                          <a:latin typeface="Arial" panose="020B0604020202020204" pitchFamily="34" charset="0"/>
                          <a:cs typeface="Arial" panose="020B0604020202020204" pitchFamily="34" charset="0"/>
                        </a:rPr>
                        <a:t>Animal/Plant?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75658">
                <a:tc>
                  <a:txBody>
                    <a:bodyPr/>
                    <a:lstStyle/>
                    <a:p>
                      <a:pPr algn="ctr"/>
                      <a:r>
                        <a:rPr lang="en-ZA" dirty="0">
                          <a:latin typeface="Arial" panose="020B0604020202020204" pitchFamily="34" charset="0"/>
                          <a:cs typeface="Arial" panose="020B0604020202020204" pitchFamily="34" charset="0"/>
                        </a:rPr>
                        <a:t>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04291"/>
                  </a:ext>
                </a:extLst>
              </a:tr>
              <a:tr h="1175658">
                <a:tc>
                  <a:txBody>
                    <a:bodyPr/>
                    <a:lstStyle/>
                    <a:p>
                      <a:pPr algn="ctr"/>
                      <a:r>
                        <a:rPr lang="en-ZA" dirty="0">
                          <a:latin typeface="Arial" panose="020B0604020202020204" pitchFamily="34" charset="0"/>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18226"/>
                  </a:ext>
                </a:extLst>
              </a:tr>
              <a:tr h="1175658">
                <a:tc>
                  <a:txBody>
                    <a:bodyPr/>
                    <a:lstStyle/>
                    <a:p>
                      <a:pPr algn="ctr"/>
                      <a:r>
                        <a:rPr lang="en-ZA" dirty="0">
                          <a:latin typeface="Arial" panose="020B0604020202020204" pitchFamily="34" charset="0"/>
                          <a:cs typeface="Arial" panose="020B0604020202020204" pitchFamily="34" charset="0"/>
                        </a:rPr>
                        <a:t>Motto or Tagline?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99812"/>
                  </a:ext>
                </a:extLst>
              </a:tr>
            </a:tbl>
          </a:graphicData>
        </a:graphic>
      </p:graphicFrame>
      <p:pic>
        <p:nvPicPr>
          <p:cNvPr id="1030" name="Picture 6" descr="Image result for animal silhouette">
            <a:extLst>
              <a:ext uri="{FF2B5EF4-FFF2-40B4-BE49-F238E27FC236}">
                <a16:creationId xmlns:a16="http://schemas.microsoft.com/office/drawing/2014/main" id="{29D1CCBB-0172-45B3-823D-27823EDE16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32"/>
          <a:stretch/>
        </p:blipFill>
        <p:spPr bwMode="auto">
          <a:xfrm>
            <a:off x="525433" y="1855303"/>
            <a:ext cx="998572" cy="7646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FB251428-17F6-463F-91EE-CD0DF0A69776}"/>
              </a:ext>
            </a:extLst>
          </p:cNvPr>
          <p:cNvSpPr/>
          <p:nvPr/>
        </p:nvSpPr>
        <p:spPr>
          <a:xfrm>
            <a:off x="498527" y="3052730"/>
            <a:ext cx="325796" cy="2666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a:extLst>
              <a:ext uri="{FF2B5EF4-FFF2-40B4-BE49-F238E27FC236}">
                <a16:creationId xmlns:a16="http://schemas.microsoft.com/office/drawing/2014/main" id="{3D121BC9-D28D-47BF-AC15-9809C6DA986B}"/>
              </a:ext>
            </a:extLst>
          </p:cNvPr>
          <p:cNvSpPr/>
          <p:nvPr/>
        </p:nvSpPr>
        <p:spPr>
          <a:xfrm>
            <a:off x="952593" y="3038854"/>
            <a:ext cx="231726" cy="3174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Isosceles Triangle 5">
            <a:extLst>
              <a:ext uri="{FF2B5EF4-FFF2-40B4-BE49-F238E27FC236}">
                <a16:creationId xmlns:a16="http://schemas.microsoft.com/office/drawing/2014/main" id="{A0647C7F-38C1-43DA-8F11-55AFECEA5108}"/>
              </a:ext>
            </a:extLst>
          </p:cNvPr>
          <p:cNvSpPr/>
          <p:nvPr/>
        </p:nvSpPr>
        <p:spPr>
          <a:xfrm>
            <a:off x="1305327" y="3022934"/>
            <a:ext cx="375968" cy="2811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iamond 7">
            <a:extLst>
              <a:ext uri="{FF2B5EF4-FFF2-40B4-BE49-F238E27FC236}">
                <a16:creationId xmlns:a16="http://schemas.microsoft.com/office/drawing/2014/main" id="{1B5B5FDA-685F-4BD6-8891-40FD3A2E2F6A}"/>
              </a:ext>
            </a:extLst>
          </p:cNvPr>
          <p:cNvSpPr/>
          <p:nvPr/>
        </p:nvSpPr>
        <p:spPr>
          <a:xfrm>
            <a:off x="498527" y="3422266"/>
            <a:ext cx="325796" cy="38426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E9F4AAC-9AED-4778-90CF-029E00CBC36D}"/>
              </a:ext>
            </a:extLst>
          </p:cNvPr>
          <p:cNvSpPr/>
          <p:nvPr/>
        </p:nvSpPr>
        <p:spPr>
          <a:xfrm>
            <a:off x="952593" y="3494104"/>
            <a:ext cx="244347"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36" name="Picture 12" descr="Black Shield Clip Art">
            <a:extLst>
              <a:ext uri="{FF2B5EF4-FFF2-40B4-BE49-F238E27FC236}">
                <a16:creationId xmlns:a16="http://schemas.microsoft.com/office/drawing/2014/main" id="{C96C4D53-60BB-492E-AD97-78CED9689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685" y="3454507"/>
            <a:ext cx="299956" cy="3497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lour wheel">
            <a:extLst>
              <a:ext uri="{FF2B5EF4-FFF2-40B4-BE49-F238E27FC236}">
                <a16:creationId xmlns:a16="http://schemas.microsoft.com/office/drawing/2014/main" id="{2A8A58F3-C7D7-49F3-96F2-4A22A2932F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122"/>
          <a:stretch/>
        </p:blipFill>
        <p:spPr bwMode="auto">
          <a:xfrm>
            <a:off x="947178" y="4218006"/>
            <a:ext cx="1076503" cy="75043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4BFAA71-E3D6-4D00-B757-1D8A98F573D1}"/>
              </a:ext>
            </a:extLst>
          </p:cNvPr>
          <p:cNvSpPr/>
          <p:nvPr/>
        </p:nvSpPr>
        <p:spPr>
          <a:xfrm>
            <a:off x="525433" y="4238086"/>
            <a:ext cx="385726"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94BAE95C-F6E1-437F-BAEA-F0A054732606}"/>
              </a:ext>
            </a:extLst>
          </p:cNvPr>
          <p:cNvSpPr/>
          <p:nvPr/>
        </p:nvSpPr>
        <p:spPr>
          <a:xfrm>
            <a:off x="525433" y="4622055"/>
            <a:ext cx="385726" cy="281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40" name="Picture 16" descr="Image result for plant silhouette">
            <a:extLst>
              <a:ext uri="{FF2B5EF4-FFF2-40B4-BE49-F238E27FC236}">
                <a16:creationId xmlns:a16="http://schemas.microsoft.com/office/drawing/2014/main" id="{71AF699B-E3CE-47D5-9C72-4DF21CE94C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3633" b="-16017"/>
          <a:stretch/>
        </p:blipFill>
        <p:spPr bwMode="auto">
          <a:xfrm>
            <a:off x="1497037" y="1894631"/>
            <a:ext cx="516970" cy="820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C7479D-B892-DD34-6C6A-4E8E4B073D0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Defining our personal identity</a:t>
            </a:r>
          </a:p>
        </p:txBody>
      </p:sp>
      <p:pic>
        <p:nvPicPr>
          <p:cNvPr id="16" name="Graphic 15" descr="Dolphin with solid fill">
            <a:extLst>
              <a:ext uri="{FF2B5EF4-FFF2-40B4-BE49-F238E27FC236}">
                <a16:creationId xmlns:a16="http://schemas.microsoft.com/office/drawing/2014/main" id="{A3B7DE0F-524E-A42F-0807-BE16CE1A97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2089" y="2546786"/>
            <a:ext cx="2689060" cy="2689060"/>
          </a:xfrm>
          <a:prstGeom prst="rect">
            <a:avLst/>
          </a:prstGeom>
        </p:spPr>
      </p:pic>
      <p:sp>
        <p:nvSpPr>
          <p:cNvPr id="17" name="Heart 16">
            <a:extLst>
              <a:ext uri="{FF2B5EF4-FFF2-40B4-BE49-F238E27FC236}">
                <a16:creationId xmlns:a16="http://schemas.microsoft.com/office/drawing/2014/main" id="{CA86AD9E-C6E6-E65E-C307-A95123A27F7E}"/>
              </a:ext>
            </a:extLst>
          </p:cNvPr>
          <p:cNvSpPr/>
          <p:nvPr/>
        </p:nvSpPr>
        <p:spPr>
          <a:xfrm>
            <a:off x="1765529" y="3025082"/>
            <a:ext cx="322165" cy="333932"/>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a:extLst>
              <a:ext uri="{FF2B5EF4-FFF2-40B4-BE49-F238E27FC236}">
                <a16:creationId xmlns:a16="http://schemas.microsoft.com/office/drawing/2014/main" id="{3FF4AB31-1DD5-2641-3E6F-3FB38CF530E0}"/>
              </a:ext>
            </a:extLst>
          </p:cNvPr>
          <p:cNvSpPr/>
          <p:nvPr/>
        </p:nvSpPr>
        <p:spPr>
          <a:xfrm>
            <a:off x="1694302" y="3424490"/>
            <a:ext cx="407597" cy="423493"/>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Dolphin outline">
            <a:extLst>
              <a:ext uri="{FF2B5EF4-FFF2-40B4-BE49-F238E27FC236}">
                <a16:creationId xmlns:a16="http://schemas.microsoft.com/office/drawing/2014/main" id="{B5B843A5-513C-8F36-9A10-341C8CF94E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391492">
            <a:off x="5462031" y="2571390"/>
            <a:ext cx="2695296" cy="2695296"/>
          </a:xfrm>
          <a:prstGeom prst="rect">
            <a:avLst/>
          </a:prstGeom>
        </p:spPr>
      </p:pic>
      <p:sp>
        <p:nvSpPr>
          <p:cNvPr id="23" name="Oval 22">
            <a:extLst>
              <a:ext uri="{FF2B5EF4-FFF2-40B4-BE49-F238E27FC236}">
                <a16:creationId xmlns:a16="http://schemas.microsoft.com/office/drawing/2014/main" id="{6D1B1D4F-EF4B-51C5-E33C-1B964F7E5E61}"/>
              </a:ext>
            </a:extLst>
          </p:cNvPr>
          <p:cNvSpPr/>
          <p:nvPr/>
        </p:nvSpPr>
        <p:spPr>
          <a:xfrm>
            <a:off x="6255660" y="3181033"/>
            <a:ext cx="72572" cy="674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9AA549-F2EB-67EB-951C-A1DBC01DF728}"/>
              </a:ext>
            </a:extLst>
          </p:cNvPr>
          <p:cNvSpPr txBox="1"/>
          <p:nvPr/>
        </p:nvSpPr>
        <p:spPr>
          <a:xfrm>
            <a:off x="454989" y="5768025"/>
            <a:ext cx="1743860" cy="369332"/>
          </a:xfrm>
          <a:prstGeom prst="rect">
            <a:avLst/>
          </a:prstGeom>
          <a:noFill/>
        </p:spPr>
        <p:txBody>
          <a:bodyPr wrap="square" rtlCol="0">
            <a:spAutoFit/>
          </a:bodyPr>
          <a:lstStyle/>
          <a:p>
            <a:pPr algn="ctr"/>
            <a:r>
              <a:rPr lang="en-US" dirty="0">
                <a:latin typeface="Arial Rounded MT Bold" panose="020F0704030504030204" pitchFamily="34" charset="77"/>
              </a:rPr>
              <a:t>“Just do it”</a:t>
            </a:r>
          </a:p>
        </p:txBody>
      </p:sp>
    </p:spTree>
    <p:extLst>
      <p:ext uri="{BB962C8B-B14F-4D97-AF65-F5344CB8AC3E}">
        <p14:creationId xmlns:p14="http://schemas.microsoft.com/office/powerpoint/2010/main" val="150254950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5FCD2-A210-5466-D076-6ED2E7C671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2" name="Table 1"/>
          <p:cNvGraphicFramePr>
            <a:graphicFrameLocks noGrp="1"/>
          </p:cNvGraphicFramePr>
          <p:nvPr/>
        </p:nvGraphicFramePr>
        <p:xfrm>
          <a:off x="377371" y="1524000"/>
          <a:ext cx="11146972" cy="4702632"/>
        </p:xfrm>
        <a:graphic>
          <a:graphicData uri="http://schemas.openxmlformats.org/drawingml/2006/table">
            <a:tbl>
              <a:tblPr firstRow="1" bandRow="1">
                <a:tableStyleId>{5C22544A-7EE6-4342-B048-85BDC9FD1C3A}</a:tableStyleId>
              </a:tblPr>
              <a:tblGrid>
                <a:gridCol w="1848546">
                  <a:extLst>
                    <a:ext uri="{9D8B030D-6E8A-4147-A177-3AD203B41FA5}">
                      <a16:colId xmlns:a16="http://schemas.microsoft.com/office/drawing/2014/main" val="20000"/>
                    </a:ext>
                  </a:extLst>
                </a:gridCol>
                <a:gridCol w="9298426">
                  <a:extLst>
                    <a:ext uri="{9D8B030D-6E8A-4147-A177-3AD203B41FA5}">
                      <a16:colId xmlns:a16="http://schemas.microsoft.com/office/drawing/2014/main" val="332554964"/>
                    </a:ext>
                  </a:extLst>
                </a:gridCol>
              </a:tblGrid>
              <a:tr h="1175658">
                <a:tc>
                  <a:txBody>
                    <a:bodyPr/>
                    <a:lstStyle/>
                    <a:p>
                      <a:pPr algn="ctr"/>
                      <a:r>
                        <a:rPr lang="en-ZA" b="0" dirty="0">
                          <a:solidFill>
                            <a:schemeClr val="tx1"/>
                          </a:solidFill>
                          <a:latin typeface="Arial" panose="020B0604020202020204" pitchFamily="34" charset="0"/>
                          <a:cs typeface="Arial" panose="020B0604020202020204" pitchFamily="34" charset="0"/>
                        </a:rPr>
                        <a:t>Animal/Plant?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75658">
                <a:tc>
                  <a:txBody>
                    <a:bodyPr/>
                    <a:lstStyle/>
                    <a:p>
                      <a:pPr algn="ctr"/>
                      <a:r>
                        <a:rPr lang="en-ZA" dirty="0">
                          <a:latin typeface="Arial" panose="020B0604020202020204" pitchFamily="34" charset="0"/>
                          <a:cs typeface="Arial" panose="020B0604020202020204" pitchFamily="34" charset="0"/>
                        </a:rPr>
                        <a:t>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04291"/>
                  </a:ext>
                </a:extLst>
              </a:tr>
              <a:tr h="1175658">
                <a:tc>
                  <a:txBody>
                    <a:bodyPr/>
                    <a:lstStyle/>
                    <a:p>
                      <a:pPr algn="ctr"/>
                      <a:r>
                        <a:rPr lang="en-ZA" dirty="0">
                          <a:latin typeface="Arial" panose="020B0604020202020204" pitchFamily="34" charset="0"/>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18226"/>
                  </a:ext>
                </a:extLst>
              </a:tr>
              <a:tr h="1175658">
                <a:tc>
                  <a:txBody>
                    <a:bodyPr/>
                    <a:lstStyle/>
                    <a:p>
                      <a:pPr algn="ctr"/>
                      <a:r>
                        <a:rPr lang="en-ZA" dirty="0">
                          <a:latin typeface="Arial" panose="020B0604020202020204" pitchFamily="34" charset="0"/>
                          <a:cs typeface="Arial" panose="020B0604020202020204" pitchFamily="34" charset="0"/>
                        </a:rPr>
                        <a:t>Motto or Tagline?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99812"/>
                  </a:ext>
                </a:extLst>
              </a:tr>
            </a:tbl>
          </a:graphicData>
        </a:graphic>
      </p:graphicFrame>
      <p:pic>
        <p:nvPicPr>
          <p:cNvPr id="1030" name="Picture 6" descr="Image result for animal silhouette">
            <a:extLst>
              <a:ext uri="{FF2B5EF4-FFF2-40B4-BE49-F238E27FC236}">
                <a16:creationId xmlns:a16="http://schemas.microsoft.com/office/drawing/2014/main" id="{29D1CCBB-0172-45B3-823D-27823EDE16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32"/>
          <a:stretch/>
        </p:blipFill>
        <p:spPr bwMode="auto">
          <a:xfrm>
            <a:off x="525433" y="1855303"/>
            <a:ext cx="998572" cy="7646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FB251428-17F6-463F-91EE-CD0DF0A69776}"/>
              </a:ext>
            </a:extLst>
          </p:cNvPr>
          <p:cNvSpPr/>
          <p:nvPr/>
        </p:nvSpPr>
        <p:spPr>
          <a:xfrm>
            <a:off x="498527" y="3052730"/>
            <a:ext cx="325796" cy="2666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a:extLst>
              <a:ext uri="{FF2B5EF4-FFF2-40B4-BE49-F238E27FC236}">
                <a16:creationId xmlns:a16="http://schemas.microsoft.com/office/drawing/2014/main" id="{3D121BC9-D28D-47BF-AC15-9809C6DA986B}"/>
              </a:ext>
            </a:extLst>
          </p:cNvPr>
          <p:cNvSpPr/>
          <p:nvPr/>
        </p:nvSpPr>
        <p:spPr>
          <a:xfrm>
            <a:off x="952593" y="3038854"/>
            <a:ext cx="231726" cy="3174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Isosceles Triangle 5">
            <a:extLst>
              <a:ext uri="{FF2B5EF4-FFF2-40B4-BE49-F238E27FC236}">
                <a16:creationId xmlns:a16="http://schemas.microsoft.com/office/drawing/2014/main" id="{A0647C7F-38C1-43DA-8F11-55AFECEA5108}"/>
              </a:ext>
            </a:extLst>
          </p:cNvPr>
          <p:cNvSpPr/>
          <p:nvPr/>
        </p:nvSpPr>
        <p:spPr>
          <a:xfrm>
            <a:off x="1305327" y="3022934"/>
            <a:ext cx="375968" cy="2811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iamond 7">
            <a:extLst>
              <a:ext uri="{FF2B5EF4-FFF2-40B4-BE49-F238E27FC236}">
                <a16:creationId xmlns:a16="http://schemas.microsoft.com/office/drawing/2014/main" id="{1B5B5FDA-685F-4BD6-8891-40FD3A2E2F6A}"/>
              </a:ext>
            </a:extLst>
          </p:cNvPr>
          <p:cNvSpPr/>
          <p:nvPr/>
        </p:nvSpPr>
        <p:spPr>
          <a:xfrm>
            <a:off x="498527" y="3422266"/>
            <a:ext cx="325796" cy="38426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E9F4AAC-9AED-4778-90CF-029E00CBC36D}"/>
              </a:ext>
            </a:extLst>
          </p:cNvPr>
          <p:cNvSpPr/>
          <p:nvPr/>
        </p:nvSpPr>
        <p:spPr>
          <a:xfrm>
            <a:off x="952593" y="3494104"/>
            <a:ext cx="244347"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36" name="Picture 12" descr="Black Shield Clip Art">
            <a:extLst>
              <a:ext uri="{FF2B5EF4-FFF2-40B4-BE49-F238E27FC236}">
                <a16:creationId xmlns:a16="http://schemas.microsoft.com/office/drawing/2014/main" id="{C96C4D53-60BB-492E-AD97-78CED9689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685" y="3454507"/>
            <a:ext cx="299956" cy="3497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lour wheel">
            <a:extLst>
              <a:ext uri="{FF2B5EF4-FFF2-40B4-BE49-F238E27FC236}">
                <a16:creationId xmlns:a16="http://schemas.microsoft.com/office/drawing/2014/main" id="{2A8A58F3-C7D7-49F3-96F2-4A22A2932F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122"/>
          <a:stretch/>
        </p:blipFill>
        <p:spPr bwMode="auto">
          <a:xfrm>
            <a:off x="947178" y="4218006"/>
            <a:ext cx="1076503" cy="75043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4BFAA71-E3D6-4D00-B757-1D8A98F573D1}"/>
              </a:ext>
            </a:extLst>
          </p:cNvPr>
          <p:cNvSpPr/>
          <p:nvPr/>
        </p:nvSpPr>
        <p:spPr>
          <a:xfrm>
            <a:off x="525433" y="4238086"/>
            <a:ext cx="385726"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94BAE95C-F6E1-437F-BAEA-F0A054732606}"/>
              </a:ext>
            </a:extLst>
          </p:cNvPr>
          <p:cNvSpPr/>
          <p:nvPr/>
        </p:nvSpPr>
        <p:spPr>
          <a:xfrm>
            <a:off x="525433" y="4622055"/>
            <a:ext cx="385726" cy="281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40" name="Picture 16" descr="Image result for plant silhouette">
            <a:extLst>
              <a:ext uri="{FF2B5EF4-FFF2-40B4-BE49-F238E27FC236}">
                <a16:creationId xmlns:a16="http://schemas.microsoft.com/office/drawing/2014/main" id="{71AF699B-E3CE-47D5-9C72-4DF21CE94C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3633" b="-16017"/>
          <a:stretch/>
        </p:blipFill>
        <p:spPr bwMode="auto">
          <a:xfrm>
            <a:off x="1497037" y="1894631"/>
            <a:ext cx="516970" cy="820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C7479D-B892-DD34-6C6A-4E8E4B073D0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Defining our personal identity</a:t>
            </a:r>
          </a:p>
        </p:txBody>
      </p:sp>
      <p:pic>
        <p:nvPicPr>
          <p:cNvPr id="16" name="Graphic 15" descr="Dolphin with solid fill">
            <a:extLst>
              <a:ext uri="{FF2B5EF4-FFF2-40B4-BE49-F238E27FC236}">
                <a16:creationId xmlns:a16="http://schemas.microsoft.com/office/drawing/2014/main" id="{A3B7DE0F-524E-A42F-0807-BE16CE1A97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2089" y="2546786"/>
            <a:ext cx="2689060" cy="2689060"/>
          </a:xfrm>
          <a:prstGeom prst="rect">
            <a:avLst/>
          </a:prstGeom>
        </p:spPr>
      </p:pic>
      <p:sp>
        <p:nvSpPr>
          <p:cNvPr id="17" name="Heart 16">
            <a:extLst>
              <a:ext uri="{FF2B5EF4-FFF2-40B4-BE49-F238E27FC236}">
                <a16:creationId xmlns:a16="http://schemas.microsoft.com/office/drawing/2014/main" id="{CA86AD9E-C6E6-E65E-C307-A95123A27F7E}"/>
              </a:ext>
            </a:extLst>
          </p:cNvPr>
          <p:cNvSpPr/>
          <p:nvPr/>
        </p:nvSpPr>
        <p:spPr>
          <a:xfrm>
            <a:off x="1765529" y="3025082"/>
            <a:ext cx="322165" cy="333932"/>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a:extLst>
              <a:ext uri="{FF2B5EF4-FFF2-40B4-BE49-F238E27FC236}">
                <a16:creationId xmlns:a16="http://schemas.microsoft.com/office/drawing/2014/main" id="{3FF4AB31-1DD5-2641-3E6F-3FB38CF530E0}"/>
              </a:ext>
            </a:extLst>
          </p:cNvPr>
          <p:cNvSpPr/>
          <p:nvPr/>
        </p:nvSpPr>
        <p:spPr>
          <a:xfrm>
            <a:off x="1694302" y="3424490"/>
            <a:ext cx="407597" cy="423493"/>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Dolphin outline">
            <a:extLst>
              <a:ext uri="{FF2B5EF4-FFF2-40B4-BE49-F238E27FC236}">
                <a16:creationId xmlns:a16="http://schemas.microsoft.com/office/drawing/2014/main" id="{B5B843A5-513C-8F36-9A10-341C8CF94E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391492">
            <a:off x="5462031" y="2571390"/>
            <a:ext cx="2695296" cy="2695296"/>
          </a:xfrm>
          <a:prstGeom prst="rect">
            <a:avLst/>
          </a:prstGeom>
        </p:spPr>
      </p:pic>
      <p:sp>
        <p:nvSpPr>
          <p:cNvPr id="23" name="Oval 22">
            <a:extLst>
              <a:ext uri="{FF2B5EF4-FFF2-40B4-BE49-F238E27FC236}">
                <a16:creationId xmlns:a16="http://schemas.microsoft.com/office/drawing/2014/main" id="{6D1B1D4F-EF4B-51C5-E33C-1B964F7E5E61}"/>
              </a:ext>
            </a:extLst>
          </p:cNvPr>
          <p:cNvSpPr/>
          <p:nvPr/>
        </p:nvSpPr>
        <p:spPr>
          <a:xfrm>
            <a:off x="6255660" y="3181033"/>
            <a:ext cx="72572" cy="674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ptagon 9">
            <a:extLst>
              <a:ext uri="{FF2B5EF4-FFF2-40B4-BE49-F238E27FC236}">
                <a16:creationId xmlns:a16="http://schemas.microsoft.com/office/drawing/2014/main" id="{D71B04B6-BE46-C34C-0960-4FB6B064E688}"/>
              </a:ext>
            </a:extLst>
          </p:cNvPr>
          <p:cNvSpPr/>
          <p:nvPr/>
        </p:nvSpPr>
        <p:spPr>
          <a:xfrm>
            <a:off x="4215777" y="1827506"/>
            <a:ext cx="4441372" cy="3824260"/>
          </a:xfrm>
          <a:prstGeom prst="heptagon">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D802CF-2025-6689-A9FB-177FC5FAF62E}"/>
              </a:ext>
            </a:extLst>
          </p:cNvPr>
          <p:cNvSpPr txBox="1"/>
          <p:nvPr/>
        </p:nvSpPr>
        <p:spPr>
          <a:xfrm>
            <a:off x="433397" y="5768025"/>
            <a:ext cx="1743860" cy="369332"/>
          </a:xfrm>
          <a:prstGeom prst="rect">
            <a:avLst/>
          </a:prstGeom>
          <a:noFill/>
        </p:spPr>
        <p:txBody>
          <a:bodyPr wrap="square" rtlCol="0">
            <a:spAutoFit/>
          </a:bodyPr>
          <a:lstStyle/>
          <a:p>
            <a:pPr algn="ctr"/>
            <a:r>
              <a:rPr lang="en-US" dirty="0">
                <a:latin typeface="Arial Rounded MT Bold" panose="020F0704030504030204" pitchFamily="34" charset="77"/>
              </a:rPr>
              <a:t>“Just do it”</a:t>
            </a:r>
          </a:p>
        </p:txBody>
      </p:sp>
    </p:spTree>
    <p:extLst>
      <p:ext uri="{BB962C8B-B14F-4D97-AF65-F5344CB8AC3E}">
        <p14:creationId xmlns:p14="http://schemas.microsoft.com/office/powerpoint/2010/main" val="251617226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5FCD2-A210-5466-D076-6ED2E7C671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2" name="Table 1"/>
          <p:cNvGraphicFramePr>
            <a:graphicFrameLocks noGrp="1"/>
          </p:cNvGraphicFramePr>
          <p:nvPr/>
        </p:nvGraphicFramePr>
        <p:xfrm>
          <a:off x="377371" y="1524000"/>
          <a:ext cx="11146972" cy="4702632"/>
        </p:xfrm>
        <a:graphic>
          <a:graphicData uri="http://schemas.openxmlformats.org/drawingml/2006/table">
            <a:tbl>
              <a:tblPr firstRow="1" bandRow="1">
                <a:tableStyleId>{5C22544A-7EE6-4342-B048-85BDC9FD1C3A}</a:tableStyleId>
              </a:tblPr>
              <a:tblGrid>
                <a:gridCol w="1848546">
                  <a:extLst>
                    <a:ext uri="{9D8B030D-6E8A-4147-A177-3AD203B41FA5}">
                      <a16:colId xmlns:a16="http://schemas.microsoft.com/office/drawing/2014/main" val="20000"/>
                    </a:ext>
                  </a:extLst>
                </a:gridCol>
                <a:gridCol w="9298426">
                  <a:extLst>
                    <a:ext uri="{9D8B030D-6E8A-4147-A177-3AD203B41FA5}">
                      <a16:colId xmlns:a16="http://schemas.microsoft.com/office/drawing/2014/main" val="332554964"/>
                    </a:ext>
                  </a:extLst>
                </a:gridCol>
              </a:tblGrid>
              <a:tr h="1175658">
                <a:tc>
                  <a:txBody>
                    <a:bodyPr/>
                    <a:lstStyle/>
                    <a:p>
                      <a:pPr algn="ctr"/>
                      <a:r>
                        <a:rPr lang="en-ZA" b="0" dirty="0">
                          <a:solidFill>
                            <a:schemeClr val="tx1"/>
                          </a:solidFill>
                          <a:latin typeface="Arial" panose="020B0604020202020204" pitchFamily="34" charset="0"/>
                          <a:cs typeface="Arial" panose="020B0604020202020204" pitchFamily="34" charset="0"/>
                        </a:rPr>
                        <a:t>Animal/Plant?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75658">
                <a:tc>
                  <a:txBody>
                    <a:bodyPr/>
                    <a:lstStyle/>
                    <a:p>
                      <a:pPr algn="ctr"/>
                      <a:r>
                        <a:rPr lang="en-ZA" dirty="0">
                          <a:latin typeface="Arial" panose="020B0604020202020204" pitchFamily="34" charset="0"/>
                          <a:cs typeface="Arial" panose="020B0604020202020204" pitchFamily="34" charset="0"/>
                        </a:rPr>
                        <a:t>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04291"/>
                  </a:ext>
                </a:extLst>
              </a:tr>
              <a:tr h="1175658">
                <a:tc>
                  <a:txBody>
                    <a:bodyPr/>
                    <a:lstStyle/>
                    <a:p>
                      <a:pPr algn="ctr"/>
                      <a:r>
                        <a:rPr lang="en-ZA" dirty="0">
                          <a:latin typeface="Arial" panose="020B0604020202020204" pitchFamily="34" charset="0"/>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18226"/>
                  </a:ext>
                </a:extLst>
              </a:tr>
              <a:tr h="1175658">
                <a:tc>
                  <a:txBody>
                    <a:bodyPr/>
                    <a:lstStyle/>
                    <a:p>
                      <a:pPr algn="ctr"/>
                      <a:r>
                        <a:rPr lang="en-ZA" dirty="0">
                          <a:latin typeface="Arial" panose="020B0604020202020204" pitchFamily="34" charset="0"/>
                          <a:cs typeface="Arial" panose="020B0604020202020204" pitchFamily="34" charset="0"/>
                        </a:rPr>
                        <a:t>Motto or Tagline?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99812"/>
                  </a:ext>
                </a:extLst>
              </a:tr>
            </a:tbl>
          </a:graphicData>
        </a:graphic>
      </p:graphicFrame>
      <p:pic>
        <p:nvPicPr>
          <p:cNvPr id="1030" name="Picture 6" descr="Image result for animal silhouette">
            <a:extLst>
              <a:ext uri="{FF2B5EF4-FFF2-40B4-BE49-F238E27FC236}">
                <a16:creationId xmlns:a16="http://schemas.microsoft.com/office/drawing/2014/main" id="{29D1CCBB-0172-45B3-823D-27823EDE16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32"/>
          <a:stretch/>
        </p:blipFill>
        <p:spPr bwMode="auto">
          <a:xfrm>
            <a:off x="525433" y="1855303"/>
            <a:ext cx="998572" cy="7646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FB251428-17F6-463F-91EE-CD0DF0A69776}"/>
              </a:ext>
            </a:extLst>
          </p:cNvPr>
          <p:cNvSpPr/>
          <p:nvPr/>
        </p:nvSpPr>
        <p:spPr>
          <a:xfrm>
            <a:off x="498527" y="3052730"/>
            <a:ext cx="325796" cy="2666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a:extLst>
              <a:ext uri="{FF2B5EF4-FFF2-40B4-BE49-F238E27FC236}">
                <a16:creationId xmlns:a16="http://schemas.microsoft.com/office/drawing/2014/main" id="{3D121BC9-D28D-47BF-AC15-9809C6DA986B}"/>
              </a:ext>
            </a:extLst>
          </p:cNvPr>
          <p:cNvSpPr/>
          <p:nvPr/>
        </p:nvSpPr>
        <p:spPr>
          <a:xfrm>
            <a:off x="952593" y="3038854"/>
            <a:ext cx="231726" cy="3174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Isosceles Triangle 5">
            <a:extLst>
              <a:ext uri="{FF2B5EF4-FFF2-40B4-BE49-F238E27FC236}">
                <a16:creationId xmlns:a16="http://schemas.microsoft.com/office/drawing/2014/main" id="{A0647C7F-38C1-43DA-8F11-55AFECEA5108}"/>
              </a:ext>
            </a:extLst>
          </p:cNvPr>
          <p:cNvSpPr/>
          <p:nvPr/>
        </p:nvSpPr>
        <p:spPr>
          <a:xfrm>
            <a:off x="1305327" y="3022934"/>
            <a:ext cx="375968" cy="2811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iamond 7">
            <a:extLst>
              <a:ext uri="{FF2B5EF4-FFF2-40B4-BE49-F238E27FC236}">
                <a16:creationId xmlns:a16="http://schemas.microsoft.com/office/drawing/2014/main" id="{1B5B5FDA-685F-4BD6-8891-40FD3A2E2F6A}"/>
              </a:ext>
            </a:extLst>
          </p:cNvPr>
          <p:cNvSpPr/>
          <p:nvPr/>
        </p:nvSpPr>
        <p:spPr>
          <a:xfrm>
            <a:off x="498527" y="3422266"/>
            <a:ext cx="325796" cy="38426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E9F4AAC-9AED-4778-90CF-029E00CBC36D}"/>
              </a:ext>
            </a:extLst>
          </p:cNvPr>
          <p:cNvSpPr/>
          <p:nvPr/>
        </p:nvSpPr>
        <p:spPr>
          <a:xfrm>
            <a:off x="952593" y="3494104"/>
            <a:ext cx="244347"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36" name="Picture 12" descr="Black Shield Clip Art">
            <a:extLst>
              <a:ext uri="{FF2B5EF4-FFF2-40B4-BE49-F238E27FC236}">
                <a16:creationId xmlns:a16="http://schemas.microsoft.com/office/drawing/2014/main" id="{C96C4D53-60BB-492E-AD97-78CED9689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685" y="3454507"/>
            <a:ext cx="299956" cy="3497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lour wheel">
            <a:extLst>
              <a:ext uri="{FF2B5EF4-FFF2-40B4-BE49-F238E27FC236}">
                <a16:creationId xmlns:a16="http://schemas.microsoft.com/office/drawing/2014/main" id="{2A8A58F3-C7D7-49F3-96F2-4A22A2932F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122"/>
          <a:stretch/>
        </p:blipFill>
        <p:spPr bwMode="auto">
          <a:xfrm>
            <a:off x="947178" y="4218006"/>
            <a:ext cx="1076503" cy="75043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4BFAA71-E3D6-4D00-B757-1D8A98F573D1}"/>
              </a:ext>
            </a:extLst>
          </p:cNvPr>
          <p:cNvSpPr/>
          <p:nvPr/>
        </p:nvSpPr>
        <p:spPr>
          <a:xfrm>
            <a:off x="525433" y="4238086"/>
            <a:ext cx="385726"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94BAE95C-F6E1-437F-BAEA-F0A054732606}"/>
              </a:ext>
            </a:extLst>
          </p:cNvPr>
          <p:cNvSpPr/>
          <p:nvPr/>
        </p:nvSpPr>
        <p:spPr>
          <a:xfrm>
            <a:off x="525433" y="4622055"/>
            <a:ext cx="385726" cy="281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40" name="Picture 16" descr="Image result for plant silhouette">
            <a:extLst>
              <a:ext uri="{FF2B5EF4-FFF2-40B4-BE49-F238E27FC236}">
                <a16:creationId xmlns:a16="http://schemas.microsoft.com/office/drawing/2014/main" id="{71AF699B-E3CE-47D5-9C72-4DF21CE94C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3633" b="-16017"/>
          <a:stretch/>
        </p:blipFill>
        <p:spPr bwMode="auto">
          <a:xfrm>
            <a:off x="1497037" y="1894631"/>
            <a:ext cx="516970" cy="820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C7479D-B892-DD34-6C6A-4E8E4B073D0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Defining our personal identity</a:t>
            </a:r>
          </a:p>
        </p:txBody>
      </p:sp>
      <p:sp>
        <p:nvSpPr>
          <p:cNvPr id="17" name="Heart 16">
            <a:extLst>
              <a:ext uri="{FF2B5EF4-FFF2-40B4-BE49-F238E27FC236}">
                <a16:creationId xmlns:a16="http://schemas.microsoft.com/office/drawing/2014/main" id="{CA86AD9E-C6E6-E65E-C307-A95123A27F7E}"/>
              </a:ext>
            </a:extLst>
          </p:cNvPr>
          <p:cNvSpPr/>
          <p:nvPr/>
        </p:nvSpPr>
        <p:spPr>
          <a:xfrm>
            <a:off x="1765529" y="3025082"/>
            <a:ext cx="322165" cy="333932"/>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a:extLst>
              <a:ext uri="{FF2B5EF4-FFF2-40B4-BE49-F238E27FC236}">
                <a16:creationId xmlns:a16="http://schemas.microsoft.com/office/drawing/2014/main" id="{3FF4AB31-1DD5-2641-3E6F-3FB38CF530E0}"/>
              </a:ext>
            </a:extLst>
          </p:cNvPr>
          <p:cNvSpPr/>
          <p:nvPr/>
        </p:nvSpPr>
        <p:spPr>
          <a:xfrm>
            <a:off x="1694302" y="3424490"/>
            <a:ext cx="407597" cy="423493"/>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ptagon 9">
            <a:extLst>
              <a:ext uri="{FF2B5EF4-FFF2-40B4-BE49-F238E27FC236}">
                <a16:creationId xmlns:a16="http://schemas.microsoft.com/office/drawing/2014/main" id="{D71B04B6-BE46-C34C-0960-4FB6B064E688}"/>
              </a:ext>
            </a:extLst>
          </p:cNvPr>
          <p:cNvSpPr/>
          <p:nvPr/>
        </p:nvSpPr>
        <p:spPr>
          <a:xfrm>
            <a:off x="4215777" y="1827506"/>
            <a:ext cx="4441372" cy="3824260"/>
          </a:xfrm>
          <a:prstGeom prst="heptagon">
            <a:avLst/>
          </a:prstGeom>
          <a:solidFill>
            <a:srgbClr val="0432FF"/>
          </a:solid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olphin with solid fill">
            <a:extLst>
              <a:ext uri="{FF2B5EF4-FFF2-40B4-BE49-F238E27FC236}">
                <a16:creationId xmlns:a16="http://schemas.microsoft.com/office/drawing/2014/main" id="{A3B7DE0F-524E-A42F-0807-BE16CE1A97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2089" y="2546786"/>
            <a:ext cx="2689060" cy="2689060"/>
          </a:xfrm>
          <a:prstGeom prst="rect">
            <a:avLst/>
          </a:prstGeom>
        </p:spPr>
      </p:pic>
      <p:pic>
        <p:nvPicPr>
          <p:cNvPr id="22" name="Graphic 21" descr="Dolphin outline">
            <a:extLst>
              <a:ext uri="{FF2B5EF4-FFF2-40B4-BE49-F238E27FC236}">
                <a16:creationId xmlns:a16="http://schemas.microsoft.com/office/drawing/2014/main" id="{B5B843A5-513C-8F36-9A10-341C8CF94E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391492">
            <a:off x="5462031" y="2571390"/>
            <a:ext cx="2695296" cy="2695296"/>
          </a:xfrm>
          <a:prstGeom prst="rect">
            <a:avLst/>
          </a:prstGeom>
        </p:spPr>
      </p:pic>
      <p:sp>
        <p:nvSpPr>
          <p:cNvPr id="23" name="Oval 22">
            <a:extLst>
              <a:ext uri="{FF2B5EF4-FFF2-40B4-BE49-F238E27FC236}">
                <a16:creationId xmlns:a16="http://schemas.microsoft.com/office/drawing/2014/main" id="{6D1B1D4F-EF4B-51C5-E33C-1B964F7E5E61}"/>
              </a:ext>
            </a:extLst>
          </p:cNvPr>
          <p:cNvSpPr/>
          <p:nvPr/>
        </p:nvSpPr>
        <p:spPr>
          <a:xfrm>
            <a:off x="6255660" y="3181033"/>
            <a:ext cx="72572" cy="67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2697729-6346-5079-A4E8-AFED8540C8B5}"/>
              </a:ext>
            </a:extLst>
          </p:cNvPr>
          <p:cNvSpPr/>
          <p:nvPr/>
        </p:nvSpPr>
        <p:spPr>
          <a:xfrm>
            <a:off x="6335490" y="4538111"/>
            <a:ext cx="72572" cy="67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0F252C1-E482-4DE0-9BC7-83DD2E70B59E}"/>
              </a:ext>
            </a:extLst>
          </p:cNvPr>
          <p:cNvSpPr txBox="1"/>
          <p:nvPr/>
        </p:nvSpPr>
        <p:spPr>
          <a:xfrm>
            <a:off x="433397" y="5761409"/>
            <a:ext cx="1743860" cy="369332"/>
          </a:xfrm>
          <a:prstGeom prst="rect">
            <a:avLst/>
          </a:prstGeom>
          <a:noFill/>
        </p:spPr>
        <p:txBody>
          <a:bodyPr wrap="square" rtlCol="0">
            <a:spAutoFit/>
          </a:bodyPr>
          <a:lstStyle/>
          <a:p>
            <a:pPr algn="ctr"/>
            <a:r>
              <a:rPr lang="en-US" dirty="0">
                <a:latin typeface="Arial Rounded MT Bold" panose="020F0704030504030204" pitchFamily="34" charset="77"/>
              </a:rPr>
              <a:t>“Just do it”</a:t>
            </a:r>
          </a:p>
        </p:txBody>
      </p:sp>
    </p:spTree>
    <p:extLst>
      <p:ext uri="{BB962C8B-B14F-4D97-AF65-F5344CB8AC3E}">
        <p14:creationId xmlns:p14="http://schemas.microsoft.com/office/powerpoint/2010/main" val="10756468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5FCD2-A210-5466-D076-6ED2E7C67111}"/>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2" name="Table 1"/>
          <p:cNvGraphicFramePr>
            <a:graphicFrameLocks noGrp="1"/>
          </p:cNvGraphicFramePr>
          <p:nvPr>
            <p:extLst>
              <p:ext uri="{D42A27DB-BD31-4B8C-83A1-F6EECF244321}">
                <p14:modId xmlns:p14="http://schemas.microsoft.com/office/powerpoint/2010/main" val="2412234472"/>
              </p:ext>
            </p:extLst>
          </p:nvPr>
        </p:nvGraphicFramePr>
        <p:xfrm>
          <a:off x="377371" y="1524000"/>
          <a:ext cx="11146972" cy="4702632"/>
        </p:xfrm>
        <a:graphic>
          <a:graphicData uri="http://schemas.openxmlformats.org/drawingml/2006/table">
            <a:tbl>
              <a:tblPr firstRow="1" bandRow="1">
                <a:tableStyleId>{5C22544A-7EE6-4342-B048-85BDC9FD1C3A}</a:tableStyleId>
              </a:tblPr>
              <a:tblGrid>
                <a:gridCol w="1848546">
                  <a:extLst>
                    <a:ext uri="{9D8B030D-6E8A-4147-A177-3AD203B41FA5}">
                      <a16:colId xmlns:a16="http://schemas.microsoft.com/office/drawing/2014/main" val="20000"/>
                    </a:ext>
                  </a:extLst>
                </a:gridCol>
                <a:gridCol w="9298426">
                  <a:extLst>
                    <a:ext uri="{9D8B030D-6E8A-4147-A177-3AD203B41FA5}">
                      <a16:colId xmlns:a16="http://schemas.microsoft.com/office/drawing/2014/main" val="332554964"/>
                    </a:ext>
                  </a:extLst>
                </a:gridCol>
              </a:tblGrid>
              <a:tr h="1175658">
                <a:tc>
                  <a:txBody>
                    <a:bodyPr/>
                    <a:lstStyle/>
                    <a:p>
                      <a:pPr algn="ctr"/>
                      <a:r>
                        <a:rPr lang="en-ZA" b="0" dirty="0">
                          <a:solidFill>
                            <a:schemeClr val="tx1"/>
                          </a:solidFill>
                          <a:latin typeface="Arial Rounded MT Bold" panose="020F0704030504030204" pitchFamily="34" charset="77"/>
                          <a:cs typeface="Arial" panose="020B0604020202020204" pitchFamily="34" charset="0"/>
                        </a:rPr>
                        <a:t>Animal/Plant?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75658">
                <a:tc>
                  <a:txBody>
                    <a:bodyPr/>
                    <a:lstStyle/>
                    <a:p>
                      <a:pPr algn="ctr"/>
                      <a:r>
                        <a:rPr lang="en-ZA" dirty="0">
                          <a:latin typeface="Arial Rounded MT Bold" panose="020F0704030504030204" pitchFamily="34" charset="77"/>
                          <a:cs typeface="Arial" panose="020B0604020202020204" pitchFamily="34" charset="0"/>
                        </a:rPr>
                        <a:t>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04291"/>
                  </a:ext>
                </a:extLst>
              </a:tr>
              <a:tr h="1175658">
                <a:tc>
                  <a:txBody>
                    <a:bodyPr/>
                    <a:lstStyle/>
                    <a:p>
                      <a:pPr algn="ctr"/>
                      <a:r>
                        <a:rPr lang="en-ZA" dirty="0">
                          <a:latin typeface="Arial Rounded MT Bold" panose="020F0704030504030204" pitchFamily="34" charset="77"/>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18226"/>
                  </a:ext>
                </a:extLst>
              </a:tr>
              <a:tr h="1175658">
                <a:tc>
                  <a:txBody>
                    <a:bodyPr/>
                    <a:lstStyle/>
                    <a:p>
                      <a:pPr algn="ctr"/>
                      <a:r>
                        <a:rPr lang="en-ZA" dirty="0">
                          <a:latin typeface="Arial Rounded MT Bold" panose="020F0704030504030204" pitchFamily="34" charset="77"/>
                          <a:cs typeface="Arial" panose="020B0604020202020204" pitchFamily="34" charset="0"/>
                        </a:rPr>
                        <a:t>Motto or Tagline?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99812"/>
                  </a:ext>
                </a:extLst>
              </a:tr>
            </a:tbl>
          </a:graphicData>
        </a:graphic>
      </p:graphicFrame>
      <p:pic>
        <p:nvPicPr>
          <p:cNvPr id="1030" name="Picture 6" descr="Image result for animal silhouette">
            <a:extLst>
              <a:ext uri="{FF2B5EF4-FFF2-40B4-BE49-F238E27FC236}">
                <a16:creationId xmlns:a16="http://schemas.microsoft.com/office/drawing/2014/main" id="{29D1CCBB-0172-45B3-823D-27823EDE16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32"/>
          <a:stretch/>
        </p:blipFill>
        <p:spPr bwMode="auto">
          <a:xfrm>
            <a:off x="525433" y="1855303"/>
            <a:ext cx="998572" cy="7646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FB251428-17F6-463F-91EE-CD0DF0A69776}"/>
              </a:ext>
            </a:extLst>
          </p:cNvPr>
          <p:cNvSpPr/>
          <p:nvPr/>
        </p:nvSpPr>
        <p:spPr>
          <a:xfrm>
            <a:off x="498527" y="3052730"/>
            <a:ext cx="325796" cy="2666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a:extLst>
              <a:ext uri="{FF2B5EF4-FFF2-40B4-BE49-F238E27FC236}">
                <a16:creationId xmlns:a16="http://schemas.microsoft.com/office/drawing/2014/main" id="{3D121BC9-D28D-47BF-AC15-9809C6DA986B}"/>
              </a:ext>
            </a:extLst>
          </p:cNvPr>
          <p:cNvSpPr/>
          <p:nvPr/>
        </p:nvSpPr>
        <p:spPr>
          <a:xfrm>
            <a:off x="952593" y="3038854"/>
            <a:ext cx="231726" cy="3174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Isosceles Triangle 5">
            <a:extLst>
              <a:ext uri="{FF2B5EF4-FFF2-40B4-BE49-F238E27FC236}">
                <a16:creationId xmlns:a16="http://schemas.microsoft.com/office/drawing/2014/main" id="{A0647C7F-38C1-43DA-8F11-55AFECEA5108}"/>
              </a:ext>
            </a:extLst>
          </p:cNvPr>
          <p:cNvSpPr/>
          <p:nvPr/>
        </p:nvSpPr>
        <p:spPr>
          <a:xfrm>
            <a:off x="1305327" y="3022934"/>
            <a:ext cx="375968" cy="2811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iamond 7">
            <a:extLst>
              <a:ext uri="{FF2B5EF4-FFF2-40B4-BE49-F238E27FC236}">
                <a16:creationId xmlns:a16="http://schemas.microsoft.com/office/drawing/2014/main" id="{1B5B5FDA-685F-4BD6-8891-40FD3A2E2F6A}"/>
              </a:ext>
            </a:extLst>
          </p:cNvPr>
          <p:cNvSpPr/>
          <p:nvPr/>
        </p:nvSpPr>
        <p:spPr>
          <a:xfrm>
            <a:off x="498527" y="3422266"/>
            <a:ext cx="325796" cy="38426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E9F4AAC-9AED-4778-90CF-029E00CBC36D}"/>
              </a:ext>
            </a:extLst>
          </p:cNvPr>
          <p:cNvSpPr/>
          <p:nvPr/>
        </p:nvSpPr>
        <p:spPr>
          <a:xfrm>
            <a:off x="952593" y="3494104"/>
            <a:ext cx="244347"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36" name="Picture 12" descr="Black Shield Clip Art">
            <a:extLst>
              <a:ext uri="{FF2B5EF4-FFF2-40B4-BE49-F238E27FC236}">
                <a16:creationId xmlns:a16="http://schemas.microsoft.com/office/drawing/2014/main" id="{C96C4D53-60BB-492E-AD97-78CED9689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685" y="3454507"/>
            <a:ext cx="299956" cy="3497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lour wheel">
            <a:extLst>
              <a:ext uri="{FF2B5EF4-FFF2-40B4-BE49-F238E27FC236}">
                <a16:creationId xmlns:a16="http://schemas.microsoft.com/office/drawing/2014/main" id="{2A8A58F3-C7D7-49F3-96F2-4A22A2932F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122"/>
          <a:stretch/>
        </p:blipFill>
        <p:spPr bwMode="auto">
          <a:xfrm>
            <a:off x="947178" y="4218006"/>
            <a:ext cx="1076503" cy="75043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4BFAA71-E3D6-4D00-B757-1D8A98F573D1}"/>
              </a:ext>
            </a:extLst>
          </p:cNvPr>
          <p:cNvSpPr/>
          <p:nvPr/>
        </p:nvSpPr>
        <p:spPr>
          <a:xfrm>
            <a:off x="525433" y="4238086"/>
            <a:ext cx="385726" cy="2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94BAE95C-F6E1-437F-BAEA-F0A054732606}"/>
              </a:ext>
            </a:extLst>
          </p:cNvPr>
          <p:cNvSpPr/>
          <p:nvPr/>
        </p:nvSpPr>
        <p:spPr>
          <a:xfrm>
            <a:off x="525433" y="4622055"/>
            <a:ext cx="385726" cy="281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40" name="Picture 16" descr="Image result for plant silhouette">
            <a:extLst>
              <a:ext uri="{FF2B5EF4-FFF2-40B4-BE49-F238E27FC236}">
                <a16:creationId xmlns:a16="http://schemas.microsoft.com/office/drawing/2014/main" id="{71AF699B-E3CE-47D5-9C72-4DF21CE94C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3633" b="-16017"/>
          <a:stretch/>
        </p:blipFill>
        <p:spPr bwMode="auto">
          <a:xfrm>
            <a:off x="1497037" y="1894631"/>
            <a:ext cx="516970" cy="820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C7479D-B892-DD34-6C6A-4E8E4B073D0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Defining our personal identity</a:t>
            </a:r>
          </a:p>
        </p:txBody>
      </p:sp>
      <p:sp>
        <p:nvSpPr>
          <p:cNvPr id="17" name="Heart 16">
            <a:extLst>
              <a:ext uri="{FF2B5EF4-FFF2-40B4-BE49-F238E27FC236}">
                <a16:creationId xmlns:a16="http://schemas.microsoft.com/office/drawing/2014/main" id="{CA86AD9E-C6E6-E65E-C307-A95123A27F7E}"/>
              </a:ext>
            </a:extLst>
          </p:cNvPr>
          <p:cNvSpPr/>
          <p:nvPr/>
        </p:nvSpPr>
        <p:spPr>
          <a:xfrm>
            <a:off x="1765529" y="3025082"/>
            <a:ext cx="322165" cy="333932"/>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a:extLst>
              <a:ext uri="{FF2B5EF4-FFF2-40B4-BE49-F238E27FC236}">
                <a16:creationId xmlns:a16="http://schemas.microsoft.com/office/drawing/2014/main" id="{3FF4AB31-1DD5-2641-3E6F-3FB38CF530E0}"/>
              </a:ext>
            </a:extLst>
          </p:cNvPr>
          <p:cNvSpPr/>
          <p:nvPr/>
        </p:nvSpPr>
        <p:spPr>
          <a:xfrm>
            <a:off x="1694302" y="3424490"/>
            <a:ext cx="407597" cy="423493"/>
          </a:xfrm>
          <a:prstGeom prst="star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ptagon 9">
            <a:extLst>
              <a:ext uri="{FF2B5EF4-FFF2-40B4-BE49-F238E27FC236}">
                <a16:creationId xmlns:a16="http://schemas.microsoft.com/office/drawing/2014/main" id="{D71B04B6-BE46-C34C-0960-4FB6B064E688}"/>
              </a:ext>
            </a:extLst>
          </p:cNvPr>
          <p:cNvSpPr/>
          <p:nvPr/>
        </p:nvSpPr>
        <p:spPr>
          <a:xfrm>
            <a:off x="4215777" y="1827506"/>
            <a:ext cx="4441372" cy="3824260"/>
          </a:xfrm>
          <a:prstGeom prst="heptagon">
            <a:avLst/>
          </a:prstGeom>
          <a:solidFill>
            <a:srgbClr val="0432FF"/>
          </a:solid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olphin with solid fill">
            <a:extLst>
              <a:ext uri="{FF2B5EF4-FFF2-40B4-BE49-F238E27FC236}">
                <a16:creationId xmlns:a16="http://schemas.microsoft.com/office/drawing/2014/main" id="{A3B7DE0F-524E-A42F-0807-BE16CE1A97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2089" y="2546786"/>
            <a:ext cx="2689060" cy="2689060"/>
          </a:xfrm>
          <a:prstGeom prst="rect">
            <a:avLst/>
          </a:prstGeom>
        </p:spPr>
      </p:pic>
      <p:pic>
        <p:nvPicPr>
          <p:cNvPr id="22" name="Graphic 21" descr="Dolphin outline">
            <a:extLst>
              <a:ext uri="{FF2B5EF4-FFF2-40B4-BE49-F238E27FC236}">
                <a16:creationId xmlns:a16="http://schemas.microsoft.com/office/drawing/2014/main" id="{B5B843A5-513C-8F36-9A10-341C8CF94E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391492">
            <a:off x="5462031" y="2571390"/>
            <a:ext cx="2695296" cy="2695296"/>
          </a:xfrm>
          <a:prstGeom prst="rect">
            <a:avLst/>
          </a:prstGeom>
        </p:spPr>
      </p:pic>
      <p:sp>
        <p:nvSpPr>
          <p:cNvPr id="23" name="Oval 22">
            <a:extLst>
              <a:ext uri="{FF2B5EF4-FFF2-40B4-BE49-F238E27FC236}">
                <a16:creationId xmlns:a16="http://schemas.microsoft.com/office/drawing/2014/main" id="{6D1B1D4F-EF4B-51C5-E33C-1B964F7E5E61}"/>
              </a:ext>
            </a:extLst>
          </p:cNvPr>
          <p:cNvSpPr/>
          <p:nvPr/>
        </p:nvSpPr>
        <p:spPr>
          <a:xfrm>
            <a:off x="6255660" y="3181033"/>
            <a:ext cx="72572" cy="67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2697729-6346-5079-A4E8-AFED8540C8B5}"/>
              </a:ext>
            </a:extLst>
          </p:cNvPr>
          <p:cNvSpPr/>
          <p:nvPr/>
        </p:nvSpPr>
        <p:spPr>
          <a:xfrm>
            <a:off x="6335490" y="4538111"/>
            <a:ext cx="72572" cy="67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D5FF08F-51CB-A766-837E-A86C4EC51AD0}"/>
              </a:ext>
            </a:extLst>
          </p:cNvPr>
          <p:cNvSpPr txBox="1"/>
          <p:nvPr/>
        </p:nvSpPr>
        <p:spPr>
          <a:xfrm>
            <a:off x="4422101" y="5689930"/>
            <a:ext cx="3812262" cy="553998"/>
          </a:xfrm>
          <a:prstGeom prst="rect">
            <a:avLst/>
          </a:prstGeom>
          <a:noFill/>
        </p:spPr>
        <p:txBody>
          <a:bodyPr wrap="none" rtlCol="0">
            <a:spAutoFit/>
          </a:bodyPr>
          <a:lstStyle/>
          <a:p>
            <a:r>
              <a:rPr lang="en-US" sz="3000" b="1" dirty="0">
                <a:solidFill>
                  <a:srgbClr val="0432FF"/>
                </a:solidFill>
                <a:latin typeface="Baguet Script" panose="020F0502020204030204" pitchFamily="34" charset="0"/>
                <a:cs typeface="Algerian" panose="020F0502020204030204" pitchFamily="34" charset="0"/>
              </a:rPr>
              <a:t>Celebrate Life Together</a:t>
            </a:r>
          </a:p>
        </p:txBody>
      </p:sp>
      <p:sp>
        <p:nvSpPr>
          <p:cNvPr id="21" name="TextBox 20">
            <a:extLst>
              <a:ext uri="{FF2B5EF4-FFF2-40B4-BE49-F238E27FC236}">
                <a16:creationId xmlns:a16="http://schemas.microsoft.com/office/drawing/2014/main" id="{A7F4F71D-37FE-2A76-54D9-74A6D2B07EFB}"/>
              </a:ext>
            </a:extLst>
          </p:cNvPr>
          <p:cNvSpPr txBox="1"/>
          <p:nvPr/>
        </p:nvSpPr>
        <p:spPr>
          <a:xfrm>
            <a:off x="449755" y="5768025"/>
            <a:ext cx="1743860" cy="369332"/>
          </a:xfrm>
          <a:prstGeom prst="rect">
            <a:avLst/>
          </a:prstGeom>
          <a:noFill/>
        </p:spPr>
        <p:txBody>
          <a:bodyPr wrap="square" rtlCol="0">
            <a:spAutoFit/>
          </a:bodyPr>
          <a:lstStyle/>
          <a:p>
            <a:pPr algn="ctr"/>
            <a:r>
              <a:rPr lang="en-US" dirty="0">
                <a:latin typeface="Arial Rounded MT Bold" panose="020F0704030504030204" pitchFamily="34" charset="77"/>
              </a:rPr>
              <a:t>“Just do it”</a:t>
            </a:r>
          </a:p>
        </p:txBody>
      </p:sp>
    </p:spTree>
    <p:extLst>
      <p:ext uri="{BB962C8B-B14F-4D97-AF65-F5344CB8AC3E}">
        <p14:creationId xmlns:p14="http://schemas.microsoft.com/office/powerpoint/2010/main" val="38850805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TextBox 4">
            <a:extLst>
              <a:ext uri="{FF2B5EF4-FFF2-40B4-BE49-F238E27FC236}">
                <a16:creationId xmlns:a16="http://schemas.microsoft.com/office/drawing/2014/main" id="{239331C1-FF98-B0D7-3FBC-5B9553E6163F}"/>
              </a:ext>
            </a:extLst>
          </p:cNvPr>
          <p:cNvSpPr txBox="1"/>
          <p:nvPr/>
        </p:nvSpPr>
        <p:spPr>
          <a:xfrm>
            <a:off x="-1" y="2343532"/>
            <a:ext cx="12191999" cy="1877437"/>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How to Practice </a:t>
            </a:r>
          </a:p>
          <a:p>
            <a:pPr algn="ctr">
              <a:defRPr/>
            </a:pPr>
            <a:r>
              <a:rPr lang="en-ZA" sz="5800" b="1" dirty="0">
                <a:solidFill>
                  <a:prstClr val="white"/>
                </a:solidFill>
                <a:latin typeface="Arial Rounded MT Bold" panose="020F0704030504030204" pitchFamily="34" charset="77"/>
                <a:ea typeface="MS PGothic" panose="020B0600070205080204" pitchFamily="34" charset="-128"/>
              </a:rPr>
              <a:t>Empathy &amp; Compassion?</a:t>
            </a:r>
          </a:p>
        </p:txBody>
      </p:sp>
      <p:grpSp>
        <p:nvGrpSpPr>
          <p:cNvPr id="59" name="Group 58">
            <a:extLst>
              <a:ext uri="{FF2B5EF4-FFF2-40B4-BE49-F238E27FC236}">
                <a16:creationId xmlns:a16="http://schemas.microsoft.com/office/drawing/2014/main" id="{A7EDA3D8-D3EC-71A7-690A-BFB122788C9A}"/>
              </a:ext>
            </a:extLst>
          </p:cNvPr>
          <p:cNvGrpSpPr/>
          <p:nvPr/>
        </p:nvGrpSpPr>
        <p:grpSpPr>
          <a:xfrm>
            <a:off x="780730" y="465410"/>
            <a:ext cx="1451430" cy="1886724"/>
            <a:chOff x="779767" y="456123"/>
            <a:chExt cx="1451430" cy="1886724"/>
          </a:xfrm>
        </p:grpSpPr>
        <p:pic>
          <p:nvPicPr>
            <p:cNvPr id="6" name="Picture 5" descr="Icon&#10;&#10;Description automatically generated with medium confidence">
              <a:extLst>
                <a:ext uri="{FF2B5EF4-FFF2-40B4-BE49-F238E27FC236}">
                  <a16:creationId xmlns:a16="http://schemas.microsoft.com/office/drawing/2014/main" id="{76FD26F8-839A-9F5A-D51A-DAB4021A4929}"/>
                </a:ext>
              </a:extLst>
            </p:cNvPr>
            <p:cNvPicPr>
              <a:picLocks noChangeAspect="1"/>
            </p:cNvPicPr>
            <p:nvPr/>
          </p:nvPicPr>
          <p:blipFill>
            <a:blip r:embed="rId3"/>
            <a:stretch>
              <a:fillRect/>
            </a:stretch>
          </p:blipFill>
          <p:spPr>
            <a:xfrm flipH="1">
              <a:off x="779767" y="456123"/>
              <a:ext cx="1451430" cy="1886724"/>
            </a:xfrm>
            <a:prstGeom prst="rect">
              <a:avLst/>
            </a:prstGeom>
          </p:spPr>
        </p:pic>
        <p:pic>
          <p:nvPicPr>
            <p:cNvPr id="41" name="Graphic 40" descr="Heart with solid fill">
              <a:extLst>
                <a:ext uri="{FF2B5EF4-FFF2-40B4-BE49-F238E27FC236}">
                  <a16:creationId xmlns:a16="http://schemas.microsoft.com/office/drawing/2014/main" id="{818539C3-762F-C255-0ACB-59A95B5408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9512" y="1228806"/>
              <a:ext cx="413884" cy="413884"/>
            </a:xfrm>
            <a:prstGeom prst="rect">
              <a:avLst/>
            </a:prstGeom>
          </p:spPr>
        </p:pic>
      </p:grpSp>
      <p:grpSp>
        <p:nvGrpSpPr>
          <p:cNvPr id="60" name="Group 59">
            <a:extLst>
              <a:ext uri="{FF2B5EF4-FFF2-40B4-BE49-F238E27FC236}">
                <a16:creationId xmlns:a16="http://schemas.microsoft.com/office/drawing/2014/main" id="{F0E9C0EF-C4BB-6B0E-2CD5-9A2C8D8D5447}"/>
              </a:ext>
            </a:extLst>
          </p:cNvPr>
          <p:cNvGrpSpPr/>
          <p:nvPr/>
        </p:nvGrpSpPr>
        <p:grpSpPr>
          <a:xfrm>
            <a:off x="4262663" y="256421"/>
            <a:ext cx="2965450" cy="2233860"/>
            <a:chOff x="4262663" y="256421"/>
            <a:chExt cx="2965450" cy="2233860"/>
          </a:xfrm>
        </p:grpSpPr>
        <p:pic>
          <p:nvPicPr>
            <p:cNvPr id="9" name="Picture 8" descr="A group of cartoon characters&#10;&#10;Description automatically generated with low confidence">
              <a:extLst>
                <a:ext uri="{FF2B5EF4-FFF2-40B4-BE49-F238E27FC236}">
                  <a16:creationId xmlns:a16="http://schemas.microsoft.com/office/drawing/2014/main" id="{365B58C5-9783-2087-7618-B77C8B3A9316}"/>
                </a:ext>
              </a:extLst>
            </p:cNvPr>
            <p:cNvPicPr>
              <a:picLocks noChangeAspect="1"/>
            </p:cNvPicPr>
            <p:nvPr/>
          </p:nvPicPr>
          <p:blipFill>
            <a:blip r:embed="rId6"/>
            <a:stretch>
              <a:fillRect/>
            </a:stretch>
          </p:blipFill>
          <p:spPr>
            <a:xfrm>
              <a:off x="4262663" y="256421"/>
              <a:ext cx="2965450" cy="2233860"/>
            </a:xfrm>
            <a:prstGeom prst="rect">
              <a:avLst/>
            </a:prstGeom>
          </p:spPr>
        </p:pic>
        <p:pic>
          <p:nvPicPr>
            <p:cNvPr id="43" name="Graphic 42" descr="Heart with solid fill">
              <a:extLst>
                <a:ext uri="{FF2B5EF4-FFF2-40B4-BE49-F238E27FC236}">
                  <a16:creationId xmlns:a16="http://schemas.microsoft.com/office/drawing/2014/main" id="{87C6E730-C8A2-2490-22CD-24405FCAA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7034" y="372673"/>
              <a:ext cx="413884" cy="413884"/>
            </a:xfrm>
            <a:prstGeom prst="rect">
              <a:avLst/>
            </a:prstGeom>
          </p:spPr>
        </p:pic>
        <p:pic>
          <p:nvPicPr>
            <p:cNvPr id="44" name="Graphic 43" descr="Heart with solid fill">
              <a:extLst>
                <a:ext uri="{FF2B5EF4-FFF2-40B4-BE49-F238E27FC236}">
                  <a16:creationId xmlns:a16="http://schemas.microsoft.com/office/drawing/2014/main" id="{8A1E8DAB-867B-B164-D449-1DEA85175F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0361" y="302122"/>
              <a:ext cx="413884" cy="413884"/>
            </a:xfrm>
            <a:prstGeom prst="rect">
              <a:avLst/>
            </a:prstGeom>
          </p:spPr>
        </p:pic>
      </p:grpSp>
      <p:grpSp>
        <p:nvGrpSpPr>
          <p:cNvPr id="62" name="Group 61">
            <a:extLst>
              <a:ext uri="{FF2B5EF4-FFF2-40B4-BE49-F238E27FC236}">
                <a16:creationId xmlns:a16="http://schemas.microsoft.com/office/drawing/2014/main" id="{F14C6D0E-D178-C8F3-81ED-707E6D5D9349}"/>
              </a:ext>
            </a:extLst>
          </p:cNvPr>
          <p:cNvGrpSpPr/>
          <p:nvPr/>
        </p:nvGrpSpPr>
        <p:grpSpPr>
          <a:xfrm>
            <a:off x="8757556" y="221962"/>
            <a:ext cx="3105158" cy="2275726"/>
            <a:chOff x="8757556" y="221962"/>
            <a:chExt cx="3105158" cy="2275726"/>
          </a:xfrm>
        </p:grpSpPr>
        <p:pic>
          <p:nvPicPr>
            <p:cNvPr id="12" name="Picture 11" descr="Logo&#10;&#10;Description automatically generated with medium confidence">
              <a:extLst>
                <a:ext uri="{FF2B5EF4-FFF2-40B4-BE49-F238E27FC236}">
                  <a16:creationId xmlns:a16="http://schemas.microsoft.com/office/drawing/2014/main" id="{487836AE-3206-84FA-309B-239A80E74E86}"/>
                </a:ext>
              </a:extLst>
            </p:cNvPr>
            <p:cNvPicPr>
              <a:picLocks noChangeAspect="1"/>
            </p:cNvPicPr>
            <p:nvPr/>
          </p:nvPicPr>
          <p:blipFill>
            <a:blip r:embed="rId7"/>
            <a:stretch>
              <a:fillRect/>
            </a:stretch>
          </p:blipFill>
          <p:spPr>
            <a:xfrm>
              <a:off x="10312761" y="298691"/>
              <a:ext cx="1549953" cy="2066605"/>
            </a:xfrm>
            <a:prstGeom prst="rect">
              <a:avLst/>
            </a:prstGeom>
          </p:spPr>
        </p:pic>
        <p:pic>
          <p:nvPicPr>
            <p:cNvPr id="24" name="Picture 23" descr="A picture containing text, vector graphics&#10;&#10;Description automatically generated">
              <a:extLst>
                <a:ext uri="{FF2B5EF4-FFF2-40B4-BE49-F238E27FC236}">
                  <a16:creationId xmlns:a16="http://schemas.microsoft.com/office/drawing/2014/main" id="{D169992D-4B26-220E-C150-3221A2EE163E}"/>
                </a:ext>
              </a:extLst>
            </p:cNvPr>
            <p:cNvPicPr>
              <a:picLocks noChangeAspect="1"/>
            </p:cNvPicPr>
            <p:nvPr/>
          </p:nvPicPr>
          <p:blipFill>
            <a:blip r:embed="rId8"/>
            <a:stretch>
              <a:fillRect/>
            </a:stretch>
          </p:blipFill>
          <p:spPr>
            <a:xfrm>
              <a:off x="8757556" y="221962"/>
              <a:ext cx="1706795" cy="2275726"/>
            </a:xfrm>
            <a:prstGeom prst="rect">
              <a:avLst/>
            </a:prstGeom>
          </p:spPr>
        </p:pic>
        <p:pic>
          <p:nvPicPr>
            <p:cNvPr id="45" name="Graphic 44" descr="Heart with solid fill">
              <a:extLst>
                <a:ext uri="{FF2B5EF4-FFF2-40B4-BE49-F238E27FC236}">
                  <a16:creationId xmlns:a16="http://schemas.microsoft.com/office/drawing/2014/main" id="{18913DB7-837A-2F31-DFAC-CE5D56FAB9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19" y="456123"/>
              <a:ext cx="413884" cy="413884"/>
            </a:xfrm>
            <a:prstGeom prst="rect">
              <a:avLst/>
            </a:prstGeom>
          </p:spPr>
        </p:pic>
      </p:grpSp>
      <p:grpSp>
        <p:nvGrpSpPr>
          <p:cNvPr id="63" name="Group 62">
            <a:extLst>
              <a:ext uri="{FF2B5EF4-FFF2-40B4-BE49-F238E27FC236}">
                <a16:creationId xmlns:a16="http://schemas.microsoft.com/office/drawing/2014/main" id="{52190F8A-0EDD-899D-F9A4-94A590D60239}"/>
              </a:ext>
            </a:extLst>
          </p:cNvPr>
          <p:cNvGrpSpPr/>
          <p:nvPr/>
        </p:nvGrpSpPr>
        <p:grpSpPr>
          <a:xfrm>
            <a:off x="502523" y="4036324"/>
            <a:ext cx="3402839" cy="2172305"/>
            <a:chOff x="502523" y="4036324"/>
            <a:chExt cx="3402839" cy="2172305"/>
          </a:xfrm>
        </p:grpSpPr>
        <p:pic>
          <p:nvPicPr>
            <p:cNvPr id="18" name="Picture 17" descr="Icon&#10;&#10;Description automatically generated">
              <a:extLst>
                <a:ext uri="{FF2B5EF4-FFF2-40B4-BE49-F238E27FC236}">
                  <a16:creationId xmlns:a16="http://schemas.microsoft.com/office/drawing/2014/main" id="{6D653BE8-D1CA-AEB4-B939-C2BE10138D12}"/>
                </a:ext>
              </a:extLst>
            </p:cNvPr>
            <p:cNvPicPr>
              <a:picLocks noChangeAspect="1"/>
            </p:cNvPicPr>
            <p:nvPr/>
          </p:nvPicPr>
          <p:blipFill rotWithShape="1">
            <a:blip r:embed="rId9"/>
            <a:srcRect r="27519"/>
            <a:stretch/>
          </p:blipFill>
          <p:spPr>
            <a:xfrm>
              <a:off x="502523" y="4036324"/>
              <a:ext cx="1180873" cy="2172305"/>
            </a:xfrm>
            <a:prstGeom prst="rect">
              <a:avLst/>
            </a:prstGeom>
          </p:spPr>
        </p:pic>
        <p:pic>
          <p:nvPicPr>
            <p:cNvPr id="32" name="Picture 31" descr="Shape&#10;&#10;Description automatically generated">
              <a:extLst>
                <a:ext uri="{FF2B5EF4-FFF2-40B4-BE49-F238E27FC236}">
                  <a16:creationId xmlns:a16="http://schemas.microsoft.com/office/drawing/2014/main" id="{50290ED4-4AF5-8A33-D059-127C2A5F3D48}"/>
                </a:ext>
              </a:extLst>
            </p:cNvPr>
            <p:cNvPicPr>
              <a:picLocks noChangeAspect="1"/>
            </p:cNvPicPr>
            <p:nvPr/>
          </p:nvPicPr>
          <p:blipFill rotWithShape="1">
            <a:blip r:embed="rId10"/>
            <a:srcRect r="33385"/>
            <a:stretch/>
          </p:blipFill>
          <p:spPr>
            <a:xfrm>
              <a:off x="2203220" y="4178377"/>
              <a:ext cx="1085307" cy="1945348"/>
            </a:xfrm>
            <a:prstGeom prst="rect">
              <a:avLst/>
            </a:prstGeom>
          </p:spPr>
        </p:pic>
        <p:grpSp>
          <p:nvGrpSpPr>
            <p:cNvPr id="48" name="Group 47">
              <a:extLst>
                <a:ext uri="{FF2B5EF4-FFF2-40B4-BE49-F238E27FC236}">
                  <a16:creationId xmlns:a16="http://schemas.microsoft.com/office/drawing/2014/main" id="{DD00E2F0-4994-CC12-9585-8E8F15B75FAD}"/>
                </a:ext>
              </a:extLst>
            </p:cNvPr>
            <p:cNvGrpSpPr/>
            <p:nvPr/>
          </p:nvGrpSpPr>
          <p:grpSpPr>
            <a:xfrm rot="20254406">
              <a:off x="1377445" y="4510128"/>
              <a:ext cx="890760" cy="745785"/>
              <a:chOff x="-87032" y="2473681"/>
              <a:chExt cx="1550952" cy="1366553"/>
            </a:xfrm>
          </p:grpSpPr>
          <p:sp>
            <p:nvSpPr>
              <p:cNvPr id="47" name="Rectangle 46">
                <a:extLst>
                  <a:ext uri="{FF2B5EF4-FFF2-40B4-BE49-F238E27FC236}">
                    <a16:creationId xmlns:a16="http://schemas.microsoft.com/office/drawing/2014/main" id="{058AF457-4D65-989E-262E-41A6107806FE}"/>
                  </a:ext>
                </a:extLst>
              </p:cNvPr>
              <p:cNvSpPr/>
              <p:nvPr/>
            </p:nvSpPr>
            <p:spPr>
              <a:xfrm>
                <a:off x="333829" y="2541603"/>
                <a:ext cx="711200" cy="1194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Smart Phone with solid fill">
                <a:extLst>
                  <a:ext uri="{FF2B5EF4-FFF2-40B4-BE49-F238E27FC236}">
                    <a16:creationId xmlns:a16="http://schemas.microsoft.com/office/drawing/2014/main" id="{0B3A295E-2342-2A23-DEAB-B9F068D96B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32" y="2473681"/>
                <a:ext cx="1550952" cy="1366553"/>
              </a:xfrm>
              <a:prstGeom prst="rect">
                <a:avLst/>
              </a:prstGeom>
            </p:spPr>
          </p:pic>
        </p:grpSp>
        <p:pic>
          <p:nvPicPr>
            <p:cNvPr id="46" name="Graphic 45" descr="Heart with solid fill">
              <a:extLst>
                <a:ext uri="{FF2B5EF4-FFF2-40B4-BE49-F238E27FC236}">
                  <a16:creationId xmlns:a16="http://schemas.microsoft.com/office/drawing/2014/main" id="{E34773DF-55B6-9407-5C97-29A859B8C4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41126">
              <a:off x="1622974" y="4676078"/>
              <a:ext cx="413884" cy="413884"/>
            </a:xfrm>
            <a:prstGeom prst="rect">
              <a:avLst/>
            </a:prstGeom>
          </p:spPr>
        </p:pic>
        <p:grpSp>
          <p:nvGrpSpPr>
            <p:cNvPr id="49" name="Group 48">
              <a:extLst>
                <a:ext uri="{FF2B5EF4-FFF2-40B4-BE49-F238E27FC236}">
                  <a16:creationId xmlns:a16="http://schemas.microsoft.com/office/drawing/2014/main" id="{175A19B3-26CF-FACD-14E7-0E86A62B810A}"/>
                </a:ext>
              </a:extLst>
            </p:cNvPr>
            <p:cNvGrpSpPr/>
            <p:nvPr/>
          </p:nvGrpSpPr>
          <p:grpSpPr>
            <a:xfrm rot="20254406">
              <a:off x="3014602" y="4557914"/>
              <a:ext cx="890760" cy="745785"/>
              <a:chOff x="-87032" y="2473681"/>
              <a:chExt cx="1550952" cy="1366553"/>
            </a:xfrm>
          </p:grpSpPr>
          <p:sp>
            <p:nvSpPr>
              <p:cNvPr id="50" name="Rectangle 49">
                <a:extLst>
                  <a:ext uri="{FF2B5EF4-FFF2-40B4-BE49-F238E27FC236}">
                    <a16:creationId xmlns:a16="http://schemas.microsoft.com/office/drawing/2014/main" id="{14A69E8B-198C-122C-DCDD-F920618EFEB1}"/>
                  </a:ext>
                </a:extLst>
              </p:cNvPr>
              <p:cNvSpPr/>
              <p:nvPr/>
            </p:nvSpPr>
            <p:spPr>
              <a:xfrm>
                <a:off x="333829" y="2541603"/>
                <a:ext cx="711200" cy="1194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Smart Phone with solid fill">
                <a:extLst>
                  <a:ext uri="{FF2B5EF4-FFF2-40B4-BE49-F238E27FC236}">
                    <a16:creationId xmlns:a16="http://schemas.microsoft.com/office/drawing/2014/main" id="{02033DB5-BA01-FC9E-E190-06F1FC3047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32" y="2473681"/>
                <a:ext cx="1550952" cy="1366553"/>
              </a:xfrm>
              <a:prstGeom prst="rect">
                <a:avLst/>
              </a:prstGeom>
            </p:spPr>
          </p:pic>
        </p:grpSp>
        <p:pic>
          <p:nvPicPr>
            <p:cNvPr id="52" name="Graphic 51" descr="Heart with solid fill">
              <a:extLst>
                <a:ext uri="{FF2B5EF4-FFF2-40B4-BE49-F238E27FC236}">
                  <a16:creationId xmlns:a16="http://schemas.microsoft.com/office/drawing/2014/main" id="{4A7AED3E-B8D8-88DE-311D-07C194AC75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41126">
              <a:off x="3260131" y="4723864"/>
              <a:ext cx="413884" cy="413884"/>
            </a:xfrm>
            <a:prstGeom prst="rect">
              <a:avLst/>
            </a:prstGeom>
          </p:spPr>
        </p:pic>
      </p:grpSp>
      <p:grpSp>
        <p:nvGrpSpPr>
          <p:cNvPr id="82" name="Group 81">
            <a:extLst>
              <a:ext uri="{FF2B5EF4-FFF2-40B4-BE49-F238E27FC236}">
                <a16:creationId xmlns:a16="http://schemas.microsoft.com/office/drawing/2014/main" id="{23557A68-E0D5-1D99-9E61-6214D3520F37}"/>
              </a:ext>
            </a:extLst>
          </p:cNvPr>
          <p:cNvGrpSpPr/>
          <p:nvPr/>
        </p:nvGrpSpPr>
        <p:grpSpPr>
          <a:xfrm>
            <a:off x="5431375" y="4052283"/>
            <a:ext cx="6484015" cy="2358355"/>
            <a:chOff x="5431375" y="4052283"/>
            <a:chExt cx="6484015" cy="2358355"/>
          </a:xfrm>
        </p:grpSpPr>
        <p:grpSp>
          <p:nvGrpSpPr>
            <p:cNvPr id="64" name="Group 63">
              <a:extLst>
                <a:ext uri="{FF2B5EF4-FFF2-40B4-BE49-F238E27FC236}">
                  <a16:creationId xmlns:a16="http://schemas.microsoft.com/office/drawing/2014/main" id="{4AAC4E96-024D-CC54-B2DF-FA98D1C8776D}"/>
                </a:ext>
              </a:extLst>
            </p:cNvPr>
            <p:cNvGrpSpPr/>
            <p:nvPr/>
          </p:nvGrpSpPr>
          <p:grpSpPr>
            <a:xfrm>
              <a:off x="6884039" y="4052283"/>
              <a:ext cx="5031351" cy="2358355"/>
              <a:chOff x="6884039" y="4052283"/>
              <a:chExt cx="5031351" cy="2358355"/>
            </a:xfrm>
          </p:grpSpPr>
          <p:pic>
            <p:nvPicPr>
              <p:cNvPr id="28" name="Picture 27" descr="A picture containing icon&#10;&#10;Description automatically generated">
                <a:extLst>
                  <a:ext uri="{FF2B5EF4-FFF2-40B4-BE49-F238E27FC236}">
                    <a16:creationId xmlns:a16="http://schemas.microsoft.com/office/drawing/2014/main" id="{2801B536-FFF4-256F-C4ED-2E5D95A9E446}"/>
                  </a:ext>
                </a:extLst>
              </p:cNvPr>
              <p:cNvPicPr>
                <a:picLocks noChangeAspect="1"/>
              </p:cNvPicPr>
              <p:nvPr/>
            </p:nvPicPr>
            <p:blipFill>
              <a:blip r:embed="rId13"/>
              <a:stretch>
                <a:fillRect/>
              </a:stretch>
            </p:blipFill>
            <p:spPr>
              <a:xfrm>
                <a:off x="6884039" y="4095103"/>
                <a:ext cx="1736651" cy="2315535"/>
              </a:xfrm>
              <a:prstGeom prst="rect">
                <a:avLst/>
              </a:prstGeom>
            </p:spPr>
          </p:pic>
          <p:grpSp>
            <p:nvGrpSpPr>
              <p:cNvPr id="53" name="Group 52">
                <a:extLst>
                  <a:ext uri="{FF2B5EF4-FFF2-40B4-BE49-F238E27FC236}">
                    <a16:creationId xmlns:a16="http://schemas.microsoft.com/office/drawing/2014/main" id="{9A5F7A27-C05E-1C86-69A5-02B6CB89E0E6}"/>
                  </a:ext>
                </a:extLst>
              </p:cNvPr>
              <p:cNvGrpSpPr/>
              <p:nvPr/>
            </p:nvGrpSpPr>
            <p:grpSpPr>
              <a:xfrm>
                <a:off x="8389785" y="4052283"/>
                <a:ext cx="2245844" cy="2279637"/>
                <a:chOff x="7943098" y="4255101"/>
                <a:chExt cx="2044105" cy="2197962"/>
              </a:xfrm>
            </p:grpSpPr>
            <p:pic>
              <p:nvPicPr>
                <p:cNvPr id="22" name="Picture 21" descr="Icon&#10;&#10;Description automatically generated">
                  <a:extLst>
                    <a:ext uri="{FF2B5EF4-FFF2-40B4-BE49-F238E27FC236}">
                      <a16:creationId xmlns:a16="http://schemas.microsoft.com/office/drawing/2014/main" id="{08229EEC-EE52-D853-EE38-BF289464157F}"/>
                    </a:ext>
                  </a:extLst>
                </p:cNvPr>
                <p:cNvPicPr>
                  <a:picLocks noChangeAspect="1"/>
                </p:cNvPicPr>
                <p:nvPr/>
              </p:nvPicPr>
              <p:blipFill>
                <a:blip r:embed="rId14"/>
                <a:stretch>
                  <a:fillRect/>
                </a:stretch>
              </p:blipFill>
              <p:spPr>
                <a:xfrm>
                  <a:off x="7943098" y="4255101"/>
                  <a:ext cx="2044105" cy="2197962"/>
                </a:xfrm>
                <a:prstGeom prst="rect">
                  <a:avLst/>
                </a:prstGeom>
              </p:spPr>
            </p:pic>
            <p:pic>
              <p:nvPicPr>
                <p:cNvPr id="35" name="Picture 34" descr="A group of cartoon characters&#10;&#10;Description automatically generated with low confidence">
                  <a:extLst>
                    <a:ext uri="{FF2B5EF4-FFF2-40B4-BE49-F238E27FC236}">
                      <a16:creationId xmlns:a16="http://schemas.microsoft.com/office/drawing/2014/main" id="{782EF9A1-E747-2E07-33D5-C84040ADFAF4}"/>
                    </a:ext>
                  </a:extLst>
                </p:cNvPr>
                <p:cNvPicPr>
                  <a:picLocks noChangeAspect="1"/>
                </p:cNvPicPr>
                <p:nvPr/>
              </p:nvPicPr>
              <p:blipFill rotWithShape="1">
                <a:blip r:embed="rId6"/>
                <a:srcRect l="45741" t="21333" r="45726" b="71980"/>
                <a:stretch/>
              </p:blipFill>
              <p:spPr>
                <a:xfrm>
                  <a:off x="8306758" y="4911567"/>
                  <a:ext cx="253042" cy="149383"/>
                </a:xfrm>
                <a:prstGeom prst="ellipse">
                  <a:avLst/>
                </a:prstGeom>
              </p:spPr>
            </p:pic>
            <p:pic>
              <p:nvPicPr>
                <p:cNvPr id="36" name="Picture 35" descr="A group of cartoon characters&#10;&#10;Description automatically generated with low confidence">
                  <a:extLst>
                    <a:ext uri="{FF2B5EF4-FFF2-40B4-BE49-F238E27FC236}">
                      <a16:creationId xmlns:a16="http://schemas.microsoft.com/office/drawing/2014/main" id="{19C96BDB-13E4-2022-98E4-2921B0F0C897}"/>
                    </a:ext>
                  </a:extLst>
                </p:cNvPr>
                <p:cNvPicPr>
                  <a:picLocks noChangeAspect="1"/>
                </p:cNvPicPr>
                <p:nvPr/>
              </p:nvPicPr>
              <p:blipFill rotWithShape="1">
                <a:blip r:embed="rId6"/>
                <a:srcRect l="45741" t="21333" r="45726" b="71980"/>
                <a:stretch/>
              </p:blipFill>
              <p:spPr>
                <a:xfrm>
                  <a:off x="9264958" y="4891017"/>
                  <a:ext cx="253042" cy="149383"/>
                </a:xfrm>
                <a:prstGeom prst="ellipse">
                  <a:avLst/>
                </a:prstGeom>
              </p:spPr>
            </p:pic>
          </p:grpSp>
          <p:grpSp>
            <p:nvGrpSpPr>
              <p:cNvPr id="54" name="Group 53">
                <a:extLst>
                  <a:ext uri="{FF2B5EF4-FFF2-40B4-BE49-F238E27FC236}">
                    <a16:creationId xmlns:a16="http://schemas.microsoft.com/office/drawing/2014/main" id="{4071BD3E-66EA-335D-11FE-096BBACB4562}"/>
                  </a:ext>
                </a:extLst>
              </p:cNvPr>
              <p:cNvGrpSpPr/>
              <p:nvPr/>
            </p:nvGrpSpPr>
            <p:grpSpPr>
              <a:xfrm>
                <a:off x="10224700" y="4098130"/>
                <a:ext cx="1690690" cy="2254253"/>
                <a:chOff x="9863377" y="4203393"/>
                <a:chExt cx="1690690" cy="2254253"/>
              </a:xfrm>
            </p:grpSpPr>
            <p:pic>
              <p:nvPicPr>
                <p:cNvPr id="20" name="Picture 19" descr="A picture containing text, vector graphics&#10;&#10;Description automatically generated">
                  <a:extLst>
                    <a:ext uri="{FF2B5EF4-FFF2-40B4-BE49-F238E27FC236}">
                      <a16:creationId xmlns:a16="http://schemas.microsoft.com/office/drawing/2014/main" id="{BF4F35C8-9907-F1E2-6CF9-4F18C6249230}"/>
                    </a:ext>
                  </a:extLst>
                </p:cNvPr>
                <p:cNvPicPr>
                  <a:picLocks noChangeAspect="1"/>
                </p:cNvPicPr>
                <p:nvPr/>
              </p:nvPicPr>
              <p:blipFill>
                <a:blip r:embed="rId15"/>
                <a:stretch>
                  <a:fillRect/>
                </a:stretch>
              </p:blipFill>
              <p:spPr>
                <a:xfrm>
                  <a:off x="9863377" y="4203393"/>
                  <a:ext cx="1690690" cy="2254253"/>
                </a:xfrm>
                <a:prstGeom prst="rect">
                  <a:avLst/>
                </a:prstGeom>
              </p:spPr>
            </p:pic>
            <p:pic>
              <p:nvPicPr>
                <p:cNvPr id="37" name="Picture 36" descr="A group of cartoon characters&#10;&#10;Description automatically generated with low confidence">
                  <a:extLst>
                    <a:ext uri="{FF2B5EF4-FFF2-40B4-BE49-F238E27FC236}">
                      <a16:creationId xmlns:a16="http://schemas.microsoft.com/office/drawing/2014/main" id="{CCCD76CB-21CF-B2FA-1108-B0509D4BCA27}"/>
                    </a:ext>
                  </a:extLst>
                </p:cNvPr>
                <p:cNvPicPr>
                  <a:picLocks noChangeAspect="1"/>
                </p:cNvPicPr>
                <p:nvPr/>
              </p:nvPicPr>
              <p:blipFill rotWithShape="1">
                <a:blip r:embed="rId6"/>
                <a:srcRect l="45741" t="21333" r="45726" b="71980"/>
                <a:stretch/>
              </p:blipFill>
              <p:spPr>
                <a:xfrm>
                  <a:off x="10507027" y="4872254"/>
                  <a:ext cx="191684" cy="113160"/>
                </a:xfrm>
                <a:prstGeom prst="ellipse">
                  <a:avLst/>
                </a:prstGeom>
              </p:spPr>
            </p:pic>
          </p:grpSp>
          <p:pic>
            <p:nvPicPr>
              <p:cNvPr id="55" name="Graphic 54" descr="Heart with solid fill">
                <a:extLst>
                  <a:ext uri="{FF2B5EF4-FFF2-40B4-BE49-F238E27FC236}">
                    <a16:creationId xmlns:a16="http://schemas.microsoft.com/office/drawing/2014/main" id="{1D774937-FEE7-F2FA-225C-5D9BC68AD3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4169" y="5136606"/>
                <a:ext cx="413884" cy="413884"/>
              </a:xfrm>
              <a:prstGeom prst="rect">
                <a:avLst/>
              </a:prstGeom>
            </p:spPr>
          </p:pic>
          <p:pic>
            <p:nvPicPr>
              <p:cNvPr id="56" name="Graphic 55" descr="Heart with solid fill">
                <a:extLst>
                  <a:ext uri="{FF2B5EF4-FFF2-40B4-BE49-F238E27FC236}">
                    <a16:creationId xmlns:a16="http://schemas.microsoft.com/office/drawing/2014/main" id="{B0A936B3-A91D-995C-63A6-D67F031854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8183" y="5130670"/>
                <a:ext cx="413884" cy="413884"/>
              </a:xfrm>
              <a:prstGeom prst="rect">
                <a:avLst/>
              </a:prstGeom>
            </p:spPr>
          </p:pic>
          <p:pic>
            <p:nvPicPr>
              <p:cNvPr id="57" name="Graphic 56" descr="Heart with solid fill">
                <a:extLst>
                  <a:ext uri="{FF2B5EF4-FFF2-40B4-BE49-F238E27FC236}">
                    <a16:creationId xmlns:a16="http://schemas.microsoft.com/office/drawing/2014/main" id="{E5381C4D-4E77-24F0-65AC-EC0AE86C29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0816" y="5136606"/>
                <a:ext cx="413884" cy="413884"/>
              </a:xfrm>
              <a:prstGeom prst="rect">
                <a:avLst/>
              </a:prstGeom>
            </p:spPr>
          </p:pic>
          <p:pic>
            <p:nvPicPr>
              <p:cNvPr id="58" name="Graphic 57" descr="Heart with solid fill">
                <a:extLst>
                  <a:ext uri="{FF2B5EF4-FFF2-40B4-BE49-F238E27FC236}">
                    <a16:creationId xmlns:a16="http://schemas.microsoft.com/office/drawing/2014/main" id="{88ADDFAB-BFA2-1B36-B8E4-2DAB6E8AA8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8196" y="5122477"/>
                <a:ext cx="413884" cy="413884"/>
              </a:xfrm>
              <a:prstGeom prst="rect">
                <a:avLst/>
              </a:prstGeom>
            </p:spPr>
          </p:pic>
        </p:grpSp>
        <p:sp>
          <p:nvSpPr>
            <p:cNvPr id="77" name="Oval 76">
              <a:extLst>
                <a:ext uri="{FF2B5EF4-FFF2-40B4-BE49-F238E27FC236}">
                  <a16:creationId xmlns:a16="http://schemas.microsoft.com/office/drawing/2014/main" id="{885EE135-0221-9449-8450-8D82E7330D29}"/>
                </a:ext>
              </a:extLst>
            </p:cNvPr>
            <p:cNvSpPr/>
            <p:nvPr/>
          </p:nvSpPr>
          <p:spPr>
            <a:xfrm>
              <a:off x="5765277" y="5694494"/>
              <a:ext cx="1131319" cy="386542"/>
            </a:xfrm>
            <a:prstGeom prst="ellipse">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75" descr="Puppy 2 with solid fill">
              <a:extLst>
                <a:ext uri="{FF2B5EF4-FFF2-40B4-BE49-F238E27FC236}">
                  <a16:creationId xmlns:a16="http://schemas.microsoft.com/office/drawing/2014/main" id="{4538AD2A-8CBD-02CF-1782-59FA56ACABB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31375" y="4859018"/>
              <a:ext cx="1194616" cy="1194616"/>
            </a:xfrm>
            <a:prstGeom prst="rect">
              <a:avLst/>
            </a:prstGeom>
          </p:spPr>
        </p:pic>
        <p:pic>
          <p:nvPicPr>
            <p:cNvPr id="79" name="Graphic 78" descr="Kitten with solid fill">
              <a:extLst>
                <a:ext uri="{FF2B5EF4-FFF2-40B4-BE49-F238E27FC236}">
                  <a16:creationId xmlns:a16="http://schemas.microsoft.com/office/drawing/2014/main" id="{F16AAC43-320D-B29A-EB84-EFC5ED562FE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6492997" y="5121688"/>
              <a:ext cx="818249" cy="914400"/>
            </a:xfrm>
            <a:prstGeom prst="rect">
              <a:avLst/>
            </a:prstGeom>
          </p:spPr>
        </p:pic>
        <p:pic>
          <p:nvPicPr>
            <p:cNvPr id="80" name="Graphic 79" descr="Heart with solid fill">
              <a:extLst>
                <a:ext uri="{FF2B5EF4-FFF2-40B4-BE49-F238E27FC236}">
                  <a16:creationId xmlns:a16="http://schemas.microsoft.com/office/drawing/2014/main" id="{2545D281-8308-CD9B-C196-12D9D84DD0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764" y="4882332"/>
              <a:ext cx="413884" cy="413884"/>
            </a:xfrm>
            <a:prstGeom prst="rect">
              <a:avLst/>
            </a:prstGeom>
          </p:spPr>
        </p:pic>
      </p:grpSp>
    </p:spTree>
    <p:extLst>
      <p:ext uri="{BB962C8B-B14F-4D97-AF65-F5344CB8AC3E}">
        <p14:creationId xmlns:p14="http://schemas.microsoft.com/office/powerpoint/2010/main" val="25302748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24" name="Picture 2" descr="03">
            <a:extLst>
              <a:ext uri="{FF2B5EF4-FFF2-40B4-BE49-F238E27FC236}">
                <a16:creationId xmlns:a16="http://schemas.microsoft.com/office/drawing/2014/main" id="{B647F4B2-B5B4-480A-A8D7-0BE36E887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74" t="4996" r="22495" b="11597"/>
          <a:stretch>
            <a:fillRect/>
          </a:stretch>
        </p:blipFill>
        <p:spPr bwMode="auto">
          <a:xfrm>
            <a:off x="3949897" y="1247158"/>
            <a:ext cx="4109951" cy="448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BC3A739-46ED-A036-2AD0-8A759C1DBD0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4. Building our self-esteem</a:t>
            </a:r>
          </a:p>
        </p:txBody>
      </p:sp>
      <p:sp>
        <p:nvSpPr>
          <p:cNvPr id="7" name="TextBox 6">
            <a:extLst>
              <a:ext uri="{FF2B5EF4-FFF2-40B4-BE49-F238E27FC236}">
                <a16:creationId xmlns:a16="http://schemas.microsoft.com/office/drawing/2014/main" id="{8E3691FD-3980-E10E-263F-F0D5AA2E14E7}"/>
              </a:ext>
            </a:extLst>
          </p:cNvPr>
          <p:cNvSpPr txBox="1"/>
          <p:nvPr/>
        </p:nvSpPr>
        <p:spPr>
          <a:xfrm>
            <a:off x="0" y="5750202"/>
            <a:ext cx="12191998"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BUILDING SELF-WORTH &amp; PRACTICING ASSERTIVENESS</a:t>
            </a:r>
          </a:p>
        </p:txBody>
      </p:sp>
    </p:spTree>
    <p:extLst>
      <p:ext uri="{BB962C8B-B14F-4D97-AF65-F5344CB8AC3E}">
        <p14:creationId xmlns:p14="http://schemas.microsoft.com/office/powerpoint/2010/main" val="115380566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FF957-4FDE-DA48-14BD-AF142113EC4E}"/>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3" name="Graphic 2" descr="Hero Male with solid fill">
            <a:extLst>
              <a:ext uri="{FF2B5EF4-FFF2-40B4-BE49-F238E27FC236}">
                <a16:creationId xmlns:a16="http://schemas.microsoft.com/office/drawing/2014/main" id="{A6DD2FAB-1D77-FB04-4436-FEBCBAB512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0562" y="1966013"/>
            <a:ext cx="2124010" cy="2124010"/>
          </a:xfrm>
          <a:prstGeom prst="rect">
            <a:avLst/>
          </a:prstGeom>
        </p:spPr>
      </p:pic>
      <p:pic>
        <p:nvPicPr>
          <p:cNvPr id="6" name="Graphic 5" descr="Fingerprint with solid fill">
            <a:extLst>
              <a:ext uri="{FF2B5EF4-FFF2-40B4-BE49-F238E27FC236}">
                <a16:creationId xmlns:a16="http://schemas.microsoft.com/office/drawing/2014/main" id="{D4122B27-507C-10D1-4F73-52A3605353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7523" y="2719730"/>
            <a:ext cx="1764552" cy="1764552"/>
          </a:xfrm>
          <a:prstGeom prst="rect">
            <a:avLst/>
          </a:prstGeom>
        </p:spPr>
      </p:pic>
      <p:pic>
        <p:nvPicPr>
          <p:cNvPr id="9" name="Graphic 8" descr="Handshake with solid fill">
            <a:extLst>
              <a:ext uri="{FF2B5EF4-FFF2-40B4-BE49-F238E27FC236}">
                <a16:creationId xmlns:a16="http://schemas.microsoft.com/office/drawing/2014/main" id="{AC343181-93F1-4A47-F9A8-8B042BBBAA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6011" y="2719731"/>
            <a:ext cx="1764550" cy="1764550"/>
          </a:xfrm>
          <a:prstGeom prst="rect">
            <a:avLst/>
          </a:prstGeom>
        </p:spPr>
      </p:pic>
      <p:pic>
        <p:nvPicPr>
          <p:cNvPr id="13" name="Graphic 12" descr="Shield Tick with solid fill">
            <a:extLst>
              <a:ext uri="{FF2B5EF4-FFF2-40B4-BE49-F238E27FC236}">
                <a16:creationId xmlns:a16="http://schemas.microsoft.com/office/drawing/2014/main" id="{172B0879-6AE1-412F-8926-47D8AB919B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61840" y="4113161"/>
            <a:ext cx="1648702" cy="1648702"/>
          </a:xfrm>
          <a:prstGeom prst="rect">
            <a:avLst/>
          </a:prstGeom>
        </p:spPr>
      </p:pic>
      <p:pic>
        <p:nvPicPr>
          <p:cNvPr id="25" name="Graphic 24" descr="Raised hand with solid fill">
            <a:extLst>
              <a:ext uri="{FF2B5EF4-FFF2-40B4-BE49-F238E27FC236}">
                <a16:creationId xmlns:a16="http://schemas.microsoft.com/office/drawing/2014/main" id="{5C8D1C8D-8297-85FA-032C-3495460EAD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0853" y="1103534"/>
            <a:ext cx="1578497" cy="1578497"/>
          </a:xfrm>
          <a:prstGeom prst="rect">
            <a:avLst/>
          </a:prstGeom>
        </p:spPr>
      </p:pic>
      <p:pic>
        <p:nvPicPr>
          <p:cNvPr id="29" name="Graphic 28" descr="Users with solid fill">
            <a:extLst>
              <a:ext uri="{FF2B5EF4-FFF2-40B4-BE49-F238E27FC236}">
                <a16:creationId xmlns:a16="http://schemas.microsoft.com/office/drawing/2014/main" id="{32B60C1A-5C0D-5DEE-7F0C-38A417AA5A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08472" y="4113161"/>
            <a:ext cx="1823584" cy="1823584"/>
          </a:xfrm>
          <a:prstGeom prst="rect">
            <a:avLst/>
          </a:prstGeom>
        </p:spPr>
      </p:pic>
      <p:sp>
        <p:nvSpPr>
          <p:cNvPr id="4" name="TextBox 3">
            <a:extLst>
              <a:ext uri="{FF2B5EF4-FFF2-40B4-BE49-F238E27FC236}">
                <a16:creationId xmlns:a16="http://schemas.microsoft.com/office/drawing/2014/main" id="{293DD19C-096A-F0FB-DDFA-334C122AFC81}"/>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How to be assertive?</a:t>
            </a:r>
          </a:p>
        </p:txBody>
      </p:sp>
      <p:pic>
        <p:nvPicPr>
          <p:cNvPr id="12" name="Graphic 11" descr="Heart lock with solid fill">
            <a:extLst>
              <a:ext uri="{FF2B5EF4-FFF2-40B4-BE49-F238E27FC236}">
                <a16:creationId xmlns:a16="http://schemas.microsoft.com/office/drawing/2014/main" id="{5E798F10-F389-C8D9-C412-B28C6B6115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38736" y="830777"/>
            <a:ext cx="2124010" cy="2124010"/>
          </a:xfrm>
          <a:prstGeom prst="rect">
            <a:avLst/>
          </a:prstGeom>
        </p:spPr>
      </p:pic>
      <p:pic>
        <p:nvPicPr>
          <p:cNvPr id="28" name="Graphic 27" descr="Clenched Fist with solid fill">
            <a:extLst>
              <a:ext uri="{FF2B5EF4-FFF2-40B4-BE49-F238E27FC236}">
                <a16:creationId xmlns:a16="http://schemas.microsoft.com/office/drawing/2014/main" id="{0DE0AE68-7401-94F1-DBED-8F6E6F6BC96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146899" y="4740575"/>
            <a:ext cx="1914226" cy="1914226"/>
          </a:xfrm>
          <a:prstGeom prst="rect">
            <a:avLst/>
          </a:prstGeom>
        </p:spPr>
      </p:pic>
    </p:spTree>
    <p:extLst>
      <p:ext uri="{BB962C8B-B14F-4D97-AF65-F5344CB8AC3E}">
        <p14:creationId xmlns:p14="http://schemas.microsoft.com/office/powerpoint/2010/main" val="17582465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F17DC8-36DE-94AA-428F-AA1939481D4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2A8D61AD-2675-CC5D-7996-35C93B55A2F5}"/>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makes you feel special?</a:t>
            </a:r>
          </a:p>
        </p:txBody>
      </p:sp>
      <p:pic>
        <p:nvPicPr>
          <p:cNvPr id="15" name="Graphic 14" descr="Bowl with solid fill">
            <a:extLst>
              <a:ext uri="{FF2B5EF4-FFF2-40B4-BE49-F238E27FC236}">
                <a16:creationId xmlns:a16="http://schemas.microsoft.com/office/drawing/2014/main" id="{23722247-F7C3-BB25-A628-5FCAEE3AA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767" y="2371258"/>
            <a:ext cx="8117305" cy="5134481"/>
          </a:xfrm>
          <a:prstGeom prst="rect">
            <a:avLst/>
          </a:prstGeom>
        </p:spPr>
      </p:pic>
      <p:sp>
        <p:nvSpPr>
          <p:cNvPr id="3" name="TextBox 2">
            <a:extLst>
              <a:ext uri="{FF2B5EF4-FFF2-40B4-BE49-F238E27FC236}">
                <a16:creationId xmlns:a16="http://schemas.microsoft.com/office/drawing/2014/main" id="{8C41DE23-31BF-4949-B4BB-5EBEF9D3DA1C}"/>
              </a:ext>
            </a:extLst>
          </p:cNvPr>
          <p:cNvSpPr txBox="1"/>
          <p:nvPr/>
        </p:nvSpPr>
        <p:spPr>
          <a:xfrm>
            <a:off x="3160596" y="4938498"/>
            <a:ext cx="5315646" cy="553998"/>
          </a:xfrm>
          <a:prstGeom prst="rect">
            <a:avLst/>
          </a:prstGeom>
          <a:solidFill>
            <a:srgbClr val="521B93"/>
          </a:solidFill>
        </p:spPr>
        <p:txBody>
          <a:bodyPr wrap="square" rtlCol="0">
            <a:spAutoFit/>
          </a:bodyPr>
          <a:lstStyle/>
          <a:p>
            <a:pPr algn="ctr"/>
            <a:r>
              <a:rPr lang="en-ZA" sz="3000" dirty="0">
                <a:solidFill>
                  <a:schemeClr val="bg1"/>
                </a:solidFill>
                <a:latin typeface="Arial Rounded MT Bold" panose="020F0704030504030204" pitchFamily="34" charset="0"/>
              </a:rPr>
              <a:t>MY SELF ESTEEM BOWL</a:t>
            </a:r>
          </a:p>
        </p:txBody>
      </p:sp>
      <p:pic>
        <p:nvPicPr>
          <p:cNvPr id="7" name="Picture 6" descr="Icon&#10;&#10;Description automatically generated">
            <a:extLst>
              <a:ext uri="{FF2B5EF4-FFF2-40B4-BE49-F238E27FC236}">
                <a16:creationId xmlns:a16="http://schemas.microsoft.com/office/drawing/2014/main" id="{EA357968-1287-CAE6-3AC4-8B72CC8C1F7C}"/>
              </a:ext>
            </a:extLst>
          </p:cNvPr>
          <p:cNvPicPr>
            <a:picLocks noChangeAspect="1"/>
          </p:cNvPicPr>
          <p:nvPr/>
        </p:nvPicPr>
        <p:blipFill>
          <a:blip r:embed="rId5"/>
          <a:stretch>
            <a:fillRect/>
          </a:stretch>
        </p:blipFill>
        <p:spPr>
          <a:xfrm>
            <a:off x="145400" y="3303708"/>
            <a:ext cx="2054430" cy="2736965"/>
          </a:xfrm>
          <a:prstGeom prst="rect">
            <a:avLst/>
          </a:prstGeom>
        </p:spPr>
      </p:pic>
    </p:spTree>
    <p:extLst>
      <p:ext uri="{BB962C8B-B14F-4D97-AF65-F5344CB8AC3E}">
        <p14:creationId xmlns:p14="http://schemas.microsoft.com/office/powerpoint/2010/main" val="25310770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4514"/>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grpSp>
        <p:nvGrpSpPr>
          <p:cNvPr id="24" name="Group 23">
            <a:extLst>
              <a:ext uri="{FF2B5EF4-FFF2-40B4-BE49-F238E27FC236}">
                <a16:creationId xmlns:a16="http://schemas.microsoft.com/office/drawing/2014/main" id="{F117D4AD-5996-4D04-B6A3-80A2EC67D9C8}"/>
              </a:ext>
            </a:extLst>
          </p:cNvPr>
          <p:cNvGrpSpPr/>
          <p:nvPr/>
        </p:nvGrpSpPr>
        <p:grpSpPr>
          <a:xfrm>
            <a:off x="5709920" y="3073131"/>
            <a:ext cx="772160" cy="711738"/>
            <a:chOff x="6786880" y="2061942"/>
            <a:chExt cx="772160" cy="711738"/>
          </a:xfrm>
        </p:grpSpPr>
        <p:sp>
          <p:nvSpPr>
            <p:cNvPr id="20" name="Rectangle: Rounded Corners 19">
              <a:extLst>
                <a:ext uri="{FF2B5EF4-FFF2-40B4-BE49-F238E27FC236}">
                  <a16:creationId xmlns:a16="http://schemas.microsoft.com/office/drawing/2014/main" id="{9D41D8BD-3DC5-45B7-A548-D63CA0B1BBF4}"/>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21" name="Isosceles Triangle 20">
              <a:extLst>
                <a:ext uri="{FF2B5EF4-FFF2-40B4-BE49-F238E27FC236}">
                  <a16:creationId xmlns:a16="http://schemas.microsoft.com/office/drawing/2014/main" id="{8E2B8CED-40D0-431B-AE17-C6A07A232FDE}"/>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grpSp>
      <p:sp>
        <p:nvSpPr>
          <p:cNvPr id="31" name="TextBox 30">
            <a:extLst>
              <a:ext uri="{FF2B5EF4-FFF2-40B4-BE49-F238E27FC236}">
                <a16:creationId xmlns:a16="http://schemas.microsoft.com/office/drawing/2014/main" id="{F3F9EED0-9F8F-48D5-8968-FBE1DBA64F8D}"/>
              </a:ext>
            </a:extLst>
          </p:cNvPr>
          <p:cNvSpPr txBox="1"/>
          <p:nvPr/>
        </p:nvSpPr>
        <p:spPr>
          <a:xfrm>
            <a:off x="822228" y="4831295"/>
            <a:ext cx="2929962" cy="923330"/>
          </a:xfrm>
          <a:prstGeom prst="rect">
            <a:avLst/>
          </a:prstGeom>
          <a:noFill/>
        </p:spPr>
        <p:txBody>
          <a:bodyPr wrap="square">
            <a:spAutoFit/>
          </a:bodyPr>
          <a:lstStyle/>
          <a:p>
            <a:pPr algn="ctr">
              <a:defRPr/>
            </a:pPr>
            <a:r>
              <a:rPr lang="en-ZA" b="1" dirty="0">
                <a:solidFill>
                  <a:srgbClr val="482C89"/>
                </a:solidFill>
                <a:latin typeface="Arial Rounded MT Bold" panose="020F0704030504030204" pitchFamily="34" charset="77"/>
                <a:ea typeface="MS PGothic" panose="020B0600070205080204" pitchFamily="34" charset="-128"/>
              </a:rPr>
              <a:t>Courage Be Kind</a:t>
            </a:r>
          </a:p>
          <a:p>
            <a:pPr algn="ctr">
              <a:defRPr/>
            </a:pPr>
            <a:r>
              <a:rPr lang="en-ZA" b="1" dirty="0">
                <a:solidFill>
                  <a:srgbClr val="482C89"/>
                </a:solidFill>
                <a:latin typeface="Arial Rounded MT Bold" panose="020F0704030504030204" pitchFamily="34" charset="77"/>
                <a:ea typeface="MS PGothic" panose="020B0600070205080204" pitchFamily="34" charset="-128"/>
              </a:rPr>
              <a:t>Anti-bullying Workshop Presentation</a:t>
            </a:r>
            <a:endParaRPr lang="en-ZA" dirty="0">
              <a:solidFill>
                <a:srgbClr val="482C89"/>
              </a:solidFill>
              <a:latin typeface="Arial Rounded MT Bold" panose="020F0704030504030204" pitchFamily="34" charset="77"/>
            </a:endParaRPr>
          </a:p>
        </p:txBody>
      </p:sp>
      <p:pic>
        <p:nvPicPr>
          <p:cNvPr id="32" name="Picture 31">
            <a:extLst>
              <a:ext uri="{FF2B5EF4-FFF2-40B4-BE49-F238E27FC236}">
                <a16:creationId xmlns:a16="http://schemas.microsoft.com/office/drawing/2014/main" id="{DC3E00D7-7E73-4EF6-9F2C-AC7D220036A6}"/>
              </a:ext>
            </a:extLst>
          </p:cNvPr>
          <p:cNvPicPr/>
          <p:nvPr/>
        </p:nvPicPr>
        <p:blipFill>
          <a:blip r:embed="rId4"/>
          <a:stretch>
            <a:fillRect/>
          </a:stretch>
        </p:blipFill>
        <p:spPr>
          <a:xfrm>
            <a:off x="1324347" y="2465378"/>
            <a:ext cx="2427843" cy="182087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E0C1FF7-6A38-5DDF-55D1-9F2D88B037DA}"/>
              </a:ext>
            </a:extLst>
          </p:cNvPr>
          <p:cNvSpPr txBox="1"/>
          <p:nvPr/>
        </p:nvSpPr>
        <p:spPr>
          <a:xfrm>
            <a:off x="4479172" y="4859769"/>
            <a:ext cx="3710463" cy="923330"/>
          </a:xfrm>
          <a:prstGeom prst="rect">
            <a:avLst/>
          </a:prstGeom>
          <a:noFill/>
        </p:spPr>
        <p:txBody>
          <a:bodyPr wrap="square">
            <a:spAutoFit/>
          </a:bodyPr>
          <a:lstStyle/>
          <a:p>
            <a:pPr algn="ctr">
              <a:defRPr/>
            </a:pPr>
            <a:r>
              <a:rPr lang="en-ZA" b="1" dirty="0">
                <a:solidFill>
                  <a:srgbClr val="482C89"/>
                </a:solidFill>
                <a:latin typeface="Arial Rounded MT Bold" panose="020F0704030504030204" pitchFamily="34" charset="77"/>
                <a:ea typeface="MS PGothic" panose="020B0600070205080204" pitchFamily="34" charset="-128"/>
              </a:rPr>
              <a:t>Courage Be Kind</a:t>
            </a:r>
          </a:p>
          <a:p>
            <a:pPr algn="ctr">
              <a:defRPr/>
            </a:pPr>
            <a:r>
              <a:rPr lang="en-ZA" b="1" dirty="0">
                <a:solidFill>
                  <a:srgbClr val="482C89"/>
                </a:solidFill>
                <a:latin typeface="Arial Rounded MT Bold" panose="020F0704030504030204" pitchFamily="34" charset="77"/>
                <a:ea typeface="MS PGothic" panose="020B0600070205080204" pitchFamily="34" charset="-128"/>
              </a:rPr>
              <a:t>Anti-bullying Video</a:t>
            </a:r>
            <a:endParaRPr lang="en-ZA" dirty="0">
              <a:solidFill>
                <a:srgbClr val="482C89"/>
              </a:solidFill>
              <a:latin typeface="Arial Rounded MT Bold" panose="020F0704030504030204" pitchFamily="34" charset="77"/>
            </a:endParaRPr>
          </a:p>
          <a:p>
            <a:pPr algn="ctr">
              <a:defRPr/>
            </a:pPr>
            <a:endParaRPr lang="en-ZA" dirty="0">
              <a:solidFill>
                <a:srgbClr val="482C89"/>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2FF38848-C2E0-D27A-E46E-A247E807E258}"/>
              </a:ext>
            </a:extLst>
          </p:cNvPr>
          <p:cNvSpPr txBox="1"/>
          <p:nvPr/>
        </p:nvSpPr>
        <p:spPr>
          <a:xfrm>
            <a:off x="7981352" y="4859769"/>
            <a:ext cx="3710463" cy="923330"/>
          </a:xfrm>
          <a:prstGeom prst="rect">
            <a:avLst/>
          </a:prstGeom>
          <a:noFill/>
        </p:spPr>
        <p:txBody>
          <a:bodyPr wrap="square">
            <a:spAutoFit/>
          </a:bodyPr>
          <a:lstStyle/>
          <a:p>
            <a:pPr algn="ctr">
              <a:defRPr/>
            </a:pPr>
            <a:r>
              <a:rPr lang="en-ZA" b="1" dirty="0">
                <a:solidFill>
                  <a:srgbClr val="482C89"/>
                </a:solidFill>
                <a:latin typeface="Arial Rounded MT Bold" panose="020F0704030504030204" pitchFamily="34" charset="77"/>
                <a:ea typeface="MS PGothic" panose="020B0600070205080204" pitchFamily="34" charset="-128"/>
              </a:rPr>
              <a:t>Courage Be Kind</a:t>
            </a:r>
          </a:p>
          <a:p>
            <a:pPr algn="ctr">
              <a:defRPr/>
            </a:pPr>
            <a:r>
              <a:rPr lang="en-ZA" b="1" dirty="0">
                <a:solidFill>
                  <a:srgbClr val="482C89"/>
                </a:solidFill>
                <a:latin typeface="Arial Rounded MT Bold" panose="020F0704030504030204" pitchFamily="34" charset="77"/>
                <a:ea typeface="MS PGothic" panose="020B0600070205080204" pitchFamily="34" charset="-128"/>
              </a:rPr>
              <a:t>Anti-bullying Workbook</a:t>
            </a:r>
            <a:endParaRPr lang="en-ZA" dirty="0">
              <a:solidFill>
                <a:srgbClr val="482C89"/>
              </a:solidFill>
              <a:latin typeface="Arial Rounded MT Bold" panose="020F0704030504030204" pitchFamily="34" charset="77"/>
            </a:endParaRPr>
          </a:p>
          <a:p>
            <a:pPr algn="ctr">
              <a:defRPr/>
            </a:pPr>
            <a:endParaRPr lang="en-ZA" dirty="0">
              <a:solidFill>
                <a:srgbClr val="482C89"/>
              </a:solidFill>
              <a:latin typeface="Arial Rounded MT Bold" panose="020F0704030504030204" pitchFamily="34" charset="77"/>
            </a:endParaRPr>
          </a:p>
        </p:txBody>
      </p:sp>
      <p:pic>
        <p:nvPicPr>
          <p:cNvPr id="9" name="Picture 8">
            <a:extLst>
              <a:ext uri="{FF2B5EF4-FFF2-40B4-BE49-F238E27FC236}">
                <a16:creationId xmlns:a16="http://schemas.microsoft.com/office/drawing/2014/main" id="{FF85689C-7E6F-C963-7630-836E5A35BD38}"/>
              </a:ext>
            </a:extLst>
          </p:cNvPr>
          <p:cNvPicPr>
            <a:picLocks noChangeAspect="1"/>
          </p:cNvPicPr>
          <p:nvPr/>
        </p:nvPicPr>
        <p:blipFill>
          <a:blip r:embed="rId5"/>
          <a:stretch>
            <a:fillRect/>
          </a:stretch>
        </p:blipFill>
        <p:spPr>
          <a:xfrm>
            <a:off x="8541409" y="2518564"/>
            <a:ext cx="2590347" cy="182087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800DE5B-8698-F78B-C181-901D6401DB8F}"/>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Useful Courage tools</a:t>
            </a:r>
          </a:p>
        </p:txBody>
      </p:sp>
    </p:spTree>
    <p:custDataLst>
      <p:tags r:id="rId1"/>
    </p:custDataLst>
    <p:extLst>
      <p:ext uri="{BB962C8B-B14F-4D97-AF65-F5344CB8AC3E}">
        <p14:creationId xmlns:p14="http://schemas.microsoft.com/office/powerpoint/2010/main" val="29971670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F17DC8-36DE-94AA-428F-AA1939481D4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9" name="Graphic 8" descr="Bowl with solid fill">
            <a:extLst>
              <a:ext uri="{FF2B5EF4-FFF2-40B4-BE49-F238E27FC236}">
                <a16:creationId xmlns:a16="http://schemas.microsoft.com/office/drawing/2014/main" id="{C89E5731-398C-862A-D2EB-1F6D20EFD4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767" y="2371258"/>
            <a:ext cx="8117305" cy="5134481"/>
          </a:xfrm>
          <a:prstGeom prst="rect">
            <a:avLst/>
          </a:prstGeom>
        </p:spPr>
      </p:pic>
      <p:sp>
        <p:nvSpPr>
          <p:cNvPr id="5" name="TextBox 4">
            <a:extLst>
              <a:ext uri="{FF2B5EF4-FFF2-40B4-BE49-F238E27FC236}">
                <a16:creationId xmlns:a16="http://schemas.microsoft.com/office/drawing/2014/main" id="{2A8D61AD-2675-CC5D-7996-35C93B55A2F5}"/>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makes you feel special?</a:t>
            </a:r>
          </a:p>
        </p:txBody>
      </p:sp>
      <p:sp>
        <p:nvSpPr>
          <p:cNvPr id="2" name="Oval 1"/>
          <p:cNvSpPr/>
          <p:nvPr/>
        </p:nvSpPr>
        <p:spPr>
          <a:xfrm>
            <a:off x="3144040" y="1747646"/>
            <a:ext cx="1656184" cy="1584176"/>
          </a:xfrm>
          <a:prstGeom prst="ellipse">
            <a:avLst/>
          </a:prstGeom>
          <a:solidFill>
            <a:schemeClr val="bg1"/>
          </a:solidFill>
          <a:ln>
            <a:solidFill>
              <a:srgbClr val="521B9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000" dirty="0">
                <a:solidFill>
                  <a:srgbClr val="521B93"/>
                </a:solidFill>
                <a:latin typeface="Arial Rounded MT Bold" panose="020F0704030504030204" pitchFamily="34" charset="77"/>
              </a:rPr>
              <a:t>BEAUTIFUL</a:t>
            </a:r>
          </a:p>
        </p:txBody>
      </p:sp>
      <p:sp>
        <p:nvSpPr>
          <p:cNvPr id="6" name="Oval 5"/>
          <p:cNvSpPr/>
          <p:nvPr/>
        </p:nvSpPr>
        <p:spPr>
          <a:xfrm>
            <a:off x="4998146" y="1747646"/>
            <a:ext cx="1656184" cy="1584176"/>
          </a:xfrm>
          <a:prstGeom prst="ellipse">
            <a:avLst/>
          </a:prstGeom>
          <a:solidFill>
            <a:schemeClr val="bg1"/>
          </a:solidFill>
          <a:ln>
            <a:solidFill>
              <a:srgbClr val="521B9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000" dirty="0">
                <a:solidFill>
                  <a:srgbClr val="521B93"/>
                </a:solidFill>
                <a:latin typeface="Arial Rounded MT Bold" panose="020F0704030504030204" pitchFamily="34" charset="77"/>
              </a:rPr>
              <a:t>CLEVER</a:t>
            </a:r>
          </a:p>
        </p:txBody>
      </p:sp>
      <p:sp>
        <p:nvSpPr>
          <p:cNvPr id="8" name="Oval 7"/>
          <p:cNvSpPr/>
          <p:nvPr/>
        </p:nvSpPr>
        <p:spPr>
          <a:xfrm>
            <a:off x="6918630" y="1764204"/>
            <a:ext cx="1656184" cy="1584176"/>
          </a:xfrm>
          <a:prstGeom prst="ellipse">
            <a:avLst/>
          </a:prstGeom>
          <a:solidFill>
            <a:schemeClr val="bg1"/>
          </a:solidFill>
          <a:ln>
            <a:solidFill>
              <a:srgbClr val="521B9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000" dirty="0">
                <a:solidFill>
                  <a:srgbClr val="521B93"/>
                </a:solidFill>
                <a:latin typeface="Arial Rounded MT Bold" panose="020F0704030504030204" pitchFamily="34" charset="77"/>
              </a:rPr>
              <a:t>CARING</a:t>
            </a:r>
          </a:p>
        </p:txBody>
      </p:sp>
      <p:sp>
        <p:nvSpPr>
          <p:cNvPr id="7" name="Rounded Rectangular Callout 6">
            <a:extLst>
              <a:ext uri="{FF2B5EF4-FFF2-40B4-BE49-F238E27FC236}">
                <a16:creationId xmlns:a16="http://schemas.microsoft.com/office/drawing/2014/main" id="{1362D88E-4679-7227-EEBB-F049BF8A9FE2}"/>
              </a:ext>
            </a:extLst>
          </p:cNvPr>
          <p:cNvSpPr/>
          <p:nvPr/>
        </p:nvSpPr>
        <p:spPr>
          <a:xfrm>
            <a:off x="561092" y="1747646"/>
            <a:ext cx="2397350" cy="1463343"/>
          </a:xfrm>
          <a:prstGeom prst="wedgeRoundRectCallout">
            <a:avLst>
              <a:gd name="adj1" fmla="val -55629"/>
              <a:gd name="adj2" fmla="val 8238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look so beautiful in that dress</a:t>
            </a:r>
          </a:p>
        </p:txBody>
      </p:sp>
      <p:sp>
        <p:nvSpPr>
          <p:cNvPr id="13" name="Rounded Rectangular Callout 12">
            <a:extLst>
              <a:ext uri="{FF2B5EF4-FFF2-40B4-BE49-F238E27FC236}">
                <a16:creationId xmlns:a16="http://schemas.microsoft.com/office/drawing/2014/main" id="{4BD20C01-8BC4-4CB6-5380-82F4148F01B3}"/>
              </a:ext>
            </a:extLst>
          </p:cNvPr>
          <p:cNvSpPr/>
          <p:nvPr/>
        </p:nvSpPr>
        <p:spPr>
          <a:xfrm>
            <a:off x="9233558" y="1764204"/>
            <a:ext cx="2397350" cy="1463343"/>
          </a:xfrm>
          <a:prstGeom prst="wedgeRoundRectCallout">
            <a:avLst>
              <a:gd name="adj1" fmla="val 50098"/>
              <a:gd name="adj2" fmla="val 8018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so clever and have such great ideas</a:t>
            </a:r>
          </a:p>
        </p:txBody>
      </p:sp>
      <p:sp>
        <p:nvSpPr>
          <p:cNvPr id="14" name="Rounded Rectangular Callout 13">
            <a:extLst>
              <a:ext uri="{FF2B5EF4-FFF2-40B4-BE49-F238E27FC236}">
                <a16:creationId xmlns:a16="http://schemas.microsoft.com/office/drawing/2014/main" id="{75C90D32-DF81-D726-CAA6-E31A1541A72F}"/>
              </a:ext>
            </a:extLst>
          </p:cNvPr>
          <p:cNvSpPr/>
          <p:nvPr/>
        </p:nvSpPr>
        <p:spPr>
          <a:xfrm>
            <a:off x="9296390" y="4966028"/>
            <a:ext cx="2397350" cy="1463343"/>
          </a:xfrm>
          <a:prstGeom prst="wedgeRoundRectCallout">
            <a:avLst>
              <a:gd name="adj1" fmla="val 46083"/>
              <a:gd name="adj2" fmla="val -8534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such a caring friend</a:t>
            </a:r>
          </a:p>
        </p:txBody>
      </p:sp>
      <p:sp>
        <p:nvSpPr>
          <p:cNvPr id="10" name="TextBox 9">
            <a:extLst>
              <a:ext uri="{FF2B5EF4-FFF2-40B4-BE49-F238E27FC236}">
                <a16:creationId xmlns:a16="http://schemas.microsoft.com/office/drawing/2014/main" id="{680092F9-6FAF-EC60-7A62-2C52626920D1}"/>
              </a:ext>
            </a:extLst>
          </p:cNvPr>
          <p:cNvSpPr txBox="1"/>
          <p:nvPr/>
        </p:nvSpPr>
        <p:spPr>
          <a:xfrm>
            <a:off x="3160596" y="4938498"/>
            <a:ext cx="5315646" cy="553998"/>
          </a:xfrm>
          <a:prstGeom prst="rect">
            <a:avLst/>
          </a:prstGeom>
          <a:solidFill>
            <a:srgbClr val="521B93"/>
          </a:solidFill>
        </p:spPr>
        <p:txBody>
          <a:bodyPr wrap="square" rtlCol="0">
            <a:spAutoFit/>
          </a:bodyPr>
          <a:lstStyle/>
          <a:p>
            <a:pPr algn="ctr"/>
            <a:r>
              <a:rPr lang="en-ZA" sz="3000" dirty="0">
                <a:solidFill>
                  <a:schemeClr val="bg1"/>
                </a:solidFill>
                <a:latin typeface="Arial Rounded MT Bold" panose="020F0704030504030204" pitchFamily="34" charset="0"/>
              </a:rPr>
              <a:t>MY SELF ESTEEM BOWL</a:t>
            </a:r>
          </a:p>
        </p:txBody>
      </p:sp>
      <p:pic>
        <p:nvPicPr>
          <p:cNvPr id="11" name="Picture 10" descr="Icon&#10;&#10;Description automatically generated">
            <a:extLst>
              <a:ext uri="{FF2B5EF4-FFF2-40B4-BE49-F238E27FC236}">
                <a16:creationId xmlns:a16="http://schemas.microsoft.com/office/drawing/2014/main" id="{0B3ED930-B7CA-3132-A4A1-79B24DDDAA87}"/>
              </a:ext>
            </a:extLst>
          </p:cNvPr>
          <p:cNvPicPr>
            <a:picLocks noChangeAspect="1"/>
          </p:cNvPicPr>
          <p:nvPr/>
        </p:nvPicPr>
        <p:blipFill>
          <a:blip r:embed="rId5"/>
          <a:stretch>
            <a:fillRect/>
          </a:stretch>
        </p:blipFill>
        <p:spPr>
          <a:xfrm>
            <a:off x="145400" y="3303708"/>
            <a:ext cx="2054430" cy="2736965"/>
          </a:xfrm>
          <a:prstGeom prst="rect">
            <a:avLst/>
          </a:prstGeom>
        </p:spPr>
      </p:pic>
    </p:spTree>
    <p:extLst>
      <p:ext uri="{BB962C8B-B14F-4D97-AF65-F5344CB8AC3E}">
        <p14:creationId xmlns:p14="http://schemas.microsoft.com/office/powerpoint/2010/main" val="335771765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1.25E-6 7.40741E-7 L -0.00573 0.14097 " pathEditMode="relative" rAng="0" ptsTypes="AA">
                                      <p:cBhvr>
                                        <p:cTn id="12" dur="2000" fill="hold"/>
                                        <p:tgtEl>
                                          <p:spTgt spid="2"/>
                                        </p:tgtEl>
                                        <p:attrNameLst>
                                          <p:attrName>ppt_x</p:attrName>
                                          <p:attrName>ppt_y</p:attrName>
                                        </p:attrNameLst>
                                      </p:cBhvr>
                                      <p:rCtr x="-286" y="703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4.58333E-6 7.40741E-7 L 0.00196 0.15231 " pathEditMode="relative" rAng="0" ptsTypes="AA">
                                      <p:cBhvr>
                                        <p:cTn id="22" dur="2000" fill="hold"/>
                                        <p:tgtEl>
                                          <p:spTgt spid="6"/>
                                        </p:tgtEl>
                                        <p:attrNameLst>
                                          <p:attrName>ppt_x</p:attrName>
                                          <p:attrName>ppt_y</p:attrName>
                                        </p:attrNameLst>
                                      </p:cBhvr>
                                      <p:rCtr x="91" y="7616"/>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3.54167E-6 -4.07407E-6 L -0.0056 0.13866 " pathEditMode="relative" rAng="0" ptsTypes="AA">
                                      <p:cBhvr>
                                        <p:cTn id="32" dur="2000" fill="hold"/>
                                        <p:tgtEl>
                                          <p:spTgt spid="8"/>
                                        </p:tgtEl>
                                        <p:attrNameLst>
                                          <p:attrName>ppt_x</p:attrName>
                                          <p:attrName>ppt_y</p:attrName>
                                        </p:attrNameLst>
                                      </p:cBhvr>
                                      <p:rCtr x="-286"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8" grpId="0" animBg="1"/>
      <p:bldP spid="8" grpId="1" animBg="1"/>
      <p:bldP spid="7" grpId="0" animBg="1"/>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F17DC8-36DE-94AA-428F-AA1939481D4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2A8D61AD-2675-CC5D-7996-35C93B55A2F5}"/>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makes you feel sad?</a:t>
            </a:r>
          </a:p>
        </p:txBody>
      </p:sp>
      <p:pic>
        <p:nvPicPr>
          <p:cNvPr id="15" name="Graphic 14" descr="Bowl with solid fill">
            <a:extLst>
              <a:ext uri="{FF2B5EF4-FFF2-40B4-BE49-F238E27FC236}">
                <a16:creationId xmlns:a16="http://schemas.microsoft.com/office/drawing/2014/main" id="{23722247-F7C3-BB25-A628-5FCAEE3AA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767" y="2385772"/>
            <a:ext cx="8117305" cy="5134481"/>
          </a:xfrm>
          <a:prstGeom prst="rect">
            <a:avLst/>
          </a:prstGeom>
        </p:spPr>
      </p:pic>
      <p:sp>
        <p:nvSpPr>
          <p:cNvPr id="2" name="Oval 1"/>
          <p:cNvSpPr/>
          <p:nvPr/>
        </p:nvSpPr>
        <p:spPr>
          <a:xfrm>
            <a:off x="3137871" y="2695288"/>
            <a:ext cx="1656184" cy="1584176"/>
          </a:xfrm>
          <a:prstGeom prst="ellipse">
            <a:avLst/>
          </a:prstGeom>
          <a:solidFill>
            <a:schemeClr val="bg1"/>
          </a:solidFill>
          <a:ln>
            <a:solidFill>
              <a:srgbClr val="521B9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000" dirty="0">
                <a:solidFill>
                  <a:srgbClr val="521B93"/>
                </a:solidFill>
                <a:latin typeface="Arial Rounded MT Bold" panose="020F0704030504030204" pitchFamily="34" charset="77"/>
              </a:rPr>
              <a:t>BEAUTIFUL</a:t>
            </a:r>
          </a:p>
        </p:txBody>
      </p:sp>
      <p:sp>
        <p:nvSpPr>
          <p:cNvPr id="6" name="Oval 5"/>
          <p:cNvSpPr/>
          <p:nvPr/>
        </p:nvSpPr>
        <p:spPr>
          <a:xfrm>
            <a:off x="5006060" y="2792835"/>
            <a:ext cx="1656184" cy="1584176"/>
          </a:xfrm>
          <a:prstGeom prst="ellipse">
            <a:avLst/>
          </a:prstGeom>
          <a:solidFill>
            <a:schemeClr val="bg1"/>
          </a:solidFill>
          <a:ln>
            <a:solidFill>
              <a:srgbClr val="521B9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000" dirty="0">
                <a:solidFill>
                  <a:srgbClr val="521B93"/>
                </a:solidFill>
                <a:latin typeface="Arial Rounded MT Bold" panose="020F0704030504030204" pitchFamily="34" charset="77"/>
              </a:rPr>
              <a:t>CLEVER</a:t>
            </a:r>
          </a:p>
        </p:txBody>
      </p:sp>
      <p:sp>
        <p:nvSpPr>
          <p:cNvPr id="8" name="Oval 7"/>
          <p:cNvSpPr/>
          <p:nvPr/>
        </p:nvSpPr>
        <p:spPr>
          <a:xfrm>
            <a:off x="6966776" y="2711593"/>
            <a:ext cx="1656184" cy="1584176"/>
          </a:xfrm>
          <a:prstGeom prst="ellipse">
            <a:avLst/>
          </a:prstGeom>
          <a:solidFill>
            <a:schemeClr val="bg1"/>
          </a:solidFill>
          <a:ln>
            <a:solidFill>
              <a:srgbClr val="521B9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000" dirty="0">
                <a:solidFill>
                  <a:srgbClr val="521B93"/>
                </a:solidFill>
                <a:latin typeface="Arial Rounded MT Bold" panose="020F0704030504030204" pitchFamily="34" charset="77"/>
              </a:rPr>
              <a:t>CARING</a:t>
            </a:r>
          </a:p>
        </p:txBody>
      </p:sp>
      <p:sp>
        <p:nvSpPr>
          <p:cNvPr id="3" name="TextBox 2">
            <a:extLst>
              <a:ext uri="{FF2B5EF4-FFF2-40B4-BE49-F238E27FC236}">
                <a16:creationId xmlns:a16="http://schemas.microsoft.com/office/drawing/2014/main" id="{8C41DE23-31BF-4949-B4BB-5EBEF9D3DA1C}"/>
              </a:ext>
            </a:extLst>
          </p:cNvPr>
          <p:cNvSpPr txBox="1"/>
          <p:nvPr/>
        </p:nvSpPr>
        <p:spPr>
          <a:xfrm>
            <a:off x="3193820" y="4953011"/>
            <a:ext cx="5315646" cy="553998"/>
          </a:xfrm>
          <a:prstGeom prst="rect">
            <a:avLst/>
          </a:prstGeom>
          <a:solidFill>
            <a:srgbClr val="521B93"/>
          </a:solidFill>
        </p:spPr>
        <p:txBody>
          <a:bodyPr wrap="square" rtlCol="0">
            <a:spAutoFit/>
          </a:bodyPr>
          <a:lstStyle/>
          <a:p>
            <a:pPr algn="ctr"/>
            <a:r>
              <a:rPr lang="en-ZA" sz="3000" dirty="0">
                <a:solidFill>
                  <a:schemeClr val="bg1"/>
                </a:solidFill>
                <a:latin typeface="Arial Rounded MT Bold" panose="020F0704030504030204" pitchFamily="34" charset="0"/>
              </a:rPr>
              <a:t>MY SELF ESTEEM BOWL</a:t>
            </a:r>
          </a:p>
        </p:txBody>
      </p:sp>
      <p:sp>
        <p:nvSpPr>
          <p:cNvPr id="7" name="Rounded Rectangular Callout 6">
            <a:extLst>
              <a:ext uri="{FF2B5EF4-FFF2-40B4-BE49-F238E27FC236}">
                <a16:creationId xmlns:a16="http://schemas.microsoft.com/office/drawing/2014/main" id="{1362D88E-4679-7227-EEBB-F049BF8A9FE2}"/>
              </a:ext>
            </a:extLst>
          </p:cNvPr>
          <p:cNvSpPr/>
          <p:nvPr/>
        </p:nvSpPr>
        <p:spPr>
          <a:xfrm>
            <a:off x="561092" y="1747646"/>
            <a:ext cx="2397350" cy="1463343"/>
          </a:xfrm>
          <a:prstGeom prst="wedgeRoundRectCallout">
            <a:avLst>
              <a:gd name="adj1" fmla="val -55629"/>
              <a:gd name="adj2" fmla="val 8238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Wow you look huge in those pants!</a:t>
            </a:r>
          </a:p>
        </p:txBody>
      </p:sp>
      <p:sp>
        <p:nvSpPr>
          <p:cNvPr id="13" name="Rounded Rectangular Callout 12">
            <a:extLst>
              <a:ext uri="{FF2B5EF4-FFF2-40B4-BE49-F238E27FC236}">
                <a16:creationId xmlns:a16="http://schemas.microsoft.com/office/drawing/2014/main" id="{4BD20C01-8BC4-4CB6-5380-82F4148F01B3}"/>
              </a:ext>
            </a:extLst>
          </p:cNvPr>
          <p:cNvSpPr/>
          <p:nvPr/>
        </p:nvSpPr>
        <p:spPr>
          <a:xfrm>
            <a:off x="9233558" y="1764204"/>
            <a:ext cx="2397350" cy="1463343"/>
          </a:xfrm>
          <a:prstGeom prst="wedgeRoundRectCallout">
            <a:avLst>
              <a:gd name="adj1" fmla="val 50098"/>
              <a:gd name="adj2" fmla="val 8018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failed the test, but it was </a:t>
            </a:r>
            <a:r>
              <a:rPr lang="en-US" sz="2000" dirty="0" err="1">
                <a:solidFill>
                  <a:srgbClr val="521B93"/>
                </a:solidFill>
                <a:latin typeface="Arial Rounded MT Bold" panose="020F0704030504030204" pitchFamily="34" charset="77"/>
              </a:rPr>
              <a:t>soooo</a:t>
            </a:r>
            <a:r>
              <a:rPr lang="en-US" sz="2000" dirty="0">
                <a:solidFill>
                  <a:srgbClr val="521B93"/>
                </a:solidFill>
                <a:latin typeface="Arial Rounded MT Bold" panose="020F0704030504030204" pitchFamily="34" charset="77"/>
              </a:rPr>
              <a:t> easy!</a:t>
            </a:r>
          </a:p>
        </p:txBody>
      </p:sp>
      <p:sp>
        <p:nvSpPr>
          <p:cNvPr id="14" name="Rounded Rectangular Callout 13">
            <a:extLst>
              <a:ext uri="{FF2B5EF4-FFF2-40B4-BE49-F238E27FC236}">
                <a16:creationId xmlns:a16="http://schemas.microsoft.com/office/drawing/2014/main" id="{75C90D32-DF81-D726-CAA6-E31A1541A72F}"/>
              </a:ext>
            </a:extLst>
          </p:cNvPr>
          <p:cNvSpPr/>
          <p:nvPr/>
        </p:nvSpPr>
        <p:spPr>
          <a:xfrm>
            <a:off x="333144" y="4599938"/>
            <a:ext cx="2397350" cy="1463343"/>
          </a:xfrm>
          <a:prstGeom prst="wedgeRoundRectCallout">
            <a:avLst>
              <a:gd name="adj1" fmla="val -50276"/>
              <a:gd name="adj2" fmla="val -8754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so self interested!</a:t>
            </a:r>
          </a:p>
        </p:txBody>
      </p:sp>
      <p:grpSp>
        <p:nvGrpSpPr>
          <p:cNvPr id="9" name="Group 8">
            <a:extLst>
              <a:ext uri="{FF2B5EF4-FFF2-40B4-BE49-F238E27FC236}">
                <a16:creationId xmlns:a16="http://schemas.microsoft.com/office/drawing/2014/main" id="{8221077D-64AF-5C85-7195-A1D29638AF2F}"/>
              </a:ext>
            </a:extLst>
          </p:cNvPr>
          <p:cNvGrpSpPr/>
          <p:nvPr/>
        </p:nvGrpSpPr>
        <p:grpSpPr>
          <a:xfrm>
            <a:off x="9642090" y="3556524"/>
            <a:ext cx="2047605" cy="2736966"/>
            <a:chOff x="9417227" y="3942619"/>
            <a:chExt cx="2047605" cy="2736966"/>
          </a:xfrm>
        </p:grpSpPr>
        <p:pic>
          <p:nvPicPr>
            <p:cNvPr id="10" name="Picture 9" descr="Icon&#10;&#10;Description automatically generated with medium confidence">
              <a:extLst>
                <a:ext uri="{FF2B5EF4-FFF2-40B4-BE49-F238E27FC236}">
                  <a16:creationId xmlns:a16="http://schemas.microsoft.com/office/drawing/2014/main" id="{ABB92AAE-5906-D149-E0BC-BEEDEDFD5E24}"/>
                </a:ext>
              </a:extLst>
            </p:cNvPr>
            <p:cNvPicPr>
              <a:picLocks noChangeAspect="1"/>
            </p:cNvPicPr>
            <p:nvPr/>
          </p:nvPicPr>
          <p:blipFill>
            <a:blip r:embed="rId5"/>
            <a:stretch>
              <a:fillRect/>
            </a:stretch>
          </p:blipFill>
          <p:spPr>
            <a:xfrm>
              <a:off x="9417227" y="3942619"/>
              <a:ext cx="2047605" cy="2736966"/>
            </a:xfrm>
            <a:prstGeom prst="rect">
              <a:avLst/>
            </a:prstGeom>
          </p:spPr>
        </p:pic>
        <p:sp>
          <p:nvSpPr>
            <p:cNvPr id="11" name="Oval 10">
              <a:extLst>
                <a:ext uri="{FF2B5EF4-FFF2-40B4-BE49-F238E27FC236}">
                  <a16:creationId xmlns:a16="http://schemas.microsoft.com/office/drawing/2014/main" id="{1819DFA0-1DC8-D109-A4EB-F91A9D7E0227}"/>
                </a:ext>
              </a:extLst>
            </p:cNvPr>
            <p:cNvSpPr/>
            <p:nvPr/>
          </p:nvSpPr>
          <p:spPr>
            <a:xfrm>
              <a:off x="10215154" y="4521443"/>
              <a:ext cx="340551" cy="288233"/>
            </a:xfrm>
            <a:prstGeom prst="ellipse">
              <a:avLst/>
            </a:prstGeom>
            <a:solidFill>
              <a:srgbClr val="F8D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C3B6E18-140F-CA0E-5033-A0993A165717}"/>
                </a:ext>
              </a:extLst>
            </p:cNvPr>
            <p:cNvCxnSpPr>
              <a:cxnSpLocks/>
            </p:cNvCxnSpPr>
            <p:nvPr/>
          </p:nvCxnSpPr>
          <p:spPr>
            <a:xfrm>
              <a:off x="10266948" y="4681864"/>
              <a:ext cx="1925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07503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4.16667E-7 -3.7037E-6 L 0.00169 -0.17615 " pathEditMode="relative" rAng="0" ptsTypes="AA">
                                      <p:cBhvr>
                                        <p:cTn id="10" dur="2000" fill="hold"/>
                                        <p:tgtEl>
                                          <p:spTgt spid="2"/>
                                        </p:tgtEl>
                                        <p:attrNameLst>
                                          <p:attrName>ppt_x</p:attrName>
                                          <p:attrName>ppt_y</p:attrName>
                                        </p:attrNameLst>
                                      </p:cBhvr>
                                      <p:rCtr x="78" y="-881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375E-6 -4.07407E-6 L -0.0017 -0.17476 " pathEditMode="relative" rAng="0" ptsTypes="AA">
                                      <p:cBhvr>
                                        <p:cTn id="18" dur="2000" fill="hold"/>
                                        <p:tgtEl>
                                          <p:spTgt spid="6"/>
                                        </p:tgtEl>
                                        <p:attrNameLst>
                                          <p:attrName>ppt_x</p:attrName>
                                          <p:attrName>ppt_y</p:attrName>
                                        </p:attrNameLst>
                                      </p:cBhvr>
                                      <p:rCtr x="-91" y="-875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2.91667E-6 1.48148E-6 L -0.00481 -0.16296 " pathEditMode="relative" rAng="0" ptsTypes="AA">
                                      <p:cBhvr>
                                        <p:cTn id="26" dur="2000" fill="hold"/>
                                        <p:tgtEl>
                                          <p:spTgt spid="8"/>
                                        </p:tgtEl>
                                        <p:attrNameLst>
                                          <p:attrName>ppt_x</p:attrName>
                                          <p:attrName>ppt_y</p:attrName>
                                        </p:attrNameLst>
                                      </p:cBhvr>
                                      <p:rCtr x="-247"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6" grpId="1" animBg="1"/>
      <p:bldP spid="8" grpId="1" animBg="1"/>
      <p:bldP spid="7" grpId="0" animBg="1"/>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F17DC8-36DE-94AA-428F-AA1939481D4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2A8D61AD-2675-CC5D-7996-35C93B55A2F5}"/>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makes you special?</a:t>
            </a:r>
          </a:p>
        </p:txBody>
      </p:sp>
      <p:pic>
        <p:nvPicPr>
          <p:cNvPr id="7" name="Picture 6" descr="Icon&#10;&#10;Description automatically generated">
            <a:extLst>
              <a:ext uri="{FF2B5EF4-FFF2-40B4-BE49-F238E27FC236}">
                <a16:creationId xmlns:a16="http://schemas.microsoft.com/office/drawing/2014/main" id="{D10256AA-7347-CB6A-7C81-EF0DF332981E}"/>
              </a:ext>
            </a:extLst>
          </p:cNvPr>
          <p:cNvPicPr>
            <a:picLocks noChangeAspect="1"/>
          </p:cNvPicPr>
          <p:nvPr/>
        </p:nvPicPr>
        <p:blipFill>
          <a:blip r:embed="rId3"/>
          <a:stretch>
            <a:fillRect/>
          </a:stretch>
        </p:blipFill>
        <p:spPr>
          <a:xfrm>
            <a:off x="165104" y="3555786"/>
            <a:ext cx="2054430" cy="2736965"/>
          </a:xfrm>
          <a:prstGeom prst="rect">
            <a:avLst/>
          </a:prstGeom>
        </p:spPr>
      </p:pic>
      <p:pic>
        <p:nvPicPr>
          <p:cNvPr id="13" name="Graphic 12" descr="Bowl with solid fill">
            <a:extLst>
              <a:ext uri="{FF2B5EF4-FFF2-40B4-BE49-F238E27FC236}">
                <a16:creationId xmlns:a16="http://schemas.microsoft.com/office/drawing/2014/main" id="{3A910AA3-1672-3043-C41E-92255DDADB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9767" y="2385772"/>
            <a:ext cx="8117305" cy="5134481"/>
          </a:xfrm>
          <a:prstGeom prst="rect">
            <a:avLst/>
          </a:prstGeom>
        </p:spPr>
      </p:pic>
      <p:sp>
        <p:nvSpPr>
          <p:cNvPr id="14" name="TextBox 13">
            <a:extLst>
              <a:ext uri="{FF2B5EF4-FFF2-40B4-BE49-F238E27FC236}">
                <a16:creationId xmlns:a16="http://schemas.microsoft.com/office/drawing/2014/main" id="{5849B522-4AE7-2B99-0797-4A3A8FB88AF1}"/>
              </a:ext>
            </a:extLst>
          </p:cNvPr>
          <p:cNvSpPr txBox="1"/>
          <p:nvPr/>
        </p:nvSpPr>
        <p:spPr>
          <a:xfrm>
            <a:off x="3193820" y="4953011"/>
            <a:ext cx="5315646" cy="553998"/>
          </a:xfrm>
          <a:prstGeom prst="rect">
            <a:avLst/>
          </a:prstGeom>
          <a:solidFill>
            <a:srgbClr val="521B93"/>
          </a:solidFill>
        </p:spPr>
        <p:txBody>
          <a:bodyPr wrap="square" rtlCol="0">
            <a:spAutoFit/>
          </a:bodyPr>
          <a:lstStyle/>
          <a:p>
            <a:pPr algn="ctr"/>
            <a:r>
              <a:rPr lang="en-ZA" sz="3000" dirty="0">
                <a:solidFill>
                  <a:schemeClr val="bg1"/>
                </a:solidFill>
                <a:latin typeface="Arial Rounded MT Bold" panose="020F0704030504030204" pitchFamily="34" charset="0"/>
              </a:rPr>
              <a:t>MY SELF ESTEEM BOWL</a:t>
            </a:r>
          </a:p>
        </p:txBody>
      </p:sp>
      <p:sp>
        <p:nvSpPr>
          <p:cNvPr id="2" name="Oval 1"/>
          <p:cNvSpPr/>
          <p:nvPr/>
        </p:nvSpPr>
        <p:spPr>
          <a:xfrm>
            <a:off x="3099417" y="2685026"/>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4976618" y="2806310"/>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6812568" y="2736479"/>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4016204" y="1230685"/>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p:cNvSpPr/>
          <p:nvPr/>
        </p:nvSpPr>
        <p:spPr>
          <a:xfrm>
            <a:off x="5813176" y="1282138"/>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p:cNvSpPr/>
          <p:nvPr/>
        </p:nvSpPr>
        <p:spPr>
          <a:xfrm>
            <a:off x="2084492" y="1282138"/>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7744888" y="1312035"/>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388381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C6F3B8-D9F2-4452-D20F-B5709D07C6EA}"/>
              </a:ext>
            </a:extLst>
          </p:cNvPr>
          <p:cNvSpPr/>
          <p:nvPr/>
        </p:nvSpPr>
        <p:spPr>
          <a:xfrm>
            <a:off x="-2" y="-1887"/>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BDB44246-EF8C-9DCC-6B26-5AE50CB6294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Embracing your superpowers</a:t>
            </a:r>
          </a:p>
        </p:txBody>
      </p:sp>
      <p:sp>
        <p:nvSpPr>
          <p:cNvPr id="2" name="Rectangle 1"/>
          <p:cNvSpPr/>
          <p:nvPr/>
        </p:nvSpPr>
        <p:spPr>
          <a:xfrm>
            <a:off x="1477955" y="1711514"/>
            <a:ext cx="1656184" cy="1444961"/>
          </a:xfrm>
          <a:prstGeom prst="rect">
            <a:avLst/>
          </a:prstGeom>
          <a:solidFill>
            <a:schemeClr val="bg1"/>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5" name="Rectangle 4"/>
          <p:cNvSpPr/>
          <p:nvPr/>
        </p:nvSpPr>
        <p:spPr>
          <a:xfrm>
            <a:off x="1487488" y="3361206"/>
            <a:ext cx="1656184" cy="1444961"/>
          </a:xfrm>
          <a:prstGeom prst="rect">
            <a:avLst/>
          </a:prstGeom>
          <a:solidFill>
            <a:schemeClr val="bg1"/>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6" name="Rectangle 5"/>
          <p:cNvSpPr/>
          <p:nvPr/>
        </p:nvSpPr>
        <p:spPr>
          <a:xfrm>
            <a:off x="1477955" y="4988450"/>
            <a:ext cx="1656184" cy="1444961"/>
          </a:xfrm>
          <a:prstGeom prst="rect">
            <a:avLst/>
          </a:prstGeom>
          <a:solidFill>
            <a:schemeClr val="bg1"/>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1" name="Rectangle 10"/>
          <p:cNvSpPr/>
          <p:nvPr/>
        </p:nvSpPr>
        <p:spPr>
          <a:xfrm>
            <a:off x="9032305" y="1731730"/>
            <a:ext cx="1656184" cy="1444961"/>
          </a:xfrm>
          <a:prstGeom prst="rect">
            <a:avLst/>
          </a:prstGeom>
          <a:solidFill>
            <a:schemeClr val="bg1"/>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2" name="Rectangle 11"/>
          <p:cNvSpPr/>
          <p:nvPr/>
        </p:nvSpPr>
        <p:spPr>
          <a:xfrm>
            <a:off x="9041838" y="3381422"/>
            <a:ext cx="1656184" cy="1444961"/>
          </a:xfrm>
          <a:prstGeom prst="rect">
            <a:avLst/>
          </a:prstGeom>
          <a:solidFill>
            <a:schemeClr val="bg1"/>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3" name="Rectangle 12"/>
          <p:cNvSpPr/>
          <p:nvPr/>
        </p:nvSpPr>
        <p:spPr>
          <a:xfrm>
            <a:off x="9032305" y="5008666"/>
            <a:ext cx="1656184" cy="1444961"/>
          </a:xfrm>
          <a:prstGeom prst="rect">
            <a:avLst/>
          </a:prstGeom>
          <a:solidFill>
            <a:schemeClr val="bg1"/>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4" name="Rectangle 3"/>
          <p:cNvSpPr/>
          <p:nvPr/>
        </p:nvSpPr>
        <p:spPr>
          <a:xfrm>
            <a:off x="1212144" y="1370472"/>
            <a:ext cx="2206872" cy="369332"/>
          </a:xfrm>
          <a:prstGeom prst="rect">
            <a:avLst/>
          </a:prstGeom>
        </p:spPr>
        <p:txBody>
          <a:bodyPr wrap="square">
            <a:spAutoFit/>
          </a:bodyPr>
          <a:lstStyle/>
          <a:p>
            <a:pPr algn="ctr"/>
            <a:r>
              <a:rPr lang="en-ZA" dirty="0">
                <a:solidFill>
                  <a:srgbClr val="3E0099"/>
                </a:solidFill>
                <a:latin typeface="Arial Rounded MT Bold" panose="020F0704030504030204" pitchFamily="34" charset="77"/>
                <a:cs typeface="Arial" panose="020B0604020202020204" pitchFamily="34" charset="0"/>
              </a:rPr>
              <a:t>SUPER-SKILLS</a:t>
            </a:r>
          </a:p>
        </p:txBody>
      </p:sp>
      <p:sp>
        <p:nvSpPr>
          <p:cNvPr id="14" name="Rectangle 13"/>
          <p:cNvSpPr/>
          <p:nvPr/>
        </p:nvSpPr>
        <p:spPr>
          <a:xfrm>
            <a:off x="8772986" y="1358271"/>
            <a:ext cx="2206872" cy="369332"/>
          </a:xfrm>
          <a:prstGeom prst="rect">
            <a:avLst/>
          </a:prstGeom>
        </p:spPr>
        <p:txBody>
          <a:bodyPr wrap="square">
            <a:spAutoFit/>
          </a:bodyPr>
          <a:lstStyle/>
          <a:p>
            <a:pPr algn="ctr"/>
            <a:r>
              <a:rPr lang="en-ZA" dirty="0">
                <a:solidFill>
                  <a:srgbClr val="3E0099"/>
                </a:solidFill>
                <a:latin typeface="Arial Rounded MT Bold" panose="020F0704030504030204" pitchFamily="34" charset="77"/>
                <a:cs typeface="Arial" panose="020B0604020202020204" pitchFamily="34" charset="0"/>
              </a:rPr>
              <a:t>SUPER-POWERS</a:t>
            </a:r>
          </a:p>
        </p:txBody>
      </p:sp>
      <p:sp>
        <p:nvSpPr>
          <p:cNvPr id="15" name="Rectangle 14"/>
          <p:cNvSpPr/>
          <p:nvPr/>
        </p:nvSpPr>
        <p:spPr>
          <a:xfrm>
            <a:off x="3239991" y="6003709"/>
            <a:ext cx="5712013" cy="369332"/>
          </a:xfrm>
          <a:prstGeom prst="rect">
            <a:avLst/>
          </a:prstGeom>
        </p:spPr>
        <p:txBody>
          <a:bodyPr wrap="none">
            <a:spAutoFit/>
          </a:bodyPr>
          <a:lstStyle/>
          <a:p>
            <a:pPr algn="ctr"/>
            <a:r>
              <a:rPr lang="en-ZA" dirty="0">
                <a:solidFill>
                  <a:srgbClr val="3E0099"/>
                </a:solidFill>
                <a:latin typeface="Arial Rounded MT Bold" panose="020F0704030504030204" pitchFamily="34" charset="77"/>
                <a:cs typeface="Arial" panose="020B0604020202020204" pitchFamily="34" charset="0"/>
              </a:rPr>
              <a:t>SUPERHERO NAME:___________________________</a:t>
            </a:r>
          </a:p>
        </p:txBody>
      </p:sp>
      <p:grpSp>
        <p:nvGrpSpPr>
          <p:cNvPr id="8" name="Group 7">
            <a:extLst>
              <a:ext uri="{FF2B5EF4-FFF2-40B4-BE49-F238E27FC236}">
                <a16:creationId xmlns:a16="http://schemas.microsoft.com/office/drawing/2014/main" id="{D803C96D-33C4-BAD2-182A-A08B498C3D5B}"/>
              </a:ext>
            </a:extLst>
          </p:cNvPr>
          <p:cNvGrpSpPr/>
          <p:nvPr/>
        </p:nvGrpSpPr>
        <p:grpSpPr>
          <a:xfrm>
            <a:off x="4061342" y="1168745"/>
            <a:ext cx="3810000" cy="5080000"/>
            <a:chOff x="599376" y="914989"/>
            <a:chExt cx="3810000" cy="5080000"/>
          </a:xfrm>
        </p:grpSpPr>
        <p:pic>
          <p:nvPicPr>
            <p:cNvPr id="9" name="Picture 8" descr="Icon&#10;&#10;Description automatically generated">
              <a:extLst>
                <a:ext uri="{FF2B5EF4-FFF2-40B4-BE49-F238E27FC236}">
                  <a16:creationId xmlns:a16="http://schemas.microsoft.com/office/drawing/2014/main" id="{020F2613-EF43-98CF-539F-5DBF4EF3B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76" y="914989"/>
              <a:ext cx="3810000" cy="5080000"/>
            </a:xfrm>
            <a:prstGeom prst="rect">
              <a:avLst/>
            </a:prstGeom>
          </p:spPr>
        </p:pic>
        <p:sp>
          <p:nvSpPr>
            <p:cNvPr id="10" name="Oval 9">
              <a:extLst>
                <a:ext uri="{FF2B5EF4-FFF2-40B4-BE49-F238E27FC236}">
                  <a16:creationId xmlns:a16="http://schemas.microsoft.com/office/drawing/2014/main" id="{36150273-9321-EB6A-BF25-D684EFDAC220}"/>
                </a:ext>
              </a:extLst>
            </p:cNvPr>
            <p:cNvSpPr/>
            <p:nvPr/>
          </p:nvSpPr>
          <p:spPr>
            <a:xfrm>
              <a:off x="1967528" y="1510773"/>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77"/>
              </a:endParaRPr>
            </a:p>
          </p:txBody>
        </p:sp>
        <p:sp>
          <p:nvSpPr>
            <p:cNvPr id="16" name="Rounded Rectangle 15">
              <a:extLst>
                <a:ext uri="{FF2B5EF4-FFF2-40B4-BE49-F238E27FC236}">
                  <a16:creationId xmlns:a16="http://schemas.microsoft.com/office/drawing/2014/main" id="{A5F65EC1-876B-0307-3B8F-76844DA0A39A}"/>
                </a:ext>
              </a:extLst>
            </p:cNvPr>
            <p:cNvSpPr/>
            <p:nvPr/>
          </p:nvSpPr>
          <p:spPr>
            <a:xfrm>
              <a:off x="1895520" y="2859205"/>
              <a:ext cx="1224136" cy="122413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77"/>
              </a:endParaRPr>
            </a:p>
          </p:txBody>
        </p:sp>
      </p:grpSp>
    </p:spTree>
    <p:extLst>
      <p:ext uri="{BB962C8B-B14F-4D97-AF65-F5344CB8AC3E}">
        <p14:creationId xmlns:p14="http://schemas.microsoft.com/office/powerpoint/2010/main" val="24786780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Interaction</a:t>
            </a:r>
          </a:p>
        </p:txBody>
      </p:sp>
      <p:sp>
        <p:nvSpPr>
          <p:cNvPr id="48" name="Left-right Arrow 47">
            <a:extLst>
              <a:ext uri="{FF2B5EF4-FFF2-40B4-BE49-F238E27FC236}">
                <a16:creationId xmlns:a16="http://schemas.microsoft.com/office/drawing/2014/main" id="{2DA2269A-21DD-CB81-6CC5-DC04F8E2C620}"/>
              </a:ext>
            </a:extLst>
          </p:cNvPr>
          <p:cNvSpPr/>
          <p:nvPr/>
        </p:nvSpPr>
        <p:spPr>
          <a:xfrm rot="18987951">
            <a:off x="3843769" y="3295981"/>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22" name="Picture 21" descr="Icon&#10;&#10;Description automatically generated">
            <a:extLst>
              <a:ext uri="{FF2B5EF4-FFF2-40B4-BE49-F238E27FC236}">
                <a16:creationId xmlns:a16="http://schemas.microsoft.com/office/drawing/2014/main" id="{E7DE8F37-A0CF-3759-081A-D7F23AB4DE03}"/>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906541"/>
            <a:ext cx="1008112" cy="1423216"/>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8E79977C-D51D-E99B-A849-D23A4EDFC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16336"/>
            <a:ext cx="1224137" cy="1636263"/>
          </a:xfrm>
          <a:prstGeom prst="rect">
            <a:avLst/>
          </a:prstGeom>
        </p:spPr>
      </p:pic>
      <p:pic>
        <p:nvPicPr>
          <p:cNvPr id="34" name="Picture 33" descr="Icon&#10;&#10;Description automatically generated">
            <a:extLst>
              <a:ext uri="{FF2B5EF4-FFF2-40B4-BE49-F238E27FC236}">
                <a16:creationId xmlns:a16="http://schemas.microsoft.com/office/drawing/2014/main" id="{CEEDA811-7DF6-6571-BEC5-E99A11708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488945"/>
            <a:ext cx="922172" cy="1636263"/>
          </a:xfrm>
          <a:prstGeom prst="rect">
            <a:avLst/>
          </a:prstGeom>
        </p:spPr>
      </p:pic>
      <p:pic>
        <p:nvPicPr>
          <p:cNvPr id="35" name="Picture 34" descr="Icon&#10;&#10;Description automatically generated">
            <a:extLst>
              <a:ext uri="{FF2B5EF4-FFF2-40B4-BE49-F238E27FC236}">
                <a16:creationId xmlns:a16="http://schemas.microsoft.com/office/drawing/2014/main" id="{4B56E84B-87A9-FE3D-76F9-CD9AB03E87CF}"/>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67395" y="4891417"/>
            <a:ext cx="1008112" cy="1423216"/>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id="{770C0A64-B4B6-35D5-EA35-374D5CA1B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885" y="2725611"/>
            <a:ext cx="1224138" cy="1636263"/>
          </a:xfrm>
          <a:prstGeom prst="rect">
            <a:avLst/>
          </a:prstGeom>
        </p:spPr>
      </p:pic>
      <p:pic>
        <p:nvPicPr>
          <p:cNvPr id="37" name="Picture 36" descr="Icon&#10;&#10;Description automatically generated">
            <a:extLst>
              <a:ext uri="{FF2B5EF4-FFF2-40B4-BE49-F238E27FC236}">
                <a16:creationId xmlns:a16="http://schemas.microsoft.com/office/drawing/2014/main" id="{B6D4718B-4A33-697C-3156-64BC09E04B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8867" y="507290"/>
            <a:ext cx="922173" cy="1636263"/>
          </a:xfrm>
          <a:prstGeom prst="rect">
            <a:avLst/>
          </a:prstGeom>
        </p:spPr>
      </p:pic>
      <p:sp>
        <p:nvSpPr>
          <p:cNvPr id="40" name="TextBox 39">
            <a:extLst>
              <a:ext uri="{FF2B5EF4-FFF2-40B4-BE49-F238E27FC236}">
                <a16:creationId xmlns:a16="http://schemas.microsoft.com/office/drawing/2014/main" id="{5149C7CB-9773-62F1-B3CC-1AC53393C54B}"/>
              </a:ext>
            </a:extLst>
          </p:cNvPr>
          <p:cNvSpPr txBox="1"/>
          <p:nvPr/>
        </p:nvSpPr>
        <p:spPr>
          <a:xfrm>
            <a:off x="1963717" y="2143553"/>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41" name="TextBox 40">
            <a:extLst>
              <a:ext uri="{FF2B5EF4-FFF2-40B4-BE49-F238E27FC236}">
                <a16:creationId xmlns:a16="http://schemas.microsoft.com/office/drawing/2014/main" id="{47BC5C8E-125B-049E-8072-845B91D72C4F}"/>
              </a:ext>
            </a:extLst>
          </p:cNvPr>
          <p:cNvSpPr txBox="1"/>
          <p:nvPr/>
        </p:nvSpPr>
        <p:spPr>
          <a:xfrm>
            <a:off x="1963717" y="4357632"/>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42" name="TextBox 41">
            <a:extLst>
              <a:ext uri="{FF2B5EF4-FFF2-40B4-BE49-F238E27FC236}">
                <a16:creationId xmlns:a16="http://schemas.microsoft.com/office/drawing/2014/main" id="{F8D74C00-94FF-A645-9B15-0C350C1D177C}"/>
              </a:ext>
            </a:extLst>
          </p:cNvPr>
          <p:cNvSpPr txBox="1"/>
          <p:nvPr/>
        </p:nvSpPr>
        <p:spPr>
          <a:xfrm>
            <a:off x="2002722" y="62298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43" name="TextBox 42">
            <a:extLst>
              <a:ext uri="{FF2B5EF4-FFF2-40B4-BE49-F238E27FC236}">
                <a16:creationId xmlns:a16="http://schemas.microsoft.com/office/drawing/2014/main" id="{C8C4EE66-FFA3-47F5-429E-CDCE3A4A96CB}"/>
              </a:ext>
            </a:extLst>
          </p:cNvPr>
          <p:cNvSpPr txBox="1"/>
          <p:nvPr/>
        </p:nvSpPr>
        <p:spPr>
          <a:xfrm>
            <a:off x="8544272" y="2143553"/>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44" name="TextBox 43">
            <a:extLst>
              <a:ext uri="{FF2B5EF4-FFF2-40B4-BE49-F238E27FC236}">
                <a16:creationId xmlns:a16="http://schemas.microsoft.com/office/drawing/2014/main" id="{5F4A06B0-134F-9B19-0A5C-5B326EC9271C}"/>
              </a:ext>
            </a:extLst>
          </p:cNvPr>
          <p:cNvSpPr txBox="1"/>
          <p:nvPr/>
        </p:nvSpPr>
        <p:spPr>
          <a:xfrm>
            <a:off x="8563594" y="436187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45" name="TextBox 44">
            <a:extLst>
              <a:ext uri="{FF2B5EF4-FFF2-40B4-BE49-F238E27FC236}">
                <a16:creationId xmlns:a16="http://schemas.microsoft.com/office/drawing/2014/main" id="{A3E57619-571A-D74D-E5F6-FFFECA847FC3}"/>
              </a:ext>
            </a:extLst>
          </p:cNvPr>
          <p:cNvSpPr txBox="1"/>
          <p:nvPr/>
        </p:nvSpPr>
        <p:spPr>
          <a:xfrm>
            <a:off x="8544272" y="622424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47" name="Left-right Arrow 46">
            <a:extLst>
              <a:ext uri="{FF2B5EF4-FFF2-40B4-BE49-F238E27FC236}">
                <a16:creationId xmlns:a16="http://schemas.microsoft.com/office/drawing/2014/main" id="{045161C7-C889-BB50-CC54-0C6311436AAB}"/>
              </a:ext>
            </a:extLst>
          </p:cNvPr>
          <p:cNvSpPr/>
          <p:nvPr/>
        </p:nvSpPr>
        <p:spPr>
          <a:xfrm rot="2503344">
            <a:off x="3756959" y="334644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46" name="Left-right Arrow 45">
            <a:extLst>
              <a:ext uri="{FF2B5EF4-FFF2-40B4-BE49-F238E27FC236}">
                <a16:creationId xmlns:a16="http://schemas.microsoft.com/office/drawing/2014/main" id="{F6370494-DBB8-EFF9-50EB-CCD71F722D6B}"/>
              </a:ext>
            </a:extLst>
          </p:cNvPr>
          <p:cNvSpPr/>
          <p:nvPr/>
        </p:nvSpPr>
        <p:spPr>
          <a:xfrm>
            <a:off x="3777361" y="334644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Tree>
    <p:extLst>
      <p:ext uri="{BB962C8B-B14F-4D97-AF65-F5344CB8AC3E}">
        <p14:creationId xmlns:p14="http://schemas.microsoft.com/office/powerpoint/2010/main" val="10364968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0" grpId="0"/>
      <p:bldP spid="41" grpId="0"/>
      <p:bldP spid="42" grpId="0"/>
      <p:bldP spid="43" grpId="0"/>
      <p:bldP spid="44" grpId="0"/>
      <p:bldP spid="45" grpId="0"/>
      <p:bldP spid="47"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1</a:t>
            </a:r>
          </a:p>
        </p:txBody>
      </p:sp>
      <p:sp>
        <p:nvSpPr>
          <p:cNvPr id="48" name="Left-right Arrow 47">
            <a:extLst>
              <a:ext uri="{FF2B5EF4-FFF2-40B4-BE49-F238E27FC236}">
                <a16:creationId xmlns:a16="http://schemas.microsoft.com/office/drawing/2014/main" id="{2DA2269A-21DD-CB81-6CC5-DC04F8E2C620}"/>
              </a:ext>
            </a:extLst>
          </p:cNvPr>
          <p:cNvSpPr/>
          <p:nvPr/>
        </p:nvSpPr>
        <p:spPr>
          <a:xfrm rot="18987951">
            <a:off x="3843769" y="328145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22" name="Picture 21" descr="Icon&#10;&#10;Description automatically generated">
            <a:extLst>
              <a:ext uri="{FF2B5EF4-FFF2-40B4-BE49-F238E27FC236}">
                <a16:creationId xmlns:a16="http://schemas.microsoft.com/office/drawing/2014/main" id="{E7DE8F37-A0CF-3759-081A-D7F23AB4DE03}"/>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81699" y="4819152"/>
            <a:ext cx="1008112" cy="1423216"/>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8E79977C-D51D-E99B-A849-D23A4EDFC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55724" y="2612507"/>
            <a:ext cx="1224137" cy="1636263"/>
          </a:xfrm>
          <a:prstGeom prst="rect">
            <a:avLst/>
          </a:prstGeom>
        </p:spPr>
      </p:pic>
      <p:pic>
        <p:nvPicPr>
          <p:cNvPr id="34" name="Picture 33" descr="Icon&#10;&#10;Description automatically generated">
            <a:extLst>
              <a:ext uri="{FF2B5EF4-FFF2-40B4-BE49-F238E27FC236}">
                <a16:creationId xmlns:a16="http://schemas.microsoft.com/office/drawing/2014/main" id="{CEEDA811-7DF6-6571-BEC5-E99A11708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474423"/>
            <a:ext cx="922172" cy="1636263"/>
          </a:xfrm>
          <a:prstGeom prst="rect">
            <a:avLst/>
          </a:prstGeom>
        </p:spPr>
      </p:pic>
      <p:pic>
        <p:nvPicPr>
          <p:cNvPr id="35" name="Picture 34" descr="Icon&#10;&#10;Description automatically generated">
            <a:extLst>
              <a:ext uri="{FF2B5EF4-FFF2-40B4-BE49-F238E27FC236}">
                <a16:creationId xmlns:a16="http://schemas.microsoft.com/office/drawing/2014/main" id="{4B56E84B-87A9-FE3D-76F9-CD9AB03E87CF}"/>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48073" y="4892019"/>
            <a:ext cx="1008112" cy="1423216"/>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id="{770C0A64-B4B6-35D5-EA35-374D5CA1B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1072" y="2680690"/>
            <a:ext cx="1224138" cy="1636263"/>
          </a:xfrm>
          <a:prstGeom prst="rect">
            <a:avLst/>
          </a:prstGeom>
        </p:spPr>
      </p:pic>
      <p:pic>
        <p:nvPicPr>
          <p:cNvPr id="37" name="Picture 36" descr="Icon&#10;&#10;Description automatically generated">
            <a:extLst>
              <a:ext uri="{FF2B5EF4-FFF2-40B4-BE49-F238E27FC236}">
                <a16:creationId xmlns:a16="http://schemas.microsoft.com/office/drawing/2014/main" id="{B6D4718B-4A33-697C-3156-64BC09E04B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4847" y="473861"/>
            <a:ext cx="922173" cy="1636263"/>
          </a:xfrm>
          <a:prstGeom prst="rect">
            <a:avLst/>
          </a:prstGeom>
        </p:spPr>
      </p:pic>
      <p:sp>
        <p:nvSpPr>
          <p:cNvPr id="40" name="TextBox 39">
            <a:extLst>
              <a:ext uri="{FF2B5EF4-FFF2-40B4-BE49-F238E27FC236}">
                <a16:creationId xmlns:a16="http://schemas.microsoft.com/office/drawing/2014/main" id="{5149C7CB-9773-62F1-B3CC-1AC53393C54B}"/>
              </a:ext>
            </a:extLst>
          </p:cNvPr>
          <p:cNvSpPr txBox="1"/>
          <p:nvPr/>
        </p:nvSpPr>
        <p:spPr>
          <a:xfrm>
            <a:off x="1991989" y="2154476"/>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41" name="TextBox 40">
            <a:extLst>
              <a:ext uri="{FF2B5EF4-FFF2-40B4-BE49-F238E27FC236}">
                <a16:creationId xmlns:a16="http://schemas.microsoft.com/office/drawing/2014/main" id="{47BC5C8E-125B-049E-8072-845B91D72C4F}"/>
              </a:ext>
            </a:extLst>
          </p:cNvPr>
          <p:cNvSpPr txBox="1"/>
          <p:nvPr/>
        </p:nvSpPr>
        <p:spPr>
          <a:xfrm>
            <a:off x="1963717" y="434311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42" name="TextBox 41">
            <a:extLst>
              <a:ext uri="{FF2B5EF4-FFF2-40B4-BE49-F238E27FC236}">
                <a16:creationId xmlns:a16="http://schemas.microsoft.com/office/drawing/2014/main" id="{F8D74C00-94FF-A645-9B15-0C350C1D177C}"/>
              </a:ext>
            </a:extLst>
          </p:cNvPr>
          <p:cNvSpPr txBox="1"/>
          <p:nvPr/>
        </p:nvSpPr>
        <p:spPr>
          <a:xfrm>
            <a:off x="2002722" y="621531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43" name="TextBox 42">
            <a:extLst>
              <a:ext uri="{FF2B5EF4-FFF2-40B4-BE49-F238E27FC236}">
                <a16:creationId xmlns:a16="http://schemas.microsoft.com/office/drawing/2014/main" id="{C8C4EE66-FFA3-47F5-429E-CDCE3A4A96CB}"/>
              </a:ext>
            </a:extLst>
          </p:cNvPr>
          <p:cNvSpPr txBox="1"/>
          <p:nvPr/>
        </p:nvSpPr>
        <p:spPr>
          <a:xfrm>
            <a:off x="8544272" y="2168513"/>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44" name="TextBox 43">
            <a:extLst>
              <a:ext uri="{FF2B5EF4-FFF2-40B4-BE49-F238E27FC236}">
                <a16:creationId xmlns:a16="http://schemas.microsoft.com/office/drawing/2014/main" id="{5F4A06B0-134F-9B19-0A5C-5B326EC9271C}"/>
              </a:ext>
            </a:extLst>
          </p:cNvPr>
          <p:cNvSpPr txBox="1"/>
          <p:nvPr/>
        </p:nvSpPr>
        <p:spPr>
          <a:xfrm>
            <a:off x="8563594" y="433491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45" name="TextBox 44">
            <a:extLst>
              <a:ext uri="{FF2B5EF4-FFF2-40B4-BE49-F238E27FC236}">
                <a16:creationId xmlns:a16="http://schemas.microsoft.com/office/drawing/2014/main" id="{A3E57619-571A-D74D-E5F6-FFFECA847FC3}"/>
              </a:ext>
            </a:extLst>
          </p:cNvPr>
          <p:cNvSpPr txBox="1"/>
          <p:nvPr/>
        </p:nvSpPr>
        <p:spPr>
          <a:xfrm>
            <a:off x="8590449" y="621531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47" name="Left-right Arrow 46">
            <a:extLst>
              <a:ext uri="{FF2B5EF4-FFF2-40B4-BE49-F238E27FC236}">
                <a16:creationId xmlns:a16="http://schemas.microsoft.com/office/drawing/2014/main" id="{045161C7-C889-BB50-CC54-0C6311436AAB}"/>
              </a:ext>
            </a:extLst>
          </p:cNvPr>
          <p:cNvSpPr/>
          <p:nvPr/>
        </p:nvSpPr>
        <p:spPr>
          <a:xfrm rot="2503344">
            <a:off x="3756959" y="333192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46" name="Left-right Arrow 45">
            <a:extLst>
              <a:ext uri="{FF2B5EF4-FFF2-40B4-BE49-F238E27FC236}">
                <a16:creationId xmlns:a16="http://schemas.microsoft.com/office/drawing/2014/main" id="{F6370494-DBB8-EFF9-50EB-CCD71F722D6B}"/>
              </a:ext>
            </a:extLst>
          </p:cNvPr>
          <p:cNvSpPr/>
          <p:nvPr/>
        </p:nvSpPr>
        <p:spPr>
          <a:xfrm>
            <a:off x="3777361" y="333192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441430"/>
            <a:ext cx="204820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such an idiot and a loser!</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68860"/>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the idiot, no one likes you!</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34347"/>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That’s pretty mean, are you ok?</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81988"/>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(Crying, says nothing, looks at feet)</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09854"/>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NAME-CALLING</a:t>
            </a:r>
          </a:p>
        </p:txBody>
      </p:sp>
    </p:spTree>
    <p:extLst>
      <p:ext uri="{BB962C8B-B14F-4D97-AF65-F5344CB8AC3E}">
        <p14:creationId xmlns:p14="http://schemas.microsoft.com/office/powerpoint/2010/main" val="16557699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2</a:t>
            </a:r>
          </a:p>
        </p:txBody>
      </p:sp>
      <p:sp>
        <p:nvSpPr>
          <p:cNvPr id="48" name="Left-right Arrow 47">
            <a:extLst>
              <a:ext uri="{FF2B5EF4-FFF2-40B4-BE49-F238E27FC236}">
                <a16:creationId xmlns:a16="http://schemas.microsoft.com/office/drawing/2014/main" id="{2DA2269A-21DD-CB81-6CC5-DC04F8E2C620}"/>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22" name="Picture 21" descr="Icon&#10;&#10;Description automatically generated">
            <a:extLst>
              <a:ext uri="{FF2B5EF4-FFF2-40B4-BE49-F238E27FC236}">
                <a16:creationId xmlns:a16="http://schemas.microsoft.com/office/drawing/2014/main" id="{E7DE8F37-A0CF-3759-081A-D7F23AB4DE03}"/>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8E79977C-D51D-E99B-A849-D23A4EDFC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34" name="Picture 33" descr="Icon&#10;&#10;Description automatically generated">
            <a:extLst>
              <a:ext uri="{FF2B5EF4-FFF2-40B4-BE49-F238E27FC236}">
                <a16:creationId xmlns:a16="http://schemas.microsoft.com/office/drawing/2014/main" id="{CEEDA811-7DF6-6571-BEC5-E99A11708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35" name="Picture 34" descr="Icon&#10;&#10;Description automatically generated">
            <a:extLst>
              <a:ext uri="{FF2B5EF4-FFF2-40B4-BE49-F238E27FC236}">
                <a16:creationId xmlns:a16="http://schemas.microsoft.com/office/drawing/2014/main" id="{4B56E84B-87A9-FE3D-76F9-CD9AB03E87CF}"/>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id="{770C0A64-B4B6-35D5-EA35-374D5CA1B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37" name="Picture 36" descr="Icon&#10;&#10;Description automatically generated">
            <a:extLst>
              <a:ext uri="{FF2B5EF4-FFF2-40B4-BE49-F238E27FC236}">
                <a16:creationId xmlns:a16="http://schemas.microsoft.com/office/drawing/2014/main" id="{B6D4718B-4A33-697C-3156-64BC09E04B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40" name="TextBox 39">
            <a:extLst>
              <a:ext uri="{FF2B5EF4-FFF2-40B4-BE49-F238E27FC236}">
                <a16:creationId xmlns:a16="http://schemas.microsoft.com/office/drawing/2014/main" id="{5149C7CB-9773-62F1-B3CC-1AC53393C54B}"/>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41" name="TextBox 40">
            <a:extLst>
              <a:ext uri="{FF2B5EF4-FFF2-40B4-BE49-F238E27FC236}">
                <a16:creationId xmlns:a16="http://schemas.microsoft.com/office/drawing/2014/main" id="{47BC5C8E-125B-049E-8072-845B91D72C4F}"/>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42" name="TextBox 41">
            <a:extLst>
              <a:ext uri="{FF2B5EF4-FFF2-40B4-BE49-F238E27FC236}">
                <a16:creationId xmlns:a16="http://schemas.microsoft.com/office/drawing/2014/main" id="{F8D74C00-94FF-A645-9B15-0C350C1D177C}"/>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43" name="TextBox 42">
            <a:extLst>
              <a:ext uri="{FF2B5EF4-FFF2-40B4-BE49-F238E27FC236}">
                <a16:creationId xmlns:a16="http://schemas.microsoft.com/office/drawing/2014/main" id="{C8C4EE66-FFA3-47F5-429E-CDCE3A4A96CB}"/>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44" name="TextBox 43">
            <a:extLst>
              <a:ext uri="{FF2B5EF4-FFF2-40B4-BE49-F238E27FC236}">
                <a16:creationId xmlns:a16="http://schemas.microsoft.com/office/drawing/2014/main" id="{5F4A06B0-134F-9B19-0A5C-5B326EC9271C}"/>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45" name="TextBox 44">
            <a:extLst>
              <a:ext uri="{FF2B5EF4-FFF2-40B4-BE49-F238E27FC236}">
                <a16:creationId xmlns:a16="http://schemas.microsoft.com/office/drawing/2014/main" id="{A3E57619-571A-D74D-E5F6-FFFECA847FC3}"/>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47" name="Left-right Arrow 46">
            <a:extLst>
              <a:ext uri="{FF2B5EF4-FFF2-40B4-BE49-F238E27FC236}">
                <a16:creationId xmlns:a16="http://schemas.microsoft.com/office/drawing/2014/main" id="{045161C7-C889-BB50-CC54-0C6311436AAB}"/>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46" name="Left-right Arrow 45">
            <a:extLst>
              <a:ext uri="{FF2B5EF4-FFF2-40B4-BE49-F238E27FC236}">
                <a16:creationId xmlns:a16="http://schemas.microsoft.com/office/drawing/2014/main" id="{F6370494-DBB8-EFF9-50EB-CCD71F722D6B}"/>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383376"/>
            <a:ext cx="204820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useless, I’m taking over from you!</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83376"/>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the useless one, get lost!</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48863"/>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Don’t worry, I’ve got this.</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96504"/>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(Walks away, says nothing)</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38884"/>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INTIMIDATION</a:t>
            </a:r>
          </a:p>
        </p:txBody>
      </p:sp>
    </p:spTree>
    <p:extLst>
      <p:ext uri="{BB962C8B-B14F-4D97-AF65-F5344CB8AC3E}">
        <p14:creationId xmlns:p14="http://schemas.microsoft.com/office/powerpoint/2010/main" val="9091500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2" y="327961"/>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3</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455946"/>
            <a:ext cx="204820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Ha Ha…This is mine now!</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68862"/>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Give that back you creep!</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34349"/>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No, that is mine, give it back or I will report you.</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81990"/>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Ok, you can have it.</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24370"/>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STEALING</a:t>
            </a:r>
          </a:p>
        </p:txBody>
      </p:sp>
      <p:sp>
        <p:nvSpPr>
          <p:cNvPr id="9" name="Left-right Arrow 8">
            <a:extLst>
              <a:ext uri="{FF2B5EF4-FFF2-40B4-BE49-F238E27FC236}">
                <a16:creationId xmlns:a16="http://schemas.microsoft.com/office/drawing/2014/main" id="{5C816B34-D853-0F95-06E0-67179C27F2E3}"/>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0" name="Picture 9" descr="Icon&#10;&#10;Description automatically generated">
            <a:extLst>
              <a:ext uri="{FF2B5EF4-FFF2-40B4-BE49-F238E27FC236}">
                <a16:creationId xmlns:a16="http://schemas.microsoft.com/office/drawing/2014/main" id="{92231742-8F9E-0548-977C-686566D6F8B0}"/>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3A9FE0AF-1153-BDC7-05D1-0EE06F0E1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255F1DD6-CD44-7E5D-5D81-1D31A1493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2DB3A9B2-9E35-9F47-FC70-3CD13E7629E9}"/>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BB43974A-E935-B90A-76D9-2FE92C2F8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A3AD0AF7-7A3D-3A14-7E3A-D97B92DC8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DE988036-C32C-EEBD-317B-61C0F633A21B}"/>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5548A615-DB10-A7FE-BFE5-DCB0C9D058A3}"/>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7FFDD38C-D6CA-1837-82F8-368CFB355DD5}"/>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D3A246B9-8F14-6749-22D0-013D206D7113}"/>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CDFCAAB8-FE8B-715C-7824-0F9EF9037A37}"/>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A838C007-D55A-00BC-3972-FA8E68CFEDCB}"/>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30C3FCCB-848D-E48D-BC51-CF16B7BFF571}"/>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0174FA85-E9A9-CEB6-A28C-7F78139E83A9}"/>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Tree>
    <p:extLst>
      <p:ext uri="{BB962C8B-B14F-4D97-AF65-F5344CB8AC3E}">
        <p14:creationId xmlns:p14="http://schemas.microsoft.com/office/powerpoint/2010/main" val="17215459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4</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455946"/>
            <a:ext cx="212369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Get out of my way, this is my place now!</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68862"/>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such an idiot, back off!</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34349"/>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No pushing in, go to the back of the line</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81990"/>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(Say nothing, let them push in line)</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24370"/>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PUSHING IN LINE</a:t>
            </a:r>
          </a:p>
        </p:txBody>
      </p:sp>
      <p:sp>
        <p:nvSpPr>
          <p:cNvPr id="9" name="Left-right Arrow 8">
            <a:extLst>
              <a:ext uri="{FF2B5EF4-FFF2-40B4-BE49-F238E27FC236}">
                <a16:creationId xmlns:a16="http://schemas.microsoft.com/office/drawing/2014/main" id="{B279CF53-A095-6404-AB0D-60C4FA25EEFF}"/>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1" name="Picture 10" descr="Icon&#10;&#10;Description automatically generated">
            <a:extLst>
              <a:ext uri="{FF2B5EF4-FFF2-40B4-BE49-F238E27FC236}">
                <a16:creationId xmlns:a16="http://schemas.microsoft.com/office/drawing/2014/main" id="{0A7D12FA-E4F6-E289-CD56-CAB0428C6AC1}"/>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758BE1FC-DCC4-9C70-53DA-3CF3BE903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BE432A50-8E89-1D25-7B39-C90E687E6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2FCC18BE-5AF8-2ED6-342C-D40483F3AA69}"/>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A74AD99A-5F7D-1374-BFF0-878C12B48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81142D82-FEA6-7696-AD40-F4B0C0FD2B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0ADCA6B7-6779-6FB6-F653-1F97D06E287B}"/>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5C9BFB3F-9123-585E-3AE6-6BF136D9F55B}"/>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5DE73D0E-A116-6AE0-4F00-5EE491322CFD}"/>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7D932119-986E-1883-D75B-A9855693E7F9}"/>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0255F49B-5099-E81F-28FC-C487E91D72AF}"/>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56679903-81AA-A5FE-4036-A92CA032C652}"/>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96640091-7151-402A-0475-D6D2FE393C59}"/>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7AD661FC-88A5-A616-FF88-F2D59295F2DA}"/>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Tree>
    <p:extLst>
      <p:ext uri="{BB962C8B-B14F-4D97-AF65-F5344CB8AC3E}">
        <p14:creationId xmlns:p14="http://schemas.microsoft.com/office/powerpoint/2010/main" val="22497824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5</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455946"/>
            <a:ext cx="212369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Do you want to fight!</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83376"/>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Sure, you loser! (attack’s bully)</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48863"/>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 have no interest in fighting you</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96504"/>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(Freezes, or runs away)</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24370"/>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STARTING A FIGHT</a:t>
            </a:r>
          </a:p>
        </p:txBody>
      </p:sp>
      <p:sp>
        <p:nvSpPr>
          <p:cNvPr id="9" name="Left-right Arrow 8">
            <a:extLst>
              <a:ext uri="{FF2B5EF4-FFF2-40B4-BE49-F238E27FC236}">
                <a16:creationId xmlns:a16="http://schemas.microsoft.com/office/drawing/2014/main" id="{56D1D4C2-B5F8-A81C-017D-74DDDC2BDA93}"/>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1" name="Picture 10" descr="Icon&#10;&#10;Description automatically generated">
            <a:extLst>
              <a:ext uri="{FF2B5EF4-FFF2-40B4-BE49-F238E27FC236}">
                <a16:creationId xmlns:a16="http://schemas.microsoft.com/office/drawing/2014/main" id="{336292F1-90F9-F616-5A59-7B74C19C8858}"/>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CB1599CF-9761-27E2-78BC-C8DA0358E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E3130805-B461-D9B1-76A9-7D1B652DB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C98B5CF6-C3D0-012E-F81C-94A4945A68D3}"/>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AEB07D2D-C051-B72B-5844-82CE5B681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361B90DF-AA94-E326-C43A-DEB6171D1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5C842291-88C1-7318-C05A-7C62B4977BFE}"/>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47EAE950-EC28-6383-8A89-FB729526D749}"/>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2BCC731C-67E8-1B8A-A71A-647F72FFFCB8}"/>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B1043470-2483-B390-9939-2CDF74E6F05B}"/>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9CE4CA37-2EE0-5C83-0A0A-388E426B6359}"/>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A58AB4F6-A8CE-891E-8017-08288CAC7B61}"/>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58A23D59-2417-647B-6DBF-BC9A1B914A44}"/>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1ACB9018-87A4-3427-DFCB-4EBD01EEC2A0}"/>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Tree>
    <p:extLst>
      <p:ext uri="{BB962C8B-B14F-4D97-AF65-F5344CB8AC3E}">
        <p14:creationId xmlns:p14="http://schemas.microsoft.com/office/powerpoint/2010/main" val="40692325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8FDB05-1A05-6F05-2ED9-FCDD1D439578}"/>
              </a:ext>
            </a:extLst>
          </p:cNvPr>
          <p:cNvSpPr/>
          <p:nvPr/>
        </p:nvSpPr>
        <p:spPr>
          <a:xfrm>
            <a:off x="-324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Rounded MT Bold" panose="020F0704030504030204" pitchFamily="34" charset="77"/>
            </a:endParaRPr>
          </a:p>
        </p:txBody>
      </p:sp>
      <p:sp>
        <p:nvSpPr>
          <p:cNvPr id="61444" name="Line 4">
            <a:extLst>
              <a:ext uri="{FF2B5EF4-FFF2-40B4-BE49-F238E27FC236}">
                <a16:creationId xmlns:a16="http://schemas.microsoft.com/office/drawing/2014/main" id="{977F4D6C-7FAE-6773-3A29-F68EA23A6D48}"/>
              </a:ext>
            </a:extLst>
          </p:cNvPr>
          <p:cNvSpPr>
            <a:spLocks noChangeShapeType="1"/>
          </p:cNvSpPr>
          <p:nvPr/>
        </p:nvSpPr>
        <p:spPr bwMode="auto">
          <a:xfrm flipH="1">
            <a:off x="2842288" y="1243197"/>
            <a:ext cx="0" cy="4033838"/>
          </a:xfrm>
          <a:prstGeom prst="line">
            <a:avLst/>
          </a:prstGeom>
          <a:noFill/>
          <a:ln w="38100">
            <a:solidFill>
              <a:srgbClr val="3E0099"/>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rgbClr val="3E0099"/>
              </a:solidFill>
              <a:latin typeface="Arial Rounded MT Bold" panose="020F0704030504030204" pitchFamily="34" charset="77"/>
            </a:endParaRPr>
          </a:p>
        </p:txBody>
      </p:sp>
      <p:sp>
        <p:nvSpPr>
          <p:cNvPr id="6" name="Rectangle 6">
            <a:extLst>
              <a:ext uri="{FF2B5EF4-FFF2-40B4-BE49-F238E27FC236}">
                <a16:creationId xmlns:a16="http://schemas.microsoft.com/office/drawing/2014/main" id="{9EF09427-C16C-E68C-FAC7-40BD0A284630}"/>
              </a:ext>
            </a:extLst>
          </p:cNvPr>
          <p:cNvSpPr>
            <a:spLocks noChangeArrowheads="1"/>
          </p:cNvSpPr>
          <p:nvPr/>
        </p:nvSpPr>
        <p:spPr bwMode="auto">
          <a:xfrm>
            <a:off x="3145291" y="1327838"/>
            <a:ext cx="2849562" cy="1768475"/>
          </a:xfrm>
          <a:prstGeom prst="rect">
            <a:avLst/>
          </a:prstGeom>
          <a:solidFill>
            <a:srgbClr val="9437FF"/>
          </a:solidFill>
          <a:ln w="9525">
            <a:solidFill>
              <a:srgbClr val="3E0099"/>
            </a:solidFill>
            <a:miter lim="800000"/>
            <a:headEnd/>
            <a:tailEnd/>
          </a:ln>
        </p:spPr>
        <p:txBody>
          <a:bodyPr anchor="ctr"/>
          <a:lstStyle/>
          <a:p>
            <a:pPr algn="ctr" eaLnBrk="0" hangingPunct="0">
              <a:defRPr/>
            </a:pPr>
            <a:r>
              <a:rPr lang="en-US" sz="2400" dirty="0">
                <a:solidFill>
                  <a:schemeClr val="bg1"/>
                </a:solidFill>
                <a:latin typeface="Arial Rounded MT Bold" panose="020F0704030504030204" pitchFamily="34" charset="77"/>
              </a:rPr>
              <a:t>Unconsciously </a:t>
            </a:r>
          </a:p>
          <a:p>
            <a:pPr algn="ctr" eaLnBrk="0" hangingPunct="0">
              <a:defRPr/>
            </a:pPr>
            <a:r>
              <a:rPr lang="en-US" sz="2400" dirty="0">
                <a:solidFill>
                  <a:schemeClr val="bg1"/>
                </a:solidFill>
                <a:latin typeface="Arial Rounded MT Bold" panose="020F0704030504030204" pitchFamily="34" charset="77"/>
              </a:rPr>
              <a:t>Empowered</a:t>
            </a:r>
          </a:p>
        </p:txBody>
      </p:sp>
      <p:sp>
        <p:nvSpPr>
          <p:cNvPr id="7" name="Rectangle 7">
            <a:extLst>
              <a:ext uri="{FF2B5EF4-FFF2-40B4-BE49-F238E27FC236}">
                <a16:creationId xmlns:a16="http://schemas.microsoft.com/office/drawing/2014/main" id="{5A11CF76-6753-09C3-DD69-9BD5DE2C3E49}"/>
              </a:ext>
            </a:extLst>
          </p:cNvPr>
          <p:cNvSpPr>
            <a:spLocks noChangeArrowheads="1"/>
          </p:cNvSpPr>
          <p:nvPr/>
        </p:nvSpPr>
        <p:spPr bwMode="auto">
          <a:xfrm>
            <a:off x="6213704" y="1352103"/>
            <a:ext cx="2849562" cy="1768475"/>
          </a:xfrm>
          <a:prstGeom prst="rect">
            <a:avLst/>
          </a:prstGeom>
          <a:solidFill>
            <a:srgbClr val="3E0099"/>
          </a:solidFill>
          <a:ln w="9525">
            <a:solidFill>
              <a:srgbClr val="3E0099"/>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Arial Rounded MT Bold" panose="020F0704030504030204" pitchFamily="34" charset="77"/>
              </a:rPr>
              <a:t>Consciously Empowered</a:t>
            </a:r>
          </a:p>
        </p:txBody>
      </p:sp>
      <p:sp>
        <p:nvSpPr>
          <p:cNvPr id="8" name="Rectangle 8">
            <a:extLst>
              <a:ext uri="{FF2B5EF4-FFF2-40B4-BE49-F238E27FC236}">
                <a16:creationId xmlns:a16="http://schemas.microsoft.com/office/drawing/2014/main" id="{36D3F1A0-4EFE-FB23-6976-EBF6F1614927}"/>
              </a:ext>
            </a:extLst>
          </p:cNvPr>
          <p:cNvSpPr>
            <a:spLocks noChangeArrowheads="1"/>
          </p:cNvSpPr>
          <p:nvPr/>
        </p:nvSpPr>
        <p:spPr bwMode="auto">
          <a:xfrm>
            <a:off x="3170691" y="3240775"/>
            <a:ext cx="2849562" cy="1768475"/>
          </a:xfrm>
          <a:prstGeom prst="rect">
            <a:avLst/>
          </a:prstGeom>
          <a:solidFill>
            <a:srgbClr val="D883FF"/>
          </a:solidFill>
          <a:ln w="9525">
            <a:solidFill>
              <a:srgbClr val="3E0099"/>
            </a:solidFill>
            <a:miter lim="800000"/>
            <a:headEnd/>
            <a:tailEnd/>
          </a:ln>
        </p:spPr>
        <p:txBody>
          <a:bodyPr anchor="ctr"/>
          <a:lstStyle/>
          <a:p>
            <a:pPr algn="ctr" eaLnBrk="0" hangingPunct="0">
              <a:defRPr/>
            </a:pPr>
            <a:r>
              <a:rPr lang="en-US" sz="2400">
                <a:solidFill>
                  <a:schemeClr val="bg1"/>
                </a:solidFill>
                <a:latin typeface="Arial Rounded MT Bold" panose="020F0704030504030204" pitchFamily="34" charset="77"/>
              </a:rPr>
              <a:t>Unconsciously Disempowered</a:t>
            </a:r>
          </a:p>
        </p:txBody>
      </p:sp>
      <p:sp>
        <p:nvSpPr>
          <p:cNvPr id="9" name="Rectangle 9">
            <a:extLst>
              <a:ext uri="{FF2B5EF4-FFF2-40B4-BE49-F238E27FC236}">
                <a16:creationId xmlns:a16="http://schemas.microsoft.com/office/drawing/2014/main" id="{BDC3902D-F40A-75C5-6184-C01163EAC43C}"/>
              </a:ext>
            </a:extLst>
          </p:cNvPr>
          <p:cNvSpPr>
            <a:spLocks noChangeArrowheads="1"/>
          </p:cNvSpPr>
          <p:nvPr/>
        </p:nvSpPr>
        <p:spPr bwMode="auto">
          <a:xfrm>
            <a:off x="6239104" y="3279555"/>
            <a:ext cx="2849562" cy="1768475"/>
          </a:xfrm>
          <a:prstGeom prst="rect">
            <a:avLst/>
          </a:prstGeom>
          <a:solidFill>
            <a:srgbClr val="942093"/>
          </a:solidFill>
          <a:ln w="9525">
            <a:solidFill>
              <a:srgbClr val="3E0099"/>
            </a:solidFill>
            <a:miter lim="800000"/>
            <a:headEnd/>
            <a:tailEnd/>
          </a:ln>
        </p:spPr>
        <p:txBody>
          <a:bodyPr anchor="ctr"/>
          <a:lstStyle/>
          <a:p>
            <a:pPr algn="ctr" eaLnBrk="0" hangingPunct="0">
              <a:defRPr/>
            </a:pPr>
            <a:r>
              <a:rPr lang="en-US" sz="2400" dirty="0">
                <a:solidFill>
                  <a:schemeClr val="bg1"/>
                </a:solidFill>
                <a:latin typeface="Arial Rounded MT Bold" panose="020F0704030504030204" pitchFamily="34" charset="77"/>
              </a:rPr>
              <a:t>Consciously Disempowered</a:t>
            </a:r>
          </a:p>
        </p:txBody>
      </p:sp>
      <p:sp>
        <p:nvSpPr>
          <p:cNvPr id="61450" name="Text Box 10">
            <a:extLst>
              <a:ext uri="{FF2B5EF4-FFF2-40B4-BE49-F238E27FC236}">
                <a16:creationId xmlns:a16="http://schemas.microsoft.com/office/drawing/2014/main" id="{F908E1C0-D33D-9EFF-157B-F6861FA72DA8}"/>
              </a:ext>
            </a:extLst>
          </p:cNvPr>
          <p:cNvSpPr txBox="1">
            <a:spLocks noChangeArrowheads="1"/>
          </p:cNvSpPr>
          <p:nvPr/>
        </p:nvSpPr>
        <p:spPr bwMode="auto">
          <a:xfrm rot="-5400000">
            <a:off x="1691330" y="2978320"/>
            <a:ext cx="1640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3E0099"/>
                </a:solidFill>
                <a:latin typeface="Arial Rounded MT Bold" panose="020F0704030504030204" pitchFamily="34" charset="77"/>
              </a:rPr>
              <a:t>POSSIBILITY</a:t>
            </a:r>
          </a:p>
        </p:txBody>
      </p:sp>
      <p:sp>
        <p:nvSpPr>
          <p:cNvPr id="61451" name="Text Box 11">
            <a:extLst>
              <a:ext uri="{FF2B5EF4-FFF2-40B4-BE49-F238E27FC236}">
                <a16:creationId xmlns:a16="http://schemas.microsoft.com/office/drawing/2014/main" id="{7DBD7E4B-F2B5-055E-4726-E469E0256D3B}"/>
              </a:ext>
            </a:extLst>
          </p:cNvPr>
          <p:cNvSpPr txBox="1">
            <a:spLocks noChangeArrowheads="1"/>
          </p:cNvSpPr>
          <p:nvPr/>
        </p:nvSpPr>
        <p:spPr bwMode="auto">
          <a:xfrm>
            <a:off x="4899101" y="5343090"/>
            <a:ext cx="2335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3E0099"/>
                </a:solidFill>
                <a:latin typeface="Arial Rounded MT Bold" panose="020F0704030504030204" pitchFamily="34" charset="77"/>
              </a:rPr>
              <a:t>SELF AWARENESS</a:t>
            </a:r>
          </a:p>
        </p:txBody>
      </p:sp>
      <p:sp>
        <p:nvSpPr>
          <p:cNvPr id="61452" name="TextBox 15">
            <a:extLst>
              <a:ext uri="{FF2B5EF4-FFF2-40B4-BE49-F238E27FC236}">
                <a16:creationId xmlns:a16="http://schemas.microsoft.com/office/drawing/2014/main" id="{091407EC-3C91-5EDA-BEB5-6D296F0A82F1}"/>
              </a:ext>
            </a:extLst>
          </p:cNvPr>
          <p:cNvSpPr txBox="1">
            <a:spLocks noChangeArrowheads="1"/>
          </p:cNvSpPr>
          <p:nvPr/>
        </p:nvSpPr>
        <p:spPr bwMode="auto">
          <a:xfrm>
            <a:off x="2044694" y="1232504"/>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dirty="0">
                <a:solidFill>
                  <a:srgbClr val="3E0099"/>
                </a:solidFill>
                <a:latin typeface="Arial Rounded MT Bold" panose="020F0704030504030204" pitchFamily="34" charset="77"/>
              </a:rPr>
              <a:t>HIGH</a:t>
            </a:r>
          </a:p>
        </p:txBody>
      </p:sp>
      <p:sp>
        <p:nvSpPr>
          <p:cNvPr id="61453" name="TextBox 16">
            <a:extLst>
              <a:ext uri="{FF2B5EF4-FFF2-40B4-BE49-F238E27FC236}">
                <a16:creationId xmlns:a16="http://schemas.microsoft.com/office/drawing/2014/main" id="{5027CD73-430E-8529-6929-FF94BD765E44}"/>
              </a:ext>
            </a:extLst>
          </p:cNvPr>
          <p:cNvSpPr txBox="1">
            <a:spLocks noChangeArrowheads="1"/>
          </p:cNvSpPr>
          <p:nvPr/>
        </p:nvSpPr>
        <p:spPr bwMode="auto">
          <a:xfrm>
            <a:off x="2138449" y="5284778"/>
            <a:ext cx="714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dirty="0">
                <a:solidFill>
                  <a:srgbClr val="3E0099"/>
                </a:solidFill>
                <a:latin typeface="Arial Rounded MT Bold" panose="020F0704030504030204" pitchFamily="34" charset="77"/>
              </a:rPr>
              <a:t>LOW</a:t>
            </a:r>
          </a:p>
        </p:txBody>
      </p:sp>
      <p:sp>
        <p:nvSpPr>
          <p:cNvPr id="61454" name="TextBox 17">
            <a:extLst>
              <a:ext uri="{FF2B5EF4-FFF2-40B4-BE49-F238E27FC236}">
                <a16:creationId xmlns:a16="http://schemas.microsoft.com/office/drawing/2014/main" id="{FD036E48-99D8-22EE-632C-DD8CD48FE0C0}"/>
              </a:ext>
            </a:extLst>
          </p:cNvPr>
          <p:cNvSpPr txBox="1">
            <a:spLocks noChangeArrowheads="1"/>
          </p:cNvSpPr>
          <p:nvPr/>
        </p:nvSpPr>
        <p:spPr bwMode="auto">
          <a:xfrm>
            <a:off x="9085876" y="5309007"/>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ZA" altLang="en-US" dirty="0">
                <a:solidFill>
                  <a:srgbClr val="3E0099"/>
                </a:solidFill>
                <a:latin typeface="Arial Rounded MT Bold" panose="020F0704030504030204" pitchFamily="34" charset="77"/>
              </a:rPr>
              <a:t>HIGH</a:t>
            </a:r>
          </a:p>
        </p:txBody>
      </p:sp>
      <p:sp>
        <p:nvSpPr>
          <p:cNvPr id="15" name="Text Box 11">
            <a:extLst>
              <a:ext uri="{FF2B5EF4-FFF2-40B4-BE49-F238E27FC236}">
                <a16:creationId xmlns:a16="http://schemas.microsoft.com/office/drawing/2014/main" id="{A2E19DCA-CD9A-1D0F-5154-0136683AD9DE}"/>
              </a:ext>
            </a:extLst>
          </p:cNvPr>
          <p:cNvSpPr txBox="1">
            <a:spLocks noChangeArrowheads="1"/>
          </p:cNvSpPr>
          <p:nvPr/>
        </p:nvSpPr>
        <p:spPr bwMode="auto">
          <a:xfrm rot="5400000">
            <a:off x="8650667" y="2028995"/>
            <a:ext cx="1688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3E0099"/>
                </a:solidFill>
                <a:latin typeface="Arial Rounded MT Bold" panose="020F0704030504030204" pitchFamily="34" charset="77"/>
              </a:rPr>
              <a:t>ABUNDANCE</a:t>
            </a:r>
          </a:p>
        </p:txBody>
      </p:sp>
      <p:sp>
        <p:nvSpPr>
          <p:cNvPr id="16" name="Text Box 11">
            <a:extLst>
              <a:ext uri="{FF2B5EF4-FFF2-40B4-BE49-F238E27FC236}">
                <a16:creationId xmlns:a16="http://schemas.microsoft.com/office/drawing/2014/main" id="{D5851A94-1640-AE1A-14CB-F2A3BAADBE00}"/>
              </a:ext>
            </a:extLst>
          </p:cNvPr>
          <p:cNvSpPr txBox="1">
            <a:spLocks noChangeArrowheads="1"/>
          </p:cNvSpPr>
          <p:nvPr/>
        </p:nvSpPr>
        <p:spPr bwMode="auto">
          <a:xfrm rot="5400000">
            <a:off x="8809269" y="4160360"/>
            <a:ext cx="1372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3E0099"/>
                </a:solidFill>
                <a:latin typeface="Arial Rounded MT Bold" panose="020F0704030504030204" pitchFamily="34" charset="77"/>
              </a:rPr>
              <a:t>SCARCITY</a:t>
            </a:r>
          </a:p>
        </p:txBody>
      </p:sp>
      <p:sp>
        <p:nvSpPr>
          <p:cNvPr id="31" name="Line 4">
            <a:extLst>
              <a:ext uri="{FF2B5EF4-FFF2-40B4-BE49-F238E27FC236}">
                <a16:creationId xmlns:a16="http://schemas.microsoft.com/office/drawing/2014/main" id="{4CB85869-AA21-2520-E82D-B59050258B36}"/>
              </a:ext>
            </a:extLst>
          </p:cNvPr>
          <p:cNvSpPr>
            <a:spLocks noChangeShapeType="1"/>
          </p:cNvSpPr>
          <p:nvPr/>
        </p:nvSpPr>
        <p:spPr bwMode="auto">
          <a:xfrm flipH="1">
            <a:off x="2825098" y="5258383"/>
            <a:ext cx="6799294" cy="5555"/>
          </a:xfrm>
          <a:prstGeom prst="line">
            <a:avLst/>
          </a:prstGeom>
          <a:noFill/>
          <a:ln w="38100">
            <a:solidFill>
              <a:srgbClr val="3E0099"/>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rgbClr val="3E0099"/>
              </a:solidFill>
              <a:latin typeface="Arial Rounded MT Bold" panose="020F0704030504030204" pitchFamily="34" charset="77"/>
            </a:endParaRPr>
          </a:p>
        </p:txBody>
      </p:sp>
      <p:sp>
        <p:nvSpPr>
          <p:cNvPr id="32" name="Line 4">
            <a:extLst>
              <a:ext uri="{FF2B5EF4-FFF2-40B4-BE49-F238E27FC236}">
                <a16:creationId xmlns:a16="http://schemas.microsoft.com/office/drawing/2014/main" id="{813E469A-D425-18A5-E003-072951A2E6EC}"/>
              </a:ext>
            </a:extLst>
          </p:cNvPr>
          <p:cNvSpPr>
            <a:spLocks noChangeShapeType="1"/>
          </p:cNvSpPr>
          <p:nvPr/>
        </p:nvSpPr>
        <p:spPr bwMode="auto">
          <a:xfrm flipH="1">
            <a:off x="9480377" y="3054742"/>
            <a:ext cx="4936" cy="533473"/>
          </a:xfrm>
          <a:prstGeom prst="line">
            <a:avLst/>
          </a:prstGeom>
          <a:noFill/>
          <a:ln w="38100">
            <a:solidFill>
              <a:srgbClr val="3E0099"/>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rgbClr val="3E0099"/>
              </a:solidFill>
              <a:latin typeface="Arial Rounded MT Bold" panose="020F0704030504030204" pitchFamily="34" charset="77"/>
            </a:endParaRPr>
          </a:p>
        </p:txBody>
      </p:sp>
      <p:pic>
        <p:nvPicPr>
          <p:cNvPr id="28" name="Picture 27" descr="Logo&#10;&#10;Description automatically generated">
            <a:extLst>
              <a:ext uri="{FF2B5EF4-FFF2-40B4-BE49-F238E27FC236}">
                <a16:creationId xmlns:a16="http://schemas.microsoft.com/office/drawing/2014/main" id="{F7D17D24-5EFC-D9B2-4AC0-ABEBDDFB1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365" y="5457784"/>
            <a:ext cx="751754" cy="842591"/>
          </a:xfrm>
          <a:prstGeom prst="rect">
            <a:avLst/>
          </a:prstGeom>
        </p:spPr>
      </p:pic>
      <p:sp>
        <p:nvSpPr>
          <p:cNvPr id="10" name="Heart 9">
            <a:extLst>
              <a:ext uri="{FF2B5EF4-FFF2-40B4-BE49-F238E27FC236}">
                <a16:creationId xmlns:a16="http://schemas.microsoft.com/office/drawing/2014/main" id="{45E62FB2-2EAA-7746-4A77-04F8AF356203}"/>
              </a:ext>
            </a:extLst>
          </p:cNvPr>
          <p:cNvSpPr/>
          <p:nvPr/>
        </p:nvSpPr>
        <p:spPr bwMode="auto">
          <a:xfrm>
            <a:off x="9982720" y="1506929"/>
            <a:ext cx="1376902" cy="1283524"/>
          </a:xfrm>
          <a:prstGeom prst="heart">
            <a:avLst/>
          </a:prstGeom>
          <a:solidFill>
            <a:srgbClr val="3E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dirty="0">
                <a:solidFill>
                  <a:schemeClr val="bg1"/>
                </a:solidFill>
                <a:latin typeface="Arial Rounded MT Bold" panose="020F0704030504030204" pitchFamily="34" charset="77"/>
              </a:rPr>
              <a:t>LOVE</a:t>
            </a:r>
          </a:p>
        </p:txBody>
      </p:sp>
      <p:grpSp>
        <p:nvGrpSpPr>
          <p:cNvPr id="23" name="Group 22">
            <a:extLst>
              <a:ext uri="{FF2B5EF4-FFF2-40B4-BE49-F238E27FC236}">
                <a16:creationId xmlns:a16="http://schemas.microsoft.com/office/drawing/2014/main" id="{BD500239-ED1A-22D7-087B-F8CB2744FA57}"/>
              </a:ext>
            </a:extLst>
          </p:cNvPr>
          <p:cNvGrpSpPr/>
          <p:nvPr/>
        </p:nvGrpSpPr>
        <p:grpSpPr>
          <a:xfrm>
            <a:off x="1436914" y="5879079"/>
            <a:ext cx="8998857" cy="763021"/>
            <a:chOff x="1436914" y="5879079"/>
            <a:chExt cx="8998857" cy="763021"/>
          </a:xfrm>
        </p:grpSpPr>
        <p:sp>
          <p:nvSpPr>
            <p:cNvPr id="11" name="Rectangle 10">
              <a:extLst>
                <a:ext uri="{FF2B5EF4-FFF2-40B4-BE49-F238E27FC236}">
                  <a16:creationId xmlns:a16="http://schemas.microsoft.com/office/drawing/2014/main" id="{360767BE-6EC2-BC36-B01E-65B49AF80429}"/>
                </a:ext>
              </a:extLst>
            </p:cNvPr>
            <p:cNvSpPr/>
            <p:nvPr/>
          </p:nvSpPr>
          <p:spPr>
            <a:xfrm>
              <a:off x="1436914" y="5879079"/>
              <a:ext cx="8998857" cy="763021"/>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2">
              <a:extLst>
                <a:ext uri="{FF2B5EF4-FFF2-40B4-BE49-F238E27FC236}">
                  <a16:creationId xmlns:a16="http://schemas.microsoft.com/office/drawing/2014/main" id="{9724B8C1-905E-6996-28DC-A7DF1BE94E06}"/>
                </a:ext>
              </a:extLst>
            </p:cNvPr>
            <p:cNvGrpSpPr>
              <a:grpSpLocks/>
            </p:cNvGrpSpPr>
            <p:nvPr/>
          </p:nvGrpSpPr>
          <p:grpSpPr bwMode="auto">
            <a:xfrm>
              <a:off x="2825098" y="5926049"/>
              <a:ext cx="6771648" cy="652681"/>
              <a:chOff x="1450975" y="5872163"/>
              <a:chExt cx="6771648" cy="652681"/>
            </a:xfrm>
          </p:grpSpPr>
          <p:sp>
            <p:nvSpPr>
              <p:cNvPr id="20" name="TextBox 7">
                <a:extLst>
                  <a:ext uri="{FF2B5EF4-FFF2-40B4-BE49-F238E27FC236}">
                    <a16:creationId xmlns:a16="http://schemas.microsoft.com/office/drawing/2014/main" id="{6528109F-34E2-2F94-C7BF-A9922966D0F7}"/>
                  </a:ext>
                </a:extLst>
              </p:cNvPr>
              <p:cNvSpPr txBox="1">
                <a:spLocks noChangeArrowheads="1"/>
              </p:cNvSpPr>
              <p:nvPr/>
            </p:nvSpPr>
            <p:spPr bwMode="auto">
              <a:xfrm>
                <a:off x="1450975" y="5872163"/>
                <a:ext cx="149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dirty="0">
                    <a:solidFill>
                      <a:schemeClr val="bg1"/>
                    </a:solidFill>
                    <a:latin typeface="Arial Rounded MT Bold" panose="020F0704030504030204" pitchFamily="34" charset="77"/>
                  </a:rPr>
                  <a:t>VALUES &amp; BELIEFS</a:t>
                </a:r>
              </a:p>
            </p:txBody>
          </p:sp>
          <p:sp>
            <p:nvSpPr>
              <p:cNvPr id="21" name="TextBox 8">
                <a:extLst>
                  <a:ext uri="{FF2B5EF4-FFF2-40B4-BE49-F238E27FC236}">
                    <a16:creationId xmlns:a16="http://schemas.microsoft.com/office/drawing/2014/main" id="{E1920C9E-1C81-3C8C-C527-C4C8C9567CD0}"/>
                  </a:ext>
                </a:extLst>
              </p:cNvPr>
              <p:cNvSpPr txBox="1">
                <a:spLocks noChangeArrowheads="1"/>
              </p:cNvSpPr>
              <p:nvPr/>
            </p:nvSpPr>
            <p:spPr bwMode="auto">
              <a:xfrm>
                <a:off x="3511550" y="5878513"/>
                <a:ext cx="2305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a:solidFill>
                      <a:schemeClr val="bg1"/>
                    </a:solidFill>
                    <a:latin typeface="Arial Rounded MT Bold" panose="020F0704030504030204" pitchFamily="34" charset="77"/>
                  </a:rPr>
                  <a:t>PARTNERSHIP &amp; COLLABORATION</a:t>
                </a:r>
              </a:p>
            </p:txBody>
          </p:sp>
          <p:sp>
            <p:nvSpPr>
              <p:cNvPr id="22" name="TextBox 9">
                <a:extLst>
                  <a:ext uri="{FF2B5EF4-FFF2-40B4-BE49-F238E27FC236}">
                    <a16:creationId xmlns:a16="http://schemas.microsoft.com/office/drawing/2014/main" id="{C2DD72C8-E12A-796E-8966-11D57C706027}"/>
                  </a:ext>
                </a:extLst>
              </p:cNvPr>
              <p:cNvSpPr txBox="1">
                <a:spLocks noChangeArrowheads="1"/>
              </p:cNvSpPr>
              <p:nvPr/>
            </p:nvSpPr>
            <p:spPr bwMode="auto">
              <a:xfrm>
                <a:off x="6284913" y="5876925"/>
                <a:ext cx="19377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a:solidFill>
                      <a:schemeClr val="bg1"/>
                    </a:solidFill>
                    <a:latin typeface="Arial Rounded MT Bold" panose="020F0704030504030204" pitchFamily="34" charset="77"/>
                  </a:rPr>
                  <a:t>SELF ESTEEM</a:t>
                </a:r>
              </a:p>
              <a:p>
                <a:pPr eaLnBrk="1" hangingPunct="1"/>
                <a:r>
                  <a:rPr lang="en-ZA" altLang="en-US">
                    <a:solidFill>
                      <a:schemeClr val="bg1"/>
                    </a:solidFill>
                    <a:latin typeface="Arial Rounded MT Bold" panose="020F0704030504030204" pitchFamily="34" charset="77"/>
                  </a:rPr>
                  <a:t>&amp; SELF WORTH</a:t>
                </a:r>
              </a:p>
            </p:txBody>
          </p:sp>
        </p:grpSp>
      </p:grpSp>
      <p:grpSp>
        <p:nvGrpSpPr>
          <p:cNvPr id="24" name="Group 23">
            <a:extLst>
              <a:ext uri="{FF2B5EF4-FFF2-40B4-BE49-F238E27FC236}">
                <a16:creationId xmlns:a16="http://schemas.microsoft.com/office/drawing/2014/main" id="{5285AF25-91DA-A996-04AF-574762156C68}"/>
              </a:ext>
            </a:extLst>
          </p:cNvPr>
          <p:cNvGrpSpPr/>
          <p:nvPr/>
        </p:nvGrpSpPr>
        <p:grpSpPr>
          <a:xfrm>
            <a:off x="1064276" y="1179662"/>
            <a:ext cx="948876" cy="5462438"/>
            <a:chOff x="1064276" y="1179662"/>
            <a:chExt cx="948876" cy="5462438"/>
          </a:xfrm>
        </p:grpSpPr>
        <p:sp>
          <p:nvSpPr>
            <p:cNvPr id="13" name="Rectangle 12">
              <a:extLst>
                <a:ext uri="{FF2B5EF4-FFF2-40B4-BE49-F238E27FC236}">
                  <a16:creationId xmlns:a16="http://schemas.microsoft.com/office/drawing/2014/main" id="{456E2A19-8451-74AA-D266-945D46BA57D0}"/>
                </a:ext>
              </a:extLst>
            </p:cNvPr>
            <p:cNvSpPr/>
            <p:nvPr/>
          </p:nvSpPr>
          <p:spPr>
            <a:xfrm>
              <a:off x="1064276" y="1179662"/>
              <a:ext cx="948876" cy="5462438"/>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3">
              <a:extLst>
                <a:ext uri="{FF2B5EF4-FFF2-40B4-BE49-F238E27FC236}">
                  <a16:creationId xmlns:a16="http://schemas.microsoft.com/office/drawing/2014/main" id="{97B749A5-AD4D-BF73-185F-5C6259D3F705}"/>
                </a:ext>
              </a:extLst>
            </p:cNvPr>
            <p:cNvGrpSpPr>
              <a:grpSpLocks/>
            </p:cNvGrpSpPr>
            <p:nvPr/>
          </p:nvGrpSpPr>
          <p:grpSpPr bwMode="auto">
            <a:xfrm>
              <a:off x="1224256" y="1252771"/>
              <a:ext cx="646332" cy="4656137"/>
              <a:chOff x="99110" y="1004888"/>
              <a:chExt cx="646332" cy="4656137"/>
            </a:xfrm>
          </p:grpSpPr>
          <p:sp>
            <p:nvSpPr>
              <p:cNvPr id="17" name="TextBox 11">
                <a:extLst>
                  <a:ext uri="{FF2B5EF4-FFF2-40B4-BE49-F238E27FC236}">
                    <a16:creationId xmlns:a16="http://schemas.microsoft.com/office/drawing/2014/main" id="{05DC3A87-A7CA-2052-5DDD-C0F8E8C5F223}"/>
                  </a:ext>
                </a:extLst>
              </p:cNvPr>
              <p:cNvSpPr txBox="1">
                <a:spLocks noChangeArrowheads="1"/>
              </p:cNvSpPr>
              <p:nvPr/>
            </p:nvSpPr>
            <p:spPr bwMode="auto">
              <a:xfrm rot="16200000">
                <a:off x="-301624" y="4613959"/>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dirty="0">
                    <a:solidFill>
                      <a:schemeClr val="bg1"/>
                    </a:solidFill>
                    <a:latin typeface="Arial Rounded MT Bold" panose="020F0704030504030204" pitchFamily="34" charset="77"/>
                  </a:rPr>
                  <a:t>VISION &amp; PURPOSE</a:t>
                </a:r>
              </a:p>
            </p:txBody>
          </p:sp>
          <p:sp>
            <p:nvSpPr>
              <p:cNvPr id="18" name="TextBox 12">
                <a:extLst>
                  <a:ext uri="{FF2B5EF4-FFF2-40B4-BE49-F238E27FC236}">
                    <a16:creationId xmlns:a16="http://schemas.microsoft.com/office/drawing/2014/main" id="{B3757666-87FB-9A16-0640-CAE833DDBC3B}"/>
                  </a:ext>
                </a:extLst>
              </p:cNvPr>
              <p:cNvSpPr txBox="1">
                <a:spLocks noChangeArrowheads="1"/>
              </p:cNvSpPr>
              <p:nvPr/>
            </p:nvSpPr>
            <p:spPr bwMode="auto">
              <a:xfrm rot="16200000">
                <a:off x="-447975" y="3089658"/>
                <a:ext cx="17405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dirty="0">
                    <a:solidFill>
                      <a:schemeClr val="bg1"/>
                    </a:solidFill>
                    <a:latin typeface="Arial Rounded MT Bold" panose="020F0704030504030204" pitchFamily="34" charset="77"/>
                  </a:rPr>
                  <a:t>KNOWLEDGE &amp; INSIGHT</a:t>
                </a:r>
              </a:p>
            </p:txBody>
          </p:sp>
          <p:sp>
            <p:nvSpPr>
              <p:cNvPr id="19" name="TextBox 13">
                <a:extLst>
                  <a:ext uri="{FF2B5EF4-FFF2-40B4-BE49-F238E27FC236}">
                    <a16:creationId xmlns:a16="http://schemas.microsoft.com/office/drawing/2014/main" id="{375F5370-4740-EF42-81A1-A6FB01DBB3AD}"/>
                  </a:ext>
                </a:extLst>
              </p:cNvPr>
              <p:cNvSpPr txBox="1">
                <a:spLocks noChangeArrowheads="1"/>
              </p:cNvSpPr>
              <p:nvPr/>
            </p:nvSpPr>
            <p:spPr bwMode="auto">
              <a:xfrm rot="16200000">
                <a:off x="-387349" y="1491347"/>
                <a:ext cx="1619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dirty="0">
                    <a:solidFill>
                      <a:schemeClr val="bg1"/>
                    </a:solidFill>
                    <a:latin typeface="Arial Rounded MT Bold" panose="020F0704030504030204" pitchFamily="34" charset="77"/>
                  </a:rPr>
                  <a:t>PRESENCE </a:t>
                </a:r>
              </a:p>
              <a:p>
                <a:pPr algn="ctr" eaLnBrk="1" hangingPunct="1"/>
                <a:r>
                  <a:rPr lang="en-ZA" altLang="en-US" dirty="0">
                    <a:solidFill>
                      <a:schemeClr val="bg1"/>
                    </a:solidFill>
                    <a:latin typeface="Arial Rounded MT Bold" panose="020F0704030504030204" pitchFamily="34" charset="77"/>
                  </a:rPr>
                  <a:t>&amp; ACTION</a:t>
                </a:r>
              </a:p>
            </p:txBody>
          </p:sp>
        </p:grpSp>
      </p:grpSp>
      <p:sp>
        <p:nvSpPr>
          <p:cNvPr id="5" name="TextBox 4">
            <a:extLst>
              <a:ext uri="{FF2B5EF4-FFF2-40B4-BE49-F238E27FC236}">
                <a16:creationId xmlns:a16="http://schemas.microsoft.com/office/drawing/2014/main" id="{7A48E4CE-9970-58DA-B4EE-2C16DAF3BE62}"/>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Creating empowerment</a:t>
            </a:r>
          </a:p>
        </p:txBody>
      </p:sp>
    </p:spTree>
  </p:cSld>
  <p:clrMapOvr>
    <a:masterClrMapping/>
  </p:clrMapOvr>
  <mc:AlternateContent xmlns:mc="http://schemas.openxmlformats.org/markup-compatibility/2006" xmlns:p14="http://schemas.microsoft.com/office/powerpoint/2010/main">
    <mc:Choice Requires="p14">
      <p:transition spd="slow" p14:dur="2000" advTm="35398"/>
    </mc:Choice>
    <mc:Fallback xmlns="">
      <p:transition spd="slow" advTm="353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6</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455946"/>
            <a:ext cx="212369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If you want to play with me, you can’t play with Bob!</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68862"/>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Fred told me he thinks you are a loser!</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34349"/>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 know what you guys are doing and it is not ok.</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81990"/>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(Goes to sit on their own)</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24370"/>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MANIPULATION &amp; LIES</a:t>
            </a:r>
          </a:p>
        </p:txBody>
      </p:sp>
      <p:sp>
        <p:nvSpPr>
          <p:cNvPr id="9" name="Left-right Arrow 8">
            <a:extLst>
              <a:ext uri="{FF2B5EF4-FFF2-40B4-BE49-F238E27FC236}">
                <a16:creationId xmlns:a16="http://schemas.microsoft.com/office/drawing/2014/main" id="{0CADC75F-04ED-49D1-A511-E24F2FC217FF}"/>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1" name="Picture 10" descr="Icon&#10;&#10;Description automatically generated">
            <a:extLst>
              <a:ext uri="{FF2B5EF4-FFF2-40B4-BE49-F238E27FC236}">
                <a16:creationId xmlns:a16="http://schemas.microsoft.com/office/drawing/2014/main" id="{77587B2E-BE32-669C-C588-A151AF1004B9}"/>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A9CD5BE7-C840-D1B5-EFDF-C47484A85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EE24A074-D4DB-3E67-68DA-99F7F0A8E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479C6D6C-2FF9-6831-9BE3-164B0AA9F736}"/>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808FDE8E-244B-5876-0258-25FF52701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F50DCE3D-4805-2D08-EA7E-16026F270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E4DB0C9E-A689-6DFA-E867-8B130708E586}"/>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89827705-D52B-7EB9-BDDA-5E3E16E03CD8}"/>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F7EF8F28-31BA-B3BF-7F3B-C68405E40632}"/>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64326D03-A4C9-1823-8F1A-1A6EA52E0F21}"/>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77EFD17C-ABA6-2126-5FDE-675ECB02AD9F}"/>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4B45354D-D335-66D2-2BDA-BAC992A4A800}"/>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16CBE9F4-BC06-46C2-6C0C-7288FA0C1222}"/>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B20FE6F9-90C8-BB35-E200-86CD5765E1F2}"/>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Tree>
    <p:extLst>
      <p:ext uri="{BB962C8B-B14F-4D97-AF65-F5344CB8AC3E}">
        <p14:creationId xmlns:p14="http://schemas.microsoft.com/office/powerpoint/2010/main" val="374527618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7</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470460"/>
            <a:ext cx="212369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 posted a pic of your privates online!</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83376"/>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I’m going to murder you!</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34349"/>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That is illegal, I am going to report you.</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81990"/>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(Ignores post &amp; comments)</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38884"/>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CYBER BULLYING</a:t>
            </a:r>
          </a:p>
        </p:txBody>
      </p:sp>
      <p:sp>
        <p:nvSpPr>
          <p:cNvPr id="9" name="Left-right Arrow 8">
            <a:extLst>
              <a:ext uri="{FF2B5EF4-FFF2-40B4-BE49-F238E27FC236}">
                <a16:creationId xmlns:a16="http://schemas.microsoft.com/office/drawing/2014/main" id="{C47DCF91-A8B6-B7AD-0237-8160716664E3}"/>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1" name="Picture 10" descr="Icon&#10;&#10;Description automatically generated">
            <a:extLst>
              <a:ext uri="{FF2B5EF4-FFF2-40B4-BE49-F238E27FC236}">
                <a16:creationId xmlns:a16="http://schemas.microsoft.com/office/drawing/2014/main" id="{C39A2BDB-3E4B-60AD-B208-789E1BA8F467}"/>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8F87D0F0-751B-9CB2-5FCD-0002ED226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40D2697A-C806-FB9C-0FD3-F974D2D5AE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165D85B2-9B2E-ACB6-2EE4-AF51FD4AC062}"/>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2188DF2C-0CC5-4214-A9E5-79D4356A6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D5AF3039-40CA-73C7-CC3F-C7F4C960C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15CFD6FE-FDCC-7F7D-5552-E174D08C6E9A}"/>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EA825D6A-5EC1-55FD-DBAB-69BE3D8CE613}"/>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4125F8DE-BB8F-F7D7-2794-6D4DFFE05738}"/>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F54B83CD-82A6-31DE-72B4-7B3200FB5A0B}"/>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8A121EBD-6736-C62F-6F26-3D959466CCF8}"/>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B5FDA6CD-0118-56F2-4B80-6B1BA92C8F5C}"/>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0B2CD19E-D038-27F9-0FC7-90B76E1C068F}"/>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7A6A8ACD-42DD-23CD-949C-3DE3A2726B33}"/>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Tree>
    <p:extLst>
      <p:ext uri="{BB962C8B-B14F-4D97-AF65-F5344CB8AC3E}">
        <p14:creationId xmlns:p14="http://schemas.microsoft.com/office/powerpoint/2010/main" val="11764947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Role Play 8</a:t>
            </a:r>
          </a:p>
        </p:txBody>
      </p:sp>
      <p:sp>
        <p:nvSpPr>
          <p:cNvPr id="4" name="Rounded Rectangular Callout 3">
            <a:extLst>
              <a:ext uri="{FF2B5EF4-FFF2-40B4-BE49-F238E27FC236}">
                <a16:creationId xmlns:a16="http://schemas.microsoft.com/office/drawing/2014/main" id="{267E29DD-5F60-86CF-F4EE-167233944322}"/>
              </a:ext>
            </a:extLst>
          </p:cNvPr>
          <p:cNvSpPr/>
          <p:nvPr/>
        </p:nvSpPr>
        <p:spPr>
          <a:xfrm>
            <a:off x="321274" y="455946"/>
            <a:ext cx="212369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 wish you would just commit suicide!</a:t>
            </a:r>
          </a:p>
        </p:txBody>
      </p:sp>
      <p:sp>
        <p:nvSpPr>
          <p:cNvPr id="5" name="Rounded Rectangular Callout 4">
            <a:extLst>
              <a:ext uri="{FF2B5EF4-FFF2-40B4-BE49-F238E27FC236}">
                <a16:creationId xmlns:a16="http://schemas.microsoft.com/office/drawing/2014/main" id="{A1DA14BB-FD3F-68DC-8D5B-5E27AD977A59}"/>
              </a:ext>
            </a:extLst>
          </p:cNvPr>
          <p:cNvSpPr/>
          <p:nvPr/>
        </p:nvSpPr>
        <p:spPr>
          <a:xfrm>
            <a:off x="9968001" y="368862"/>
            <a:ext cx="2048204" cy="1357508"/>
          </a:xfrm>
          <a:prstGeom prst="wedgeRoundRectCallout">
            <a:avLst>
              <a:gd name="adj1" fmla="val -31275"/>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I’m going to make you pay for that comment!</a:t>
            </a:r>
          </a:p>
        </p:txBody>
      </p:sp>
      <p:sp>
        <p:nvSpPr>
          <p:cNvPr id="6" name="Rounded Rectangular Callout 5">
            <a:extLst>
              <a:ext uri="{FF2B5EF4-FFF2-40B4-BE49-F238E27FC236}">
                <a16:creationId xmlns:a16="http://schemas.microsoft.com/office/drawing/2014/main" id="{6DFD9E21-70B9-CAEB-E271-7DDB4354563A}"/>
              </a:ext>
            </a:extLst>
          </p:cNvPr>
          <p:cNvSpPr/>
          <p:nvPr/>
        </p:nvSpPr>
        <p:spPr>
          <a:xfrm>
            <a:off x="9975507" y="2734349"/>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Why did you post this comment?</a:t>
            </a:r>
          </a:p>
        </p:txBody>
      </p:sp>
      <p:sp>
        <p:nvSpPr>
          <p:cNvPr id="7" name="Rounded Rectangular Callout 6">
            <a:extLst>
              <a:ext uri="{FF2B5EF4-FFF2-40B4-BE49-F238E27FC236}">
                <a16:creationId xmlns:a16="http://schemas.microsoft.com/office/drawing/2014/main" id="{5B47205E-76D7-FF9C-29DD-37BFC23F447A}"/>
              </a:ext>
            </a:extLst>
          </p:cNvPr>
          <p:cNvSpPr/>
          <p:nvPr/>
        </p:nvSpPr>
        <p:spPr>
          <a:xfrm>
            <a:off x="9968001" y="4781990"/>
            <a:ext cx="2048204" cy="1357508"/>
          </a:xfrm>
          <a:prstGeom prst="wedgeRoundRectCallout">
            <a:avLst>
              <a:gd name="adj1" fmla="val -30566"/>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(Ignores post and blocks bully)</a:t>
            </a:r>
          </a:p>
        </p:txBody>
      </p:sp>
      <p:sp>
        <p:nvSpPr>
          <p:cNvPr id="8" name="TextBox 7">
            <a:extLst>
              <a:ext uri="{FF2B5EF4-FFF2-40B4-BE49-F238E27FC236}">
                <a16:creationId xmlns:a16="http://schemas.microsoft.com/office/drawing/2014/main" id="{A340DE8E-CED7-3AD6-AA53-301E63188A7A}"/>
              </a:ext>
            </a:extLst>
          </p:cNvPr>
          <p:cNvSpPr txBox="1"/>
          <p:nvPr/>
        </p:nvSpPr>
        <p:spPr>
          <a:xfrm>
            <a:off x="2048900" y="5924370"/>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TROLLING</a:t>
            </a:r>
          </a:p>
        </p:txBody>
      </p:sp>
      <p:sp>
        <p:nvSpPr>
          <p:cNvPr id="9" name="Left-right Arrow 8">
            <a:extLst>
              <a:ext uri="{FF2B5EF4-FFF2-40B4-BE49-F238E27FC236}">
                <a16:creationId xmlns:a16="http://schemas.microsoft.com/office/drawing/2014/main" id="{905F365D-57A6-9B64-F310-855CB615A594}"/>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1" name="Picture 10" descr="Icon&#10;&#10;Description automatically generated">
            <a:extLst>
              <a:ext uri="{FF2B5EF4-FFF2-40B4-BE49-F238E27FC236}">
                <a16:creationId xmlns:a16="http://schemas.microsoft.com/office/drawing/2014/main" id="{ED79B22F-92A8-5EAC-58C7-D2D4E00EA112}"/>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BEC9434E-0E5A-546B-BF14-171F16BE9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E8B9B8D8-99CC-EB9B-7CAD-BFB3AA7C4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002D097A-DE00-CE7D-4F63-C14632369209}"/>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BC43DD4-58D7-BDEC-1337-C8B198F8D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E22B894B-D9F3-E1B1-EA0E-7898C0DF47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15141060-3B18-99DD-293F-724F2E40B19D}"/>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CAD8A4F2-BDCD-BB91-0115-5F9FE4F2182F}"/>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FB6CDDA9-44F9-78DB-0313-9C6D8B90AFCD}"/>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F76ACDD4-262D-F53E-1E50-0CDCC52D8999}"/>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201FDC82-35F7-4C7F-BA35-5CF280DA97B5}"/>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57A92541-0372-08D0-3232-1DCE2C08E9D8}"/>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8D68973D-27DC-884C-E478-14BCC6D434C9}"/>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A4FBF53B-E4CE-D9A2-B0A0-03F5337E2E5C}"/>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Tree>
    <p:extLst>
      <p:ext uri="{BB962C8B-B14F-4D97-AF65-F5344CB8AC3E}">
        <p14:creationId xmlns:p14="http://schemas.microsoft.com/office/powerpoint/2010/main" val="17614422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Practice</a:t>
            </a:r>
          </a:p>
        </p:txBody>
      </p:sp>
      <p:sp>
        <p:nvSpPr>
          <p:cNvPr id="8" name="TextBox 7">
            <a:extLst>
              <a:ext uri="{FF2B5EF4-FFF2-40B4-BE49-F238E27FC236}">
                <a16:creationId xmlns:a16="http://schemas.microsoft.com/office/drawing/2014/main" id="{A340DE8E-CED7-3AD6-AA53-301E63188A7A}"/>
              </a:ext>
            </a:extLst>
          </p:cNvPr>
          <p:cNvSpPr txBox="1"/>
          <p:nvPr/>
        </p:nvSpPr>
        <p:spPr>
          <a:xfrm>
            <a:off x="3834322" y="5511760"/>
            <a:ext cx="4702004" cy="1015663"/>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DIFFICULT INTERACTIONS</a:t>
            </a:r>
          </a:p>
        </p:txBody>
      </p:sp>
      <p:sp>
        <p:nvSpPr>
          <p:cNvPr id="9" name="Left-right Arrow 8">
            <a:extLst>
              <a:ext uri="{FF2B5EF4-FFF2-40B4-BE49-F238E27FC236}">
                <a16:creationId xmlns:a16="http://schemas.microsoft.com/office/drawing/2014/main" id="{905F365D-57A6-9B64-F310-855CB615A594}"/>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1" name="Picture 10" descr="Icon&#10;&#10;Description automatically generated">
            <a:extLst>
              <a:ext uri="{FF2B5EF4-FFF2-40B4-BE49-F238E27FC236}">
                <a16:creationId xmlns:a16="http://schemas.microsoft.com/office/drawing/2014/main" id="{ED79B22F-92A8-5EAC-58C7-D2D4E00EA112}"/>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BEC9434E-0E5A-546B-BF14-171F16BE9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E8B9B8D8-99CC-EB9B-7CAD-BFB3AA7C4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002D097A-DE00-CE7D-4F63-C14632369209}"/>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BC43DD4-58D7-BDEC-1337-C8B198F8D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E22B894B-D9F3-E1B1-EA0E-7898C0DF47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15141060-3B18-99DD-293F-724F2E40B19D}"/>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CAD8A4F2-BDCD-BB91-0115-5F9FE4F2182F}"/>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FB6CDDA9-44F9-78DB-0313-9C6D8B90AFCD}"/>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F76ACDD4-262D-F53E-1E50-0CDCC52D8999}"/>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201FDC82-35F7-4C7F-BA35-5CF280DA97B5}"/>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57A92541-0372-08D0-3232-1DCE2C08E9D8}"/>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8D68973D-27DC-884C-E478-14BCC6D434C9}"/>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A4FBF53B-E4CE-D9A2-B0A0-03F5337E2E5C}"/>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
        <p:nvSpPr>
          <p:cNvPr id="4" name="Rounded Rectangular Callout 3">
            <a:extLst>
              <a:ext uri="{FF2B5EF4-FFF2-40B4-BE49-F238E27FC236}">
                <a16:creationId xmlns:a16="http://schemas.microsoft.com/office/drawing/2014/main" id="{B68859F3-59AC-F518-9FDC-B8378B43C45A}"/>
              </a:ext>
            </a:extLst>
          </p:cNvPr>
          <p:cNvSpPr/>
          <p:nvPr/>
        </p:nvSpPr>
        <p:spPr>
          <a:xfrm>
            <a:off x="9975507" y="2734349"/>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 am not prepared to talk to you at the moment.</a:t>
            </a:r>
          </a:p>
        </p:txBody>
      </p:sp>
      <p:sp>
        <p:nvSpPr>
          <p:cNvPr id="5" name="Rounded Rectangular Callout 4">
            <a:extLst>
              <a:ext uri="{FF2B5EF4-FFF2-40B4-BE49-F238E27FC236}">
                <a16:creationId xmlns:a16="http://schemas.microsoft.com/office/drawing/2014/main" id="{1D066EB8-AE9E-11A4-E745-2B0EE9505F99}"/>
              </a:ext>
            </a:extLst>
          </p:cNvPr>
          <p:cNvSpPr/>
          <p:nvPr/>
        </p:nvSpPr>
        <p:spPr>
          <a:xfrm>
            <a:off x="321274" y="455946"/>
            <a:ext cx="212369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such a loser!</a:t>
            </a:r>
          </a:p>
        </p:txBody>
      </p:sp>
      <p:sp>
        <p:nvSpPr>
          <p:cNvPr id="6" name="Rounded Rectangular Callout 5">
            <a:extLst>
              <a:ext uri="{FF2B5EF4-FFF2-40B4-BE49-F238E27FC236}">
                <a16:creationId xmlns:a16="http://schemas.microsoft.com/office/drawing/2014/main" id="{FDFCA6AF-67F3-040A-AD57-E667B30E70EF}"/>
              </a:ext>
            </a:extLst>
          </p:cNvPr>
          <p:cNvSpPr/>
          <p:nvPr/>
        </p:nvSpPr>
        <p:spPr>
          <a:xfrm>
            <a:off x="123322" y="4964023"/>
            <a:ext cx="2048204" cy="1357508"/>
          </a:xfrm>
          <a:prstGeom prst="wedgeRoundRectCallout">
            <a:avLst>
              <a:gd name="adj1" fmla="val 41715"/>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never listen to what I have to say!</a:t>
            </a:r>
          </a:p>
        </p:txBody>
      </p:sp>
    </p:spTree>
    <p:extLst>
      <p:ext uri="{BB962C8B-B14F-4D97-AF65-F5344CB8AC3E}">
        <p14:creationId xmlns:p14="http://schemas.microsoft.com/office/powerpoint/2010/main" val="37064345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F0B3B-E42D-5A11-5F57-FAF42F02133A}"/>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C60AFCF-8C6C-E420-C277-148E2A057E23}"/>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Engage</a:t>
            </a:r>
          </a:p>
        </p:txBody>
      </p:sp>
      <p:sp>
        <p:nvSpPr>
          <p:cNvPr id="8" name="TextBox 7">
            <a:extLst>
              <a:ext uri="{FF2B5EF4-FFF2-40B4-BE49-F238E27FC236}">
                <a16:creationId xmlns:a16="http://schemas.microsoft.com/office/drawing/2014/main" id="{A340DE8E-CED7-3AD6-AA53-301E63188A7A}"/>
              </a:ext>
            </a:extLst>
          </p:cNvPr>
          <p:cNvSpPr txBox="1"/>
          <p:nvPr/>
        </p:nvSpPr>
        <p:spPr>
          <a:xfrm>
            <a:off x="3834322" y="5511760"/>
            <a:ext cx="4702004" cy="1015663"/>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DIFFICULT INTERACTIONS</a:t>
            </a:r>
          </a:p>
        </p:txBody>
      </p:sp>
      <p:sp>
        <p:nvSpPr>
          <p:cNvPr id="9" name="Left-right Arrow 8">
            <a:extLst>
              <a:ext uri="{FF2B5EF4-FFF2-40B4-BE49-F238E27FC236}">
                <a16:creationId xmlns:a16="http://schemas.microsoft.com/office/drawing/2014/main" id="{905F365D-57A6-9B64-F310-855CB615A594}"/>
              </a:ext>
            </a:extLst>
          </p:cNvPr>
          <p:cNvSpPr/>
          <p:nvPr/>
        </p:nvSpPr>
        <p:spPr>
          <a:xfrm rot="18987951">
            <a:off x="3843769" y="3310489"/>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pic>
        <p:nvPicPr>
          <p:cNvPr id="11" name="Picture 10" descr="Icon&#10;&#10;Description automatically generated">
            <a:extLst>
              <a:ext uri="{FF2B5EF4-FFF2-40B4-BE49-F238E27FC236}">
                <a16:creationId xmlns:a16="http://schemas.microsoft.com/office/drawing/2014/main" id="{ED79B22F-92A8-5EAC-58C7-D2D4E00EA112}"/>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2367518" y="4845336"/>
            <a:ext cx="1008112" cy="142321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BEC9434E-0E5A-546B-BF14-171F16BE9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7519" y="2730844"/>
            <a:ext cx="1224137" cy="1636263"/>
          </a:xfrm>
          <a:prstGeom prst="rect">
            <a:avLst/>
          </a:prstGeom>
        </p:spPr>
      </p:pic>
      <p:pic>
        <p:nvPicPr>
          <p:cNvPr id="13" name="Picture 12" descr="Icon&#10;&#10;Description automatically generated">
            <a:extLst>
              <a:ext uri="{FF2B5EF4-FFF2-40B4-BE49-F238E27FC236}">
                <a16:creationId xmlns:a16="http://schemas.microsoft.com/office/drawing/2014/main" id="{E8B9B8D8-99CC-EB9B-7CAD-BFB3AA7C4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4968" y="503453"/>
            <a:ext cx="922172" cy="1636263"/>
          </a:xfrm>
          <a:prstGeom prst="rect">
            <a:avLst/>
          </a:prstGeom>
        </p:spPr>
      </p:pic>
      <p:pic>
        <p:nvPicPr>
          <p:cNvPr id="14" name="Picture 13" descr="Icon&#10;&#10;Description automatically generated">
            <a:extLst>
              <a:ext uri="{FF2B5EF4-FFF2-40B4-BE49-F238E27FC236}">
                <a16:creationId xmlns:a16="http://schemas.microsoft.com/office/drawing/2014/main" id="{002D097A-DE00-CE7D-4F63-C14632369209}"/>
              </a:ext>
            </a:extLst>
          </p:cNvPr>
          <p:cNvPicPr>
            <a:picLocks noChangeAspect="1"/>
          </p:cNvPicPr>
          <p:nvPr/>
        </p:nvPicPr>
        <p:blipFill rotWithShape="1">
          <a:blip r:embed="rId3">
            <a:extLst>
              <a:ext uri="{28A0092B-C50C-407E-A947-70E740481C1C}">
                <a14:useLocalDpi xmlns:a14="http://schemas.microsoft.com/office/drawing/2010/main" val="0"/>
              </a:ext>
            </a:extLst>
          </a:blip>
          <a:srcRect l="20051" t="16581" r="17466" b="17093"/>
          <a:stretch/>
        </p:blipFill>
        <p:spPr>
          <a:xfrm>
            <a:off x="8955037" y="4902072"/>
            <a:ext cx="1008112" cy="142321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BC43DD4-58D7-BDEC-1337-C8B198F8D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863" y="2696569"/>
            <a:ext cx="1224138" cy="1636263"/>
          </a:xfrm>
          <a:prstGeom prst="rect">
            <a:avLst/>
          </a:prstGeom>
        </p:spPr>
      </p:pic>
      <p:pic>
        <p:nvPicPr>
          <p:cNvPr id="16" name="Picture 15" descr="Icon&#10;&#10;Description automatically generated">
            <a:extLst>
              <a:ext uri="{FF2B5EF4-FFF2-40B4-BE49-F238E27FC236}">
                <a16:creationId xmlns:a16="http://schemas.microsoft.com/office/drawing/2014/main" id="{E22B894B-D9F3-E1B1-EA0E-7898C0DF47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485" y="470460"/>
            <a:ext cx="922173" cy="1636263"/>
          </a:xfrm>
          <a:prstGeom prst="rect">
            <a:avLst/>
          </a:prstGeom>
        </p:spPr>
      </p:pic>
      <p:sp>
        <p:nvSpPr>
          <p:cNvPr id="17" name="TextBox 16">
            <a:extLst>
              <a:ext uri="{FF2B5EF4-FFF2-40B4-BE49-F238E27FC236}">
                <a16:creationId xmlns:a16="http://schemas.microsoft.com/office/drawing/2014/main" id="{15141060-3B18-99DD-293F-724F2E40B19D}"/>
              </a:ext>
            </a:extLst>
          </p:cNvPr>
          <p:cNvSpPr txBox="1"/>
          <p:nvPr/>
        </p:nvSpPr>
        <p:spPr>
          <a:xfrm>
            <a:off x="1963717" y="2158061"/>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18" name="TextBox 17">
            <a:extLst>
              <a:ext uri="{FF2B5EF4-FFF2-40B4-BE49-F238E27FC236}">
                <a16:creationId xmlns:a16="http://schemas.microsoft.com/office/drawing/2014/main" id="{CAD8A4F2-BDCD-BB91-0115-5F9FE4F2182F}"/>
              </a:ext>
            </a:extLst>
          </p:cNvPr>
          <p:cNvSpPr txBox="1"/>
          <p:nvPr/>
        </p:nvSpPr>
        <p:spPr>
          <a:xfrm>
            <a:off x="1963717" y="4372140"/>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19" name="TextBox 18">
            <a:extLst>
              <a:ext uri="{FF2B5EF4-FFF2-40B4-BE49-F238E27FC236}">
                <a16:creationId xmlns:a16="http://schemas.microsoft.com/office/drawing/2014/main" id="{FB6CDDA9-44F9-78DB-0313-9C6D8B90AFCD}"/>
              </a:ext>
            </a:extLst>
          </p:cNvPr>
          <p:cNvSpPr txBox="1"/>
          <p:nvPr/>
        </p:nvSpPr>
        <p:spPr>
          <a:xfrm>
            <a:off x="2002722"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0" name="TextBox 19">
            <a:extLst>
              <a:ext uri="{FF2B5EF4-FFF2-40B4-BE49-F238E27FC236}">
                <a16:creationId xmlns:a16="http://schemas.microsoft.com/office/drawing/2014/main" id="{F76ACDD4-262D-F53E-1E50-0CDCC52D8999}"/>
              </a:ext>
            </a:extLst>
          </p:cNvPr>
          <p:cNvSpPr txBox="1"/>
          <p:nvPr/>
        </p:nvSpPr>
        <p:spPr>
          <a:xfrm>
            <a:off x="8544272" y="2154504"/>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AGGRESSIVE</a:t>
            </a:r>
          </a:p>
        </p:txBody>
      </p:sp>
      <p:sp>
        <p:nvSpPr>
          <p:cNvPr id="21" name="TextBox 20">
            <a:extLst>
              <a:ext uri="{FF2B5EF4-FFF2-40B4-BE49-F238E27FC236}">
                <a16:creationId xmlns:a16="http://schemas.microsoft.com/office/drawing/2014/main" id="{201FDC82-35F7-4C7F-BA35-5CF280DA97B5}"/>
              </a:ext>
            </a:extLst>
          </p:cNvPr>
          <p:cNvSpPr txBox="1"/>
          <p:nvPr/>
        </p:nvSpPr>
        <p:spPr>
          <a:xfrm>
            <a:off x="8544272" y="4367107"/>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ASSERTIVE</a:t>
            </a:r>
          </a:p>
        </p:txBody>
      </p:sp>
      <p:sp>
        <p:nvSpPr>
          <p:cNvPr id="23" name="TextBox 22">
            <a:extLst>
              <a:ext uri="{FF2B5EF4-FFF2-40B4-BE49-F238E27FC236}">
                <a16:creationId xmlns:a16="http://schemas.microsoft.com/office/drawing/2014/main" id="{57A92541-0372-08D0-3232-1DCE2C08E9D8}"/>
              </a:ext>
            </a:extLst>
          </p:cNvPr>
          <p:cNvSpPr txBox="1"/>
          <p:nvPr/>
        </p:nvSpPr>
        <p:spPr>
          <a:xfrm>
            <a:off x="8563594" y="6244348"/>
            <a:ext cx="1815714"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SUBMISSIVE</a:t>
            </a:r>
          </a:p>
        </p:txBody>
      </p:sp>
      <p:sp>
        <p:nvSpPr>
          <p:cNvPr id="25" name="Left-right Arrow 24">
            <a:extLst>
              <a:ext uri="{FF2B5EF4-FFF2-40B4-BE49-F238E27FC236}">
                <a16:creationId xmlns:a16="http://schemas.microsoft.com/office/drawing/2014/main" id="{8D68973D-27DC-884C-E478-14BCC6D434C9}"/>
              </a:ext>
            </a:extLst>
          </p:cNvPr>
          <p:cNvSpPr/>
          <p:nvPr/>
        </p:nvSpPr>
        <p:spPr>
          <a:xfrm rot="2503344">
            <a:off x="3756959" y="3360955"/>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PROBLEMATIC               INTERACTION</a:t>
            </a:r>
          </a:p>
        </p:txBody>
      </p:sp>
      <p:sp>
        <p:nvSpPr>
          <p:cNvPr id="26" name="Left-right Arrow 25">
            <a:extLst>
              <a:ext uri="{FF2B5EF4-FFF2-40B4-BE49-F238E27FC236}">
                <a16:creationId xmlns:a16="http://schemas.microsoft.com/office/drawing/2014/main" id="{A4FBF53B-E4CE-D9A2-B0A0-03F5337E2E5C}"/>
              </a:ext>
            </a:extLst>
          </p:cNvPr>
          <p:cNvSpPr/>
          <p:nvPr/>
        </p:nvSpPr>
        <p:spPr>
          <a:xfrm>
            <a:off x="3777361" y="3360957"/>
            <a:ext cx="4925427" cy="637729"/>
          </a:xfrm>
          <a:prstGeom prst="leftRight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Rounded MT Bold" panose="020F0704030504030204" pitchFamily="34" charset="77"/>
              </a:rPr>
              <a:t>IDEAL INTERACTION</a:t>
            </a:r>
          </a:p>
        </p:txBody>
      </p:sp>
      <p:sp>
        <p:nvSpPr>
          <p:cNvPr id="4" name="Rounded Rectangular Callout 3">
            <a:extLst>
              <a:ext uri="{FF2B5EF4-FFF2-40B4-BE49-F238E27FC236}">
                <a16:creationId xmlns:a16="http://schemas.microsoft.com/office/drawing/2014/main" id="{E72EC71C-BE43-8AC7-599C-043FC2161D08}"/>
              </a:ext>
            </a:extLst>
          </p:cNvPr>
          <p:cNvSpPr/>
          <p:nvPr/>
        </p:nvSpPr>
        <p:spPr>
          <a:xfrm>
            <a:off x="321274" y="455946"/>
            <a:ext cx="2123694" cy="1357508"/>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are such a loser!</a:t>
            </a:r>
          </a:p>
        </p:txBody>
      </p:sp>
      <p:sp>
        <p:nvSpPr>
          <p:cNvPr id="6" name="Rounded Rectangular Callout 5">
            <a:extLst>
              <a:ext uri="{FF2B5EF4-FFF2-40B4-BE49-F238E27FC236}">
                <a16:creationId xmlns:a16="http://schemas.microsoft.com/office/drawing/2014/main" id="{39CD9654-AB63-1504-23D9-ACE592F97F31}"/>
              </a:ext>
            </a:extLst>
          </p:cNvPr>
          <p:cNvSpPr/>
          <p:nvPr/>
        </p:nvSpPr>
        <p:spPr>
          <a:xfrm>
            <a:off x="9975507" y="2734349"/>
            <a:ext cx="2048204" cy="1357508"/>
          </a:xfrm>
          <a:prstGeom prst="wedgeRoundRectCallout">
            <a:avLst>
              <a:gd name="adj1" fmla="val -31274"/>
              <a:gd name="adj2" fmla="val 726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Why did you say this to me, it is not ok with me.</a:t>
            </a:r>
          </a:p>
        </p:txBody>
      </p:sp>
      <p:sp>
        <p:nvSpPr>
          <p:cNvPr id="7" name="Rounded Rectangular Callout 6">
            <a:extLst>
              <a:ext uri="{FF2B5EF4-FFF2-40B4-BE49-F238E27FC236}">
                <a16:creationId xmlns:a16="http://schemas.microsoft.com/office/drawing/2014/main" id="{9733DAD4-08AC-2034-B8A4-0447992CA80B}"/>
              </a:ext>
            </a:extLst>
          </p:cNvPr>
          <p:cNvSpPr/>
          <p:nvPr/>
        </p:nvSpPr>
        <p:spPr>
          <a:xfrm>
            <a:off x="123322" y="4964023"/>
            <a:ext cx="2048204" cy="1357508"/>
          </a:xfrm>
          <a:prstGeom prst="wedgeRoundRectCallout">
            <a:avLst>
              <a:gd name="adj1" fmla="val 41715"/>
              <a:gd name="adj2" fmla="val 7161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You never listen to what I have to say!</a:t>
            </a:r>
          </a:p>
        </p:txBody>
      </p:sp>
    </p:spTree>
    <p:extLst>
      <p:ext uri="{BB962C8B-B14F-4D97-AF65-F5344CB8AC3E}">
        <p14:creationId xmlns:p14="http://schemas.microsoft.com/office/powerpoint/2010/main" val="1253143866"/>
      </p:ext>
    </p:extLst>
  </p:cSld>
  <p:clrMapOvr>
    <a:masterClrMapping/>
  </p:clrMapOvr>
  <mc:AlternateContent xmlns:mc="http://schemas.openxmlformats.org/markup-compatibility/2006" xmlns:p14="http://schemas.microsoft.com/office/powerpoint/2010/main">
    <mc:Choice Requires="p14">
      <p:transition spd="slow" p14:dur="3000" advTm="41898"/>
    </mc:Choice>
    <mc:Fallback xmlns="">
      <p:transition spd="slow" advTm="41898"/>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19" name="Picture 2" descr="02">
            <a:extLst>
              <a:ext uri="{FF2B5EF4-FFF2-40B4-BE49-F238E27FC236}">
                <a16:creationId xmlns:a16="http://schemas.microsoft.com/office/drawing/2014/main" id="{EE5C2240-8C8C-4EDF-A572-45EBD6680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57" t="13869" r="10515" b="6273"/>
          <a:stretch>
            <a:fillRect/>
          </a:stretch>
        </p:blipFill>
        <p:spPr bwMode="auto">
          <a:xfrm>
            <a:off x="3336179" y="1564092"/>
            <a:ext cx="5162850" cy="393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65CDA6E-815F-F28B-7D5B-6CBAE923244C}"/>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5. Identifying our partners</a:t>
            </a:r>
          </a:p>
        </p:txBody>
      </p:sp>
      <p:sp>
        <p:nvSpPr>
          <p:cNvPr id="5" name="TextBox 4">
            <a:extLst>
              <a:ext uri="{FF2B5EF4-FFF2-40B4-BE49-F238E27FC236}">
                <a16:creationId xmlns:a16="http://schemas.microsoft.com/office/drawing/2014/main" id="{52D97B83-318B-3CD5-D452-0FFC937D3E9E}"/>
              </a:ext>
            </a:extLst>
          </p:cNvPr>
          <p:cNvSpPr txBox="1"/>
          <p:nvPr/>
        </p:nvSpPr>
        <p:spPr>
          <a:xfrm>
            <a:off x="1663542" y="5501572"/>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BUILDING WIN/WIN PARTNERSHIPS</a:t>
            </a:r>
          </a:p>
        </p:txBody>
      </p:sp>
    </p:spTree>
    <p:extLst>
      <p:ext uri="{BB962C8B-B14F-4D97-AF65-F5344CB8AC3E}">
        <p14:creationId xmlns:p14="http://schemas.microsoft.com/office/powerpoint/2010/main" val="40509968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D4445E-C61B-0A43-CF9B-977100B2BC16}"/>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01379" name="Line 4">
            <a:extLst>
              <a:ext uri="{FF2B5EF4-FFF2-40B4-BE49-F238E27FC236}">
                <a16:creationId xmlns:a16="http://schemas.microsoft.com/office/drawing/2014/main" id="{B4DBE4EF-06B0-B9C8-261B-6948BD4D5698}"/>
              </a:ext>
            </a:extLst>
          </p:cNvPr>
          <p:cNvSpPr>
            <a:spLocks noChangeShapeType="1"/>
          </p:cNvSpPr>
          <p:nvPr/>
        </p:nvSpPr>
        <p:spPr bwMode="auto">
          <a:xfrm flipV="1">
            <a:off x="2334344" y="1574951"/>
            <a:ext cx="0" cy="4038600"/>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0" name="Line 5">
            <a:extLst>
              <a:ext uri="{FF2B5EF4-FFF2-40B4-BE49-F238E27FC236}">
                <a16:creationId xmlns:a16="http://schemas.microsoft.com/office/drawing/2014/main" id="{D6283F45-4802-A9DE-DFA7-9DB6032DE265}"/>
              </a:ext>
            </a:extLst>
          </p:cNvPr>
          <p:cNvSpPr>
            <a:spLocks noChangeShapeType="1"/>
          </p:cNvSpPr>
          <p:nvPr/>
        </p:nvSpPr>
        <p:spPr bwMode="auto">
          <a:xfrm>
            <a:off x="2334344" y="5613553"/>
            <a:ext cx="7543800" cy="15875"/>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1" name="Text Box 6">
            <a:extLst>
              <a:ext uri="{FF2B5EF4-FFF2-40B4-BE49-F238E27FC236}">
                <a16:creationId xmlns:a16="http://schemas.microsoft.com/office/drawing/2014/main" id="{36A5E24A-8B97-64D1-E675-FC96A878CED8}"/>
              </a:ext>
            </a:extLst>
          </p:cNvPr>
          <p:cNvSpPr txBox="1">
            <a:spLocks noChangeArrowheads="1"/>
          </p:cNvSpPr>
          <p:nvPr/>
        </p:nvSpPr>
        <p:spPr bwMode="auto">
          <a:xfrm rot="16200000">
            <a:off x="180585" y="3269628"/>
            <a:ext cx="35028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3000" dirty="0">
                <a:solidFill>
                  <a:srgbClr val="3E0099"/>
                </a:solidFill>
                <a:latin typeface="Arial Rounded MT Bold" panose="020F0704030504030204" pitchFamily="34" charset="77"/>
              </a:rPr>
              <a:t>MY SELF ESTEEM</a:t>
            </a:r>
          </a:p>
        </p:txBody>
      </p:sp>
      <p:sp>
        <p:nvSpPr>
          <p:cNvPr id="101382" name="Text Box 7">
            <a:extLst>
              <a:ext uri="{FF2B5EF4-FFF2-40B4-BE49-F238E27FC236}">
                <a16:creationId xmlns:a16="http://schemas.microsoft.com/office/drawing/2014/main" id="{666AAA25-66FB-5956-6FF2-A43C819BBEBE}"/>
              </a:ext>
            </a:extLst>
          </p:cNvPr>
          <p:cNvSpPr txBox="1">
            <a:spLocks noChangeArrowheads="1"/>
          </p:cNvSpPr>
          <p:nvPr/>
        </p:nvSpPr>
        <p:spPr bwMode="auto">
          <a:xfrm>
            <a:off x="3719611" y="5733293"/>
            <a:ext cx="45541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algn="ctr" eaLnBrk="1" hangingPunct="1">
              <a:spcBef>
                <a:spcPct val="0"/>
              </a:spcBef>
              <a:buFontTx/>
              <a:buNone/>
            </a:pPr>
            <a:r>
              <a:rPr lang="en-US" altLang="en-US" sz="3000" dirty="0">
                <a:solidFill>
                  <a:srgbClr val="3E0099"/>
                </a:solidFill>
                <a:latin typeface="Arial Rounded MT Bold" panose="020F0704030504030204" pitchFamily="34" charset="77"/>
              </a:rPr>
              <a:t>OTHERS SELF ESTEEM</a:t>
            </a:r>
          </a:p>
        </p:txBody>
      </p:sp>
      <p:sp>
        <p:nvSpPr>
          <p:cNvPr id="7" name="TextBox 6">
            <a:extLst>
              <a:ext uri="{FF2B5EF4-FFF2-40B4-BE49-F238E27FC236}">
                <a16:creationId xmlns:a16="http://schemas.microsoft.com/office/drawing/2014/main" id="{4CB2917A-3EC2-8362-43A6-84A3FA9831E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Building win/win partnerships</a:t>
            </a:r>
          </a:p>
        </p:txBody>
      </p:sp>
      <p:pic>
        <p:nvPicPr>
          <p:cNvPr id="8" name="Picture 2" descr="02">
            <a:extLst>
              <a:ext uri="{FF2B5EF4-FFF2-40B4-BE49-F238E27FC236}">
                <a16:creationId xmlns:a16="http://schemas.microsoft.com/office/drawing/2014/main" id="{EAF397B4-B8B2-EBE8-131C-6A5708A58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57" t="13869" r="10515" b="6273"/>
          <a:stretch>
            <a:fillRect/>
          </a:stretch>
        </p:blipFill>
        <p:spPr bwMode="auto">
          <a:xfrm>
            <a:off x="3336179" y="1564092"/>
            <a:ext cx="5162850" cy="393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D4445E-C61B-0A43-CF9B-977100B2BC16}"/>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01379" name="Line 4">
            <a:extLst>
              <a:ext uri="{FF2B5EF4-FFF2-40B4-BE49-F238E27FC236}">
                <a16:creationId xmlns:a16="http://schemas.microsoft.com/office/drawing/2014/main" id="{B4DBE4EF-06B0-B9C8-261B-6948BD4D5698}"/>
              </a:ext>
            </a:extLst>
          </p:cNvPr>
          <p:cNvSpPr>
            <a:spLocks noChangeShapeType="1"/>
          </p:cNvSpPr>
          <p:nvPr/>
        </p:nvSpPr>
        <p:spPr bwMode="auto">
          <a:xfrm flipV="1">
            <a:off x="2334344" y="1574951"/>
            <a:ext cx="0" cy="4038600"/>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0" name="Line 5">
            <a:extLst>
              <a:ext uri="{FF2B5EF4-FFF2-40B4-BE49-F238E27FC236}">
                <a16:creationId xmlns:a16="http://schemas.microsoft.com/office/drawing/2014/main" id="{D6283F45-4802-A9DE-DFA7-9DB6032DE265}"/>
              </a:ext>
            </a:extLst>
          </p:cNvPr>
          <p:cNvSpPr>
            <a:spLocks noChangeShapeType="1"/>
          </p:cNvSpPr>
          <p:nvPr/>
        </p:nvSpPr>
        <p:spPr bwMode="auto">
          <a:xfrm>
            <a:off x="2334344" y="5613553"/>
            <a:ext cx="7543800" cy="15875"/>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1" name="Text Box 6">
            <a:extLst>
              <a:ext uri="{FF2B5EF4-FFF2-40B4-BE49-F238E27FC236}">
                <a16:creationId xmlns:a16="http://schemas.microsoft.com/office/drawing/2014/main" id="{36A5E24A-8B97-64D1-E675-FC96A878CED8}"/>
              </a:ext>
            </a:extLst>
          </p:cNvPr>
          <p:cNvSpPr txBox="1">
            <a:spLocks noChangeArrowheads="1"/>
          </p:cNvSpPr>
          <p:nvPr/>
        </p:nvSpPr>
        <p:spPr bwMode="auto">
          <a:xfrm rot="16200000">
            <a:off x="180585" y="3269628"/>
            <a:ext cx="35028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3000" dirty="0">
                <a:solidFill>
                  <a:srgbClr val="3E0099"/>
                </a:solidFill>
                <a:latin typeface="Arial Rounded MT Bold" panose="020F0704030504030204" pitchFamily="34" charset="77"/>
              </a:rPr>
              <a:t>MY SELF ESTEEM</a:t>
            </a:r>
          </a:p>
        </p:txBody>
      </p:sp>
      <p:sp>
        <p:nvSpPr>
          <p:cNvPr id="101382" name="Text Box 7">
            <a:extLst>
              <a:ext uri="{FF2B5EF4-FFF2-40B4-BE49-F238E27FC236}">
                <a16:creationId xmlns:a16="http://schemas.microsoft.com/office/drawing/2014/main" id="{666AAA25-66FB-5956-6FF2-A43C819BBEBE}"/>
              </a:ext>
            </a:extLst>
          </p:cNvPr>
          <p:cNvSpPr txBox="1">
            <a:spLocks noChangeArrowheads="1"/>
          </p:cNvSpPr>
          <p:nvPr/>
        </p:nvSpPr>
        <p:spPr bwMode="auto">
          <a:xfrm>
            <a:off x="3719611" y="5733293"/>
            <a:ext cx="45541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algn="ctr" eaLnBrk="1" hangingPunct="1">
              <a:spcBef>
                <a:spcPct val="0"/>
              </a:spcBef>
              <a:buFontTx/>
              <a:buNone/>
            </a:pPr>
            <a:r>
              <a:rPr lang="en-US" altLang="en-US" sz="3000" dirty="0">
                <a:solidFill>
                  <a:srgbClr val="3E0099"/>
                </a:solidFill>
                <a:latin typeface="Arial Rounded MT Bold" panose="020F0704030504030204" pitchFamily="34" charset="77"/>
              </a:rPr>
              <a:t>OTHERS SELF ESTEEM</a:t>
            </a:r>
          </a:p>
        </p:txBody>
      </p:sp>
      <p:sp>
        <p:nvSpPr>
          <p:cNvPr id="323593" name="Rectangle 9">
            <a:extLst>
              <a:ext uri="{FF2B5EF4-FFF2-40B4-BE49-F238E27FC236}">
                <a16:creationId xmlns:a16="http://schemas.microsoft.com/office/drawing/2014/main" id="{B3FD7DD7-0AB7-437B-1E81-462F4A018C30}"/>
              </a:ext>
            </a:extLst>
          </p:cNvPr>
          <p:cNvSpPr>
            <a:spLocks noChangeArrowheads="1"/>
          </p:cNvSpPr>
          <p:nvPr/>
        </p:nvSpPr>
        <p:spPr bwMode="auto">
          <a:xfrm>
            <a:off x="3064480" y="1808180"/>
            <a:ext cx="5296348" cy="10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3000" dirty="0">
                <a:solidFill>
                  <a:srgbClr val="3E0099"/>
                </a:solidFill>
                <a:latin typeface="Arial Rounded MT Bold" panose="020F0704030504030204" pitchFamily="34" charset="77"/>
              </a:rPr>
              <a:t>Confrontation Win/Lose</a:t>
            </a:r>
          </a:p>
        </p:txBody>
      </p:sp>
      <p:sp>
        <p:nvSpPr>
          <p:cNvPr id="323594" name="Text Box 10">
            <a:extLst>
              <a:ext uri="{FF2B5EF4-FFF2-40B4-BE49-F238E27FC236}">
                <a16:creationId xmlns:a16="http://schemas.microsoft.com/office/drawing/2014/main" id="{2D2277FB-9F07-A98C-F0DA-DCBA181B79C0}"/>
              </a:ext>
            </a:extLst>
          </p:cNvPr>
          <p:cNvSpPr txBox="1">
            <a:spLocks noChangeArrowheads="1"/>
          </p:cNvSpPr>
          <p:nvPr/>
        </p:nvSpPr>
        <p:spPr bwMode="auto">
          <a:xfrm>
            <a:off x="2334344" y="1563445"/>
            <a:ext cx="8370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8000" dirty="0">
                <a:solidFill>
                  <a:srgbClr val="3E0099"/>
                </a:solidFill>
                <a:latin typeface="Arial Rounded MT Bold" panose="020F0704030504030204" pitchFamily="34" charset="77"/>
                <a:sym typeface="Wingdings" pitchFamily="2" charset="2"/>
              </a:rPr>
              <a:t></a:t>
            </a:r>
          </a:p>
        </p:txBody>
      </p:sp>
      <p:sp>
        <p:nvSpPr>
          <p:cNvPr id="7" name="TextBox 6">
            <a:extLst>
              <a:ext uri="{FF2B5EF4-FFF2-40B4-BE49-F238E27FC236}">
                <a16:creationId xmlns:a16="http://schemas.microsoft.com/office/drawing/2014/main" id="{4CB2917A-3EC2-8362-43A6-84A3FA9831E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Building win/win partnerships</a:t>
            </a:r>
          </a:p>
        </p:txBody>
      </p:sp>
      <p:pic>
        <p:nvPicPr>
          <p:cNvPr id="5" name="Picture 4" descr="Icon&#10;&#10;Description automatically generated">
            <a:extLst>
              <a:ext uri="{FF2B5EF4-FFF2-40B4-BE49-F238E27FC236}">
                <a16:creationId xmlns:a16="http://schemas.microsoft.com/office/drawing/2014/main" id="{1651CFA8-1C27-F645-2804-97DCDF64F15B}"/>
              </a:ext>
            </a:extLst>
          </p:cNvPr>
          <p:cNvPicPr>
            <a:picLocks noChangeAspect="1"/>
          </p:cNvPicPr>
          <p:nvPr/>
        </p:nvPicPr>
        <p:blipFill>
          <a:blip r:embed="rId3"/>
          <a:stretch>
            <a:fillRect/>
          </a:stretch>
        </p:blipFill>
        <p:spPr>
          <a:xfrm>
            <a:off x="7994145" y="3243245"/>
            <a:ext cx="1601218" cy="2134958"/>
          </a:xfrm>
          <a:prstGeom prst="rect">
            <a:avLst/>
          </a:prstGeom>
        </p:spPr>
      </p:pic>
      <p:pic>
        <p:nvPicPr>
          <p:cNvPr id="13" name="Picture 12" descr="Icon&#10;&#10;Description automatically generated">
            <a:extLst>
              <a:ext uri="{FF2B5EF4-FFF2-40B4-BE49-F238E27FC236}">
                <a16:creationId xmlns:a16="http://schemas.microsoft.com/office/drawing/2014/main" id="{1071736C-0FDB-0191-5C5E-C9D846B650A2}"/>
              </a:ext>
            </a:extLst>
          </p:cNvPr>
          <p:cNvPicPr>
            <a:picLocks noChangeAspect="1"/>
          </p:cNvPicPr>
          <p:nvPr/>
        </p:nvPicPr>
        <p:blipFill>
          <a:blip r:embed="rId4"/>
          <a:stretch>
            <a:fillRect/>
          </a:stretch>
        </p:blipFill>
        <p:spPr>
          <a:xfrm>
            <a:off x="6759611" y="3231201"/>
            <a:ext cx="1601217" cy="2134956"/>
          </a:xfrm>
          <a:prstGeom prst="rect">
            <a:avLst/>
          </a:prstGeom>
        </p:spPr>
      </p:pic>
      <p:sp>
        <p:nvSpPr>
          <p:cNvPr id="8" name="Oval 7">
            <a:extLst>
              <a:ext uri="{FF2B5EF4-FFF2-40B4-BE49-F238E27FC236}">
                <a16:creationId xmlns:a16="http://schemas.microsoft.com/office/drawing/2014/main" id="{BFE85616-FA1C-E0D3-3FEC-A17BCC5537B8}"/>
              </a:ext>
            </a:extLst>
          </p:cNvPr>
          <p:cNvSpPr/>
          <p:nvPr/>
        </p:nvSpPr>
        <p:spPr>
          <a:xfrm>
            <a:off x="8671735" y="3780657"/>
            <a:ext cx="306360" cy="183099"/>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4" name="Oval 13">
            <a:extLst>
              <a:ext uri="{FF2B5EF4-FFF2-40B4-BE49-F238E27FC236}">
                <a16:creationId xmlns:a16="http://schemas.microsoft.com/office/drawing/2014/main" id="{46295BE0-9DA4-9412-12B6-759E0CEF5E82}"/>
              </a:ext>
            </a:extLst>
          </p:cNvPr>
          <p:cNvSpPr/>
          <p:nvPr/>
        </p:nvSpPr>
        <p:spPr>
          <a:xfrm>
            <a:off x="7335797" y="3615642"/>
            <a:ext cx="306360" cy="1830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5" name="Oval 14">
            <a:extLst>
              <a:ext uri="{FF2B5EF4-FFF2-40B4-BE49-F238E27FC236}">
                <a16:creationId xmlns:a16="http://schemas.microsoft.com/office/drawing/2014/main" id="{66825C4A-A527-2A34-00FD-506977047504}"/>
              </a:ext>
            </a:extLst>
          </p:cNvPr>
          <p:cNvSpPr/>
          <p:nvPr/>
        </p:nvSpPr>
        <p:spPr>
          <a:xfrm>
            <a:off x="7440344" y="3591452"/>
            <a:ext cx="306360" cy="1830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Rounded Rectangular Callout 15">
            <a:extLst>
              <a:ext uri="{FF2B5EF4-FFF2-40B4-BE49-F238E27FC236}">
                <a16:creationId xmlns:a16="http://schemas.microsoft.com/office/drawing/2014/main" id="{490B65A8-C69B-1268-91D8-0A384C7FCE27}"/>
              </a:ext>
            </a:extLst>
          </p:cNvPr>
          <p:cNvSpPr/>
          <p:nvPr/>
        </p:nvSpPr>
        <p:spPr>
          <a:xfrm>
            <a:off x="4543371" y="2865469"/>
            <a:ext cx="2481520" cy="963745"/>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So, this is how its going to work!</a:t>
            </a:r>
          </a:p>
        </p:txBody>
      </p:sp>
      <p:sp>
        <p:nvSpPr>
          <p:cNvPr id="17" name="Rounded Rectangular Callout 16">
            <a:extLst>
              <a:ext uri="{FF2B5EF4-FFF2-40B4-BE49-F238E27FC236}">
                <a16:creationId xmlns:a16="http://schemas.microsoft.com/office/drawing/2014/main" id="{39F849EB-4C57-10C1-ADB1-7990B9A2EBCA}"/>
              </a:ext>
            </a:extLst>
          </p:cNvPr>
          <p:cNvSpPr/>
          <p:nvPr/>
        </p:nvSpPr>
        <p:spPr>
          <a:xfrm>
            <a:off x="9440147" y="2865468"/>
            <a:ext cx="2339291" cy="963745"/>
          </a:xfrm>
          <a:prstGeom prst="wedgeRoundRectCallout">
            <a:avLst>
              <a:gd name="adj1" fmla="val -38586"/>
              <a:gd name="adj2" fmla="val 76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Ok, whatever you say</a:t>
            </a:r>
          </a:p>
        </p:txBody>
      </p:sp>
    </p:spTree>
    <p:extLst>
      <p:ext uri="{BB962C8B-B14F-4D97-AF65-F5344CB8AC3E}">
        <p14:creationId xmlns:p14="http://schemas.microsoft.com/office/powerpoint/2010/main" val="365443356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3" grpId="0"/>
      <p:bldP spid="8" grpId="0" animBg="1"/>
      <p:bldP spid="14" grpId="0"/>
      <p:bldP spid="15" grpId="0"/>
      <p:bldP spid="16"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D4445E-C61B-0A43-CF9B-977100B2BC16}"/>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01379" name="Line 4">
            <a:extLst>
              <a:ext uri="{FF2B5EF4-FFF2-40B4-BE49-F238E27FC236}">
                <a16:creationId xmlns:a16="http://schemas.microsoft.com/office/drawing/2014/main" id="{B4DBE4EF-06B0-B9C8-261B-6948BD4D5698}"/>
              </a:ext>
            </a:extLst>
          </p:cNvPr>
          <p:cNvSpPr>
            <a:spLocks noChangeShapeType="1"/>
          </p:cNvSpPr>
          <p:nvPr/>
        </p:nvSpPr>
        <p:spPr bwMode="auto">
          <a:xfrm flipV="1">
            <a:off x="2334344" y="1574951"/>
            <a:ext cx="0" cy="4038600"/>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0" name="Line 5">
            <a:extLst>
              <a:ext uri="{FF2B5EF4-FFF2-40B4-BE49-F238E27FC236}">
                <a16:creationId xmlns:a16="http://schemas.microsoft.com/office/drawing/2014/main" id="{D6283F45-4802-A9DE-DFA7-9DB6032DE265}"/>
              </a:ext>
            </a:extLst>
          </p:cNvPr>
          <p:cNvSpPr>
            <a:spLocks noChangeShapeType="1"/>
          </p:cNvSpPr>
          <p:nvPr/>
        </p:nvSpPr>
        <p:spPr bwMode="auto">
          <a:xfrm>
            <a:off x="2334344" y="5613553"/>
            <a:ext cx="7543800" cy="15875"/>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1" name="Text Box 6">
            <a:extLst>
              <a:ext uri="{FF2B5EF4-FFF2-40B4-BE49-F238E27FC236}">
                <a16:creationId xmlns:a16="http://schemas.microsoft.com/office/drawing/2014/main" id="{36A5E24A-8B97-64D1-E675-FC96A878CED8}"/>
              </a:ext>
            </a:extLst>
          </p:cNvPr>
          <p:cNvSpPr txBox="1">
            <a:spLocks noChangeArrowheads="1"/>
          </p:cNvSpPr>
          <p:nvPr/>
        </p:nvSpPr>
        <p:spPr bwMode="auto">
          <a:xfrm rot="16200000">
            <a:off x="180585" y="3269628"/>
            <a:ext cx="35028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3000" dirty="0">
                <a:solidFill>
                  <a:srgbClr val="3E0099"/>
                </a:solidFill>
                <a:latin typeface="Arial Rounded MT Bold" panose="020F0704030504030204" pitchFamily="34" charset="77"/>
              </a:rPr>
              <a:t>MY SELF ESTEEM</a:t>
            </a:r>
          </a:p>
        </p:txBody>
      </p:sp>
      <p:sp>
        <p:nvSpPr>
          <p:cNvPr id="101382" name="Text Box 7">
            <a:extLst>
              <a:ext uri="{FF2B5EF4-FFF2-40B4-BE49-F238E27FC236}">
                <a16:creationId xmlns:a16="http://schemas.microsoft.com/office/drawing/2014/main" id="{666AAA25-66FB-5956-6FF2-A43C819BBEBE}"/>
              </a:ext>
            </a:extLst>
          </p:cNvPr>
          <p:cNvSpPr txBox="1">
            <a:spLocks noChangeArrowheads="1"/>
          </p:cNvSpPr>
          <p:nvPr/>
        </p:nvSpPr>
        <p:spPr bwMode="auto">
          <a:xfrm>
            <a:off x="3719611" y="5733293"/>
            <a:ext cx="45541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algn="ctr" eaLnBrk="1" hangingPunct="1">
              <a:spcBef>
                <a:spcPct val="0"/>
              </a:spcBef>
              <a:buFontTx/>
              <a:buNone/>
            </a:pPr>
            <a:r>
              <a:rPr lang="en-US" altLang="en-US" sz="3000" dirty="0">
                <a:solidFill>
                  <a:srgbClr val="3E0099"/>
                </a:solidFill>
                <a:latin typeface="Arial Rounded MT Bold" panose="020F0704030504030204" pitchFamily="34" charset="77"/>
              </a:rPr>
              <a:t>OTHERS SELF ESTEEM</a:t>
            </a:r>
          </a:p>
        </p:txBody>
      </p:sp>
      <p:sp>
        <p:nvSpPr>
          <p:cNvPr id="7" name="TextBox 6">
            <a:extLst>
              <a:ext uri="{FF2B5EF4-FFF2-40B4-BE49-F238E27FC236}">
                <a16:creationId xmlns:a16="http://schemas.microsoft.com/office/drawing/2014/main" id="{4CB2917A-3EC2-8362-43A6-84A3FA9831E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Building win/win partnerships</a:t>
            </a:r>
          </a:p>
        </p:txBody>
      </p:sp>
      <p:pic>
        <p:nvPicPr>
          <p:cNvPr id="5" name="Picture 4" descr="Icon&#10;&#10;Description automatically generated">
            <a:extLst>
              <a:ext uri="{FF2B5EF4-FFF2-40B4-BE49-F238E27FC236}">
                <a16:creationId xmlns:a16="http://schemas.microsoft.com/office/drawing/2014/main" id="{1651CFA8-1C27-F645-2804-97DCDF64F15B}"/>
              </a:ext>
            </a:extLst>
          </p:cNvPr>
          <p:cNvPicPr>
            <a:picLocks noChangeAspect="1"/>
          </p:cNvPicPr>
          <p:nvPr/>
        </p:nvPicPr>
        <p:blipFill>
          <a:blip r:embed="rId3"/>
          <a:stretch>
            <a:fillRect/>
          </a:stretch>
        </p:blipFill>
        <p:spPr>
          <a:xfrm>
            <a:off x="6671268" y="2199039"/>
            <a:ext cx="1601218" cy="2134958"/>
          </a:xfrm>
          <a:prstGeom prst="rect">
            <a:avLst/>
          </a:prstGeom>
        </p:spPr>
      </p:pic>
      <p:pic>
        <p:nvPicPr>
          <p:cNvPr id="13" name="Picture 12" descr="Icon&#10;&#10;Description automatically generated">
            <a:extLst>
              <a:ext uri="{FF2B5EF4-FFF2-40B4-BE49-F238E27FC236}">
                <a16:creationId xmlns:a16="http://schemas.microsoft.com/office/drawing/2014/main" id="{1071736C-0FDB-0191-5C5E-C9D846B650A2}"/>
              </a:ext>
            </a:extLst>
          </p:cNvPr>
          <p:cNvPicPr>
            <a:picLocks noChangeAspect="1"/>
          </p:cNvPicPr>
          <p:nvPr/>
        </p:nvPicPr>
        <p:blipFill>
          <a:blip r:embed="rId4"/>
          <a:stretch>
            <a:fillRect/>
          </a:stretch>
        </p:blipFill>
        <p:spPr>
          <a:xfrm>
            <a:off x="5436734" y="2186995"/>
            <a:ext cx="1601217" cy="2134956"/>
          </a:xfrm>
          <a:prstGeom prst="rect">
            <a:avLst/>
          </a:prstGeom>
        </p:spPr>
      </p:pic>
      <p:sp>
        <p:nvSpPr>
          <p:cNvPr id="8" name="Oval 7">
            <a:extLst>
              <a:ext uri="{FF2B5EF4-FFF2-40B4-BE49-F238E27FC236}">
                <a16:creationId xmlns:a16="http://schemas.microsoft.com/office/drawing/2014/main" id="{BFE85616-FA1C-E0D3-3FEC-A17BCC5537B8}"/>
              </a:ext>
            </a:extLst>
          </p:cNvPr>
          <p:cNvSpPr/>
          <p:nvPr/>
        </p:nvSpPr>
        <p:spPr>
          <a:xfrm rot="19973141">
            <a:off x="7343266" y="2713258"/>
            <a:ext cx="306360" cy="207641"/>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4" name="Oval 13">
            <a:extLst>
              <a:ext uri="{FF2B5EF4-FFF2-40B4-BE49-F238E27FC236}">
                <a16:creationId xmlns:a16="http://schemas.microsoft.com/office/drawing/2014/main" id="{46295BE0-9DA4-9412-12B6-759E0CEF5E82}"/>
              </a:ext>
            </a:extLst>
          </p:cNvPr>
          <p:cNvSpPr/>
          <p:nvPr/>
        </p:nvSpPr>
        <p:spPr>
          <a:xfrm>
            <a:off x="7269884" y="2526929"/>
            <a:ext cx="306360" cy="1830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5" name="Oval 14">
            <a:extLst>
              <a:ext uri="{FF2B5EF4-FFF2-40B4-BE49-F238E27FC236}">
                <a16:creationId xmlns:a16="http://schemas.microsoft.com/office/drawing/2014/main" id="{66825C4A-A527-2A34-00FD-506977047504}"/>
              </a:ext>
            </a:extLst>
          </p:cNvPr>
          <p:cNvSpPr/>
          <p:nvPr/>
        </p:nvSpPr>
        <p:spPr>
          <a:xfrm>
            <a:off x="7423064" y="2526273"/>
            <a:ext cx="306360" cy="1830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Rounded Rectangular Callout 15">
            <a:extLst>
              <a:ext uri="{FF2B5EF4-FFF2-40B4-BE49-F238E27FC236}">
                <a16:creationId xmlns:a16="http://schemas.microsoft.com/office/drawing/2014/main" id="{490B65A8-C69B-1268-91D8-0A384C7FCE27}"/>
              </a:ext>
            </a:extLst>
          </p:cNvPr>
          <p:cNvSpPr/>
          <p:nvPr/>
        </p:nvSpPr>
        <p:spPr>
          <a:xfrm>
            <a:off x="2928077" y="1611688"/>
            <a:ext cx="2767516" cy="1223235"/>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We need to get this done, so I’ll do whatever you need</a:t>
            </a:r>
          </a:p>
        </p:txBody>
      </p:sp>
      <p:sp>
        <p:nvSpPr>
          <p:cNvPr id="17" name="Rounded Rectangular Callout 16">
            <a:extLst>
              <a:ext uri="{FF2B5EF4-FFF2-40B4-BE49-F238E27FC236}">
                <a16:creationId xmlns:a16="http://schemas.microsoft.com/office/drawing/2014/main" id="{39F849EB-4C57-10C1-ADB1-7990B9A2EBCA}"/>
              </a:ext>
            </a:extLst>
          </p:cNvPr>
          <p:cNvSpPr/>
          <p:nvPr/>
        </p:nvSpPr>
        <p:spPr>
          <a:xfrm>
            <a:off x="8013626" y="1892350"/>
            <a:ext cx="2647026" cy="1223235"/>
          </a:xfrm>
          <a:prstGeom prst="wedgeRoundRectCallout">
            <a:avLst>
              <a:gd name="adj1" fmla="val -38586"/>
              <a:gd name="adj2" fmla="val 76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Good, I’m going to need you to do most of the work</a:t>
            </a:r>
          </a:p>
        </p:txBody>
      </p:sp>
      <p:sp>
        <p:nvSpPr>
          <p:cNvPr id="2" name="Rectangle 12">
            <a:extLst>
              <a:ext uri="{FF2B5EF4-FFF2-40B4-BE49-F238E27FC236}">
                <a16:creationId xmlns:a16="http://schemas.microsoft.com/office/drawing/2014/main" id="{01E0E9D3-2008-7E97-3296-B209977E6766}"/>
              </a:ext>
            </a:extLst>
          </p:cNvPr>
          <p:cNvSpPr>
            <a:spLocks noChangeArrowheads="1"/>
          </p:cNvSpPr>
          <p:nvPr/>
        </p:nvSpPr>
        <p:spPr bwMode="auto">
          <a:xfrm>
            <a:off x="3691951" y="4933742"/>
            <a:ext cx="5273122" cy="49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algn="ctr" eaLnBrk="1" hangingPunct="1">
              <a:spcBef>
                <a:spcPct val="50000"/>
              </a:spcBef>
              <a:buClr>
                <a:srgbClr val="CC0000"/>
              </a:buClr>
              <a:buFontTx/>
              <a:buNone/>
            </a:pPr>
            <a:r>
              <a:rPr lang="en-US" altLang="en-US" sz="3000" dirty="0">
                <a:solidFill>
                  <a:srgbClr val="3E0099"/>
                </a:solidFill>
                <a:latin typeface="Arial Rounded MT Bold" panose="020F0704030504030204" pitchFamily="34" charset="77"/>
              </a:rPr>
              <a:t>Submission Lose/Win</a:t>
            </a:r>
          </a:p>
        </p:txBody>
      </p:sp>
      <p:sp>
        <p:nvSpPr>
          <p:cNvPr id="4" name="Text Box 13">
            <a:extLst>
              <a:ext uri="{FF2B5EF4-FFF2-40B4-BE49-F238E27FC236}">
                <a16:creationId xmlns:a16="http://schemas.microsoft.com/office/drawing/2014/main" id="{F54AEF02-5DB7-6DAC-0F6F-7D595DD77C85}"/>
              </a:ext>
            </a:extLst>
          </p:cNvPr>
          <p:cNvSpPr txBox="1">
            <a:spLocks noChangeArrowheads="1"/>
          </p:cNvSpPr>
          <p:nvPr/>
        </p:nvSpPr>
        <p:spPr bwMode="auto">
          <a:xfrm>
            <a:off x="8500050" y="4627402"/>
            <a:ext cx="8370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8000" dirty="0">
                <a:solidFill>
                  <a:srgbClr val="3E0099"/>
                </a:solidFill>
                <a:latin typeface="Arial Rounded MT Bold" panose="020F0704030504030204" pitchFamily="34" charset="77"/>
                <a:sym typeface="Wingdings" pitchFamily="2" charset="2"/>
              </a:rPr>
              <a:t></a:t>
            </a:r>
          </a:p>
        </p:txBody>
      </p:sp>
      <p:sp>
        <p:nvSpPr>
          <p:cNvPr id="9" name="Oval 8">
            <a:extLst>
              <a:ext uri="{FF2B5EF4-FFF2-40B4-BE49-F238E27FC236}">
                <a16:creationId xmlns:a16="http://schemas.microsoft.com/office/drawing/2014/main" id="{CFB730E3-895C-6D76-845E-7A5CD17FFF4D}"/>
              </a:ext>
            </a:extLst>
          </p:cNvPr>
          <p:cNvSpPr/>
          <p:nvPr/>
        </p:nvSpPr>
        <p:spPr>
          <a:xfrm rot="20285372">
            <a:off x="6111979" y="2775195"/>
            <a:ext cx="236721" cy="164373"/>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0" name="Oval 9">
            <a:extLst>
              <a:ext uri="{FF2B5EF4-FFF2-40B4-BE49-F238E27FC236}">
                <a16:creationId xmlns:a16="http://schemas.microsoft.com/office/drawing/2014/main" id="{0451F385-E06A-E4FD-E255-5C05D5A7AD34}"/>
              </a:ext>
            </a:extLst>
          </p:cNvPr>
          <p:cNvSpPr/>
          <p:nvPr/>
        </p:nvSpPr>
        <p:spPr>
          <a:xfrm rot="16738484">
            <a:off x="6072339" y="2751934"/>
            <a:ext cx="123106" cy="108599"/>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Tree>
    <p:extLst>
      <p:ext uri="{BB962C8B-B14F-4D97-AF65-F5344CB8AC3E}">
        <p14:creationId xmlns:p14="http://schemas.microsoft.com/office/powerpoint/2010/main" val="8390261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p:bldP spid="16" grpId="0" animBg="1"/>
      <p:bldP spid="17" grpId="0" animBg="1"/>
      <p:bldP spid="2" grpId="0"/>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D4445E-C61B-0A43-CF9B-977100B2BC16}"/>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01379" name="Line 4">
            <a:extLst>
              <a:ext uri="{FF2B5EF4-FFF2-40B4-BE49-F238E27FC236}">
                <a16:creationId xmlns:a16="http://schemas.microsoft.com/office/drawing/2014/main" id="{B4DBE4EF-06B0-B9C8-261B-6948BD4D5698}"/>
              </a:ext>
            </a:extLst>
          </p:cNvPr>
          <p:cNvSpPr>
            <a:spLocks noChangeShapeType="1"/>
          </p:cNvSpPr>
          <p:nvPr/>
        </p:nvSpPr>
        <p:spPr bwMode="auto">
          <a:xfrm flipV="1">
            <a:off x="2334344" y="1574951"/>
            <a:ext cx="0" cy="4038600"/>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0" name="Line 5">
            <a:extLst>
              <a:ext uri="{FF2B5EF4-FFF2-40B4-BE49-F238E27FC236}">
                <a16:creationId xmlns:a16="http://schemas.microsoft.com/office/drawing/2014/main" id="{D6283F45-4802-A9DE-DFA7-9DB6032DE265}"/>
              </a:ext>
            </a:extLst>
          </p:cNvPr>
          <p:cNvSpPr>
            <a:spLocks noChangeShapeType="1"/>
          </p:cNvSpPr>
          <p:nvPr/>
        </p:nvSpPr>
        <p:spPr bwMode="auto">
          <a:xfrm>
            <a:off x="2334344" y="5613553"/>
            <a:ext cx="7543800" cy="15875"/>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1" name="Text Box 6">
            <a:extLst>
              <a:ext uri="{FF2B5EF4-FFF2-40B4-BE49-F238E27FC236}">
                <a16:creationId xmlns:a16="http://schemas.microsoft.com/office/drawing/2014/main" id="{36A5E24A-8B97-64D1-E675-FC96A878CED8}"/>
              </a:ext>
            </a:extLst>
          </p:cNvPr>
          <p:cNvSpPr txBox="1">
            <a:spLocks noChangeArrowheads="1"/>
          </p:cNvSpPr>
          <p:nvPr/>
        </p:nvSpPr>
        <p:spPr bwMode="auto">
          <a:xfrm rot="16200000">
            <a:off x="180585" y="3269628"/>
            <a:ext cx="35028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3000" dirty="0">
                <a:solidFill>
                  <a:srgbClr val="3E0099"/>
                </a:solidFill>
                <a:latin typeface="Arial Rounded MT Bold" panose="020F0704030504030204" pitchFamily="34" charset="77"/>
              </a:rPr>
              <a:t>MY SELF ESTEEM</a:t>
            </a:r>
          </a:p>
        </p:txBody>
      </p:sp>
      <p:sp>
        <p:nvSpPr>
          <p:cNvPr id="101382" name="Text Box 7">
            <a:extLst>
              <a:ext uri="{FF2B5EF4-FFF2-40B4-BE49-F238E27FC236}">
                <a16:creationId xmlns:a16="http://schemas.microsoft.com/office/drawing/2014/main" id="{666AAA25-66FB-5956-6FF2-A43C819BBEBE}"/>
              </a:ext>
            </a:extLst>
          </p:cNvPr>
          <p:cNvSpPr txBox="1">
            <a:spLocks noChangeArrowheads="1"/>
          </p:cNvSpPr>
          <p:nvPr/>
        </p:nvSpPr>
        <p:spPr bwMode="auto">
          <a:xfrm>
            <a:off x="3719611" y="5733293"/>
            <a:ext cx="45541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algn="ctr" eaLnBrk="1" hangingPunct="1">
              <a:spcBef>
                <a:spcPct val="0"/>
              </a:spcBef>
              <a:buFontTx/>
              <a:buNone/>
            </a:pPr>
            <a:r>
              <a:rPr lang="en-US" altLang="en-US" sz="3000" dirty="0">
                <a:solidFill>
                  <a:srgbClr val="3E0099"/>
                </a:solidFill>
                <a:latin typeface="Arial Rounded MT Bold" panose="020F0704030504030204" pitchFamily="34" charset="77"/>
              </a:rPr>
              <a:t>OTHERS SELF ESTEEM</a:t>
            </a:r>
          </a:p>
        </p:txBody>
      </p:sp>
      <p:sp>
        <p:nvSpPr>
          <p:cNvPr id="7" name="TextBox 6">
            <a:extLst>
              <a:ext uri="{FF2B5EF4-FFF2-40B4-BE49-F238E27FC236}">
                <a16:creationId xmlns:a16="http://schemas.microsoft.com/office/drawing/2014/main" id="{4CB2917A-3EC2-8362-43A6-84A3FA9831E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Building win/win partnerships</a:t>
            </a:r>
          </a:p>
        </p:txBody>
      </p:sp>
      <p:pic>
        <p:nvPicPr>
          <p:cNvPr id="5" name="Picture 4" descr="Icon&#10;&#10;Description automatically generated">
            <a:extLst>
              <a:ext uri="{FF2B5EF4-FFF2-40B4-BE49-F238E27FC236}">
                <a16:creationId xmlns:a16="http://schemas.microsoft.com/office/drawing/2014/main" id="{1651CFA8-1C27-F645-2804-97DCDF64F15B}"/>
              </a:ext>
            </a:extLst>
          </p:cNvPr>
          <p:cNvPicPr>
            <a:picLocks noChangeAspect="1"/>
          </p:cNvPicPr>
          <p:nvPr/>
        </p:nvPicPr>
        <p:blipFill>
          <a:blip r:embed="rId3"/>
          <a:stretch>
            <a:fillRect/>
          </a:stretch>
        </p:blipFill>
        <p:spPr>
          <a:xfrm>
            <a:off x="7513096" y="2199039"/>
            <a:ext cx="1601218" cy="2134958"/>
          </a:xfrm>
          <a:prstGeom prst="rect">
            <a:avLst/>
          </a:prstGeom>
        </p:spPr>
      </p:pic>
      <p:pic>
        <p:nvPicPr>
          <p:cNvPr id="13" name="Picture 12" descr="Icon&#10;&#10;Description automatically generated">
            <a:extLst>
              <a:ext uri="{FF2B5EF4-FFF2-40B4-BE49-F238E27FC236}">
                <a16:creationId xmlns:a16="http://schemas.microsoft.com/office/drawing/2014/main" id="{1071736C-0FDB-0191-5C5E-C9D846B650A2}"/>
              </a:ext>
            </a:extLst>
          </p:cNvPr>
          <p:cNvPicPr>
            <a:picLocks noChangeAspect="1"/>
          </p:cNvPicPr>
          <p:nvPr/>
        </p:nvPicPr>
        <p:blipFill>
          <a:blip r:embed="rId4"/>
          <a:stretch>
            <a:fillRect/>
          </a:stretch>
        </p:blipFill>
        <p:spPr>
          <a:xfrm>
            <a:off x="6278562" y="2186995"/>
            <a:ext cx="1601217" cy="2134956"/>
          </a:xfrm>
          <a:prstGeom prst="rect">
            <a:avLst/>
          </a:prstGeom>
        </p:spPr>
      </p:pic>
      <p:sp>
        <p:nvSpPr>
          <p:cNvPr id="8" name="Oval 7">
            <a:extLst>
              <a:ext uri="{FF2B5EF4-FFF2-40B4-BE49-F238E27FC236}">
                <a16:creationId xmlns:a16="http://schemas.microsoft.com/office/drawing/2014/main" id="{BFE85616-FA1C-E0D3-3FEC-A17BCC5537B8}"/>
              </a:ext>
            </a:extLst>
          </p:cNvPr>
          <p:cNvSpPr/>
          <p:nvPr/>
        </p:nvSpPr>
        <p:spPr>
          <a:xfrm rot="721408">
            <a:off x="8185094" y="2713258"/>
            <a:ext cx="306360" cy="207641"/>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Rounded Rectangular Callout 15">
            <a:extLst>
              <a:ext uri="{FF2B5EF4-FFF2-40B4-BE49-F238E27FC236}">
                <a16:creationId xmlns:a16="http://schemas.microsoft.com/office/drawing/2014/main" id="{490B65A8-C69B-1268-91D8-0A384C7FCE27}"/>
              </a:ext>
            </a:extLst>
          </p:cNvPr>
          <p:cNvSpPr/>
          <p:nvPr/>
        </p:nvSpPr>
        <p:spPr>
          <a:xfrm>
            <a:off x="3650312" y="1419328"/>
            <a:ext cx="2887109" cy="1415596"/>
          </a:xfrm>
          <a:prstGeom prst="wedgeRoundRectCallout">
            <a:avLst>
              <a:gd name="adj1" fmla="val 34628"/>
              <a:gd name="adj2" fmla="val 705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So, I’ll do what I said I would, but if you don’t help, I’m going to stop working</a:t>
            </a:r>
          </a:p>
        </p:txBody>
      </p:sp>
      <p:sp>
        <p:nvSpPr>
          <p:cNvPr id="17" name="Rounded Rectangular Callout 16">
            <a:extLst>
              <a:ext uri="{FF2B5EF4-FFF2-40B4-BE49-F238E27FC236}">
                <a16:creationId xmlns:a16="http://schemas.microsoft.com/office/drawing/2014/main" id="{39F849EB-4C57-10C1-ADB1-7990B9A2EBCA}"/>
              </a:ext>
            </a:extLst>
          </p:cNvPr>
          <p:cNvSpPr/>
          <p:nvPr/>
        </p:nvSpPr>
        <p:spPr>
          <a:xfrm>
            <a:off x="8840144" y="1423072"/>
            <a:ext cx="2647026" cy="1381728"/>
          </a:xfrm>
          <a:prstGeom prst="wedgeRoundRectCallout">
            <a:avLst>
              <a:gd name="adj1" fmla="val -38586"/>
              <a:gd name="adj2" fmla="val 765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21B93"/>
                </a:solidFill>
                <a:latin typeface="Arial Rounded MT Bold" panose="020F0704030504030204" pitchFamily="34" charset="77"/>
              </a:rPr>
              <a:t>I’m also not prepared to help until you show me what you can do</a:t>
            </a:r>
          </a:p>
        </p:txBody>
      </p:sp>
      <p:sp>
        <p:nvSpPr>
          <p:cNvPr id="9" name="Oval 8">
            <a:extLst>
              <a:ext uri="{FF2B5EF4-FFF2-40B4-BE49-F238E27FC236}">
                <a16:creationId xmlns:a16="http://schemas.microsoft.com/office/drawing/2014/main" id="{CFB730E3-895C-6D76-845E-7A5CD17FFF4D}"/>
              </a:ext>
            </a:extLst>
          </p:cNvPr>
          <p:cNvSpPr/>
          <p:nvPr/>
        </p:nvSpPr>
        <p:spPr>
          <a:xfrm rot="20285372">
            <a:off x="6953807" y="2775195"/>
            <a:ext cx="236721" cy="164373"/>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0" name="Oval 9">
            <a:extLst>
              <a:ext uri="{FF2B5EF4-FFF2-40B4-BE49-F238E27FC236}">
                <a16:creationId xmlns:a16="http://schemas.microsoft.com/office/drawing/2014/main" id="{0451F385-E06A-E4FD-E255-5C05D5A7AD34}"/>
              </a:ext>
            </a:extLst>
          </p:cNvPr>
          <p:cNvSpPr/>
          <p:nvPr/>
        </p:nvSpPr>
        <p:spPr>
          <a:xfrm rot="16738484">
            <a:off x="6914167" y="2751934"/>
            <a:ext cx="123106" cy="108599"/>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 name="Rectangle 16">
            <a:extLst>
              <a:ext uri="{FF2B5EF4-FFF2-40B4-BE49-F238E27FC236}">
                <a16:creationId xmlns:a16="http://schemas.microsoft.com/office/drawing/2014/main" id="{292A2333-1E51-2683-8E4C-5CBB43929653}"/>
              </a:ext>
            </a:extLst>
          </p:cNvPr>
          <p:cNvSpPr>
            <a:spLocks noChangeArrowheads="1"/>
          </p:cNvSpPr>
          <p:nvPr/>
        </p:nvSpPr>
        <p:spPr bwMode="auto">
          <a:xfrm>
            <a:off x="5740851" y="4035115"/>
            <a:ext cx="2568815" cy="109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3000" dirty="0">
                <a:solidFill>
                  <a:srgbClr val="3E0099"/>
                </a:solidFill>
                <a:latin typeface="Arial Rounded MT Bold" panose="020F0704030504030204" pitchFamily="34" charset="77"/>
              </a:rPr>
              <a:t>Compromise Lose/Lose</a:t>
            </a:r>
          </a:p>
        </p:txBody>
      </p:sp>
      <p:grpSp>
        <p:nvGrpSpPr>
          <p:cNvPr id="12" name="Group 23">
            <a:extLst>
              <a:ext uri="{FF2B5EF4-FFF2-40B4-BE49-F238E27FC236}">
                <a16:creationId xmlns:a16="http://schemas.microsoft.com/office/drawing/2014/main" id="{30264D7F-207E-B6D3-60B4-3A5CC1181D9C}"/>
              </a:ext>
            </a:extLst>
          </p:cNvPr>
          <p:cNvGrpSpPr>
            <a:grpSpLocks/>
          </p:cNvGrpSpPr>
          <p:nvPr/>
        </p:nvGrpSpPr>
        <p:grpSpPr bwMode="auto">
          <a:xfrm>
            <a:off x="2334346" y="2910265"/>
            <a:ext cx="4022726" cy="2733675"/>
            <a:chOff x="576" y="1782"/>
            <a:chExt cx="2534" cy="1722"/>
          </a:xfrm>
        </p:grpSpPr>
        <p:sp>
          <p:nvSpPr>
            <p:cNvPr id="18" name="Line 14">
              <a:extLst>
                <a:ext uri="{FF2B5EF4-FFF2-40B4-BE49-F238E27FC236}">
                  <a16:creationId xmlns:a16="http://schemas.microsoft.com/office/drawing/2014/main" id="{DB5CB783-92CA-DE54-3657-41FF3213B1BF}"/>
                </a:ext>
              </a:extLst>
            </p:cNvPr>
            <p:cNvSpPr>
              <a:spLocks noChangeShapeType="1"/>
            </p:cNvSpPr>
            <p:nvPr/>
          </p:nvSpPr>
          <p:spPr bwMode="auto">
            <a:xfrm>
              <a:off x="576" y="2208"/>
              <a:ext cx="2016" cy="0"/>
            </a:xfrm>
            <a:prstGeom prst="line">
              <a:avLst/>
            </a:prstGeom>
            <a:noFill/>
            <a:ln w="12700">
              <a:solidFill>
                <a:srgbClr val="3E0099"/>
              </a:solidFill>
              <a:prstDash val="dash"/>
              <a:round/>
              <a:headEnd/>
              <a:tailEn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9" name="Line 15">
              <a:extLst>
                <a:ext uri="{FF2B5EF4-FFF2-40B4-BE49-F238E27FC236}">
                  <a16:creationId xmlns:a16="http://schemas.microsoft.com/office/drawing/2014/main" id="{1CE2D2DB-49F2-BF81-D031-A5388A85A876}"/>
                </a:ext>
              </a:extLst>
            </p:cNvPr>
            <p:cNvSpPr>
              <a:spLocks noChangeShapeType="1"/>
            </p:cNvSpPr>
            <p:nvPr/>
          </p:nvSpPr>
          <p:spPr bwMode="auto">
            <a:xfrm>
              <a:off x="2592" y="2208"/>
              <a:ext cx="0" cy="1296"/>
            </a:xfrm>
            <a:prstGeom prst="line">
              <a:avLst/>
            </a:prstGeom>
            <a:noFill/>
            <a:ln w="12700">
              <a:solidFill>
                <a:srgbClr val="3E0099"/>
              </a:solidFill>
              <a:prstDash val="dash"/>
              <a:round/>
              <a:headEnd/>
              <a:tailEn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20" name="Text Box 17">
              <a:extLst>
                <a:ext uri="{FF2B5EF4-FFF2-40B4-BE49-F238E27FC236}">
                  <a16:creationId xmlns:a16="http://schemas.microsoft.com/office/drawing/2014/main" id="{23FFBD94-18F3-CD72-74D2-80DFA079F4E5}"/>
                </a:ext>
              </a:extLst>
            </p:cNvPr>
            <p:cNvSpPr txBox="1">
              <a:spLocks noChangeArrowheads="1"/>
            </p:cNvSpPr>
            <p:nvPr/>
          </p:nvSpPr>
          <p:spPr bwMode="auto">
            <a:xfrm>
              <a:off x="2583" y="1782"/>
              <a:ext cx="527"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8000" dirty="0">
                  <a:solidFill>
                    <a:srgbClr val="3E0099"/>
                  </a:solidFill>
                  <a:latin typeface="Arial Rounded MT Bold" panose="020F0704030504030204" pitchFamily="34" charset="77"/>
                  <a:sym typeface="Wingdings" pitchFamily="2" charset="2"/>
                </a:rPr>
                <a:t></a:t>
              </a:r>
            </a:p>
          </p:txBody>
        </p:sp>
      </p:grpSp>
    </p:spTree>
    <p:extLst>
      <p:ext uri="{BB962C8B-B14F-4D97-AF65-F5344CB8AC3E}">
        <p14:creationId xmlns:p14="http://schemas.microsoft.com/office/powerpoint/2010/main" val="28820364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CD6F90-F9EE-7590-94AB-EA9F85BFF4FD}"/>
              </a:ext>
            </a:extLst>
          </p:cNvPr>
          <p:cNvSpPr/>
          <p:nvPr/>
        </p:nvSpPr>
        <p:spPr>
          <a:xfrm>
            <a:off x="-17501"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pSp>
        <p:nvGrpSpPr>
          <p:cNvPr id="34" name="Group 33">
            <a:extLst>
              <a:ext uri="{FF2B5EF4-FFF2-40B4-BE49-F238E27FC236}">
                <a16:creationId xmlns:a16="http://schemas.microsoft.com/office/drawing/2014/main" id="{B1BE9899-4307-F4D3-A787-7E5514C14089}"/>
              </a:ext>
            </a:extLst>
          </p:cNvPr>
          <p:cNvGrpSpPr/>
          <p:nvPr/>
        </p:nvGrpSpPr>
        <p:grpSpPr>
          <a:xfrm>
            <a:off x="1017908" y="1022631"/>
            <a:ext cx="3810000" cy="5080000"/>
            <a:chOff x="599376" y="914989"/>
            <a:chExt cx="3810000" cy="5080000"/>
          </a:xfrm>
        </p:grpSpPr>
        <p:pic>
          <p:nvPicPr>
            <p:cNvPr id="21" name="Picture 20" descr="Icon&#10;&#10;Description automatically generated">
              <a:extLst>
                <a:ext uri="{FF2B5EF4-FFF2-40B4-BE49-F238E27FC236}">
                  <a16:creationId xmlns:a16="http://schemas.microsoft.com/office/drawing/2014/main" id="{83F609DB-E786-A5B7-064B-9FE3C4B26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76" y="914989"/>
              <a:ext cx="3810000" cy="5080000"/>
            </a:xfrm>
            <a:prstGeom prst="rect">
              <a:avLst/>
            </a:prstGeom>
          </p:spPr>
        </p:pic>
        <p:sp>
          <p:nvSpPr>
            <p:cNvPr id="22" name="Oval 21">
              <a:extLst>
                <a:ext uri="{FF2B5EF4-FFF2-40B4-BE49-F238E27FC236}">
                  <a16:creationId xmlns:a16="http://schemas.microsoft.com/office/drawing/2014/main" id="{E80FF54D-FFFE-956D-46BB-76704B56B04B}"/>
                </a:ext>
              </a:extLst>
            </p:cNvPr>
            <p:cNvSpPr/>
            <p:nvPr/>
          </p:nvSpPr>
          <p:spPr>
            <a:xfrm>
              <a:off x="1967528" y="1510773"/>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F1D9AA7-DF8C-17E1-9FB5-5CD38CB7E33E}"/>
                </a:ext>
              </a:extLst>
            </p:cNvPr>
            <p:cNvSpPr/>
            <p:nvPr/>
          </p:nvSpPr>
          <p:spPr>
            <a:xfrm>
              <a:off x="1895520" y="2859205"/>
              <a:ext cx="1224136" cy="122413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AA0126DE-6E8C-9F66-50D5-A52E0B7D1FD4}"/>
              </a:ext>
            </a:extLst>
          </p:cNvPr>
          <p:cNvGrpSpPr/>
          <p:nvPr/>
        </p:nvGrpSpPr>
        <p:grpSpPr>
          <a:xfrm>
            <a:off x="4340552" y="942220"/>
            <a:ext cx="3721771" cy="5080000"/>
            <a:chOff x="3048669" y="864954"/>
            <a:chExt cx="3721771" cy="5080000"/>
          </a:xfrm>
        </p:grpSpPr>
        <p:pic>
          <p:nvPicPr>
            <p:cNvPr id="9" name="Picture 8" descr="Icon&#10;&#10;Description automatically generated">
              <a:extLst>
                <a:ext uri="{FF2B5EF4-FFF2-40B4-BE49-F238E27FC236}">
                  <a16:creationId xmlns:a16="http://schemas.microsoft.com/office/drawing/2014/main" id="{1E589F53-195E-2B36-27B8-69EC8D93F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669" y="864954"/>
              <a:ext cx="3721771" cy="5080000"/>
            </a:xfrm>
            <a:prstGeom prst="rect">
              <a:avLst/>
            </a:prstGeom>
          </p:spPr>
        </p:pic>
        <p:sp>
          <p:nvSpPr>
            <p:cNvPr id="24" name="Oval 23">
              <a:extLst>
                <a:ext uri="{FF2B5EF4-FFF2-40B4-BE49-F238E27FC236}">
                  <a16:creationId xmlns:a16="http://schemas.microsoft.com/office/drawing/2014/main" id="{F750D9C0-52D5-4AA3-68FB-93399562A131}"/>
                </a:ext>
              </a:extLst>
            </p:cNvPr>
            <p:cNvSpPr/>
            <p:nvPr/>
          </p:nvSpPr>
          <p:spPr>
            <a:xfrm>
              <a:off x="4321145" y="1430234"/>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8D2E9EE-9F55-9D7E-B864-200737A06576}"/>
                </a:ext>
              </a:extLst>
            </p:cNvPr>
            <p:cNvSpPr/>
            <p:nvPr/>
          </p:nvSpPr>
          <p:spPr>
            <a:xfrm>
              <a:off x="4321145" y="2801028"/>
              <a:ext cx="1224136" cy="12404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1221885-C11F-7DA0-77EA-5FA85F9B48B1}"/>
              </a:ext>
            </a:extLst>
          </p:cNvPr>
          <p:cNvGrpSpPr/>
          <p:nvPr/>
        </p:nvGrpSpPr>
        <p:grpSpPr>
          <a:xfrm>
            <a:off x="7755846" y="918778"/>
            <a:ext cx="3810000" cy="5080000"/>
            <a:chOff x="5467446" y="864954"/>
            <a:chExt cx="3810000" cy="5080000"/>
          </a:xfrm>
        </p:grpSpPr>
        <p:pic>
          <p:nvPicPr>
            <p:cNvPr id="19" name="Picture 18" descr="Icon&#10;&#10;Description automatically generated">
              <a:extLst>
                <a:ext uri="{FF2B5EF4-FFF2-40B4-BE49-F238E27FC236}">
                  <a16:creationId xmlns:a16="http://schemas.microsoft.com/office/drawing/2014/main" id="{AE18A476-C30E-5EF2-7F40-ABA02F4C8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7446" y="864954"/>
              <a:ext cx="3810000" cy="5080000"/>
            </a:xfrm>
            <a:prstGeom prst="rect">
              <a:avLst/>
            </a:prstGeom>
          </p:spPr>
        </p:pic>
        <p:sp>
          <p:nvSpPr>
            <p:cNvPr id="26" name="Oval 25">
              <a:extLst>
                <a:ext uri="{FF2B5EF4-FFF2-40B4-BE49-F238E27FC236}">
                  <a16:creationId xmlns:a16="http://schemas.microsoft.com/office/drawing/2014/main" id="{28006BFB-43E4-4D22-96C4-E8AD8F96A199}"/>
                </a:ext>
              </a:extLst>
            </p:cNvPr>
            <p:cNvSpPr/>
            <p:nvPr/>
          </p:nvSpPr>
          <p:spPr>
            <a:xfrm>
              <a:off x="6812247" y="1380477"/>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95AF225-5624-3F7C-7EC1-890012E7FBE1}"/>
                </a:ext>
              </a:extLst>
            </p:cNvPr>
            <p:cNvSpPr/>
            <p:nvPr/>
          </p:nvSpPr>
          <p:spPr>
            <a:xfrm>
              <a:off x="6795674" y="2679760"/>
              <a:ext cx="1257281" cy="13616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67636C74-70AA-DD66-A4EC-D028F5F6954E}"/>
              </a:ext>
            </a:extLst>
          </p:cNvPr>
          <p:cNvSpPr txBox="1"/>
          <p:nvPr/>
        </p:nvSpPr>
        <p:spPr>
          <a:xfrm>
            <a:off x="5508017" y="5734062"/>
            <a:ext cx="1802573"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BULLIED</a:t>
            </a:r>
          </a:p>
        </p:txBody>
      </p:sp>
      <p:sp>
        <p:nvSpPr>
          <p:cNvPr id="32" name="TextBox 31">
            <a:extLst>
              <a:ext uri="{FF2B5EF4-FFF2-40B4-BE49-F238E27FC236}">
                <a16:creationId xmlns:a16="http://schemas.microsoft.com/office/drawing/2014/main" id="{A72B02CD-7A77-DF10-B971-972119AC4B44}"/>
              </a:ext>
            </a:extLst>
          </p:cNvPr>
          <p:cNvSpPr txBox="1"/>
          <p:nvPr/>
        </p:nvSpPr>
        <p:spPr>
          <a:xfrm>
            <a:off x="2178842" y="5725901"/>
            <a:ext cx="1802573"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BULLY</a:t>
            </a:r>
          </a:p>
        </p:txBody>
      </p:sp>
      <p:sp>
        <p:nvSpPr>
          <p:cNvPr id="33" name="TextBox 32">
            <a:extLst>
              <a:ext uri="{FF2B5EF4-FFF2-40B4-BE49-F238E27FC236}">
                <a16:creationId xmlns:a16="http://schemas.microsoft.com/office/drawing/2014/main" id="{048A3A1A-8F12-D99E-D1CE-05406B1814FE}"/>
              </a:ext>
            </a:extLst>
          </p:cNvPr>
          <p:cNvSpPr txBox="1"/>
          <p:nvPr/>
        </p:nvSpPr>
        <p:spPr>
          <a:xfrm>
            <a:off x="8987552" y="5725901"/>
            <a:ext cx="1802573" cy="369332"/>
          </a:xfrm>
          <a:prstGeom prst="rect">
            <a:avLst/>
          </a:prstGeom>
          <a:noFill/>
        </p:spPr>
        <p:txBody>
          <a:bodyPr wrap="square" rtlCol="0">
            <a:spAutoFit/>
          </a:bodyPr>
          <a:lstStyle/>
          <a:p>
            <a:pPr algn="ctr"/>
            <a:r>
              <a:rPr lang="en-US" dirty="0">
                <a:solidFill>
                  <a:srgbClr val="3E0099"/>
                </a:solidFill>
                <a:latin typeface="Arial Rounded MT Bold" panose="020F0704030504030204" pitchFamily="34" charset="77"/>
              </a:rPr>
              <a:t>BYSTANDER</a:t>
            </a:r>
          </a:p>
        </p:txBody>
      </p:sp>
      <p:sp>
        <p:nvSpPr>
          <p:cNvPr id="6" name="TextBox 5">
            <a:extLst>
              <a:ext uri="{FF2B5EF4-FFF2-40B4-BE49-F238E27FC236}">
                <a16:creationId xmlns:a16="http://schemas.microsoft.com/office/drawing/2014/main" id="{58AD208B-3DD3-C8B2-9EC0-F9E27269B195}"/>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My personal bullying story</a:t>
            </a:r>
          </a:p>
        </p:txBody>
      </p:sp>
    </p:spTree>
    <p:extLst>
      <p:ext uri="{BB962C8B-B14F-4D97-AF65-F5344CB8AC3E}">
        <p14:creationId xmlns:p14="http://schemas.microsoft.com/office/powerpoint/2010/main" val="39861858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D4445E-C61B-0A43-CF9B-977100B2BC16}"/>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01379" name="Line 4">
            <a:extLst>
              <a:ext uri="{FF2B5EF4-FFF2-40B4-BE49-F238E27FC236}">
                <a16:creationId xmlns:a16="http://schemas.microsoft.com/office/drawing/2014/main" id="{B4DBE4EF-06B0-B9C8-261B-6948BD4D5698}"/>
              </a:ext>
            </a:extLst>
          </p:cNvPr>
          <p:cNvSpPr>
            <a:spLocks noChangeShapeType="1"/>
          </p:cNvSpPr>
          <p:nvPr/>
        </p:nvSpPr>
        <p:spPr bwMode="auto">
          <a:xfrm flipV="1">
            <a:off x="2334344" y="1574951"/>
            <a:ext cx="0" cy="4038600"/>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0" name="Line 5">
            <a:extLst>
              <a:ext uri="{FF2B5EF4-FFF2-40B4-BE49-F238E27FC236}">
                <a16:creationId xmlns:a16="http://schemas.microsoft.com/office/drawing/2014/main" id="{D6283F45-4802-A9DE-DFA7-9DB6032DE265}"/>
              </a:ext>
            </a:extLst>
          </p:cNvPr>
          <p:cNvSpPr>
            <a:spLocks noChangeShapeType="1"/>
          </p:cNvSpPr>
          <p:nvPr/>
        </p:nvSpPr>
        <p:spPr bwMode="auto">
          <a:xfrm>
            <a:off x="2334344" y="5613553"/>
            <a:ext cx="7543800" cy="15875"/>
          </a:xfrm>
          <a:prstGeom prst="line">
            <a:avLst/>
          </a:prstGeom>
          <a:noFill/>
          <a:ln w="38100">
            <a:solidFill>
              <a:srgbClr val="3E0099"/>
            </a:solidFill>
            <a:round/>
            <a:headEnd/>
            <a:tailEnd type="triangle" w="med" len="me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81" name="Text Box 6">
            <a:extLst>
              <a:ext uri="{FF2B5EF4-FFF2-40B4-BE49-F238E27FC236}">
                <a16:creationId xmlns:a16="http://schemas.microsoft.com/office/drawing/2014/main" id="{36A5E24A-8B97-64D1-E675-FC96A878CED8}"/>
              </a:ext>
            </a:extLst>
          </p:cNvPr>
          <p:cNvSpPr txBox="1">
            <a:spLocks noChangeArrowheads="1"/>
          </p:cNvSpPr>
          <p:nvPr/>
        </p:nvSpPr>
        <p:spPr bwMode="auto">
          <a:xfrm rot="16200000">
            <a:off x="180585" y="3269628"/>
            <a:ext cx="35028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3000" dirty="0">
                <a:solidFill>
                  <a:srgbClr val="3E0099"/>
                </a:solidFill>
                <a:latin typeface="Arial Rounded MT Bold" panose="020F0704030504030204" pitchFamily="34" charset="77"/>
              </a:rPr>
              <a:t>MY SELF ESTEEM</a:t>
            </a:r>
          </a:p>
        </p:txBody>
      </p:sp>
      <p:sp>
        <p:nvSpPr>
          <p:cNvPr id="101382" name="Text Box 7">
            <a:extLst>
              <a:ext uri="{FF2B5EF4-FFF2-40B4-BE49-F238E27FC236}">
                <a16:creationId xmlns:a16="http://schemas.microsoft.com/office/drawing/2014/main" id="{666AAA25-66FB-5956-6FF2-A43C819BBEBE}"/>
              </a:ext>
            </a:extLst>
          </p:cNvPr>
          <p:cNvSpPr txBox="1">
            <a:spLocks noChangeArrowheads="1"/>
          </p:cNvSpPr>
          <p:nvPr/>
        </p:nvSpPr>
        <p:spPr bwMode="auto">
          <a:xfrm>
            <a:off x="3719611" y="5733293"/>
            <a:ext cx="45541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algn="ctr" eaLnBrk="1" hangingPunct="1">
              <a:spcBef>
                <a:spcPct val="0"/>
              </a:spcBef>
              <a:buFontTx/>
              <a:buNone/>
            </a:pPr>
            <a:r>
              <a:rPr lang="en-US" altLang="en-US" sz="3000" dirty="0">
                <a:solidFill>
                  <a:srgbClr val="3E0099"/>
                </a:solidFill>
                <a:latin typeface="Arial Rounded MT Bold" panose="020F0704030504030204" pitchFamily="34" charset="77"/>
              </a:rPr>
              <a:t>OTHERS SELF ESTEEM</a:t>
            </a:r>
          </a:p>
        </p:txBody>
      </p:sp>
      <p:sp>
        <p:nvSpPr>
          <p:cNvPr id="323593" name="Rectangle 9">
            <a:extLst>
              <a:ext uri="{FF2B5EF4-FFF2-40B4-BE49-F238E27FC236}">
                <a16:creationId xmlns:a16="http://schemas.microsoft.com/office/drawing/2014/main" id="{B3FD7DD7-0AB7-437B-1E81-462F4A018C30}"/>
              </a:ext>
            </a:extLst>
          </p:cNvPr>
          <p:cNvSpPr>
            <a:spLocks noChangeArrowheads="1"/>
          </p:cNvSpPr>
          <p:nvPr/>
        </p:nvSpPr>
        <p:spPr bwMode="auto">
          <a:xfrm>
            <a:off x="3064480" y="1808180"/>
            <a:ext cx="4495740" cy="10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3000" dirty="0">
                <a:solidFill>
                  <a:srgbClr val="3E0099"/>
                </a:solidFill>
                <a:latin typeface="Arial Rounded MT Bold" panose="020F0704030504030204" pitchFamily="34" charset="77"/>
              </a:rPr>
              <a:t>Confrontation Win/Lose</a:t>
            </a:r>
          </a:p>
        </p:txBody>
      </p:sp>
      <p:sp>
        <p:nvSpPr>
          <p:cNvPr id="323594" name="Text Box 10">
            <a:extLst>
              <a:ext uri="{FF2B5EF4-FFF2-40B4-BE49-F238E27FC236}">
                <a16:creationId xmlns:a16="http://schemas.microsoft.com/office/drawing/2014/main" id="{2D2277FB-9F07-A98C-F0DA-DCBA181B79C0}"/>
              </a:ext>
            </a:extLst>
          </p:cNvPr>
          <p:cNvSpPr txBox="1">
            <a:spLocks noChangeArrowheads="1"/>
          </p:cNvSpPr>
          <p:nvPr/>
        </p:nvSpPr>
        <p:spPr bwMode="auto">
          <a:xfrm>
            <a:off x="2334344" y="1563445"/>
            <a:ext cx="8370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8000" dirty="0">
                <a:solidFill>
                  <a:srgbClr val="3E0099"/>
                </a:solidFill>
                <a:latin typeface="Arial Rounded MT Bold" panose="020F0704030504030204" pitchFamily="34" charset="77"/>
                <a:sym typeface="Wingdings" pitchFamily="2" charset="2"/>
              </a:rPr>
              <a:t></a:t>
            </a:r>
          </a:p>
        </p:txBody>
      </p:sp>
      <p:sp>
        <p:nvSpPr>
          <p:cNvPr id="323596" name="Rectangle 12">
            <a:extLst>
              <a:ext uri="{FF2B5EF4-FFF2-40B4-BE49-F238E27FC236}">
                <a16:creationId xmlns:a16="http://schemas.microsoft.com/office/drawing/2014/main" id="{91F10174-D1DE-1425-2CB6-B4E74F988CCF}"/>
              </a:ext>
            </a:extLst>
          </p:cNvPr>
          <p:cNvSpPr>
            <a:spLocks noChangeArrowheads="1"/>
          </p:cNvSpPr>
          <p:nvPr/>
        </p:nvSpPr>
        <p:spPr bwMode="auto">
          <a:xfrm>
            <a:off x="6329667" y="4572199"/>
            <a:ext cx="3398363" cy="10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3000" dirty="0">
                <a:solidFill>
                  <a:srgbClr val="3E0099"/>
                </a:solidFill>
                <a:latin typeface="Arial Rounded MT Bold" panose="020F0704030504030204" pitchFamily="34" charset="77"/>
              </a:rPr>
              <a:t>Submission Lose/Win</a:t>
            </a:r>
          </a:p>
        </p:txBody>
      </p:sp>
      <p:sp>
        <p:nvSpPr>
          <p:cNvPr id="323597" name="Text Box 13">
            <a:extLst>
              <a:ext uri="{FF2B5EF4-FFF2-40B4-BE49-F238E27FC236}">
                <a16:creationId xmlns:a16="http://schemas.microsoft.com/office/drawing/2014/main" id="{4A2184A7-18B8-60F1-6DAA-D5A14066DB2C}"/>
              </a:ext>
            </a:extLst>
          </p:cNvPr>
          <p:cNvSpPr txBox="1">
            <a:spLocks noChangeArrowheads="1"/>
          </p:cNvSpPr>
          <p:nvPr/>
        </p:nvSpPr>
        <p:spPr bwMode="auto">
          <a:xfrm>
            <a:off x="8500050" y="4627402"/>
            <a:ext cx="8370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8000" dirty="0">
                <a:solidFill>
                  <a:srgbClr val="3E0099"/>
                </a:solidFill>
                <a:latin typeface="Arial Rounded MT Bold" panose="020F0704030504030204" pitchFamily="34" charset="77"/>
                <a:sym typeface="Wingdings" pitchFamily="2" charset="2"/>
              </a:rPr>
              <a:t></a:t>
            </a:r>
          </a:p>
        </p:txBody>
      </p:sp>
      <p:sp>
        <p:nvSpPr>
          <p:cNvPr id="323600" name="Rectangle 16">
            <a:extLst>
              <a:ext uri="{FF2B5EF4-FFF2-40B4-BE49-F238E27FC236}">
                <a16:creationId xmlns:a16="http://schemas.microsoft.com/office/drawing/2014/main" id="{715F2881-DC49-F317-ED12-2FDA19AF4FC0}"/>
              </a:ext>
            </a:extLst>
          </p:cNvPr>
          <p:cNvSpPr>
            <a:spLocks noChangeArrowheads="1"/>
          </p:cNvSpPr>
          <p:nvPr/>
        </p:nvSpPr>
        <p:spPr bwMode="auto">
          <a:xfrm>
            <a:off x="6226046" y="2919430"/>
            <a:ext cx="2568815" cy="109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3000" dirty="0">
                <a:solidFill>
                  <a:srgbClr val="3E0099"/>
                </a:solidFill>
                <a:latin typeface="Arial Rounded MT Bold" panose="020F0704030504030204" pitchFamily="34" charset="77"/>
              </a:rPr>
              <a:t>Compromise Lose/Lose</a:t>
            </a:r>
          </a:p>
        </p:txBody>
      </p:sp>
      <p:grpSp>
        <p:nvGrpSpPr>
          <p:cNvPr id="2" name="Group 23">
            <a:extLst>
              <a:ext uri="{FF2B5EF4-FFF2-40B4-BE49-F238E27FC236}">
                <a16:creationId xmlns:a16="http://schemas.microsoft.com/office/drawing/2014/main" id="{EC17C044-87F8-450A-F051-B11B075CB217}"/>
              </a:ext>
            </a:extLst>
          </p:cNvPr>
          <p:cNvGrpSpPr>
            <a:grpSpLocks/>
          </p:cNvGrpSpPr>
          <p:nvPr/>
        </p:nvGrpSpPr>
        <p:grpSpPr bwMode="auto">
          <a:xfrm>
            <a:off x="2334346" y="2895751"/>
            <a:ext cx="4022726" cy="2733675"/>
            <a:chOff x="576" y="1782"/>
            <a:chExt cx="2534" cy="1722"/>
          </a:xfrm>
        </p:grpSpPr>
        <p:sp>
          <p:nvSpPr>
            <p:cNvPr id="101393" name="Line 14">
              <a:extLst>
                <a:ext uri="{FF2B5EF4-FFF2-40B4-BE49-F238E27FC236}">
                  <a16:creationId xmlns:a16="http://schemas.microsoft.com/office/drawing/2014/main" id="{5DCFA742-BBB7-2451-704F-D4966C7AF43C}"/>
                </a:ext>
              </a:extLst>
            </p:cNvPr>
            <p:cNvSpPr>
              <a:spLocks noChangeShapeType="1"/>
            </p:cNvSpPr>
            <p:nvPr/>
          </p:nvSpPr>
          <p:spPr bwMode="auto">
            <a:xfrm>
              <a:off x="576" y="2208"/>
              <a:ext cx="2016" cy="0"/>
            </a:xfrm>
            <a:prstGeom prst="line">
              <a:avLst/>
            </a:prstGeom>
            <a:noFill/>
            <a:ln w="12700">
              <a:solidFill>
                <a:srgbClr val="3E0099"/>
              </a:solidFill>
              <a:prstDash val="dash"/>
              <a:round/>
              <a:headEnd/>
              <a:tailEn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94" name="Line 15">
              <a:extLst>
                <a:ext uri="{FF2B5EF4-FFF2-40B4-BE49-F238E27FC236}">
                  <a16:creationId xmlns:a16="http://schemas.microsoft.com/office/drawing/2014/main" id="{E94DA448-4959-F5EE-4766-E4843AE75360}"/>
                </a:ext>
              </a:extLst>
            </p:cNvPr>
            <p:cNvSpPr>
              <a:spLocks noChangeShapeType="1"/>
            </p:cNvSpPr>
            <p:nvPr/>
          </p:nvSpPr>
          <p:spPr bwMode="auto">
            <a:xfrm>
              <a:off x="2592" y="2208"/>
              <a:ext cx="0" cy="1296"/>
            </a:xfrm>
            <a:prstGeom prst="line">
              <a:avLst/>
            </a:prstGeom>
            <a:noFill/>
            <a:ln w="12700">
              <a:solidFill>
                <a:srgbClr val="3E0099"/>
              </a:solidFill>
              <a:prstDash val="dash"/>
              <a:round/>
              <a:headEnd/>
              <a:tailEn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101395" name="Text Box 17">
              <a:extLst>
                <a:ext uri="{FF2B5EF4-FFF2-40B4-BE49-F238E27FC236}">
                  <a16:creationId xmlns:a16="http://schemas.microsoft.com/office/drawing/2014/main" id="{ED766AA7-6E38-9239-4A09-C085FB969043}"/>
                </a:ext>
              </a:extLst>
            </p:cNvPr>
            <p:cNvSpPr txBox="1">
              <a:spLocks noChangeArrowheads="1"/>
            </p:cNvSpPr>
            <p:nvPr/>
          </p:nvSpPr>
          <p:spPr bwMode="auto">
            <a:xfrm>
              <a:off x="2583" y="1782"/>
              <a:ext cx="527"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8000" dirty="0">
                  <a:solidFill>
                    <a:srgbClr val="3E0099"/>
                  </a:solidFill>
                  <a:latin typeface="Arial Rounded MT Bold" panose="020F0704030504030204" pitchFamily="34" charset="77"/>
                  <a:sym typeface="Wingdings" pitchFamily="2" charset="2"/>
                </a:rPr>
                <a:t></a:t>
              </a:r>
            </a:p>
          </p:txBody>
        </p:sp>
      </p:grpSp>
      <p:grpSp>
        <p:nvGrpSpPr>
          <p:cNvPr id="4" name="Group 3">
            <a:extLst>
              <a:ext uri="{FF2B5EF4-FFF2-40B4-BE49-F238E27FC236}">
                <a16:creationId xmlns:a16="http://schemas.microsoft.com/office/drawing/2014/main" id="{F311E542-B319-95FE-0071-40C333BBA6A8}"/>
              </a:ext>
            </a:extLst>
          </p:cNvPr>
          <p:cNvGrpSpPr/>
          <p:nvPr/>
        </p:nvGrpSpPr>
        <p:grpSpPr>
          <a:xfrm>
            <a:off x="2334344" y="1179497"/>
            <a:ext cx="9702553" cy="4449929"/>
            <a:chOff x="2334344" y="1281095"/>
            <a:chExt cx="9702553" cy="4449929"/>
          </a:xfrm>
        </p:grpSpPr>
        <p:sp>
          <p:nvSpPr>
            <p:cNvPr id="323602" name="Line 18">
              <a:extLst>
                <a:ext uri="{FF2B5EF4-FFF2-40B4-BE49-F238E27FC236}">
                  <a16:creationId xmlns:a16="http://schemas.microsoft.com/office/drawing/2014/main" id="{307B00EE-7961-1C33-3EEA-40D61738386A}"/>
                </a:ext>
              </a:extLst>
            </p:cNvPr>
            <p:cNvSpPr>
              <a:spLocks noChangeShapeType="1"/>
            </p:cNvSpPr>
            <p:nvPr/>
          </p:nvSpPr>
          <p:spPr bwMode="auto">
            <a:xfrm>
              <a:off x="2334344" y="1844824"/>
              <a:ext cx="6858000" cy="0"/>
            </a:xfrm>
            <a:prstGeom prst="line">
              <a:avLst/>
            </a:prstGeom>
            <a:noFill/>
            <a:ln w="12700">
              <a:solidFill>
                <a:srgbClr val="3E0099"/>
              </a:solidFill>
              <a:prstDash val="dash"/>
              <a:round/>
              <a:headEnd/>
              <a:tailEn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323603" name="Line 19">
              <a:extLst>
                <a:ext uri="{FF2B5EF4-FFF2-40B4-BE49-F238E27FC236}">
                  <a16:creationId xmlns:a16="http://schemas.microsoft.com/office/drawing/2014/main" id="{85C3DAA3-81EE-9F62-04F2-00BFD1293D62}"/>
                </a:ext>
              </a:extLst>
            </p:cNvPr>
            <p:cNvSpPr>
              <a:spLocks noChangeShapeType="1"/>
            </p:cNvSpPr>
            <p:nvPr/>
          </p:nvSpPr>
          <p:spPr bwMode="auto">
            <a:xfrm>
              <a:off x="9192344" y="1844824"/>
              <a:ext cx="0" cy="3886200"/>
            </a:xfrm>
            <a:prstGeom prst="line">
              <a:avLst/>
            </a:prstGeom>
            <a:noFill/>
            <a:ln w="12700">
              <a:solidFill>
                <a:srgbClr val="3E0099"/>
              </a:solidFill>
              <a:prstDash val="dash"/>
              <a:round/>
              <a:headEnd/>
              <a:tailEnd/>
            </a:ln>
            <a:extLst>
              <a:ext uri="{909E8E84-426E-40DD-AFC4-6F175D3DCCD1}">
                <a14:hiddenFill xmlns:a14="http://schemas.microsoft.com/office/drawing/2010/main">
                  <a:noFill/>
                </a14:hiddenFill>
              </a:ext>
            </a:extLst>
          </p:spPr>
          <p:txBody>
            <a:bodyPr/>
            <a:lstStyle/>
            <a:p>
              <a:endParaRPr lang="en-US" sz="3000">
                <a:solidFill>
                  <a:srgbClr val="3E0099"/>
                </a:solidFill>
                <a:latin typeface="Arial Rounded MT Bold" panose="020F0704030504030204" pitchFamily="34" charset="77"/>
              </a:endParaRPr>
            </a:p>
          </p:txBody>
        </p:sp>
        <p:sp>
          <p:nvSpPr>
            <p:cNvPr id="323604" name="Text Box 20">
              <a:extLst>
                <a:ext uri="{FF2B5EF4-FFF2-40B4-BE49-F238E27FC236}">
                  <a16:creationId xmlns:a16="http://schemas.microsoft.com/office/drawing/2014/main" id="{9BE9BDF4-1509-C545-3FE5-E81FD8F0C1B5}"/>
                </a:ext>
              </a:extLst>
            </p:cNvPr>
            <p:cNvSpPr txBox="1">
              <a:spLocks noChangeArrowheads="1"/>
            </p:cNvSpPr>
            <p:nvPr/>
          </p:nvSpPr>
          <p:spPr bwMode="auto">
            <a:xfrm>
              <a:off x="9138419" y="1281095"/>
              <a:ext cx="837089"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8000" dirty="0">
                  <a:solidFill>
                    <a:srgbClr val="3E0099"/>
                  </a:solidFill>
                  <a:latin typeface="Arial Rounded MT Bold" panose="020F0704030504030204" pitchFamily="34" charset="77"/>
                  <a:sym typeface="Wingdings" pitchFamily="2" charset="2"/>
                </a:rPr>
                <a:t></a:t>
              </a:r>
            </a:p>
          </p:txBody>
        </p:sp>
        <p:sp>
          <p:nvSpPr>
            <p:cNvPr id="323605" name="Rectangle 21">
              <a:extLst>
                <a:ext uri="{FF2B5EF4-FFF2-40B4-BE49-F238E27FC236}">
                  <a16:creationId xmlns:a16="http://schemas.microsoft.com/office/drawing/2014/main" id="{E1B8D3FD-E31F-901B-7A64-1B7B98DC6044}"/>
                </a:ext>
              </a:extLst>
            </p:cNvPr>
            <p:cNvSpPr>
              <a:spLocks noChangeArrowheads="1"/>
            </p:cNvSpPr>
            <p:nvPr/>
          </p:nvSpPr>
          <p:spPr bwMode="auto">
            <a:xfrm>
              <a:off x="9808090" y="1661815"/>
              <a:ext cx="222880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3000" dirty="0">
                  <a:solidFill>
                    <a:srgbClr val="3E0099"/>
                  </a:solidFill>
                  <a:latin typeface="Arial Rounded MT Bold" panose="020F0704030504030204" pitchFamily="34" charset="77"/>
                </a:rPr>
                <a:t>Win/Win</a:t>
              </a:r>
            </a:p>
          </p:txBody>
        </p:sp>
        <p:pic>
          <p:nvPicPr>
            <p:cNvPr id="6" name="Graphic 5" descr="Handshake with solid fill">
              <a:extLst>
                <a:ext uri="{FF2B5EF4-FFF2-40B4-BE49-F238E27FC236}">
                  <a16:creationId xmlns:a16="http://schemas.microsoft.com/office/drawing/2014/main" id="{99EAB9B5-DDF8-6652-1053-8C5ABFDDA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8030" y="1911393"/>
              <a:ext cx="1530801" cy="1530801"/>
            </a:xfrm>
            <a:prstGeom prst="rect">
              <a:avLst/>
            </a:prstGeom>
          </p:spPr>
        </p:pic>
      </p:grpSp>
      <p:sp>
        <p:nvSpPr>
          <p:cNvPr id="7" name="TextBox 6">
            <a:extLst>
              <a:ext uri="{FF2B5EF4-FFF2-40B4-BE49-F238E27FC236}">
                <a16:creationId xmlns:a16="http://schemas.microsoft.com/office/drawing/2014/main" id="{4CB2917A-3EC2-8362-43A6-84A3FA9831E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Building win/win partnerships</a:t>
            </a:r>
          </a:p>
        </p:txBody>
      </p:sp>
    </p:spTree>
    <p:extLst>
      <p:ext uri="{BB962C8B-B14F-4D97-AF65-F5344CB8AC3E}">
        <p14:creationId xmlns:p14="http://schemas.microsoft.com/office/powerpoint/2010/main" val="20560493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A51EC-4C89-632E-4BE9-EC740E86C9F6}"/>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4" name="Oval 3"/>
          <p:cNvSpPr/>
          <p:nvPr/>
        </p:nvSpPr>
        <p:spPr>
          <a:xfrm>
            <a:off x="7925923" y="2469332"/>
            <a:ext cx="1548000" cy="1548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ME</a:t>
            </a:r>
          </a:p>
        </p:txBody>
      </p:sp>
      <p:sp>
        <p:nvSpPr>
          <p:cNvPr id="14" name="Oval 13"/>
          <p:cNvSpPr/>
          <p:nvPr/>
        </p:nvSpPr>
        <p:spPr>
          <a:xfrm>
            <a:off x="10383306" y="2670202"/>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sp>
        <p:nvSpPr>
          <p:cNvPr id="15" name="Oval 14"/>
          <p:cNvSpPr/>
          <p:nvPr/>
        </p:nvSpPr>
        <p:spPr>
          <a:xfrm>
            <a:off x="9705331" y="1087684"/>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cxnSp>
        <p:nvCxnSpPr>
          <p:cNvPr id="16" name="Straight Arrow Connector 15"/>
          <p:cNvCxnSpPr>
            <a:cxnSpLocks/>
          </p:cNvCxnSpPr>
          <p:nvPr/>
        </p:nvCxnSpPr>
        <p:spPr>
          <a:xfrm flipH="1">
            <a:off x="7012812" y="3214168"/>
            <a:ext cx="900000" cy="0"/>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4" idx="1"/>
          </p:cNvCxnSpPr>
          <p:nvPr/>
        </p:nvCxnSpPr>
        <p:spPr>
          <a:xfrm flipH="1" flipV="1">
            <a:off x="7503116" y="2058245"/>
            <a:ext cx="649507" cy="637787"/>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708142" y="1580717"/>
            <a:ext cx="1" cy="900000"/>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endCxn id="4" idx="6"/>
          </p:cNvCxnSpPr>
          <p:nvPr/>
        </p:nvCxnSpPr>
        <p:spPr>
          <a:xfrm flipH="1">
            <a:off x="9473922" y="3241942"/>
            <a:ext cx="900000" cy="1391"/>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endCxn id="4" idx="5"/>
          </p:cNvCxnSpPr>
          <p:nvPr/>
        </p:nvCxnSpPr>
        <p:spPr>
          <a:xfrm flipH="1" flipV="1">
            <a:off x="9247225" y="3790634"/>
            <a:ext cx="623285" cy="635005"/>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4"/>
          </p:cNvCxnSpPr>
          <p:nvPr/>
        </p:nvCxnSpPr>
        <p:spPr>
          <a:xfrm flipH="1" flipV="1">
            <a:off x="8699923" y="4017332"/>
            <a:ext cx="0" cy="900000"/>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4" idx="3"/>
          </p:cNvCxnSpPr>
          <p:nvPr/>
        </p:nvCxnSpPr>
        <p:spPr>
          <a:xfrm flipH="1">
            <a:off x="7503116" y="3790634"/>
            <a:ext cx="649507" cy="635005"/>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V="1">
            <a:off x="9251839" y="2058244"/>
            <a:ext cx="618671" cy="629246"/>
          </a:xfrm>
          <a:prstGeom prst="straightConnector1">
            <a:avLst/>
          </a:prstGeom>
          <a:solidFill>
            <a:schemeClr val="bg1"/>
          </a:solidFill>
          <a:ln w="28575">
            <a:solidFill>
              <a:srgbClr val="3E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9705331" y="4252720"/>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sp>
        <p:nvSpPr>
          <p:cNvPr id="108" name="Oval 107"/>
          <p:cNvSpPr/>
          <p:nvPr/>
        </p:nvSpPr>
        <p:spPr>
          <a:xfrm>
            <a:off x="8134064" y="4953848"/>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sp>
        <p:nvSpPr>
          <p:cNvPr id="109" name="Oval 108"/>
          <p:cNvSpPr/>
          <p:nvPr/>
        </p:nvSpPr>
        <p:spPr>
          <a:xfrm>
            <a:off x="8207808" y="481726"/>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sp>
        <p:nvSpPr>
          <p:cNvPr id="110" name="Oval 109"/>
          <p:cNvSpPr/>
          <p:nvPr/>
        </p:nvSpPr>
        <p:spPr>
          <a:xfrm>
            <a:off x="6610744" y="1146864"/>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sp>
        <p:nvSpPr>
          <p:cNvPr id="111" name="Oval 110"/>
          <p:cNvSpPr/>
          <p:nvPr/>
        </p:nvSpPr>
        <p:spPr>
          <a:xfrm>
            <a:off x="5932811" y="2660845"/>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sp>
        <p:nvSpPr>
          <p:cNvPr id="112" name="Oval 111"/>
          <p:cNvSpPr/>
          <p:nvPr/>
        </p:nvSpPr>
        <p:spPr>
          <a:xfrm>
            <a:off x="6595957" y="4304134"/>
            <a:ext cx="1080000" cy="1080000"/>
          </a:xfrm>
          <a:prstGeom prst="ellipse">
            <a:avLst/>
          </a:prstGeom>
          <a:solidFill>
            <a:srgbClr val="FFC62B"/>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3000" dirty="0">
                <a:solidFill>
                  <a:srgbClr val="3E0099"/>
                </a:solidFill>
                <a:latin typeface="Arial Rounded MT Bold" panose="020F0704030504030204" pitchFamily="34" charset="77"/>
                <a:cs typeface="Arial" panose="020B0604020202020204" pitchFamily="34" charset="0"/>
              </a:rPr>
              <a:t>?</a:t>
            </a:r>
          </a:p>
        </p:txBody>
      </p:sp>
      <p:sp>
        <p:nvSpPr>
          <p:cNvPr id="3" name="TextBox 2">
            <a:extLst>
              <a:ext uri="{FF2B5EF4-FFF2-40B4-BE49-F238E27FC236}">
                <a16:creationId xmlns:a16="http://schemas.microsoft.com/office/drawing/2014/main" id="{E15E9042-F450-2ADE-9E72-33984FF2EF23}"/>
              </a:ext>
            </a:extLst>
          </p:cNvPr>
          <p:cNvSpPr txBox="1"/>
          <p:nvPr/>
        </p:nvSpPr>
        <p:spPr>
          <a:xfrm>
            <a:off x="187628" y="2226864"/>
            <a:ext cx="5932811" cy="1877437"/>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Who can you partner with?</a:t>
            </a:r>
          </a:p>
        </p:txBody>
      </p:sp>
    </p:spTree>
    <p:extLst>
      <p:ext uri="{BB962C8B-B14F-4D97-AF65-F5344CB8AC3E}">
        <p14:creationId xmlns:p14="http://schemas.microsoft.com/office/powerpoint/2010/main" val="32866453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2339D-552C-B463-F9A2-8149472435E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24" name="Table 23"/>
          <p:cNvGraphicFramePr>
            <a:graphicFrameLocks noGrp="1"/>
          </p:cNvGraphicFramePr>
          <p:nvPr>
            <p:extLst>
              <p:ext uri="{D42A27DB-BD31-4B8C-83A1-F6EECF244321}">
                <p14:modId xmlns:p14="http://schemas.microsoft.com/office/powerpoint/2010/main" val="2717416964"/>
              </p:ext>
            </p:extLst>
          </p:nvPr>
        </p:nvGraphicFramePr>
        <p:xfrm>
          <a:off x="573315" y="2046822"/>
          <a:ext cx="11045370" cy="3553595"/>
        </p:xfrm>
        <a:graphic>
          <a:graphicData uri="http://schemas.openxmlformats.org/drawingml/2006/table">
            <a:tbl>
              <a:tblPr firstRow="1" bandRow="1">
                <a:tableStyleId>{5C22544A-7EE6-4342-B048-85BDC9FD1C3A}</a:tableStyleId>
              </a:tblPr>
              <a:tblGrid>
                <a:gridCol w="3681790">
                  <a:extLst>
                    <a:ext uri="{9D8B030D-6E8A-4147-A177-3AD203B41FA5}">
                      <a16:colId xmlns:a16="http://schemas.microsoft.com/office/drawing/2014/main" val="20000"/>
                    </a:ext>
                  </a:extLst>
                </a:gridCol>
                <a:gridCol w="3681790">
                  <a:extLst>
                    <a:ext uri="{9D8B030D-6E8A-4147-A177-3AD203B41FA5}">
                      <a16:colId xmlns:a16="http://schemas.microsoft.com/office/drawing/2014/main" val="20001"/>
                    </a:ext>
                  </a:extLst>
                </a:gridCol>
                <a:gridCol w="3681790">
                  <a:extLst>
                    <a:ext uri="{9D8B030D-6E8A-4147-A177-3AD203B41FA5}">
                      <a16:colId xmlns:a16="http://schemas.microsoft.com/office/drawing/2014/main" val="20002"/>
                    </a:ext>
                  </a:extLst>
                </a:gridCol>
              </a:tblGrid>
              <a:tr h="515472">
                <a:tc>
                  <a:txBody>
                    <a:bodyPr/>
                    <a:lstStyle/>
                    <a:p>
                      <a:pPr marL="0" indent="0" algn="ctr">
                        <a:buNone/>
                      </a:pPr>
                      <a:r>
                        <a:rPr lang="en-ZA" sz="2000" b="0" dirty="0">
                          <a:solidFill>
                            <a:srgbClr val="3E0099"/>
                          </a:solidFill>
                          <a:latin typeface="Arial Rounded MT Bold" panose="020F0704030504030204" pitchFamily="34" charset="77"/>
                          <a:cs typeface="Arial" pitchFamily="34" charset="0"/>
                        </a:rPr>
                        <a:t>What do I</a:t>
                      </a:r>
                      <a:r>
                        <a:rPr lang="en-ZA" sz="2000" b="0" baseline="0" dirty="0">
                          <a:solidFill>
                            <a:srgbClr val="3E0099"/>
                          </a:solidFill>
                          <a:latin typeface="Arial Rounded MT Bold" panose="020F0704030504030204" pitchFamily="34" charset="77"/>
                          <a:cs typeface="Arial" pitchFamily="34" charset="0"/>
                        </a:rPr>
                        <a:t> want/need </a:t>
                      </a:r>
                    </a:p>
                    <a:p>
                      <a:pPr marL="0" indent="0" algn="ctr">
                        <a:buNone/>
                      </a:pPr>
                      <a:r>
                        <a:rPr lang="en-ZA" sz="2000" b="0" dirty="0">
                          <a:solidFill>
                            <a:srgbClr val="3E0099"/>
                          </a:solidFill>
                          <a:latin typeface="Arial Rounded MT Bold" panose="020F0704030504030204" pitchFamily="34" charset="77"/>
                          <a:cs typeface="Arial" pitchFamily="34" charset="0"/>
                        </a:rPr>
                        <a:t>from them?</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tc>
                  <a:txBody>
                    <a:bodyPr/>
                    <a:lstStyle/>
                    <a:p>
                      <a:pPr marL="0" indent="0" algn="ctr">
                        <a:buNone/>
                      </a:pPr>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tc>
                  <a:txBody>
                    <a:bodyPr/>
                    <a:lstStyle/>
                    <a:p>
                      <a:pPr marL="0" indent="0" algn="ctr">
                        <a:buNone/>
                      </a:pPr>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extLst>
                  <a:ext uri="{0D108BD9-81ED-4DB2-BD59-A6C34878D82A}">
                    <a16:rowId xmlns:a16="http://schemas.microsoft.com/office/drawing/2014/main" val="10000"/>
                  </a:ext>
                </a:extLst>
              </a:tr>
              <a:tr h="412377">
                <a:tc>
                  <a:txBody>
                    <a:bodyPr/>
                    <a:lstStyle/>
                    <a:p>
                      <a:pPr algn="l"/>
                      <a:r>
                        <a:rPr lang="en-ZA" sz="2000" b="1" dirty="0">
                          <a:solidFill>
                            <a:srgbClr val="3E0099"/>
                          </a:solidFill>
                          <a:latin typeface="Arial Rounded MT Bold" panose="020F0704030504030204" pitchFamily="34" charset="77"/>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000" b="1" dirty="0">
                          <a:solidFill>
                            <a:srgbClr val="3E0099"/>
                          </a:solidFill>
                          <a:latin typeface="Arial Rounded MT Bold" panose="020F0704030504030204" pitchFamily="34" charset="77"/>
                          <a:cs typeface="Arial" pitchFamily="34" charset="0"/>
                        </a:rPr>
                        <a:t>5.</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pPr algn="l"/>
                      <a:r>
                        <a:rPr lang="en-ZA" sz="2000" b="1" dirty="0">
                          <a:solidFill>
                            <a:srgbClr val="3E0099"/>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000" b="1" dirty="0">
                          <a:solidFill>
                            <a:srgbClr val="3E0099"/>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pPr algn="l"/>
                      <a:r>
                        <a:rPr lang="en-ZA" sz="2000" b="1" dirty="0">
                          <a:solidFill>
                            <a:srgbClr val="3E0099"/>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2000" b="0"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000" b="1" dirty="0">
                          <a:solidFill>
                            <a:srgbClr val="3E0099"/>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l"/>
                      <a:r>
                        <a:rPr lang="en-ZA" sz="2000" b="1" dirty="0">
                          <a:solidFill>
                            <a:srgbClr val="3E0099"/>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000" b="0" dirty="0">
                          <a:solidFill>
                            <a:srgbClr val="3E0099"/>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7196">
                <a:tc>
                  <a:txBody>
                    <a:bodyPr/>
                    <a:lstStyle/>
                    <a:p>
                      <a:pPr algn="l"/>
                      <a:r>
                        <a:rPr lang="en-ZA" sz="2000" b="1" dirty="0">
                          <a:solidFill>
                            <a:srgbClr val="3E0099"/>
                          </a:solidFill>
                          <a:latin typeface="Arial Rounded MT Bold" panose="020F0704030504030204" pitchFamily="34" charset="77"/>
                          <a:cs typeface="Arial" pitchFamily="34" charset="0"/>
                        </a:rPr>
                        <a:t>5.</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000" b="0" dirty="0">
                          <a:solidFill>
                            <a:srgbClr val="3E0099"/>
                          </a:solidFill>
                          <a:latin typeface="Arial Rounded MT Bold" panose="020F0704030504030204" pitchFamily="34" charset="77"/>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4196782"/>
                  </a:ext>
                </a:extLst>
              </a:tr>
              <a:tr h="457196">
                <a:tc>
                  <a:txBody>
                    <a:bodyPr/>
                    <a:lstStyle/>
                    <a:p>
                      <a:pPr algn="l"/>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tc>
                  <a:txBody>
                    <a:bodyPr/>
                    <a:lstStyle/>
                    <a:p>
                      <a:pPr algn="ctr"/>
                      <a:endParaRPr lang="en-ZA" sz="2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000" b="0" dirty="0">
                          <a:solidFill>
                            <a:srgbClr val="3E0099"/>
                          </a:solidFill>
                          <a:latin typeface="Arial Rounded MT Bold" panose="020F0704030504030204" pitchFamily="34" charset="77"/>
                          <a:cs typeface="Arial" pitchFamily="34" charset="0"/>
                        </a:rPr>
                        <a:t>What they want/need</a:t>
                      </a:r>
                    </a:p>
                    <a:p>
                      <a:pPr marL="0" marR="0" indent="0" algn="ctr" defTabSz="457200" rtl="0" eaLnBrk="1" fontAlgn="auto" latinLnBrk="0" hangingPunct="1">
                        <a:lnSpc>
                          <a:spcPct val="100000"/>
                        </a:lnSpc>
                        <a:spcBef>
                          <a:spcPts val="0"/>
                        </a:spcBef>
                        <a:spcAft>
                          <a:spcPts val="0"/>
                        </a:spcAft>
                        <a:buClrTx/>
                        <a:buSzTx/>
                        <a:buFontTx/>
                        <a:buNone/>
                        <a:tabLst/>
                        <a:defRPr/>
                      </a:pPr>
                      <a:r>
                        <a:rPr lang="en-ZA" sz="2000" b="0" dirty="0">
                          <a:solidFill>
                            <a:srgbClr val="3E0099"/>
                          </a:solidFill>
                          <a:latin typeface="Arial Rounded MT Bold" panose="020F0704030504030204" pitchFamily="34" charset="77"/>
                          <a:cs typeface="Arial" pitchFamily="34" charset="0"/>
                        </a:rPr>
                        <a:t>from me?</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extLst>
                  <a:ext uri="{0D108BD9-81ED-4DB2-BD59-A6C34878D82A}">
                    <a16:rowId xmlns:a16="http://schemas.microsoft.com/office/drawing/2014/main" val="3057175262"/>
                  </a:ext>
                </a:extLst>
              </a:tr>
            </a:tbl>
          </a:graphicData>
        </a:graphic>
      </p:graphicFrame>
      <p:sp>
        <p:nvSpPr>
          <p:cNvPr id="3" name="Oval 2">
            <a:extLst>
              <a:ext uri="{FF2B5EF4-FFF2-40B4-BE49-F238E27FC236}">
                <a16:creationId xmlns:a16="http://schemas.microsoft.com/office/drawing/2014/main" id="{AB920795-826D-61E3-C1CC-3C78EDAB5DE9}"/>
              </a:ext>
            </a:extLst>
          </p:cNvPr>
          <p:cNvSpPr/>
          <p:nvPr/>
        </p:nvSpPr>
        <p:spPr>
          <a:xfrm>
            <a:off x="5266560" y="1490459"/>
            <a:ext cx="1558559" cy="1518958"/>
          </a:xfrm>
          <a:prstGeom prst="ellipse">
            <a:avLst/>
          </a:prstGeom>
          <a:solidFill>
            <a:srgbClr val="3E0099"/>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2800" dirty="0">
                <a:solidFill>
                  <a:schemeClr val="bg1"/>
                </a:solidFill>
                <a:latin typeface="Arial Rounded MT Bold" panose="020F0704030504030204" pitchFamily="34" charset="77"/>
                <a:cs typeface="Arial" panose="020B0604020202020204" pitchFamily="34" charset="0"/>
              </a:rPr>
              <a:t>My</a:t>
            </a:r>
          </a:p>
          <a:p>
            <a:pPr algn="ctr">
              <a:defRPr/>
            </a:pPr>
            <a:r>
              <a:rPr lang="en-ZA" sz="2800" dirty="0">
                <a:solidFill>
                  <a:schemeClr val="bg1"/>
                </a:solidFill>
                <a:latin typeface="Arial Rounded MT Bold" panose="020F0704030504030204" pitchFamily="34" charset="77"/>
                <a:cs typeface="Arial" panose="020B0604020202020204" pitchFamily="34" charset="0"/>
              </a:rPr>
              <a:t>Partner</a:t>
            </a:r>
          </a:p>
        </p:txBody>
      </p:sp>
      <p:sp>
        <p:nvSpPr>
          <p:cNvPr id="5" name="TextBox 4">
            <a:extLst>
              <a:ext uri="{FF2B5EF4-FFF2-40B4-BE49-F238E27FC236}">
                <a16:creationId xmlns:a16="http://schemas.microsoft.com/office/drawing/2014/main" id="{986981A4-6CAE-0D17-F874-74C7F2FA413A}"/>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How should you partner?</a:t>
            </a:r>
          </a:p>
        </p:txBody>
      </p:sp>
      <p:cxnSp>
        <p:nvCxnSpPr>
          <p:cNvPr id="7" name="Straight Arrow Connector 6">
            <a:extLst>
              <a:ext uri="{FF2B5EF4-FFF2-40B4-BE49-F238E27FC236}">
                <a16:creationId xmlns:a16="http://schemas.microsoft.com/office/drawing/2014/main" id="{B0FE5E54-563E-B9D2-7C25-C9A858C35FDD}"/>
              </a:ext>
            </a:extLst>
          </p:cNvPr>
          <p:cNvCxnSpPr/>
          <p:nvPr/>
        </p:nvCxnSpPr>
        <p:spPr>
          <a:xfrm>
            <a:off x="4267200" y="2046822"/>
            <a:ext cx="0" cy="3553595"/>
          </a:xfrm>
          <a:prstGeom prst="straightConnector1">
            <a:avLst/>
          </a:prstGeom>
          <a:ln w="76200">
            <a:solidFill>
              <a:srgbClr val="3E009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D9BBDDE-EB88-D2E3-8C8E-FA4A7547FDAC}"/>
              </a:ext>
            </a:extLst>
          </p:cNvPr>
          <p:cNvCxnSpPr>
            <a:cxnSpLocks/>
          </p:cNvCxnSpPr>
          <p:nvPr/>
        </p:nvCxnSpPr>
        <p:spPr>
          <a:xfrm flipV="1">
            <a:off x="7910286" y="2046822"/>
            <a:ext cx="0" cy="3553595"/>
          </a:xfrm>
          <a:prstGeom prst="straightConnector1">
            <a:avLst/>
          </a:prstGeom>
          <a:ln w="76200">
            <a:solidFill>
              <a:srgbClr val="3E009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2F73A9-CC9C-20C4-8811-45DF530020F5}"/>
              </a:ext>
            </a:extLst>
          </p:cNvPr>
          <p:cNvSpPr/>
          <p:nvPr/>
        </p:nvSpPr>
        <p:spPr>
          <a:xfrm>
            <a:off x="5342120" y="4602886"/>
            <a:ext cx="1558559" cy="1518958"/>
          </a:xfrm>
          <a:prstGeom prst="ellipse">
            <a:avLst/>
          </a:prstGeom>
          <a:solidFill>
            <a:srgbClr val="3E0099"/>
          </a:solidFill>
          <a:ln w="28575">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2800" dirty="0">
                <a:solidFill>
                  <a:schemeClr val="bg1"/>
                </a:solidFill>
                <a:latin typeface="Arial Rounded MT Bold" panose="020F0704030504030204" pitchFamily="34" charset="77"/>
                <a:cs typeface="Arial" panose="020B0604020202020204" pitchFamily="34" charset="0"/>
              </a:rPr>
              <a:t>Me</a:t>
            </a:r>
          </a:p>
        </p:txBody>
      </p:sp>
      <p:sp>
        <p:nvSpPr>
          <p:cNvPr id="13" name="TextBox 12">
            <a:extLst>
              <a:ext uri="{FF2B5EF4-FFF2-40B4-BE49-F238E27FC236}">
                <a16:creationId xmlns:a16="http://schemas.microsoft.com/office/drawing/2014/main" id="{24AA2272-485F-FC46-2BD4-71833E089760}"/>
              </a:ext>
            </a:extLst>
          </p:cNvPr>
          <p:cNvSpPr txBox="1"/>
          <p:nvPr/>
        </p:nvSpPr>
        <p:spPr>
          <a:xfrm>
            <a:off x="4694092" y="3329098"/>
            <a:ext cx="2960915"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0" dirty="0">
                <a:solidFill>
                  <a:srgbClr val="3E0099"/>
                </a:solidFill>
                <a:latin typeface="Arial Rounded MT Bold" panose="020F0704030504030204" pitchFamily="34" charset="77"/>
                <a:cs typeface="Arial" pitchFamily="34" charset="0"/>
              </a:rPr>
              <a:t>Shared  Vision &amp; Values?</a:t>
            </a:r>
          </a:p>
        </p:txBody>
      </p:sp>
    </p:spTree>
    <p:extLst>
      <p:ext uri="{BB962C8B-B14F-4D97-AF65-F5344CB8AC3E}">
        <p14:creationId xmlns:p14="http://schemas.microsoft.com/office/powerpoint/2010/main" val="40509367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2)">
                                      <p:cBhvr>
                                        <p:cTn id="1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31" name="Picture 4" descr="01">
            <a:extLst>
              <a:ext uri="{FF2B5EF4-FFF2-40B4-BE49-F238E27FC236}">
                <a16:creationId xmlns:a16="http://schemas.microsoft.com/office/drawing/2014/main" id="{98C5137F-98B7-40D5-BB9A-60DA0F229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90" t="13933" r="11586" b="11182"/>
          <a:stretch>
            <a:fillRect/>
          </a:stretch>
        </p:blipFill>
        <p:spPr bwMode="auto">
          <a:xfrm>
            <a:off x="3670913" y="1752172"/>
            <a:ext cx="5136983" cy="378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8DA7F87-33E0-82F5-A2FF-A774F8FAF1A9}"/>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6. Defining our values</a:t>
            </a:r>
          </a:p>
        </p:txBody>
      </p:sp>
      <p:sp>
        <p:nvSpPr>
          <p:cNvPr id="5" name="TextBox 4">
            <a:extLst>
              <a:ext uri="{FF2B5EF4-FFF2-40B4-BE49-F238E27FC236}">
                <a16:creationId xmlns:a16="http://schemas.microsoft.com/office/drawing/2014/main" id="{C7DCD9D9-B452-E4F5-27CC-96C2ED8A3CC0}"/>
              </a:ext>
            </a:extLst>
          </p:cNvPr>
          <p:cNvSpPr txBox="1"/>
          <p:nvPr/>
        </p:nvSpPr>
        <p:spPr>
          <a:xfrm>
            <a:off x="1663542" y="5501572"/>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VALUES &amp; BELIEFS</a:t>
            </a:r>
          </a:p>
        </p:txBody>
      </p:sp>
    </p:spTree>
    <p:extLst>
      <p:ext uri="{BB962C8B-B14F-4D97-AF65-F5344CB8AC3E}">
        <p14:creationId xmlns:p14="http://schemas.microsoft.com/office/powerpoint/2010/main" val="41411876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31" name="Picture 4" descr="01">
            <a:extLst>
              <a:ext uri="{FF2B5EF4-FFF2-40B4-BE49-F238E27FC236}">
                <a16:creationId xmlns:a16="http://schemas.microsoft.com/office/drawing/2014/main" id="{98C5137F-98B7-40D5-BB9A-60DA0F229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90" t="13933" r="11586" b="11182"/>
          <a:stretch>
            <a:fillRect/>
          </a:stretch>
        </p:blipFill>
        <p:spPr bwMode="auto">
          <a:xfrm>
            <a:off x="3670913" y="1752172"/>
            <a:ext cx="5136983" cy="378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8DA7F87-33E0-82F5-A2FF-A774F8FAF1A9}"/>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How do we define values</a:t>
            </a:r>
          </a:p>
        </p:txBody>
      </p:sp>
      <p:sp>
        <p:nvSpPr>
          <p:cNvPr id="3" name="TextBox 2">
            <a:extLst>
              <a:ext uri="{FF2B5EF4-FFF2-40B4-BE49-F238E27FC236}">
                <a16:creationId xmlns:a16="http://schemas.microsoft.com/office/drawing/2014/main" id="{2D2B796B-ABF0-6A25-7A8F-AC5E5405CFCA}"/>
              </a:ext>
            </a:extLst>
          </p:cNvPr>
          <p:cNvSpPr txBox="1"/>
          <p:nvPr/>
        </p:nvSpPr>
        <p:spPr>
          <a:xfrm rot="19919886">
            <a:off x="305838" y="5101697"/>
            <a:ext cx="2290755"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Community</a:t>
            </a:r>
          </a:p>
        </p:txBody>
      </p:sp>
      <p:sp>
        <p:nvSpPr>
          <p:cNvPr id="6" name="TextBox 5">
            <a:extLst>
              <a:ext uri="{FF2B5EF4-FFF2-40B4-BE49-F238E27FC236}">
                <a16:creationId xmlns:a16="http://schemas.microsoft.com/office/drawing/2014/main" id="{EA792CFB-033C-6BED-D3A3-76C9F0E73255}"/>
              </a:ext>
            </a:extLst>
          </p:cNvPr>
          <p:cNvSpPr txBox="1"/>
          <p:nvPr/>
        </p:nvSpPr>
        <p:spPr>
          <a:xfrm rot="20162858">
            <a:off x="2462552" y="2496642"/>
            <a:ext cx="1750287"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Integrity</a:t>
            </a:r>
          </a:p>
        </p:txBody>
      </p:sp>
      <p:sp>
        <p:nvSpPr>
          <p:cNvPr id="8" name="TextBox 7">
            <a:extLst>
              <a:ext uri="{FF2B5EF4-FFF2-40B4-BE49-F238E27FC236}">
                <a16:creationId xmlns:a16="http://schemas.microsoft.com/office/drawing/2014/main" id="{3F00A6F3-5658-FAE8-BFF1-C1D7934D81AA}"/>
              </a:ext>
            </a:extLst>
          </p:cNvPr>
          <p:cNvSpPr txBox="1"/>
          <p:nvPr/>
        </p:nvSpPr>
        <p:spPr>
          <a:xfrm rot="2301850">
            <a:off x="9674688" y="3076716"/>
            <a:ext cx="2223429"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Generosity</a:t>
            </a:r>
          </a:p>
        </p:txBody>
      </p:sp>
      <p:sp>
        <p:nvSpPr>
          <p:cNvPr id="9" name="TextBox 8">
            <a:extLst>
              <a:ext uri="{FF2B5EF4-FFF2-40B4-BE49-F238E27FC236}">
                <a16:creationId xmlns:a16="http://schemas.microsoft.com/office/drawing/2014/main" id="{4015AA6D-A4A3-47BE-EC57-A9080ABA0555}"/>
              </a:ext>
            </a:extLst>
          </p:cNvPr>
          <p:cNvSpPr txBox="1"/>
          <p:nvPr/>
        </p:nvSpPr>
        <p:spPr>
          <a:xfrm rot="19953864">
            <a:off x="159502" y="2681189"/>
            <a:ext cx="1975349"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Creativity</a:t>
            </a:r>
          </a:p>
        </p:txBody>
      </p:sp>
      <p:sp>
        <p:nvSpPr>
          <p:cNvPr id="10" name="TextBox 9">
            <a:extLst>
              <a:ext uri="{FF2B5EF4-FFF2-40B4-BE49-F238E27FC236}">
                <a16:creationId xmlns:a16="http://schemas.microsoft.com/office/drawing/2014/main" id="{CB494830-AFB2-2CED-9DE1-1732C5519F88}"/>
              </a:ext>
            </a:extLst>
          </p:cNvPr>
          <p:cNvSpPr txBox="1"/>
          <p:nvPr/>
        </p:nvSpPr>
        <p:spPr>
          <a:xfrm rot="2115840">
            <a:off x="9373664" y="3869448"/>
            <a:ext cx="2370842"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Partnership</a:t>
            </a:r>
          </a:p>
        </p:txBody>
      </p:sp>
      <p:sp>
        <p:nvSpPr>
          <p:cNvPr id="11" name="TextBox 10">
            <a:extLst>
              <a:ext uri="{FF2B5EF4-FFF2-40B4-BE49-F238E27FC236}">
                <a16:creationId xmlns:a16="http://schemas.microsoft.com/office/drawing/2014/main" id="{5DEA6F28-C90D-E2D7-1C26-0B929D92AD50}"/>
              </a:ext>
            </a:extLst>
          </p:cNvPr>
          <p:cNvSpPr txBox="1"/>
          <p:nvPr/>
        </p:nvSpPr>
        <p:spPr>
          <a:xfrm rot="20140721">
            <a:off x="343133" y="1779611"/>
            <a:ext cx="1821396"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Respect </a:t>
            </a:r>
          </a:p>
        </p:txBody>
      </p:sp>
      <p:sp>
        <p:nvSpPr>
          <p:cNvPr id="12" name="TextBox 11">
            <a:extLst>
              <a:ext uri="{FF2B5EF4-FFF2-40B4-BE49-F238E27FC236}">
                <a16:creationId xmlns:a16="http://schemas.microsoft.com/office/drawing/2014/main" id="{2B2233FB-2EEF-FADA-92FC-1715C7CC7534}"/>
              </a:ext>
            </a:extLst>
          </p:cNvPr>
          <p:cNvSpPr txBox="1"/>
          <p:nvPr/>
        </p:nvSpPr>
        <p:spPr>
          <a:xfrm rot="2259129">
            <a:off x="8586021" y="1868543"/>
            <a:ext cx="1396536"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Family</a:t>
            </a:r>
          </a:p>
        </p:txBody>
      </p:sp>
      <p:sp>
        <p:nvSpPr>
          <p:cNvPr id="13" name="TextBox 12">
            <a:extLst>
              <a:ext uri="{FF2B5EF4-FFF2-40B4-BE49-F238E27FC236}">
                <a16:creationId xmlns:a16="http://schemas.microsoft.com/office/drawing/2014/main" id="{101ABC53-FF18-9117-68CE-283BB82F22D0}"/>
              </a:ext>
            </a:extLst>
          </p:cNvPr>
          <p:cNvSpPr txBox="1"/>
          <p:nvPr/>
        </p:nvSpPr>
        <p:spPr>
          <a:xfrm rot="2292601">
            <a:off x="8466606" y="2681188"/>
            <a:ext cx="1077026"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Love</a:t>
            </a:r>
          </a:p>
        </p:txBody>
      </p:sp>
      <p:sp>
        <p:nvSpPr>
          <p:cNvPr id="14" name="TextBox 13">
            <a:extLst>
              <a:ext uri="{FF2B5EF4-FFF2-40B4-BE49-F238E27FC236}">
                <a16:creationId xmlns:a16="http://schemas.microsoft.com/office/drawing/2014/main" id="{48EF3F15-51D0-E292-6E28-ED706DB2DBC7}"/>
              </a:ext>
            </a:extLst>
          </p:cNvPr>
          <p:cNvSpPr txBox="1"/>
          <p:nvPr/>
        </p:nvSpPr>
        <p:spPr>
          <a:xfrm rot="19599422">
            <a:off x="2070766" y="5156188"/>
            <a:ext cx="2011897"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Reliability</a:t>
            </a:r>
          </a:p>
        </p:txBody>
      </p:sp>
      <p:sp>
        <p:nvSpPr>
          <p:cNvPr id="15" name="TextBox 14">
            <a:extLst>
              <a:ext uri="{FF2B5EF4-FFF2-40B4-BE49-F238E27FC236}">
                <a16:creationId xmlns:a16="http://schemas.microsoft.com/office/drawing/2014/main" id="{4CC9EC35-1EDF-AB3B-AB60-A125AE510F57}"/>
              </a:ext>
            </a:extLst>
          </p:cNvPr>
          <p:cNvSpPr txBox="1"/>
          <p:nvPr/>
        </p:nvSpPr>
        <p:spPr>
          <a:xfrm rot="19925714">
            <a:off x="1347629" y="3647383"/>
            <a:ext cx="2560316"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Commitment</a:t>
            </a:r>
          </a:p>
        </p:txBody>
      </p:sp>
      <p:sp>
        <p:nvSpPr>
          <p:cNvPr id="16" name="TextBox 15">
            <a:extLst>
              <a:ext uri="{FF2B5EF4-FFF2-40B4-BE49-F238E27FC236}">
                <a16:creationId xmlns:a16="http://schemas.microsoft.com/office/drawing/2014/main" id="{FDD4191C-CF2A-1B88-9412-A5A2B9A81F01}"/>
              </a:ext>
            </a:extLst>
          </p:cNvPr>
          <p:cNvSpPr txBox="1"/>
          <p:nvPr/>
        </p:nvSpPr>
        <p:spPr>
          <a:xfrm rot="20085384">
            <a:off x="2263852" y="1606166"/>
            <a:ext cx="2164119"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Happiness</a:t>
            </a:r>
          </a:p>
        </p:txBody>
      </p:sp>
      <p:sp>
        <p:nvSpPr>
          <p:cNvPr id="17" name="TextBox 16">
            <a:extLst>
              <a:ext uri="{FF2B5EF4-FFF2-40B4-BE49-F238E27FC236}">
                <a16:creationId xmlns:a16="http://schemas.microsoft.com/office/drawing/2014/main" id="{02355532-AC5A-FB3D-A963-8729B003F2F3}"/>
              </a:ext>
            </a:extLst>
          </p:cNvPr>
          <p:cNvSpPr txBox="1"/>
          <p:nvPr/>
        </p:nvSpPr>
        <p:spPr>
          <a:xfrm rot="19911527">
            <a:off x="473994" y="3454195"/>
            <a:ext cx="1716880"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Delivery</a:t>
            </a:r>
          </a:p>
        </p:txBody>
      </p:sp>
      <p:sp>
        <p:nvSpPr>
          <p:cNvPr id="18" name="TextBox 17">
            <a:extLst>
              <a:ext uri="{FF2B5EF4-FFF2-40B4-BE49-F238E27FC236}">
                <a16:creationId xmlns:a16="http://schemas.microsoft.com/office/drawing/2014/main" id="{2FFC546A-FF38-E161-C709-5C45FC8B391D}"/>
              </a:ext>
            </a:extLst>
          </p:cNvPr>
          <p:cNvSpPr txBox="1"/>
          <p:nvPr/>
        </p:nvSpPr>
        <p:spPr>
          <a:xfrm rot="19666378">
            <a:off x="2504655" y="4127756"/>
            <a:ext cx="1183401"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Care </a:t>
            </a:r>
          </a:p>
        </p:txBody>
      </p:sp>
      <p:sp>
        <p:nvSpPr>
          <p:cNvPr id="19" name="TextBox 18">
            <a:extLst>
              <a:ext uri="{FF2B5EF4-FFF2-40B4-BE49-F238E27FC236}">
                <a16:creationId xmlns:a16="http://schemas.microsoft.com/office/drawing/2014/main" id="{048C88DA-41E6-8F39-8A69-5606D8A389F0}"/>
              </a:ext>
            </a:extLst>
          </p:cNvPr>
          <p:cNvSpPr txBox="1"/>
          <p:nvPr/>
        </p:nvSpPr>
        <p:spPr>
          <a:xfrm rot="2377679">
            <a:off x="8560813" y="4221062"/>
            <a:ext cx="2077556"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Possibility</a:t>
            </a:r>
          </a:p>
        </p:txBody>
      </p:sp>
      <p:sp>
        <p:nvSpPr>
          <p:cNvPr id="20" name="TextBox 19">
            <a:extLst>
              <a:ext uri="{FF2B5EF4-FFF2-40B4-BE49-F238E27FC236}">
                <a16:creationId xmlns:a16="http://schemas.microsoft.com/office/drawing/2014/main" id="{022DFD93-C369-4797-3FC4-26D7B2BBB626}"/>
              </a:ext>
            </a:extLst>
          </p:cNvPr>
          <p:cNvSpPr txBox="1"/>
          <p:nvPr/>
        </p:nvSpPr>
        <p:spPr>
          <a:xfrm rot="2324838">
            <a:off x="9609831" y="2052578"/>
            <a:ext cx="2119106"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Teamwork</a:t>
            </a:r>
          </a:p>
        </p:txBody>
      </p:sp>
      <p:sp>
        <p:nvSpPr>
          <p:cNvPr id="21" name="TextBox 20">
            <a:extLst>
              <a:ext uri="{FF2B5EF4-FFF2-40B4-BE49-F238E27FC236}">
                <a16:creationId xmlns:a16="http://schemas.microsoft.com/office/drawing/2014/main" id="{D0C30DC9-6815-1081-FAC9-5817A2D8C303}"/>
              </a:ext>
            </a:extLst>
          </p:cNvPr>
          <p:cNvSpPr txBox="1"/>
          <p:nvPr/>
        </p:nvSpPr>
        <p:spPr>
          <a:xfrm rot="2377679">
            <a:off x="10261792" y="5601741"/>
            <a:ext cx="1822743"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Diversity</a:t>
            </a:r>
          </a:p>
        </p:txBody>
      </p:sp>
      <p:sp>
        <p:nvSpPr>
          <p:cNvPr id="22" name="TextBox 21">
            <a:extLst>
              <a:ext uri="{FF2B5EF4-FFF2-40B4-BE49-F238E27FC236}">
                <a16:creationId xmlns:a16="http://schemas.microsoft.com/office/drawing/2014/main" id="{E6E7B23A-2B89-D29B-D6D9-2EFAFE2C3357}"/>
              </a:ext>
            </a:extLst>
          </p:cNvPr>
          <p:cNvSpPr txBox="1"/>
          <p:nvPr/>
        </p:nvSpPr>
        <p:spPr>
          <a:xfrm rot="2377679">
            <a:off x="8765171" y="5394105"/>
            <a:ext cx="1723549" cy="553998"/>
          </a:xfrm>
          <a:prstGeom prst="rect">
            <a:avLst/>
          </a:prstGeom>
          <a:noFill/>
        </p:spPr>
        <p:txBody>
          <a:bodyPr wrap="none" rtlCol="0">
            <a:spAutoFit/>
          </a:bodyPr>
          <a:lstStyle/>
          <a:p>
            <a:r>
              <a:rPr lang="en-ZA" sz="3000" dirty="0">
                <a:solidFill>
                  <a:srgbClr val="3E0099"/>
                </a:solidFill>
                <a:latin typeface="Arial Rounded MT Bold" panose="020F0704030504030204" pitchFamily="34" charset="77"/>
              </a:rPr>
              <a:t>Honesty</a:t>
            </a:r>
          </a:p>
        </p:txBody>
      </p:sp>
    </p:spTree>
    <p:extLst>
      <p:ext uri="{BB962C8B-B14F-4D97-AF65-F5344CB8AC3E}">
        <p14:creationId xmlns:p14="http://schemas.microsoft.com/office/powerpoint/2010/main" val="13260877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fltVal val="0"/>
                                          </p:val>
                                        </p:tav>
                                        <p:tav tm="100000">
                                          <p:val>
                                            <p:strVal val="#ppt_w"/>
                                          </p:val>
                                        </p:tav>
                                      </p:tavLst>
                                    </p:anim>
                                    <p:anim calcmode="lin" valueType="num">
                                      <p:cBhvr>
                                        <p:cTn id="50" dur="1000" fill="hold"/>
                                        <p:tgtEl>
                                          <p:spTgt spid="3"/>
                                        </p:tgtEl>
                                        <p:attrNameLst>
                                          <p:attrName>ppt_h</p:attrName>
                                        </p:attrNameLst>
                                      </p:cBhvr>
                                      <p:tavLst>
                                        <p:tav tm="0">
                                          <p:val>
                                            <p:fltVal val="0"/>
                                          </p:val>
                                        </p:tav>
                                        <p:tav tm="100000">
                                          <p:val>
                                            <p:strVal val="#ppt_h"/>
                                          </p:val>
                                        </p:tav>
                                      </p:tavLst>
                                    </p:anim>
                                    <p:anim calcmode="lin" valueType="num">
                                      <p:cBhvr>
                                        <p:cTn id="51" dur="1000" fill="hold"/>
                                        <p:tgtEl>
                                          <p:spTgt spid="3"/>
                                        </p:tgtEl>
                                        <p:attrNameLst>
                                          <p:attrName>style.rotation</p:attrName>
                                        </p:attrNameLst>
                                      </p:cBhvr>
                                      <p:tavLst>
                                        <p:tav tm="0">
                                          <p:val>
                                            <p:fltVal val="90"/>
                                          </p:val>
                                        </p:tav>
                                        <p:tav tm="100000">
                                          <p:val>
                                            <p:fltVal val="0"/>
                                          </p:val>
                                        </p:tav>
                                      </p:tavLst>
                                    </p:anim>
                                    <p:animEffect transition="in" filter="fade">
                                      <p:cBhvr>
                                        <p:cTn id="52" dur="1000"/>
                                        <p:tgtEl>
                                          <p:spTgt spid="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fltVal val="0"/>
                                          </p:val>
                                        </p:tav>
                                        <p:tav tm="100000">
                                          <p:val>
                                            <p:strVal val="#ppt_w"/>
                                          </p:val>
                                        </p:tav>
                                      </p:tavLst>
                                    </p:anim>
                                    <p:anim calcmode="lin" valueType="num">
                                      <p:cBhvr>
                                        <p:cTn id="62" dur="1000" fill="hold"/>
                                        <p:tgtEl>
                                          <p:spTgt spid="20"/>
                                        </p:tgtEl>
                                        <p:attrNameLst>
                                          <p:attrName>ppt_h</p:attrName>
                                        </p:attrNameLst>
                                      </p:cBhvr>
                                      <p:tavLst>
                                        <p:tav tm="0">
                                          <p:val>
                                            <p:fltVal val="0"/>
                                          </p:val>
                                        </p:tav>
                                        <p:tav tm="100000">
                                          <p:val>
                                            <p:strVal val="#ppt_h"/>
                                          </p:val>
                                        </p:tav>
                                      </p:tavLst>
                                    </p:anim>
                                    <p:anim calcmode="lin" valueType="num">
                                      <p:cBhvr>
                                        <p:cTn id="63" dur="1000" fill="hold"/>
                                        <p:tgtEl>
                                          <p:spTgt spid="20"/>
                                        </p:tgtEl>
                                        <p:attrNameLst>
                                          <p:attrName>style.rotation</p:attrName>
                                        </p:attrNameLst>
                                      </p:cBhvr>
                                      <p:tavLst>
                                        <p:tav tm="0">
                                          <p:val>
                                            <p:fltVal val="90"/>
                                          </p:val>
                                        </p:tav>
                                        <p:tav tm="100000">
                                          <p:val>
                                            <p:fltVal val="0"/>
                                          </p:val>
                                        </p:tav>
                                      </p:tavLst>
                                    </p:anim>
                                    <p:animEffect transition="in" filter="fade">
                                      <p:cBhvr>
                                        <p:cTn id="64" dur="1000"/>
                                        <p:tgtEl>
                                          <p:spTgt spid="20"/>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1000" fill="hold"/>
                                        <p:tgtEl>
                                          <p:spTgt spid="13"/>
                                        </p:tgtEl>
                                        <p:attrNameLst>
                                          <p:attrName>ppt_w</p:attrName>
                                        </p:attrNameLst>
                                      </p:cBhvr>
                                      <p:tavLst>
                                        <p:tav tm="0">
                                          <p:val>
                                            <p:fltVal val="0"/>
                                          </p:val>
                                        </p:tav>
                                        <p:tav tm="100000">
                                          <p:val>
                                            <p:strVal val="#ppt_w"/>
                                          </p:val>
                                        </p:tav>
                                      </p:tavLst>
                                    </p:anim>
                                    <p:anim calcmode="lin" valueType="num">
                                      <p:cBhvr>
                                        <p:cTn id="80" dur="1000" fill="hold"/>
                                        <p:tgtEl>
                                          <p:spTgt spid="13"/>
                                        </p:tgtEl>
                                        <p:attrNameLst>
                                          <p:attrName>ppt_h</p:attrName>
                                        </p:attrNameLst>
                                      </p:cBhvr>
                                      <p:tavLst>
                                        <p:tav tm="0">
                                          <p:val>
                                            <p:fltVal val="0"/>
                                          </p:val>
                                        </p:tav>
                                        <p:tav tm="100000">
                                          <p:val>
                                            <p:strVal val="#ppt_h"/>
                                          </p:val>
                                        </p:tav>
                                      </p:tavLst>
                                    </p:anim>
                                    <p:anim calcmode="lin" valueType="num">
                                      <p:cBhvr>
                                        <p:cTn id="81" dur="1000" fill="hold"/>
                                        <p:tgtEl>
                                          <p:spTgt spid="13"/>
                                        </p:tgtEl>
                                        <p:attrNameLst>
                                          <p:attrName>style.rotation</p:attrName>
                                        </p:attrNameLst>
                                      </p:cBhvr>
                                      <p:tavLst>
                                        <p:tav tm="0">
                                          <p:val>
                                            <p:fltVal val="90"/>
                                          </p:val>
                                        </p:tav>
                                        <p:tav tm="100000">
                                          <p:val>
                                            <p:fltVal val="0"/>
                                          </p:val>
                                        </p:tav>
                                      </p:tavLst>
                                    </p:anim>
                                    <p:animEffect transition="in" filter="fade">
                                      <p:cBhvr>
                                        <p:cTn id="82" dur="1000"/>
                                        <p:tgtEl>
                                          <p:spTgt spid="13"/>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ppt_w</p:attrName>
                                        </p:attrNameLst>
                                      </p:cBhvr>
                                      <p:tavLst>
                                        <p:tav tm="0">
                                          <p:val>
                                            <p:fltVal val="0"/>
                                          </p:val>
                                        </p:tav>
                                        <p:tav tm="100000">
                                          <p:val>
                                            <p:strVal val="#ppt_w"/>
                                          </p:val>
                                        </p:tav>
                                      </p:tavLst>
                                    </p:anim>
                                    <p:anim calcmode="lin" valueType="num">
                                      <p:cBhvr>
                                        <p:cTn id="86" dur="1000" fill="hold"/>
                                        <p:tgtEl>
                                          <p:spTgt spid="10"/>
                                        </p:tgtEl>
                                        <p:attrNameLst>
                                          <p:attrName>ppt_h</p:attrName>
                                        </p:attrNameLst>
                                      </p:cBhvr>
                                      <p:tavLst>
                                        <p:tav tm="0">
                                          <p:val>
                                            <p:fltVal val="0"/>
                                          </p:val>
                                        </p:tav>
                                        <p:tav tm="100000">
                                          <p:val>
                                            <p:strVal val="#ppt_h"/>
                                          </p:val>
                                        </p:tav>
                                      </p:tavLst>
                                    </p:anim>
                                    <p:anim calcmode="lin" valueType="num">
                                      <p:cBhvr>
                                        <p:cTn id="87" dur="1000" fill="hold"/>
                                        <p:tgtEl>
                                          <p:spTgt spid="10"/>
                                        </p:tgtEl>
                                        <p:attrNameLst>
                                          <p:attrName>style.rotation</p:attrName>
                                        </p:attrNameLst>
                                      </p:cBhvr>
                                      <p:tavLst>
                                        <p:tav tm="0">
                                          <p:val>
                                            <p:fltVal val="90"/>
                                          </p:val>
                                        </p:tav>
                                        <p:tav tm="100000">
                                          <p:val>
                                            <p:fltVal val="0"/>
                                          </p:val>
                                        </p:tav>
                                      </p:tavLst>
                                    </p:anim>
                                    <p:animEffect transition="in" filter="fade">
                                      <p:cBhvr>
                                        <p:cTn id="88" dur="1000"/>
                                        <p:tgtEl>
                                          <p:spTgt spid="10"/>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fill="hold"/>
                                        <p:tgtEl>
                                          <p:spTgt spid="19"/>
                                        </p:tgtEl>
                                        <p:attrNameLst>
                                          <p:attrName>ppt_w</p:attrName>
                                        </p:attrNameLst>
                                      </p:cBhvr>
                                      <p:tavLst>
                                        <p:tav tm="0">
                                          <p:val>
                                            <p:fltVal val="0"/>
                                          </p:val>
                                        </p:tav>
                                        <p:tav tm="100000">
                                          <p:val>
                                            <p:strVal val="#ppt_w"/>
                                          </p:val>
                                        </p:tav>
                                      </p:tavLst>
                                    </p:anim>
                                    <p:anim calcmode="lin" valueType="num">
                                      <p:cBhvr>
                                        <p:cTn id="92" dur="1000" fill="hold"/>
                                        <p:tgtEl>
                                          <p:spTgt spid="19"/>
                                        </p:tgtEl>
                                        <p:attrNameLst>
                                          <p:attrName>ppt_h</p:attrName>
                                        </p:attrNameLst>
                                      </p:cBhvr>
                                      <p:tavLst>
                                        <p:tav tm="0">
                                          <p:val>
                                            <p:fltVal val="0"/>
                                          </p:val>
                                        </p:tav>
                                        <p:tav tm="100000">
                                          <p:val>
                                            <p:strVal val="#ppt_h"/>
                                          </p:val>
                                        </p:tav>
                                      </p:tavLst>
                                    </p:anim>
                                    <p:anim calcmode="lin" valueType="num">
                                      <p:cBhvr>
                                        <p:cTn id="93" dur="1000" fill="hold"/>
                                        <p:tgtEl>
                                          <p:spTgt spid="19"/>
                                        </p:tgtEl>
                                        <p:attrNameLst>
                                          <p:attrName>style.rotation</p:attrName>
                                        </p:attrNameLst>
                                      </p:cBhvr>
                                      <p:tavLst>
                                        <p:tav tm="0">
                                          <p:val>
                                            <p:fltVal val="90"/>
                                          </p:val>
                                        </p:tav>
                                        <p:tav tm="100000">
                                          <p:val>
                                            <p:fltVal val="0"/>
                                          </p:val>
                                        </p:tav>
                                      </p:tavLst>
                                    </p:anim>
                                    <p:animEffect transition="in" filter="fade">
                                      <p:cBhvr>
                                        <p:cTn id="94" dur="1000"/>
                                        <p:tgtEl>
                                          <p:spTgt spid="1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 calcmode="lin" valueType="num">
                                      <p:cBhvr>
                                        <p:cTn id="99" dur="1000" fill="hold"/>
                                        <p:tgtEl>
                                          <p:spTgt spid="21"/>
                                        </p:tgtEl>
                                        <p:attrNameLst>
                                          <p:attrName>style.rotation</p:attrName>
                                        </p:attrNameLst>
                                      </p:cBhvr>
                                      <p:tavLst>
                                        <p:tav tm="0">
                                          <p:val>
                                            <p:fltVal val="90"/>
                                          </p:val>
                                        </p:tav>
                                        <p:tav tm="100000">
                                          <p:val>
                                            <p:fltVal val="0"/>
                                          </p:val>
                                        </p:tav>
                                      </p:tavLst>
                                    </p:anim>
                                    <p:animEffect transition="in" filter="fade">
                                      <p:cBhvr>
                                        <p:cTn id="100" dur="1000"/>
                                        <p:tgtEl>
                                          <p:spTgt spid="2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ppt_w</p:attrName>
                                        </p:attrNameLst>
                                      </p:cBhvr>
                                      <p:tavLst>
                                        <p:tav tm="0">
                                          <p:val>
                                            <p:fltVal val="0"/>
                                          </p:val>
                                        </p:tav>
                                        <p:tav tm="100000">
                                          <p:val>
                                            <p:strVal val="#ppt_w"/>
                                          </p:val>
                                        </p:tav>
                                      </p:tavLst>
                                    </p:anim>
                                    <p:anim calcmode="lin" valueType="num">
                                      <p:cBhvr>
                                        <p:cTn id="104" dur="1000" fill="hold"/>
                                        <p:tgtEl>
                                          <p:spTgt spid="22"/>
                                        </p:tgtEl>
                                        <p:attrNameLst>
                                          <p:attrName>ppt_h</p:attrName>
                                        </p:attrNameLst>
                                      </p:cBhvr>
                                      <p:tavLst>
                                        <p:tav tm="0">
                                          <p:val>
                                            <p:fltVal val="0"/>
                                          </p:val>
                                        </p:tav>
                                        <p:tav tm="100000">
                                          <p:val>
                                            <p:strVal val="#ppt_h"/>
                                          </p:val>
                                        </p:tav>
                                      </p:tavLst>
                                    </p:anim>
                                    <p:anim calcmode="lin" valueType="num">
                                      <p:cBhvr>
                                        <p:cTn id="105" dur="1000" fill="hold"/>
                                        <p:tgtEl>
                                          <p:spTgt spid="22"/>
                                        </p:tgtEl>
                                        <p:attrNameLst>
                                          <p:attrName>style.rotation</p:attrName>
                                        </p:attrNameLst>
                                      </p:cBhvr>
                                      <p:tavLst>
                                        <p:tav tm="0">
                                          <p:val>
                                            <p:fltVal val="90"/>
                                          </p:val>
                                        </p:tav>
                                        <p:tav tm="100000">
                                          <p:val>
                                            <p:fltVal val="0"/>
                                          </p:val>
                                        </p:tav>
                                      </p:tavLst>
                                    </p:anim>
                                    <p:animEffect transition="in" filter="fade">
                                      <p:cBhvr>
                                        <p:cTn id="10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1AE03A-43D4-C751-4051-11E7310C7027}"/>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23" name="Table 22">
            <a:extLst>
              <a:ext uri="{FF2B5EF4-FFF2-40B4-BE49-F238E27FC236}">
                <a16:creationId xmlns:a16="http://schemas.microsoft.com/office/drawing/2014/main" id="{F3D642D7-A5FF-60A9-7BDB-137E81AC3F06}"/>
              </a:ext>
            </a:extLst>
          </p:cNvPr>
          <p:cNvGraphicFramePr>
            <a:graphicFrameLocks noGrp="1"/>
          </p:cNvGraphicFramePr>
          <p:nvPr>
            <p:extLst>
              <p:ext uri="{D42A27DB-BD31-4B8C-83A1-F6EECF244321}">
                <p14:modId xmlns:p14="http://schemas.microsoft.com/office/powerpoint/2010/main" val="1304706365"/>
              </p:ext>
            </p:extLst>
          </p:nvPr>
        </p:nvGraphicFramePr>
        <p:xfrm>
          <a:off x="551543" y="1733125"/>
          <a:ext cx="11088914" cy="4467966"/>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20000"/>
                    </a:ext>
                  </a:extLst>
                </a:gridCol>
                <a:gridCol w="5544457">
                  <a:extLst>
                    <a:ext uri="{9D8B030D-6E8A-4147-A177-3AD203B41FA5}">
                      <a16:colId xmlns:a16="http://schemas.microsoft.com/office/drawing/2014/main" val="20002"/>
                    </a:ext>
                  </a:extLst>
                </a:gridCol>
              </a:tblGrid>
              <a:tr h="944032">
                <a:tc>
                  <a:txBody>
                    <a:bodyPr/>
                    <a:lstStyle/>
                    <a:p>
                      <a:pPr marL="0" indent="0" algn="ctr">
                        <a:buNone/>
                      </a:pPr>
                      <a:r>
                        <a:rPr lang="en-ZA" sz="3000" b="0" dirty="0">
                          <a:solidFill>
                            <a:srgbClr val="3E0099"/>
                          </a:solidFill>
                          <a:latin typeface="Arial Rounded MT Bold" panose="020F0704030504030204" pitchFamily="34" charset="77"/>
                          <a:cs typeface="Arial" pitchFamily="34" charset="0"/>
                        </a:rPr>
                        <a:t>To achieve my/our</a:t>
                      </a:r>
                    </a:p>
                    <a:p>
                      <a:pPr marL="0" indent="0" algn="ctr">
                        <a:buNone/>
                      </a:pPr>
                      <a:r>
                        <a:rPr lang="en-ZA" sz="3000" b="0" dirty="0">
                          <a:solidFill>
                            <a:srgbClr val="3E0099"/>
                          </a:solidFill>
                          <a:latin typeface="Arial Rounded MT Bold" panose="020F0704030504030204" pitchFamily="34" charset="77"/>
                          <a:cs typeface="Arial" pitchFamily="34" charset="0"/>
                        </a:rPr>
                        <a:t>vision of…</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tc>
                  <a:txBody>
                    <a:bodyPr/>
                    <a:lstStyle/>
                    <a:p>
                      <a:pPr marL="0" indent="0" algn="ctr">
                        <a:buNone/>
                      </a:pPr>
                      <a:r>
                        <a:rPr lang="en-ZA" sz="3000" b="1" dirty="0">
                          <a:solidFill>
                            <a:srgbClr val="3E0099"/>
                          </a:solidFill>
                          <a:latin typeface="Arial Rounded MT Bold" panose="020F0704030504030204" pitchFamily="34" charset="77"/>
                          <a:cs typeface="Arial" pitchFamily="34" charset="0"/>
                        </a:rPr>
                        <a:t>I/we will need to</a:t>
                      </a:r>
                    </a:p>
                    <a:p>
                      <a:pPr marL="0" indent="0" algn="ctr">
                        <a:buNone/>
                      </a:pPr>
                      <a:r>
                        <a:rPr lang="en-ZA" sz="3000" b="1" dirty="0">
                          <a:solidFill>
                            <a:srgbClr val="3E0099"/>
                          </a:solidFill>
                          <a:latin typeface="Arial Rounded MT Bold" panose="020F0704030504030204" pitchFamily="34" charset="77"/>
                          <a:cs typeface="Arial" pitchFamily="34" charset="0"/>
                        </a:rPr>
                        <a:t>believe in…</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extLst>
                  <a:ext uri="{0D108BD9-81ED-4DB2-BD59-A6C34878D82A}">
                    <a16:rowId xmlns:a16="http://schemas.microsoft.com/office/drawing/2014/main" val="10000"/>
                  </a:ext>
                </a:extLst>
              </a:tr>
              <a:tr h="663578">
                <a:tc rowSpan="5">
                  <a:txBody>
                    <a:bodyPr/>
                    <a:lstStyle/>
                    <a:p>
                      <a:pPr algn="l"/>
                      <a:endParaRPr lang="en-ZA" sz="3000" b="1" dirty="0">
                        <a:solidFill>
                          <a:srgbClr val="3E0099"/>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3000" b="1" dirty="0">
                          <a:solidFill>
                            <a:srgbClr val="3E0099"/>
                          </a:solidFill>
                          <a:latin typeface="Arial Rounded MT Bold" panose="020F0704030504030204" pitchFamily="34" charset="77"/>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63578">
                <a:tc vMerge="1">
                  <a:txBody>
                    <a:bodyPr/>
                    <a:lstStyle/>
                    <a:p>
                      <a:pPr algn="l"/>
                      <a:r>
                        <a:rPr lang="en-ZA" sz="1200" b="1" dirty="0">
                          <a:solidFill>
                            <a:schemeClr val="tx1"/>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3000" b="1" dirty="0">
                          <a:solidFill>
                            <a:srgbClr val="3E0099"/>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63578">
                <a:tc vMerge="1">
                  <a:txBody>
                    <a:bodyPr/>
                    <a:lstStyle/>
                    <a:p>
                      <a:pPr algn="l"/>
                      <a:r>
                        <a:rPr lang="en-ZA" sz="1200" b="1" dirty="0">
                          <a:solidFill>
                            <a:schemeClr val="tx1"/>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3000" b="1" dirty="0">
                          <a:solidFill>
                            <a:srgbClr val="3E0099"/>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35698">
                <a:tc vMerge="1">
                  <a:txBody>
                    <a:bodyPr/>
                    <a:lstStyle/>
                    <a:p>
                      <a:pPr algn="l"/>
                      <a:r>
                        <a:rPr lang="en-ZA" sz="1200" b="1" dirty="0">
                          <a:solidFill>
                            <a:schemeClr val="tx1"/>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3000" b="0" dirty="0">
                          <a:solidFill>
                            <a:srgbClr val="3E0099"/>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35698">
                <a:tc vMerge="1">
                  <a:txBody>
                    <a:bodyPr/>
                    <a:lstStyle/>
                    <a:p>
                      <a:pPr algn="l"/>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3000" b="0" dirty="0">
                          <a:solidFill>
                            <a:srgbClr val="3E0099"/>
                          </a:solidFill>
                          <a:latin typeface="Arial Rounded MT Bold" panose="020F0704030504030204" pitchFamily="34" charset="77"/>
                          <a:cs typeface="Arial" pitchFamily="34" charset="0"/>
                        </a:rPr>
                        <a:t>5.</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7501604"/>
                  </a:ext>
                </a:extLst>
              </a:tr>
            </a:tbl>
          </a:graphicData>
        </a:graphic>
      </p:graphicFrame>
      <p:sp>
        <p:nvSpPr>
          <p:cNvPr id="21" name="TextBox 20">
            <a:extLst>
              <a:ext uri="{FF2B5EF4-FFF2-40B4-BE49-F238E27FC236}">
                <a16:creationId xmlns:a16="http://schemas.microsoft.com/office/drawing/2014/main" id="{D56FD3D8-3C6F-D2E5-DDB6-EDF8BEC42C1A}"/>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do I/we believe in?</a:t>
            </a:r>
          </a:p>
        </p:txBody>
      </p:sp>
    </p:spTree>
    <p:extLst>
      <p:ext uri="{BB962C8B-B14F-4D97-AF65-F5344CB8AC3E}">
        <p14:creationId xmlns:p14="http://schemas.microsoft.com/office/powerpoint/2010/main" val="12012812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12" name="Picture 2" descr="07">
            <a:extLst>
              <a:ext uri="{FF2B5EF4-FFF2-40B4-BE49-F238E27FC236}">
                <a16:creationId xmlns:a16="http://schemas.microsoft.com/office/drawing/2014/main" id="{FAC780E8-2D9E-468A-A371-666248E40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17" t="6584" r="20389" b="4651"/>
          <a:stretch>
            <a:fillRect/>
          </a:stretch>
        </p:blipFill>
        <p:spPr bwMode="auto">
          <a:xfrm>
            <a:off x="4020092" y="1438162"/>
            <a:ext cx="4151812" cy="461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AD5BD48-0757-CAE2-F8AF-03607071077C}"/>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7. Creating an Action Plan</a:t>
            </a:r>
          </a:p>
        </p:txBody>
      </p:sp>
      <p:sp>
        <p:nvSpPr>
          <p:cNvPr id="5" name="TextBox 4">
            <a:extLst>
              <a:ext uri="{FF2B5EF4-FFF2-40B4-BE49-F238E27FC236}">
                <a16:creationId xmlns:a16="http://schemas.microsoft.com/office/drawing/2014/main" id="{8E5EDF3F-B983-B954-310B-FA6DC055CA68}"/>
              </a:ext>
            </a:extLst>
          </p:cNvPr>
          <p:cNvSpPr txBox="1"/>
          <p:nvPr/>
        </p:nvSpPr>
        <p:spPr>
          <a:xfrm>
            <a:off x="1373258" y="5528681"/>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DRIVING PRESENCE         &amp; ACTION</a:t>
            </a:r>
          </a:p>
        </p:txBody>
      </p:sp>
    </p:spTree>
    <p:extLst>
      <p:ext uri="{BB962C8B-B14F-4D97-AF65-F5344CB8AC3E}">
        <p14:creationId xmlns:p14="http://schemas.microsoft.com/office/powerpoint/2010/main" val="289746555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6227" t="18131" r="5605" b="5112"/>
          <a:stretch/>
        </p:blipFill>
        <p:spPr>
          <a:xfrm>
            <a:off x="1731335" y="1212112"/>
            <a:ext cx="8729330" cy="5279572"/>
          </a:xfrm>
          <a:prstGeom prst="rect">
            <a:avLst/>
          </a:prstGeom>
        </p:spPr>
      </p:pic>
      <p:sp>
        <p:nvSpPr>
          <p:cNvPr id="3" name="TextBox 2">
            <a:extLst>
              <a:ext uri="{FF2B5EF4-FFF2-40B4-BE49-F238E27FC236}">
                <a16:creationId xmlns:a16="http://schemas.microsoft.com/office/drawing/2014/main" id="{5D9C156F-9439-E8F2-1150-D91B2343709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What should we ask</a:t>
            </a:r>
          </a:p>
        </p:txBody>
      </p:sp>
    </p:spTree>
    <p:extLst>
      <p:ext uri="{BB962C8B-B14F-4D97-AF65-F5344CB8AC3E}">
        <p14:creationId xmlns:p14="http://schemas.microsoft.com/office/powerpoint/2010/main" val="31327201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36D8D1-08DA-2901-20ED-B74866E5F514}"/>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graphicFrame>
        <p:nvGraphicFramePr>
          <p:cNvPr id="3" name="Table 2"/>
          <p:cNvGraphicFramePr>
            <a:graphicFrameLocks noGrp="1"/>
          </p:cNvGraphicFramePr>
          <p:nvPr>
            <p:extLst>
              <p:ext uri="{D42A27DB-BD31-4B8C-83A1-F6EECF244321}">
                <p14:modId xmlns:p14="http://schemas.microsoft.com/office/powerpoint/2010/main" val="3416965592"/>
              </p:ext>
            </p:extLst>
          </p:nvPr>
        </p:nvGraphicFramePr>
        <p:xfrm>
          <a:off x="566057" y="1676573"/>
          <a:ext cx="11117943" cy="3679194"/>
        </p:xfrm>
        <a:graphic>
          <a:graphicData uri="http://schemas.openxmlformats.org/drawingml/2006/table">
            <a:tbl>
              <a:tblPr firstRow="1" bandRow="1">
                <a:tableStyleId>{5C22544A-7EE6-4342-B048-85BDC9FD1C3A}</a:tableStyleId>
              </a:tblPr>
              <a:tblGrid>
                <a:gridCol w="3705981">
                  <a:extLst>
                    <a:ext uri="{9D8B030D-6E8A-4147-A177-3AD203B41FA5}">
                      <a16:colId xmlns:a16="http://schemas.microsoft.com/office/drawing/2014/main" val="20000"/>
                    </a:ext>
                  </a:extLst>
                </a:gridCol>
                <a:gridCol w="3705981">
                  <a:extLst>
                    <a:ext uri="{9D8B030D-6E8A-4147-A177-3AD203B41FA5}">
                      <a16:colId xmlns:a16="http://schemas.microsoft.com/office/drawing/2014/main" val="20001"/>
                    </a:ext>
                  </a:extLst>
                </a:gridCol>
                <a:gridCol w="3705981">
                  <a:extLst>
                    <a:ext uri="{9D8B030D-6E8A-4147-A177-3AD203B41FA5}">
                      <a16:colId xmlns:a16="http://schemas.microsoft.com/office/drawing/2014/main" val="20002"/>
                    </a:ext>
                  </a:extLst>
                </a:gridCol>
              </a:tblGrid>
              <a:tr h="1050775">
                <a:tc>
                  <a:txBody>
                    <a:bodyPr/>
                    <a:lstStyle/>
                    <a:p>
                      <a:pPr algn="ctr"/>
                      <a:r>
                        <a:rPr lang="en-ZA" sz="3000" b="0" dirty="0">
                          <a:solidFill>
                            <a:srgbClr val="3E0099"/>
                          </a:solidFill>
                          <a:latin typeface="Arial Rounded MT Bold" panose="020F0704030504030204" pitchFamily="34" charset="77"/>
                          <a:cs typeface="Arial" panose="020B0604020202020204" pitchFamily="34" charset="0"/>
                        </a:rPr>
                        <a:t>From today I/we will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tc>
                  <a:txBody>
                    <a:bodyPr/>
                    <a:lstStyle/>
                    <a:p>
                      <a:pPr algn="ctr"/>
                      <a:r>
                        <a:rPr lang="en-ZA" sz="3000" b="0" dirty="0">
                          <a:solidFill>
                            <a:srgbClr val="3E0099"/>
                          </a:solidFill>
                          <a:latin typeface="Arial Rounded MT Bold" panose="020F0704030504030204" pitchFamily="34" charset="77"/>
                          <a:cs typeface="Arial" panose="020B0604020202020204" pitchFamily="34" charset="0"/>
                        </a:rPr>
                        <a:t>From today I/we  will 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tc>
                  <a:txBody>
                    <a:bodyPr/>
                    <a:lstStyle/>
                    <a:p>
                      <a:pPr algn="ctr"/>
                      <a:r>
                        <a:rPr lang="en-ZA" sz="3000" b="0" dirty="0">
                          <a:solidFill>
                            <a:srgbClr val="3E0099"/>
                          </a:solidFill>
                          <a:latin typeface="Arial Rounded MT Bold" panose="020F0704030504030204" pitchFamily="34" charset="77"/>
                          <a:cs typeface="Arial" panose="020B0604020202020204" pitchFamily="34" charset="0"/>
                        </a:rPr>
                        <a:t>From</a:t>
                      </a:r>
                      <a:r>
                        <a:rPr lang="en-ZA" sz="3000" b="0" baseline="0" dirty="0">
                          <a:solidFill>
                            <a:srgbClr val="3E0099"/>
                          </a:solidFill>
                          <a:latin typeface="Arial Rounded MT Bold" panose="020F0704030504030204" pitchFamily="34" charset="77"/>
                          <a:cs typeface="Arial" panose="020B0604020202020204" pitchFamily="34" charset="0"/>
                        </a:rPr>
                        <a:t> today I/we will CONTINUE</a:t>
                      </a:r>
                      <a:endParaRPr lang="en-ZA" sz="3000" b="0" dirty="0">
                        <a:solidFill>
                          <a:srgbClr val="3E0099"/>
                        </a:solidFill>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62B"/>
                    </a:solidFill>
                  </a:tcPr>
                </a:tc>
                <a:extLst>
                  <a:ext uri="{0D108BD9-81ED-4DB2-BD59-A6C34878D82A}">
                    <a16:rowId xmlns:a16="http://schemas.microsoft.com/office/drawing/2014/main" val="10000"/>
                  </a:ext>
                </a:extLst>
              </a:tr>
              <a:tr h="2628419">
                <a:tc>
                  <a:txBody>
                    <a:bodyPr/>
                    <a:lstStyle/>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1.</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2.</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3.</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4.</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1.</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2.</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3.</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4.</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1.</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2.</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3.</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4.</a:t>
                      </a:r>
                    </a:p>
                    <a:p>
                      <a:pPr marL="0" indent="0">
                        <a:buFont typeface="Arial" panose="020B0604020202020204" pitchFamily="34" charset="0"/>
                        <a:buNone/>
                      </a:pPr>
                      <a:r>
                        <a:rPr lang="en-ZA" sz="3000" dirty="0">
                          <a:solidFill>
                            <a:srgbClr val="3E0099"/>
                          </a:solidFill>
                          <a:latin typeface="Arial Rounded MT Bold" panose="020F0704030504030204" pitchFamily="34" charset="77"/>
                          <a:cs typeface="Arial" panose="020B0604020202020204" pitchFamily="34"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566057" y="5665609"/>
            <a:ext cx="6032421" cy="553998"/>
          </a:xfrm>
          <a:prstGeom prst="rect">
            <a:avLst/>
          </a:prstGeom>
        </p:spPr>
        <p:txBody>
          <a:bodyPr wrap="none">
            <a:spAutoFit/>
          </a:bodyPr>
          <a:lstStyle/>
          <a:p>
            <a:r>
              <a:rPr lang="en-ZA" sz="3000" dirty="0">
                <a:solidFill>
                  <a:srgbClr val="3E0099"/>
                </a:solidFill>
                <a:latin typeface="Arial Rounded MT Bold" panose="020F0704030504030204" pitchFamily="34" charset="77"/>
                <a:cs typeface="Arial" panose="020B0604020202020204" pitchFamily="34" charset="0"/>
              </a:rPr>
              <a:t>Signed:_______________________</a:t>
            </a:r>
          </a:p>
        </p:txBody>
      </p:sp>
      <p:sp>
        <p:nvSpPr>
          <p:cNvPr id="5" name="Rectangle 4">
            <a:extLst>
              <a:ext uri="{FF2B5EF4-FFF2-40B4-BE49-F238E27FC236}">
                <a16:creationId xmlns:a16="http://schemas.microsoft.com/office/drawing/2014/main" id="{E272038C-857F-41A8-AD81-EAC46C3A0DAB}"/>
              </a:ext>
            </a:extLst>
          </p:cNvPr>
          <p:cNvSpPr/>
          <p:nvPr/>
        </p:nvSpPr>
        <p:spPr>
          <a:xfrm>
            <a:off x="6853767" y="5670651"/>
            <a:ext cx="4830233" cy="553998"/>
          </a:xfrm>
          <a:prstGeom prst="rect">
            <a:avLst/>
          </a:prstGeom>
        </p:spPr>
        <p:txBody>
          <a:bodyPr wrap="none">
            <a:spAutoFit/>
          </a:bodyPr>
          <a:lstStyle/>
          <a:p>
            <a:r>
              <a:rPr lang="en-ZA" sz="3000" dirty="0">
                <a:solidFill>
                  <a:srgbClr val="3E0099"/>
                </a:solidFill>
                <a:latin typeface="Arial Rounded MT Bold" panose="020F0704030504030204" pitchFamily="34" charset="77"/>
                <a:cs typeface="Arial" panose="020B0604020202020204" pitchFamily="34" charset="0"/>
              </a:rPr>
              <a:t>Date:___________________</a:t>
            </a:r>
          </a:p>
        </p:txBody>
      </p:sp>
      <p:sp>
        <p:nvSpPr>
          <p:cNvPr id="9" name="TextBox 8">
            <a:extLst>
              <a:ext uri="{FF2B5EF4-FFF2-40B4-BE49-F238E27FC236}">
                <a16:creationId xmlns:a16="http://schemas.microsoft.com/office/drawing/2014/main" id="{79C6D657-4FA7-3A74-52B3-26DC3FADC14B}"/>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My/our action plan</a:t>
            </a:r>
          </a:p>
        </p:txBody>
      </p:sp>
    </p:spTree>
    <p:extLst>
      <p:ext uri="{BB962C8B-B14F-4D97-AF65-F5344CB8AC3E}">
        <p14:creationId xmlns:p14="http://schemas.microsoft.com/office/powerpoint/2010/main" val="8378105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305660"/>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849703"/>
            <a:ext cx="4337085" cy="1015663"/>
          </a:xfrm>
          <a:prstGeom prst="rect">
            <a:avLst/>
          </a:prstGeom>
          <a:noFill/>
        </p:spPr>
        <p:txBody>
          <a:bodyPr wrap="none">
            <a:spAutoFit/>
          </a:bodyPr>
          <a:lstStyle/>
          <a:p>
            <a:pPr>
              <a:defRPr/>
            </a:pPr>
            <a:r>
              <a:rPr lang="en-ZA" sz="6000" b="1" dirty="0">
                <a:solidFill>
                  <a:schemeClr val="bg1"/>
                </a:solidFill>
                <a:latin typeface="Arial Rounded MT Bold" panose="020F0704030504030204" pitchFamily="34" charset="77"/>
                <a:ea typeface="MS PGothic" panose="020B0600070205080204" pitchFamily="34" charset="-128"/>
              </a:rPr>
              <a:t>stay </a:t>
            </a:r>
            <a:r>
              <a:rPr lang="en-ZA" sz="6000" b="1" dirty="0">
                <a:solidFill>
                  <a:srgbClr val="6B08A5"/>
                </a:solidFill>
                <a:latin typeface="Arial Rounded MT Bold" panose="020F0704030504030204" pitchFamily="34" charset="77"/>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3208319"/>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2106918"/>
            <a:ext cx="1782411" cy="1015663"/>
          </a:xfrm>
          <a:prstGeom prst="rect">
            <a:avLst/>
          </a:prstGeom>
          <a:noFill/>
        </p:spPr>
        <p:txBody>
          <a:bodyPr wrap="none">
            <a:spAutoFit/>
          </a:bodyPr>
          <a:lstStyle/>
          <a:p>
            <a:pPr>
              <a:defRPr/>
            </a:pPr>
            <a:r>
              <a:rPr lang="en-ZA" sz="6000" b="1" dirty="0">
                <a:solidFill>
                  <a:schemeClr val="bg1"/>
                </a:solidFill>
                <a:latin typeface="Arial Rounded MT Bold" panose="020F0704030504030204" pitchFamily="34" charset="77"/>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err="1">
                <a:solidFill>
                  <a:srgbClr val="482C89"/>
                </a:solidFill>
                <a:latin typeface="Arial Rounded MT Bold" panose="020F0704030504030204" pitchFamily="34" charset="77"/>
                <a:ea typeface="MS PGothic" panose="020B0600070205080204" pitchFamily="34" charset="-128"/>
              </a:rPr>
              <a:t>www.courage-community.com</a:t>
            </a:r>
            <a:endParaRPr lang="en-ZA" sz="3000" dirty="0">
              <a:solidFill>
                <a:srgbClr val="482C89"/>
              </a:solidFill>
              <a:latin typeface="Arial Rounded MT Bold" panose="020F0704030504030204" pitchFamily="34" charset="77"/>
            </a:endParaRPr>
          </a:p>
        </p:txBody>
      </p:sp>
    </p:spTree>
    <p:extLst>
      <p:ext uri="{BB962C8B-B14F-4D97-AF65-F5344CB8AC3E}">
        <p14:creationId xmlns:p14="http://schemas.microsoft.com/office/powerpoint/2010/main" val="7462724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 y="330577"/>
            <a:ext cx="12191999" cy="984885"/>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1. What is bullying</a:t>
            </a:r>
          </a:p>
        </p:txBody>
      </p:sp>
      <p:pic>
        <p:nvPicPr>
          <p:cNvPr id="24" name="Picture 2" descr="06">
            <a:extLst>
              <a:ext uri="{FF2B5EF4-FFF2-40B4-BE49-F238E27FC236}">
                <a16:creationId xmlns:a16="http://schemas.microsoft.com/office/drawing/2014/main" id="{C6EC6025-015E-48DC-8810-E53E7E651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25" t="10324" r="17403" b="9787"/>
          <a:stretch>
            <a:fillRect/>
          </a:stretch>
        </p:blipFill>
        <p:spPr bwMode="auto">
          <a:xfrm>
            <a:off x="3351592" y="1484122"/>
            <a:ext cx="5049607" cy="420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BA50F13-63BF-EAC5-40AB-A907CBF02215}"/>
              </a:ext>
            </a:extLst>
          </p:cNvPr>
          <p:cNvSpPr txBox="1"/>
          <p:nvPr/>
        </p:nvSpPr>
        <p:spPr>
          <a:xfrm>
            <a:off x="2048900" y="5764716"/>
            <a:ext cx="8508124" cy="553998"/>
          </a:xfrm>
          <a:prstGeom prst="rect">
            <a:avLst/>
          </a:prstGeom>
          <a:noFill/>
        </p:spPr>
        <p:txBody>
          <a:bodyPr wrap="square">
            <a:spAutoFit/>
          </a:bodyPr>
          <a:lstStyle/>
          <a:p>
            <a:pPr algn="ctr">
              <a:defRPr/>
            </a:pPr>
            <a:r>
              <a:rPr lang="en-ZA" sz="3000" b="1" dirty="0">
                <a:solidFill>
                  <a:prstClr val="white"/>
                </a:solidFill>
                <a:latin typeface="Arial Rounded MT Bold" panose="020F0704030504030204" pitchFamily="34" charset="77"/>
                <a:ea typeface="MS PGothic" panose="020B0600070205080204" pitchFamily="34" charset="-128"/>
              </a:rPr>
              <a:t>BUILDING KNOWLEDGE &amp; INSIGHT</a:t>
            </a:r>
          </a:p>
        </p:txBody>
      </p:sp>
    </p:spTree>
    <p:extLst>
      <p:ext uri="{BB962C8B-B14F-4D97-AF65-F5344CB8AC3E}">
        <p14:creationId xmlns:p14="http://schemas.microsoft.com/office/powerpoint/2010/main" val="6057900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 y="330577"/>
            <a:ext cx="12191999" cy="1015663"/>
          </a:xfrm>
          <a:prstGeom prst="rect">
            <a:avLst/>
          </a:prstGeom>
          <a:noFill/>
        </p:spPr>
        <p:txBody>
          <a:bodyPr wrap="square">
            <a:spAutoFit/>
          </a:bodyPr>
          <a:lstStyle/>
          <a:p>
            <a:pPr algn="ctr">
              <a:defRPr/>
            </a:pPr>
            <a:r>
              <a:rPr lang="en-ZA" sz="5800" b="1" dirty="0">
                <a:solidFill>
                  <a:prstClr val="white"/>
                </a:solidFill>
                <a:latin typeface="Arial Rounded MT Bold" panose="020F0704030504030204" pitchFamily="34" charset="77"/>
                <a:ea typeface="MS PGothic" panose="020B0600070205080204" pitchFamily="34" charset="-128"/>
              </a:rPr>
              <a:t>Bullying is</a:t>
            </a:r>
          </a:p>
        </p:txBody>
      </p:sp>
      <p:sp>
        <p:nvSpPr>
          <p:cNvPr id="3" name="TextBox 2">
            <a:extLst>
              <a:ext uri="{FF2B5EF4-FFF2-40B4-BE49-F238E27FC236}">
                <a16:creationId xmlns:a16="http://schemas.microsoft.com/office/drawing/2014/main" id="{244B3919-A949-476E-8F8C-A587224085C0}"/>
              </a:ext>
            </a:extLst>
          </p:cNvPr>
          <p:cNvSpPr txBox="1"/>
          <p:nvPr/>
        </p:nvSpPr>
        <p:spPr>
          <a:xfrm>
            <a:off x="7887212" y="4790651"/>
            <a:ext cx="4113562" cy="1015663"/>
          </a:xfrm>
          <a:prstGeom prst="rect">
            <a:avLst/>
          </a:prstGeom>
          <a:noFill/>
        </p:spPr>
        <p:txBody>
          <a:bodyPr wrap="none" rtlCol="0">
            <a:spAutoFit/>
          </a:bodyPr>
          <a:lstStyle/>
          <a:p>
            <a:pPr algn="ctr"/>
            <a:r>
              <a:rPr lang="en-US" sz="3000" dirty="0">
                <a:solidFill>
                  <a:srgbClr val="3E0099"/>
                </a:solidFill>
                <a:latin typeface="Arial Rounded MT Bold" panose="020F0704030504030204" pitchFamily="34" charset="77"/>
              </a:rPr>
              <a:t>3. UNEQUAL POWER</a:t>
            </a:r>
          </a:p>
          <a:p>
            <a:pPr algn="ctr"/>
            <a:r>
              <a:rPr lang="en-US" sz="3000" dirty="0">
                <a:solidFill>
                  <a:srgbClr val="3E0099"/>
                </a:solidFill>
                <a:latin typeface="Arial Rounded MT Bold" panose="020F0704030504030204" pitchFamily="34" charset="77"/>
              </a:rPr>
              <a:t>Imbalance!</a:t>
            </a:r>
          </a:p>
        </p:txBody>
      </p:sp>
      <p:pic>
        <p:nvPicPr>
          <p:cNvPr id="5" name="Graphic 4" descr="Head with gears outline">
            <a:extLst>
              <a:ext uri="{FF2B5EF4-FFF2-40B4-BE49-F238E27FC236}">
                <a16:creationId xmlns:a16="http://schemas.microsoft.com/office/drawing/2014/main" id="{FF159D0E-D0D4-FD0A-973B-B269F2AAFA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9804" y="1874814"/>
            <a:ext cx="2355696" cy="2355696"/>
          </a:xfrm>
          <a:prstGeom prst="rect">
            <a:avLst/>
          </a:prstGeom>
        </p:spPr>
      </p:pic>
      <p:sp>
        <p:nvSpPr>
          <p:cNvPr id="7" name="TextBox 6">
            <a:extLst>
              <a:ext uri="{FF2B5EF4-FFF2-40B4-BE49-F238E27FC236}">
                <a16:creationId xmlns:a16="http://schemas.microsoft.com/office/drawing/2014/main" id="{ECCCA7F4-DBB5-F74B-E007-CF33714794F5}"/>
              </a:ext>
            </a:extLst>
          </p:cNvPr>
          <p:cNvSpPr txBox="1"/>
          <p:nvPr/>
        </p:nvSpPr>
        <p:spPr>
          <a:xfrm>
            <a:off x="1019474" y="4797746"/>
            <a:ext cx="3076355" cy="1015663"/>
          </a:xfrm>
          <a:prstGeom prst="rect">
            <a:avLst/>
          </a:prstGeom>
          <a:noFill/>
        </p:spPr>
        <p:txBody>
          <a:bodyPr wrap="none" rtlCol="0">
            <a:spAutoFit/>
          </a:bodyPr>
          <a:lstStyle/>
          <a:p>
            <a:pPr algn="ctr"/>
            <a:r>
              <a:rPr lang="en-US" sz="3000" dirty="0">
                <a:solidFill>
                  <a:srgbClr val="3E0099"/>
                </a:solidFill>
                <a:latin typeface="Arial Rounded MT Bold" panose="020F0704030504030204" pitchFamily="34" charset="77"/>
              </a:rPr>
              <a:t>1. DELIBERATE</a:t>
            </a:r>
          </a:p>
          <a:p>
            <a:pPr algn="ctr"/>
            <a:r>
              <a:rPr lang="en-US" sz="3000" dirty="0">
                <a:solidFill>
                  <a:srgbClr val="3E0099"/>
                </a:solidFill>
                <a:latin typeface="Arial Rounded MT Bold" panose="020F0704030504030204" pitchFamily="34" charset="77"/>
              </a:rPr>
              <a:t>On purpose!</a:t>
            </a:r>
          </a:p>
        </p:txBody>
      </p:sp>
      <p:sp>
        <p:nvSpPr>
          <p:cNvPr id="8" name="TextBox 7">
            <a:extLst>
              <a:ext uri="{FF2B5EF4-FFF2-40B4-BE49-F238E27FC236}">
                <a16:creationId xmlns:a16="http://schemas.microsoft.com/office/drawing/2014/main" id="{351C31EE-A7BA-6D73-6806-7B582B9BF270}"/>
              </a:ext>
            </a:extLst>
          </p:cNvPr>
          <p:cNvSpPr txBox="1"/>
          <p:nvPr/>
        </p:nvSpPr>
        <p:spPr>
          <a:xfrm>
            <a:off x="4496008" y="4759084"/>
            <a:ext cx="3199980" cy="1015663"/>
          </a:xfrm>
          <a:prstGeom prst="rect">
            <a:avLst/>
          </a:prstGeom>
          <a:noFill/>
        </p:spPr>
        <p:txBody>
          <a:bodyPr wrap="none" rtlCol="0">
            <a:spAutoFit/>
          </a:bodyPr>
          <a:lstStyle/>
          <a:p>
            <a:pPr algn="ctr"/>
            <a:r>
              <a:rPr lang="en-US" sz="3000" dirty="0">
                <a:solidFill>
                  <a:srgbClr val="3E0099"/>
                </a:solidFill>
                <a:latin typeface="Arial Rounded MT Bold" panose="020F0704030504030204" pitchFamily="34" charset="77"/>
              </a:rPr>
              <a:t>2. REPEATED</a:t>
            </a:r>
          </a:p>
          <a:p>
            <a:pPr algn="ctr"/>
            <a:r>
              <a:rPr lang="en-US" sz="3000" dirty="0">
                <a:solidFill>
                  <a:srgbClr val="3E0099"/>
                </a:solidFill>
                <a:latin typeface="Arial Rounded MT Bold" panose="020F0704030504030204" pitchFamily="34" charset="77"/>
              </a:rPr>
              <a:t>More than once!</a:t>
            </a:r>
          </a:p>
        </p:txBody>
      </p:sp>
      <p:pic>
        <p:nvPicPr>
          <p:cNvPr id="11" name="Graphic 10" descr="Scales of justice with solid fill">
            <a:extLst>
              <a:ext uri="{FF2B5EF4-FFF2-40B4-BE49-F238E27FC236}">
                <a16:creationId xmlns:a16="http://schemas.microsoft.com/office/drawing/2014/main" id="{FB1D9B9C-9787-A9CC-C849-15D125E9B6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09473">
            <a:off x="9119383" y="2035128"/>
            <a:ext cx="1840442" cy="1840442"/>
          </a:xfrm>
          <a:prstGeom prst="rect">
            <a:avLst/>
          </a:prstGeom>
        </p:spPr>
      </p:pic>
      <p:pic>
        <p:nvPicPr>
          <p:cNvPr id="12" name="Graphic 11" descr="Lightning bolt with solid fill">
            <a:extLst>
              <a:ext uri="{FF2B5EF4-FFF2-40B4-BE49-F238E27FC236}">
                <a16:creationId xmlns:a16="http://schemas.microsoft.com/office/drawing/2014/main" id="{4B2959A1-948E-FEC3-2715-A1CF055A81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6008" y="2098916"/>
            <a:ext cx="1843358" cy="1843358"/>
          </a:xfrm>
          <a:prstGeom prst="rect">
            <a:avLst/>
          </a:prstGeom>
        </p:spPr>
      </p:pic>
      <p:pic>
        <p:nvPicPr>
          <p:cNvPr id="13" name="Graphic 12" descr="Lightning bolt with solid fill">
            <a:extLst>
              <a:ext uri="{FF2B5EF4-FFF2-40B4-BE49-F238E27FC236}">
                <a16:creationId xmlns:a16="http://schemas.microsoft.com/office/drawing/2014/main" id="{F1713131-8F30-072D-EFC2-D08A43A46D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2866" y="2098916"/>
            <a:ext cx="1843358" cy="1843358"/>
          </a:xfrm>
          <a:prstGeom prst="rect">
            <a:avLst/>
          </a:prstGeom>
        </p:spPr>
      </p:pic>
      <p:pic>
        <p:nvPicPr>
          <p:cNvPr id="14" name="Graphic 13" descr="Lightning bolt with solid fill">
            <a:extLst>
              <a:ext uri="{FF2B5EF4-FFF2-40B4-BE49-F238E27FC236}">
                <a16:creationId xmlns:a16="http://schemas.microsoft.com/office/drawing/2014/main" id="{06507970-A1E8-9F04-EED3-418087CFF5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3854" y="2136814"/>
            <a:ext cx="1843358" cy="1843358"/>
          </a:xfrm>
          <a:prstGeom prst="rect">
            <a:avLst/>
          </a:prstGeom>
        </p:spPr>
      </p:pic>
    </p:spTree>
    <p:extLst>
      <p:ext uri="{BB962C8B-B14F-4D97-AF65-F5344CB8AC3E}">
        <p14:creationId xmlns:p14="http://schemas.microsoft.com/office/powerpoint/2010/main" val="36771694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0.7|0.1|0.2|0.1|0.1|0.1"/>
</p:tagLst>
</file>

<file path=ppt/tags/tag2.xml><?xml version="1.0" encoding="utf-8"?>
<p:tagLst xmlns:a="http://schemas.openxmlformats.org/drawingml/2006/main" xmlns:r="http://schemas.openxmlformats.org/officeDocument/2006/relationships" xmlns:p="http://schemas.openxmlformats.org/presentationml/2006/main">
  <p:tag name="TIMING" val="|8.1|5.8|4.8|6.2|7.5|4.4|4.7"/>
</p:tagLst>
</file>

<file path=ppt/tags/tag3.xml><?xml version="1.0" encoding="utf-8"?>
<p:tagLst xmlns:a="http://schemas.openxmlformats.org/drawingml/2006/main" xmlns:r="http://schemas.openxmlformats.org/officeDocument/2006/relationships" xmlns:p="http://schemas.openxmlformats.org/presentationml/2006/main">
  <p:tag name="TIMING" val="|5.8|3.5|1.7|2.5|4.4|2.1|3.5|4.6|2.1"/>
</p:tagLst>
</file>

<file path=ppt/tags/tag4.xml><?xml version="1.0" encoding="utf-8"?>
<p:tagLst xmlns:a="http://schemas.openxmlformats.org/drawingml/2006/main" xmlns:r="http://schemas.openxmlformats.org/officeDocument/2006/relationships" xmlns:p="http://schemas.openxmlformats.org/presentationml/2006/main">
  <p:tag name="TIMING" val="|11.9|10.5|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26445</TotalTime>
  <Words>9138</Words>
  <Application>Microsoft Macintosh PowerPoint</Application>
  <PresentationFormat>Widescreen</PresentationFormat>
  <Paragraphs>1193</Paragraphs>
  <Slides>79</Slides>
  <Notes>79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-apple-system</vt:lpstr>
      <vt:lpstr>Arial</vt:lpstr>
      <vt:lpstr>Arial Rounded MT Bold</vt:lpstr>
      <vt:lpstr>Baguet Script</vt:lpstr>
      <vt:lpstr>Calibri</vt:lpstr>
      <vt:lpstr>Calibri Light</vt:lpstr>
      <vt:lpstr>Century Gothic</vt:lpstr>
      <vt:lpstr>Courier New</vt:lpstr>
      <vt:lpstr>muliregular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400</cp:revision>
  <cp:lastPrinted>2022-11-24T14:11:24Z</cp:lastPrinted>
  <dcterms:created xsi:type="dcterms:W3CDTF">2021-07-08T14:15:39Z</dcterms:created>
  <dcterms:modified xsi:type="dcterms:W3CDTF">2022-11-30T13:05:46Z</dcterms:modified>
</cp:coreProperties>
</file>