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Lst>
  <p:notesMasterIdLst>
    <p:notesMasterId r:id="rId21"/>
  </p:notesMasterIdLst>
  <p:sldIdLst>
    <p:sldId id="2184" r:id="rId3"/>
    <p:sldId id="2093" r:id="rId4"/>
    <p:sldId id="493" r:id="rId5"/>
    <p:sldId id="2085" r:id="rId6"/>
    <p:sldId id="2165" r:id="rId7"/>
    <p:sldId id="1992" r:id="rId8"/>
    <p:sldId id="412" r:id="rId9"/>
    <p:sldId id="415" r:id="rId10"/>
    <p:sldId id="2185" r:id="rId11"/>
    <p:sldId id="2186" r:id="rId12"/>
    <p:sldId id="2168" r:id="rId13"/>
    <p:sldId id="416" r:id="rId14"/>
    <p:sldId id="418" r:id="rId15"/>
    <p:sldId id="419" r:id="rId16"/>
    <p:sldId id="417" r:id="rId17"/>
    <p:sldId id="2166" r:id="rId18"/>
    <p:sldId id="2187" r:id="rId19"/>
    <p:sldId id="1711" r:id="rId2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D2E90"/>
    <a:srgbClr val="3E0099"/>
    <a:srgbClr val="482C89"/>
    <a:srgbClr val="FCC618"/>
    <a:srgbClr val="462A88"/>
    <a:srgbClr val="FFD888"/>
    <a:srgbClr val="956D6A"/>
    <a:srgbClr val="7589C4"/>
    <a:srgbClr val="946C6D"/>
    <a:srgbClr val="CA9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93810" autoAdjust="0"/>
  </p:normalViewPr>
  <p:slideViewPr>
    <p:cSldViewPr snapToGrid="0">
      <p:cViewPr varScale="1">
        <p:scale>
          <a:sx n="120" d="100"/>
          <a:sy n="120" d="100"/>
        </p:scale>
        <p:origin x="992" y="176"/>
      </p:cViewPr>
      <p:guideLst/>
    </p:cSldViewPr>
  </p:slideViewPr>
  <p:outlineViewPr>
    <p:cViewPr>
      <p:scale>
        <a:sx n="33" d="100"/>
        <a:sy n="33" d="100"/>
      </p:scale>
      <p:origin x="0" y="-17412"/>
    </p:cViewPr>
  </p:outlineViewPr>
  <p:notesTextViewPr>
    <p:cViewPr>
      <p:scale>
        <a:sx n="66" d="100"/>
        <a:sy n="66" d="100"/>
      </p:scale>
      <p:origin x="0" y="0"/>
    </p:cViewPr>
  </p:notesTextViewPr>
  <p:sorterViewPr>
    <p:cViewPr varScale="1">
      <p:scale>
        <a:sx n="1" d="1"/>
        <a:sy n="1" d="1"/>
      </p:scale>
      <p:origin x="0" y="0"/>
    </p:cViewPr>
  </p:sorterViewPr>
  <p:notesViewPr>
    <p:cSldViewPr snapToGrid="0">
      <p:cViewPr varScale="1">
        <p:scale>
          <a:sx n="44" d="100"/>
          <a:sy n="44" d="100"/>
        </p:scale>
        <p:origin x="191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2021/12/02</a:t>
            </a:fld>
            <a:endParaRPr lang="en-Z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Courage presentation will help you to define the actions you will need to take to ensure the implementation of your child protection strategy. </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5716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In this template you can identify your high priority challenges in order of importance from highest to lowest. You can also list what you see as the disempowerment driver of the challenge and the empowered driver that will ensure changed behaviour.</a:t>
            </a:r>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281915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this template to capture all of your child protection strategies.  At the bottom starting with your child protection challenge, which you should describe in the context of your community.  Moving up, you should detail the disempowerment drivers, again in the context of how they show up in your community.  Finally at the top, you should detail the empowerment driver that will drive change, and the specific actions you would like to take as a community to help address the challenge you identified at the bottom.</a:t>
            </a:r>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7810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communities struggle to prioritize their challenges.  This is a useful tool to think through each challenge.  Ask yourself, what impact will it have on my community if we solve this challenge, which will be either high, medium or low.  Then ask yourself, how difficult would it be to solve this challenge from an implementation perspective, which could be low, medium or high levels of difficulty.  A challenge that will have a high impact on your community and easy to implement or solve should be what you focus on first.  A challenge that will have a high impact but be more difficult to implement may be a more long-term project.  Asking yourself these questions and mapping your priorities to this matrix will help you to identify your short term, medium term and long-term projects.</a:t>
            </a:r>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407488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will help you to capture all of the people in your community that you think you should be partnering with in your child protection efforts. </a:t>
            </a:r>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213571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templates will help you to think through what kind of a relationship you would like with each of your partners.  For each partner you should agree your shared vision and values.  You should then agree what you need to get from your partner and what you need to give your partner.  Ideally what you get and what you give should be balanced, this will ensure a win/win partnership.</a:t>
            </a:r>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391109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typical action plan.  Firstly, you should define what the child protection priority is and why its important to focus on. You should then explain how you are going to address the priority, how you would measure and evaluate whether you have addressed it, who is responsible for delivery, and when it should be delivered by.</a:t>
            </a:r>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428562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you should agree and capture all the things you are going to stop doing, all the things you are going to start doing, and all the things you will continue doing.  As a final step, you can sign and date this behavior change, to ensure accountability.  </a:t>
            </a:r>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4206487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Whether agreeing on one or two things that you are going to do differently or developing a detailed child protection strategy, the most important thing to do is agree to take action and to be accountable for this action. The most common response from participants at the close of a Courage workshop is, “I will speak up more”, which indicates how many challenges are happening all around us, that are not being addressed.</a:t>
            </a:r>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26339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Child Protection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127536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We need to ask ourselves, “now that we understand the importance of child protection what can we do differently?”</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407048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Presence and action are the final drivers of personal and community empowerment and should always be the final exercise you run in a Courage process.  As this picture illustrates, presence and action are about focusing on what you need to do today to achieve your vision for tomorrow.  If you want to grow a tree in the future, you need to plant a seed today. Presence and action are about planning, delivering on what you promise, believing in possibility, and ensuring that everyone has access to the services they need to make their dreams come true. They are also about ensuring that the difference you create is sustainable for future generations.</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54515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understand what actions we need to take, we can ask three simple questions.  To achieve our child protection vision, what do we need to stop doing?  What do we need to start doing? And what do we need to continue doing, which are things we are already doing that support our vision?</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25640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As individuals or a group you can capture all of the things you plan to stop doing, all of the things you plan to start doing and all of the things you plan to continue doing.  You can then commit either individually by or as a group to these actions by signing and dating your action plan. </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326856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In this example, children from a school developed their own personal empowerment plans in which defined their personal visions, their identities, their crests and action plans, which they signed and dated. </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216986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Some of you may want to develop a child protection strategy and plan.  This plan would detail your overarching child protection vision and guiding values.  A summary of the reality of what is happening in your community, which includes a list of what promotes or prevents child protection issues and you prioritised child protection challenges. A summary of what you want to achieve, which includes the mind-shifts that need to take place from disempowerment to empowerment drivers, and the empowered child protection strategies you have developed to address each challenge.  You should also detail an action plan, a win/win partnership plan and how you will measure and evaluate all of your activities moving forward.  This plan should be developed annually but should also be reviewed on a regular basis to ensure that you are staying on track.  Details of the different templates and tools you can use are explained in the rest of this presentation. </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55874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In this template you can capture what you see as the role of children in your family or community and what kind of world you would like to create for them, which come from the child protection visioning exercise.  You can also capture the values or beliefs that will guide you in the achievement of your vision, which comes from the child rights and responsibilities exercise.</a:t>
            </a:r>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356169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In this template you can capture what you think is promoting child protection challenges in your community, versus what you think prevents them, which comes from the Courage Community Map exercise where you first identified the child protection challenges happening in your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126115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12/2/21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19651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004250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66031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24915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78569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55985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82F21-A57F-4E78-9F06-D9988EAD901A}" type="datetimeFigureOut">
              <a:rPr lang="en-ZA" smtClean="0"/>
              <a:t>2021/12/02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2705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82F21-A57F-4E78-9F06-D9988EAD901A}" type="datetimeFigureOut">
              <a:rPr lang="en-ZA" smtClean="0"/>
              <a:t>2021/12/02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90874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82F21-A57F-4E78-9F06-D9988EAD901A}" type="datetimeFigureOut">
              <a:rPr lang="en-ZA" smtClean="0"/>
              <a:t>2021/12/02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4701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82F21-A57F-4E78-9F06-D9988EAD901A}" type="datetimeFigureOut">
              <a:rPr lang="en-ZA" smtClean="0"/>
              <a:t>2021/12/02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59014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641572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196754"/>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12/2/21</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170770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6" name="TextBox 5">
            <a:extLst>
              <a:ext uri="{FF2B5EF4-FFF2-40B4-BE49-F238E27FC236}">
                <a16:creationId xmlns:a16="http://schemas.microsoft.com/office/drawing/2014/main" id="{C7630E48-95FA-4130-9837-80BC2FCE60ED}"/>
              </a:ext>
            </a:extLst>
          </p:cNvPr>
          <p:cNvSpPr txBox="1"/>
          <p:nvPr/>
        </p:nvSpPr>
        <p:spPr>
          <a:xfrm>
            <a:off x="4400435" y="1462443"/>
            <a:ext cx="7781798" cy="378565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Action planning </a:t>
            </a:r>
          </a:p>
          <a:p>
            <a:pPr>
              <a:defRPr/>
            </a:pPr>
            <a:r>
              <a:rPr lang="en-ZA" sz="6000" b="1" dirty="0">
                <a:solidFill>
                  <a:schemeClr val="bg1"/>
                </a:solidFill>
                <a:latin typeface="Century Gothic" panose="020B0502020202020204" pitchFamily="34" charset="0"/>
                <a:ea typeface="MS PGothic" panose="020B0600070205080204" pitchFamily="34" charset="-128"/>
              </a:rPr>
              <a:t>to make sure we implement our child protection strategy</a:t>
            </a:r>
          </a:p>
        </p:txBody>
      </p:sp>
      <p:sp>
        <p:nvSpPr>
          <p:cNvPr id="8" name="TextBox 7">
            <a:extLst>
              <a:ext uri="{FF2B5EF4-FFF2-40B4-BE49-F238E27FC236}">
                <a16:creationId xmlns:a16="http://schemas.microsoft.com/office/drawing/2014/main" id="{87E0864A-790D-374B-933A-9EC45D60DFF0}"/>
              </a:ext>
            </a:extLst>
          </p:cNvPr>
          <p:cNvSpPr txBox="1"/>
          <p:nvPr/>
        </p:nvSpPr>
        <p:spPr>
          <a:xfrm>
            <a:off x="2687843" y="606851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pic>
        <p:nvPicPr>
          <p:cNvPr id="10" name="Picture 9" descr="Logo&#10;&#10;Description automatically generated">
            <a:extLst>
              <a:ext uri="{FF2B5EF4-FFF2-40B4-BE49-F238E27FC236}">
                <a16:creationId xmlns:a16="http://schemas.microsoft.com/office/drawing/2014/main" id="{63720DDE-441A-914B-A8FD-F6FED1492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1" y="1209232"/>
            <a:ext cx="3425184" cy="4038863"/>
          </a:xfrm>
          <a:prstGeom prst="rect">
            <a:avLst/>
          </a:prstGeom>
        </p:spPr>
      </p:pic>
    </p:spTree>
    <p:extLst>
      <p:ext uri="{BB962C8B-B14F-4D97-AF65-F5344CB8AC3E}">
        <p14:creationId xmlns:p14="http://schemas.microsoft.com/office/powerpoint/2010/main" val="295390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2380B-32E4-874D-8F0A-DE14DD07E8BD}"/>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59C83615-8303-704C-B647-89412E593A72}"/>
              </a:ext>
            </a:extLst>
          </p:cNvPr>
          <p:cNvSpPr txBox="1"/>
          <p:nvPr/>
        </p:nvSpPr>
        <p:spPr>
          <a:xfrm>
            <a:off x="932755" y="246817"/>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Prioritised challenges and shift?</a:t>
            </a:r>
          </a:p>
        </p:txBody>
      </p:sp>
      <p:graphicFrame>
        <p:nvGraphicFramePr>
          <p:cNvPr id="31" name="Table 30"/>
          <p:cNvGraphicFramePr>
            <a:graphicFrameLocks noGrp="1"/>
          </p:cNvGraphicFramePr>
          <p:nvPr>
            <p:extLst>
              <p:ext uri="{D42A27DB-BD31-4B8C-83A1-F6EECF244321}">
                <p14:modId xmlns:p14="http://schemas.microsoft.com/office/powerpoint/2010/main" val="1766812875"/>
              </p:ext>
            </p:extLst>
          </p:nvPr>
        </p:nvGraphicFramePr>
        <p:xfrm>
          <a:off x="414267" y="1335375"/>
          <a:ext cx="11363463" cy="5061136"/>
        </p:xfrm>
        <a:graphic>
          <a:graphicData uri="http://schemas.openxmlformats.org/drawingml/2006/table">
            <a:tbl>
              <a:tblPr firstRow="1" bandRow="1">
                <a:tableStyleId>{5C22544A-7EE6-4342-B048-85BDC9FD1C3A}</a:tableStyleId>
              </a:tblPr>
              <a:tblGrid>
                <a:gridCol w="3787821">
                  <a:extLst>
                    <a:ext uri="{9D8B030D-6E8A-4147-A177-3AD203B41FA5}">
                      <a16:colId xmlns:a16="http://schemas.microsoft.com/office/drawing/2014/main" val="20000"/>
                    </a:ext>
                  </a:extLst>
                </a:gridCol>
                <a:gridCol w="3787821">
                  <a:extLst>
                    <a:ext uri="{9D8B030D-6E8A-4147-A177-3AD203B41FA5}">
                      <a16:colId xmlns:a16="http://schemas.microsoft.com/office/drawing/2014/main" val="20001"/>
                    </a:ext>
                  </a:extLst>
                </a:gridCol>
                <a:gridCol w="3787821">
                  <a:extLst>
                    <a:ext uri="{9D8B030D-6E8A-4147-A177-3AD203B41FA5}">
                      <a16:colId xmlns:a16="http://schemas.microsoft.com/office/drawing/2014/main" val="385469003"/>
                    </a:ext>
                  </a:extLst>
                </a:gridCol>
              </a:tblGrid>
              <a:tr h="782093">
                <a:tc>
                  <a:txBody>
                    <a:bodyPr/>
                    <a:lstStyle/>
                    <a:p>
                      <a:pPr marL="0" indent="0" algn="ctr">
                        <a:buNone/>
                      </a:pPr>
                      <a:r>
                        <a:rPr lang="en-ZA" sz="1600" b="0" baseline="0" dirty="0">
                          <a:solidFill>
                            <a:schemeClr val="bg1"/>
                          </a:solidFill>
                          <a:latin typeface="Arial" panose="020B0604020202020204" pitchFamily="34" charset="0"/>
                          <a:cs typeface="Arial" panose="020B0604020202020204" pitchFamily="34" charset="0"/>
                        </a:rPr>
                        <a:t>LIST OF HIGH PRIORTITY CHILD PROTECTION CHALLENGES</a:t>
                      </a:r>
                    </a:p>
                    <a:p>
                      <a:pPr marL="0" indent="0" algn="ctr">
                        <a:buNone/>
                      </a:pPr>
                      <a:r>
                        <a:rPr lang="en-ZA" sz="1600" b="0" baseline="0" dirty="0">
                          <a:solidFill>
                            <a:schemeClr val="bg1"/>
                          </a:solidFill>
                          <a:latin typeface="Arial" panose="020B0604020202020204" pitchFamily="34" charset="0"/>
                          <a:cs typeface="Arial" panose="020B0604020202020204" pitchFamily="34" charset="0"/>
                        </a:rPr>
                        <a:t>(YELLOW CARDS)</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DISEMPOWERED DRIVERS OF THE CHILD PROTECTION CHALLENGES</a:t>
                      </a:r>
                    </a:p>
                    <a:p>
                      <a:pPr marL="0" indent="0" algn="ctr">
                        <a:buNone/>
                      </a:pPr>
                      <a:r>
                        <a:rPr lang="en-ZA" sz="1600" b="0" baseline="0" dirty="0">
                          <a:solidFill>
                            <a:schemeClr val="bg1"/>
                          </a:solidFill>
                          <a:latin typeface="Arial" panose="020B0604020202020204" pitchFamily="34" charset="0"/>
                          <a:cs typeface="Arial" panose="020B0604020202020204" pitchFamily="34" charset="0"/>
                        </a:rPr>
                        <a:t>(PURPLE CARDS)</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EMPOWERED DRIVERS OF CHANGE FOR CHALLENGES</a:t>
                      </a:r>
                    </a:p>
                    <a:p>
                      <a:pPr algn="ctr"/>
                      <a:r>
                        <a:rPr lang="en-ZA" sz="1600" b="0" dirty="0">
                          <a:solidFill>
                            <a:schemeClr val="bg1"/>
                          </a:solidFill>
                          <a:latin typeface="Arial" panose="020B0604020202020204" pitchFamily="34" charset="0"/>
                          <a:cs typeface="Arial" panose="020B0604020202020204" pitchFamily="34" charset="0"/>
                        </a:rPr>
                        <a:t>(WHITE CARDS)</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547989">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2773">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21236">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21236">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21236">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21236">
                <a:tc>
                  <a:txBody>
                    <a:bodyPr/>
                    <a:lstStyle/>
                    <a:p>
                      <a:pPr algn="l"/>
                      <a:r>
                        <a:rPr lang="en-ZA" sz="1600" b="0" dirty="0">
                          <a:solidFill>
                            <a:srgbClr val="3E0099"/>
                          </a:solidFill>
                          <a:latin typeface="Arial" panose="020B0604020202020204" pitchFamily="34" charset="0"/>
                          <a:cs typeface="Arial" panose="020B0604020202020204" pitchFamily="34" charset="0"/>
                        </a:rPr>
                        <a:t>6.</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6.</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6.</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1202350"/>
                  </a:ext>
                </a:extLst>
              </a:tr>
              <a:tr h="521236">
                <a:tc>
                  <a:txBody>
                    <a:bodyPr/>
                    <a:lstStyle/>
                    <a:p>
                      <a:pPr algn="l"/>
                      <a:r>
                        <a:rPr lang="en-ZA" sz="1600" b="0" dirty="0">
                          <a:solidFill>
                            <a:srgbClr val="3E0099"/>
                          </a:solidFill>
                          <a:latin typeface="Arial" panose="020B0604020202020204" pitchFamily="34" charset="0"/>
                          <a:cs typeface="Arial" panose="020B0604020202020204" pitchFamily="34" charset="0"/>
                        </a:rPr>
                        <a:t>7.</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7.</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7.</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5844486"/>
                  </a:ext>
                </a:extLst>
              </a:tr>
              <a:tr h="521236">
                <a:tc>
                  <a:txBody>
                    <a:bodyPr/>
                    <a:lstStyle/>
                    <a:p>
                      <a:pPr algn="l"/>
                      <a:r>
                        <a:rPr lang="en-ZA" sz="1600" b="0" dirty="0">
                          <a:solidFill>
                            <a:srgbClr val="3E0099"/>
                          </a:solidFill>
                          <a:latin typeface="Arial" panose="020B0604020202020204" pitchFamily="34" charset="0"/>
                          <a:cs typeface="Arial" panose="020B0604020202020204" pitchFamily="34" charset="0"/>
                        </a:rPr>
                        <a:t>8.</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8.</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8.</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294071"/>
                  </a:ext>
                </a:extLst>
              </a:tr>
            </a:tbl>
          </a:graphicData>
        </a:graphic>
      </p:graphicFrame>
    </p:spTree>
    <p:extLst>
      <p:ext uri="{BB962C8B-B14F-4D97-AF65-F5344CB8AC3E}">
        <p14:creationId xmlns:p14="http://schemas.microsoft.com/office/powerpoint/2010/main" val="253516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1B9A15-37B6-8740-9CF2-A42640769F0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20595260-F586-A840-9FF4-E15832105533}"/>
              </a:ext>
            </a:extLst>
          </p:cNvPr>
          <p:cNvSpPr txBox="1"/>
          <p:nvPr/>
        </p:nvSpPr>
        <p:spPr>
          <a:xfrm>
            <a:off x="932755" y="246817"/>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Child protection strategies?</a:t>
            </a:r>
          </a:p>
        </p:txBody>
      </p:sp>
      <p:graphicFrame>
        <p:nvGraphicFramePr>
          <p:cNvPr id="31" name="Table 30"/>
          <p:cNvGraphicFramePr>
            <a:graphicFrameLocks noGrp="1"/>
          </p:cNvGraphicFramePr>
          <p:nvPr>
            <p:extLst>
              <p:ext uri="{D42A27DB-BD31-4B8C-83A1-F6EECF244321}">
                <p14:modId xmlns:p14="http://schemas.microsoft.com/office/powerpoint/2010/main" val="3783311047"/>
              </p:ext>
            </p:extLst>
          </p:nvPr>
        </p:nvGraphicFramePr>
        <p:xfrm>
          <a:off x="2036014" y="1213076"/>
          <a:ext cx="7992888" cy="5253038"/>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938880">
                <a:tc>
                  <a:txBody>
                    <a:bodyPr/>
                    <a:lstStyle/>
                    <a:p>
                      <a:pPr marL="0" indent="0"/>
                      <a:r>
                        <a:rPr lang="en-ZA" sz="1600" b="1" dirty="0">
                          <a:solidFill>
                            <a:schemeClr val="bg1"/>
                          </a:solidFill>
                          <a:latin typeface="Century Gothic" panose="020B0502020202020204" pitchFamily="34" charset="0"/>
                        </a:rPr>
                        <a:t>What is/are the empowerment driver/s that will ensure a meaningful change </a:t>
                      </a:r>
                      <a:r>
                        <a:rPr lang="en-ZA" sz="1600" b="1" dirty="0" err="1">
                          <a:solidFill>
                            <a:schemeClr val="bg1"/>
                          </a:solidFill>
                          <a:latin typeface="Century Gothic" panose="020B0502020202020204" pitchFamily="34" charset="0"/>
                        </a:rPr>
                        <a:t>inbehaviour</a:t>
                      </a:r>
                      <a:r>
                        <a:rPr lang="en-ZA" sz="1600" b="1" dirty="0">
                          <a:solidFill>
                            <a:schemeClr val="bg1"/>
                          </a:solidFill>
                          <a:latin typeface="Century Gothic" panose="020B0502020202020204" pitchFamily="34" charset="0"/>
                        </a:rPr>
                        <a:t>/s? </a:t>
                      </a:r>
                      <a:r>
                        <a:rPr lang="en-ZA" sz="1600" b="0" dirty="0">
                          <a:solidFill>
                            <a:schemeClr val="bg1"/>
                          </a:solidFill>
                          <a:latin typeface="Century Gothic" panose="020B0502020202020204" pitchFamily="34" charset="0"/>
                        </a:rPr>
                        <a:t>(Describe as a tangible programme, campaign or specific actions you can take in your community)</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1031152">
                <a:tc>
                  <a:txBody>
                    <a:bodyPr/>
                    <a:lstStyle/>
                    <a:p>
                      <a:pPr algn="l"/>
                      <a:r>
                        <a:rPr lang="en-ZA" sz="1600" b="0" dirty="0">
                          <a:solidFill>
                            <a:schemeClr val="bg1"/>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60693">
                <a:tc>
                  <a:txBody>
                    <a:bodyPr/>
                    <a:lstStyle/>
                    <a:p>
                      <a:r>
                        <a:rPr lang="en-ZA" sz="1600" b="1" dirty="0">
                          <a:solidFill>
                            <a:schemeClr val="bg1"/>
                          </a:solidFill>
                          <a:latin typeface="Century Gothic" panose="020B0502020202020204" pitchFamily="34" charset="0"/>
                        </a:rPr>
                        <a:t>What is/are the disempowerment driver/s? </a:t>
                      </a:r>
                      <a:r>
                        <a:rPr lang="en-ZA" sz="1600" dirty="0">
                          <a:solidFill>
                            <a:schemeClr val="bg1"/>
                          </a:solidFill>
                          <a:latin typeface="Century Gothic" panose="020B0502020202020204" pitchFamily="34" charset="0"/>
                        </a:rPr>
                        <a:t>(Describe these in the context of your community)</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2"/>
                  </a:ext>
                </a:extLst>
              </a:tr>
              <a:tr h="980810">
                <a:tc>
                  <a:txBody>
                    <a:bodyPr/>
                    <a:lstStyle/>
                    <a:p>
                      <a:pPr algn="l"/>
                      <a:r>
                        <a:rPr lang="en-ZA" sz="1600" b="0" dirty="0">
                          <a:solidFill>
                            <a:schemeClr val="bg1"/>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60693">
                <a:tc>
                  <a:txBody>
                    <a:bodyPr/>
                    <a:lstStyle/>
                    <a:p>
                      <a:r>
                        <a:rPr lang="en-ZA" sz="1600" b="1" dirty="0">
                          <a:solidFill>
                            <a:schemeClr val="bg1"/>
                          </a:solidFill>
                          <a:latin typeface="Century Gothic" panose="020B0502020202020204" pitchFamily="34" charset="0"/>
                        </a:rPr>
                        <a:t>What is/are my child protection challenge/s? </a:t>
                      </a:r>
                      <a:r>
                        <a:rPr lang="en-ZA" sz="1600" dirty="0">
                          <a:solidFill>
                            <a:schemeClr val="bg1"/>
                          </a:solidFill>
                          <a:latin typeface="Century Gothic" panose="020B0502020202020204" pitchFamily="34" charset="0"/>
                        </a:rPr>
                        <a:t>(Describe how the challenge/s shows up in your community)</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4"/>
                  </a:ext>
                </a:extLst>
              </a:tr>
              <a:tr h="980810">
                <a:tc>
                  <a:txBody>
                    <a:bodyPr/>
                    <a:lstStyle/>
                    <a:p>
                      <a:pPr algn="l"/>
                      <a:r>
                        <a:rPr lang="en-ZA" sz="1600" b="0" dirty="0">
                          <a:solidFill>
                            <a:schemeClr val="bg1"/>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651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DF662F1-1211-1D4C-AFD0-8261E1BA793F}"/>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aphicFrame>
        <p:nvGraphicFramePr>
          <p:cNvPr id="8" name="Table 7"/>
          <p:cNvGraphicFramePr>
            <a:graphicFrameLocks noGrp="1"/>
          </p:cNvGraphicFramePr>
          <p:nvPr>
            <p:extLst>
              <p:ext uri="{D42A27DB-BD31-4B8C-83A1-F6EECF244321}">
                <p14:modId xmlns:p14="http://schemas.microsoft.com/office/powerpoint/2010/main" val="4110862214"/>
              </p:ext>
            </p:extLst>
          </p:nvPr>
        </p:nvGraphicFramePr>
        <p:xfrm>
          <a:off x="2843084" y="2014193"/>
          <a:ext cx="6984999" cy="3529014"/>
        </p:xfrm>
        <a:graphic>
          <a:graphicData uri="http://schemas.openxmlformats.org/drawingml/2006/table">
            <a:tbl>
              <a:tblPr firstRow="1" bandRow="1">
                <a:tableStyleId>{5C22544A-7EE6-4342-B048-85BDC9FD1C3A}</a:tableStyleId>
              </a:tblPr>
              <a:tblGrid>
                <a:gridCol w="2328333">
                  <a:extLst>
                    <a:ext uri="{9D8B030D-6E8A-4147-A177-3AD203B41FA5}">
                      <a16:colId xmlns:a16="http://schemas.microsoft.com/office/drawing/2014/main" val="20000"/>
                    </a:ext>
                  </a:extLst>
                </a:gridCol>
                <a:gridCol w="2328333">
                  <a:extLst>
                    <a:ext uri="{9D8B030D-6E8A-4147-A177-3AD203B41FA5}">
                      <a16:colId xmlns:a16="http://schemas.microsoft.com/office/drawing/2014/main" val="20001"/>
                    </a:ext>
                  </a:extLst>
                </a:gridCol>
                <a:gridCol w="2328333">
                  <a:extLst>
                    <a:ext uri="{9D8B030D-6E8A-4147-A177-3AD203B41FA5}">
                      <a16:colId xmlns:a16="http://schemas.microsoft.com/office/drawing/2014/main" val="20002"/>
                    </a:ext>
                  </a:extLst>
                </a:gridCol>
              </a:tblGrid>
              <a:tr h="1176338">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80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76338">
                <a:tc>
                  <a:txBody>
                    <a:bodyPr/>
                    <a:lstStyle/>
                    <a:p>
                      <a:endParaRPr lang="en-ZA" sz="180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76338">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4" name="TextBox 23">
            <a:extLst>
              <a:ext uri="{FF2B5EF4-FFF2-40B4-BE49-F238E27FC236}">
                <a16:creationId xmlns:a16="http://schemas.microsoft.com/office/drawing/2014/main" id="{2942EE2E-0090-594A-8509-30127D9A672B}"/>
              </a:ext>
            </a:extLst>
          </p:cNvPr>
          <p:cNvSpPr txBox="1"/>
          <p:nvPr/>
        </p:nvSpPr>
        <p:spPr>
          <a:xfrm>
            <a:off x="932755" y="246817"/>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Identifying priorities</a:t>
            </a:r>
          </a:p>
        </p:txBody>
      </p:sp>
      <p:cxnSp>
        <p:nvCxnSpPr>
          <p:cNvPr id="9" name="Straight Arrow Connector 4"/>
          <p:cNvCxnSpPr>
            <a:cxnSpLocks noChangeShapeType="1"/>
          </p:cNvCxnSpPr>
          <p:nvPr/>
        </p:nvCxnSpPr>
        <p:spPr bwMode="auto">
          <a:xfrm flipV="1">
            <a:off x="2843083" y="1798294"/>
            <a:ext cx="0" cy="3744913"/>
          </a:xfrm>
          <a:prstGeom prst="straightConnector1">
            <a:avLst/>
          </a:prstGeom>
          <a:noFill/>
          <a:ln w="28575" algn="ctr">
            <a:solidFill>
              <a:srgbClr val="63459B"/>
            </a:solidFill>
            <a:round/>
            <a:headEnd/>
            <a:tailEnd type="triangle" w="med" len="med"/>
          </a:ln>
          <a:extLst>
            <a:ext uri="{909E8E84-426E-40DD-AFC4-6F175D3DCCD1}">
              <a14:hiddenFill xmlns:a14="http://schemas.microsoft.com/office/drawing/2010/main">
                <a:noFill/>
              </a14:hiddenFill>
            </a:ext>
          </a:extLst>
        </p:spPr>
      </p:cxnSp>
      <p:cxnSp>
        <p:nvCxnSpPr>
          <p:cNvPr id="11" name="Straight Arrow Connector 6"/>
          <p:cNvCxnSpPr>
            <a:cxnSpLocks noChangeShapeType="1"/>
          </p:cNvCxnSpPr>
          <p:nvPr/>
        </p:nvCxnSpPr>
        <p:spPr bwMode="auto">
          <a:xfrm>
            <a:off x="2843085" y="5543205"/>
            <a:ext cx="7342187" cy="0"/>
          </a:xfrm>
          <a:prstGeom prst="straightConnector1">
            <a:avLst/>
          </a:prstGeom>
          <a:noFill/>
          <a:ln w="28575" algn="ctr">
            <a:solidFill>
              <a:srgbClr val="63459B"/>
            </a:solidFill>
            <a:round/>
            <a:headEnd/>
            <a:tailEnd type="triangle" w="med" len="med"/>
          </a:ln>
          <a:extLst>
            <a:ext uri="{909E8E84-426E-40DD-AFC4-6F175D3DCCD1}">
              <a14:hiddenFill xmlns:a14="http://schemas.microsoft.com/office/drawing/2010/main">
                <a:noFill/>
              </a14:hiddenFill>
            </a:ext>
          </a:extLst>
        </p:spPr>
      </p:cxnSp>
      <p:sp>
        <p:nvSpPr>
          <p:cNvPr id="12" name="TextBox 7"/>
          <p:cNvSpPr txBox="1">
            <a:spLocks noChangeArrowheads="1"/>
          </p:cNvSpPr>
          <p:nvPr/>
        </p:nvSpPr>
        <p:spPr bwMode="auto">
          <a:xfrm>
            <a:off x="3863845" y="6147926"/>
            <a:ext cx="49023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400" dirty="0">
                <a:solidFill>
                  <a:srgbClr val="3E0099"/>
                </a:solidFill>
                <a:cs typeface="Arial" panose="020B0604020202020204" pitchFamily="34" charset="0"/>
              </a:rPr>
              <a:t>HOW DIFFICULT WILL THIS BE TO IMPLEMENT/SOLVE?</a:t>
            </a:r>
          </a:p>
        </p:txBody>
      </p:sp>
      <p:sp>
        <p:nvSpPr>
          <p:cNvPr id="13" name="TextBox 9"/>
          <p:cNvSpPr txBox="1">
            <a:spLocks noChangeArrowheads="1"/>
          </p:cNvSpPr>
          <p:nvPr/>
        </p:nvSpPr>
        <p:spPr bwMode="auto">
          <a:xfrm rot="16200000">
            <a:off x="-272743" y="3516862"/>
            <a:ext cx="4741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400" dirty="0">
                <a:solidFill>
                  <a:srgbClr val="3E0099"/>
                </a:solidFill>
                <a:cs typeface="Arial" panose="020B0604020202020204" pitchFamily="34" charset="0"/>
              </a:rPr>
              <a:t>WHAT IMPACT WILL THIS HAVE ON MY COMMUNITY?</a:t>
            </a:r>
          </a:p>
        </p:txBody>
      </p:sp>
      <p:sp>
        <p:nvSpPr>
          <p:cNvPr id="14" name="TextBox 10"/>
          <p:cNvSpPr txBox="1">
            <a:spLocks noChangeArrowheads="1"/>
          </p:cNvSpPr>
          <p:nvPr/>
        </p:nvSpPr>
        <p:spPr bwMode="auto">
          <a:xfrm>
            <a:off x="3576369" y="5543206"/>
            <a:ext cx="652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LOW</a:t>
            </a:r>
          </a:p>
        </p:txBody>
      </p:sp>
      <p:sp>
        <p:nvSpPr>
          <p:cNvPr id="15" name="TextBox 11"/>
          <p:cNvSpPr txBox="1">
            <a:spLocks noChangeArrowheads="1"/>
          </p:cNvSpPr>
          <p:nvPr/>
        </p:nvSpPr>
        <p:spPr bwMode="auto">
          <a:xfrm>
            <a:off x="5753452" y="5549555"/>
            <a:ext cx="1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MEDIUM</a:t>
            </a:r>
          </a:p>
        </p:txBody>
      </p:sp>
      <p:sp>
        <p:nvSpPr>
          <p:cNvPr id="16" name="TextBox 12"/>
          <p:cNvSpPr txBox="1">
            <a:spLocks noChangeArrowheads="1"/>
          </p:cNvSpPr>
          <p:nvPr/>
        </p:nvSpPr>
        <p:spPr bwMode="auto">
          <a:xfrm>
            <a:off x="8408500" y="5560668"/>
            <a:ext cx="697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HIGH</a:t>
            </a:r>
          </a:p>
        </p:txBody>
      </p:sp>
      <p:sp>
        <p:nvSpPr>
          <p:cNvPr id="17" name="TextBox 13"/>
          <p:cNvSpPr txBox="1">
            <a:spLocks noChangeArrowheads="1"/>
          </p:cNvSpPr>
          <p:nvPr/>
        </p:nvSpPr>
        <p:spPr bwMode="auto">
          <a:xfrm rot="16200000">
            <a:off x="2377807" y="4777029"/>
            <a:ext cx="652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LOW</a:t>
            </a:r>
          </a:p>
        </p:txBody>
      </p:sp>
      <p:sp>
        <p:nvSpPr>
          <p:cNvPr id="18" name="TextBox 14"/>
          <p:cNvSpPr txBox="1">
            <a:spLocks noChangeArrowheads="1"/>
          </p:cNvSpPr>
          <p:nvPr/>
        </p:nvSpPr>
        <p:spPr bwMode="auto">
          <a:xfrm rot="16200000">
            <a:off x="2187927" y="3617359"/>
            <a:ext cx="1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MEDIUM</a:t>
            </a:r>
          </a:p>
        </p:txBody>
      </p:sp>
      <p:sp>
        <p:nvSpPr>
          <p:cNvPr id="19" name="TextBox 15"/>
          <p:cNvSpPr txBox="1">
            <a:spLocks noChangeArrowheads="1"/>
          </p:cNvSpPr>
          <p:nvPr/>
        </p:nvSpPr>
        <p:spPr bwMode="auto">
          <a:xfrm rot="16200000">
            <a:off x="2372033" y="2352123"/>
            <a:ext cx="697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HIGH</a:t>
            </a:r>
          </a:p>
        </p:txBody>
      </p:sp>
      <p:sp>
        <p:nvSpPr>
          <p:cNvPr id="20" name="TextBox 16"/>
          <p:cNvSpPr txBox="1">
            <a:spLocks noChangeArrowheads="1"/>
          </p:cNvSpPr>
          <p:nvPr/>
        </p:nvSpPr>
        <p:spPr bwMode="auto">
          <a:xfrm>
            <a:off x="3099823" y="1718918"/>
            <a:ext cx="1528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SHORT TERM</a:t>
            </a:r>
          </a:p>
        </p:txBody>
      </p:sp>
      <p:sp>
        <p:nvSpPr>
          <p:cNvPr id="21" name="TextBox 17"/>
          <p:cNvSpPr txBox="1">
            <a:spLocks noChangeArrowheads="1"/>
          </p:cNvSpPr>
          <p:nvPr/>
        </p:nvSpPr>
        <p:spPr bwMode="auto">
          <a:xfrm>
            <a:off x="5398215" y="1726856"/>
            <a:ext cx="16509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MEDIUM TERM</a:t>
            </a:r>
          </a:p>
        </p:txBody>
      </p:sp>
      <p:sp>
        <p:nvSpPr>
          <p:cNvPr id="22" name="TextBox 18"/>
          <p:cNvSpPr txBox="1">
            <a:spLocks noChangeArrowheads="1"/>
          </p:cNvSpPr>
          <p:nvPr/>
        </p:nvSpPr>
        <p:spPr bwMode="auto">
          <a:xfrm>
            <a:off x="8018799" y="1737968"/>
            <a:ext cx="1400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LONG TERM</a:t>
            </a:r>
          </a:p>
        </p:txBody>
      </p:sp>
      <p:sp>
        <p:nvSpPr>
          <p:cNvPr id="26" name="Oval 8"/>
          <p:cNvSpPr>
            <a:spLocks noChangeArrowheads="1"/>
          </p:cNvSpPr>
          <p:nvPr/>
        </p:nvSpPr>
        <p:spPr bwMode="auto">
          <a:xfrm>
            <a:off x="3297717" y="2152110"/>
            <a:ext cx="1512888" cy="914400"/>
          </a:xfrm>
          <a:prstGeom prst="ellipse">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dirty="0">
                <a:solidFill>
                  <a:schemeClr val="bg1"/>
                </a:solidFill>
                <a:cs typeface="Arial" panose="020B0604020202020204" pitchFamily="34" charset="0"/>
              </a:rPr>
              <a:t>Priority 1</a:t>
            </a:r>
          </a:p>
        </p:txBody>
      </p:sp>
      <p:sp>
        <p:nvSpPr>
          <p:cNvPr id="27" name="Oval 20"/>
          <p:cNvSpPr>
            <a:spLocks noChangeArrowheads="1"/>
          </p:cNvSpPr>
          <p:nvPr/>
        </p:nvSpPr>
        <p:spPr bwMode="auto">
          <a:xfrm>
            <a:off x="5341853" y="3271298"/>
            <a:ext cx="1512887" cy="914400"/>
          </a:xfrm>
          <a:prstGeom prst="ellipse">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chemeClr val="bg1"/>
                </a:solidFill>
                <a:cs typeface="Arial" panose="020B0604020202020204" pitchFamily="34" charset="0"/>
              </a:rPr>
              <a:t>Priority 2</a:t>
            </a:r>
          </a:p>
        </p:txBody>
      </p:sp>
      <p:sp>
        <p:nvSpPr>
          <p:cNvPr id="28" name="Oval 21"/>
          <p:cNvSpPr>
            <a:spLocks noChangeArrowheads="1"/>
          </p:cNvSpPr>
          <p:nvPr/>
        </p:nvSpPr>
        <p:spPr bwMode="auto">
          <a:xfrm>
            <a:off x="7926716" y="2101310"/>
            <a:ext cx="1511300" cy="914400"/>
          </a:xfrm>
          <a:prstGeom prst="ellipse">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chemeClr val="bg1"/>
                </a:solidFill>
                <a:cs typeface="Arial" panose="020B0604020202020204" pitchFamily="34" charset="0"/>
              </a:rPr>
              <a:t>Priority 3</a:t>
            </a:r>
          </a:p>
        </p:txBody>
      </p:sp>
    </p:spTree>
    <p:extLst>
      <p:ext uri="{BB962C8B-B14F-4D97-AF65-F5344CB8AC3E}">
        <p14:creationId xmlns:p14="http://schemas.microsoft.com/office/powerpoint/2010/main" val="18978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6B9E4B1-D25A-E649-AAA6-B8ED417C15C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28" name="TextBox 27">
            <a:extLst>
              <a:ext uri="{FF2B5EF4-FFF2-40B4-BE49-F238E27FC236}">
                <a16:creationId xmlns:a16="http://schemas.microsoft.com/office/drawing/2014/main" id="{3CCD3083-26B2-EC47-A999-8162DE1FC780}"/>
              </a:ext>
            </a:extLst>
          </p:cNvPr>
          <p:cNvSpPr txBox="1"/>
          <p:nvPr/>
        </p:nvSpPr>
        <p:spPr>
          <a:xfrm>
            <a:off x="932755" y="246817"/>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Overview of partnerships</a:t>
            </a:r>
          </a:p>
        </p:txBody>
      </p:sp>
      <p:grpSp>
        <p:nvGrpSpPr>
          <p:cNvPr id="45" name="Group 54"/>
          <p:cNvGrpSpPr/>
          <p:nvPr/>
        </p:nvGrpSpPr>
        <p:grpSpPr>
          <a:xfrm>
            <a:off x="2595623" y="1249671"/>
            <a:ext cx="6705600" cy="5105400"/>
            <a:chOff x="1676400" y="1447800"/>
            <a:chExt cx="5638800" cy="5105400"/>
          </a:xfrm>
          <a:solidFill>
            <a:schemeClr val="bg1"/>
          </a:solidFill>
        </p:grpSpPr>
        <p:sp>
          <p:nvSpPr>
            <p:cNvPr id="46" name="Oval 45"/>
            <p:cNvSpPr/>
            <p:nvPr/>
          </p:nvSpPr>
          <p:spPr>
            <a:xfrm>
              <a:off x="3581400" y="2895600"/>
              <a:ext cx="1981200" cy="22860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47" name="Oval 46"/>
            <p:cNvSpPr/>
            <p:nvPr/>
          </p:nvSpPr>
          <p:spPr>
            <a:xfrm>
              <a:off x="2589213" y="17526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48" name="Oval 47"/>
            <p:cNvSpPr/>
            <p:nvPr/>
          </p:nvSpPr>
          <p:spPr>
            <a:xfrm>
              <a:off x="4113212" y="14478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49" name="Oval 48"/>
            <p:cNvSpPr/>
            <p:nvPr/>
          </p:nvSpPr>
          <p:spPr>
            <a:xfrm>
              <a:off x="1676400" y="28194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0" name="Oval 49"/>
            <p:cNvSpPr/>
            <p:nvPr/>
          </p:nvSpPr>
          <p:spPr>
            <a:xfrm>
              <a:off x="1676400" y="41910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1" name="Oval 50"/>
            <p:cNvSpPr/>
            <p:nvPr/>
          </p:nvSpPr>
          <p:spPr>
            <a:xfrm>
              <a:off x="2590800" y="54102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2" name="Oval 51"/>
            <p:cNvSpPr/>
            <p:nvPr/>
          </p:nvSpPr>
          <p:spPr>
            <a:xfrm>
              <a:off x="4114800" y="55626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3" name="Oval 52"/>
            <p:cNvSpPr/>
            <p:nvPr/>
          </p:nvSpPr>
          <p:spPr>
            <a:xfrm>
              <a:off x="5715000" y="54102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4" name="Oval 53"/>
            <p:cNvSpPr/>
            <p:nvPr/>
          </p:nvSpPr>
          <p:spPr>
            <a:xfrm>
              <a:off x="6400800" y="41910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5" name="Oval 54"/>
            <p:cNvSpPr/>
            <p:nvPr/>
          </p:nvSpPr>
          <p:spPr>
            <a:xfrm>
              <a:off x="6248400" y="28194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6" name="Oval 55"/>
            <p:cNvSpPr/>
            <p:nvPr/>
          </p:nvSpPr>
          <p:spPr>
            <a:xfrm>
              <a:off x="5486400" y="16764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cxnSp>
          <p:nvCxnSpPr>
            <p:cNvPr id="57" name="Straight Arrow Connector 56"/>
            <p:cNvCxnSpPr/>
            <p:nvPr/>
          </p:nvCxnSpPr>
          <p:spPr>
            <a:xfrm flipH="1">
              <a:off x="2600045" y="4248944"/>
              <a:ext cx="981354" cy="304006"/>
            </a:xfrm>
            <a:prstGeom prst="straightConnector1">
              <a:avLst/>
            </a:prstGeom>
            <a:grp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flipH="1" flipV="1">
            <a:off x="3688517" y="3222142"/>
            <a:ext cx="1211363" cy="223837"/>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6" idx="1"/>
            <a:endCxn id="47" idx="5"/>
          </p:cNvCxnSpPr>
          <p:nvPr/>
        </p:nvCxnSpPr>
        <p:spPr>
          <a:xfrm flipH="1" flipV="1">
            <a:off x="4609281" y="2400002"/>
            <a:ext cx="596779" cy="632247"/>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6" idx="0"/>
            <a:endCxn id="48" idx="4"/>
          </p:cNvCxnSpPr>
          <p:nvPr/>
        </p:nvCxnSpPr>
        <p:spPr>
          <a:xfrm flipH="1" flipV="1">
            <a:off x="6037151" y="2240271"/>
            <a:ext cx="1888" cy="457200"/>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6" idx="7"/>
          </p:cNvCxnSpPr>
          <p:nvPr/>
        </p:nvCxnSpPr>
        <p:spPr>
          <a:xfrm flipV="1">
            <a:off x="6872020" y="2397756"/>
            <a:ext cx="526263" cy="634493"/>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217051" y="3329719"/>
            <a:ext cx="815547" cy="259741"/>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7217051" y="4167684"/>
            <a:ext cx="996779" cy="187139"/>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3" idx="1"/>
          </p:cNvCxnSpPr>
          <p:nvPr/>
        </p:nvCxnSpPr>
        <p:spPr>
          <a:xfrm flipH="1" flipV="1">
            <a:off x="6772087" y="4725623"/>
            <a:ext cx="785440" cy="631519"/>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6" idx="4"/>
            <a:endCxn id="52" idx="0"/>
          </p:cNvCxnSpPr>
          <p:nvPr/>
        </p:nvCxnSpPr>
        <p:spPr>
          <a:xfrm>
            <a:off x="6039040" y="4983471"/>
            <a:ext cx="1" cy="381000"/>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6" idx="3"/>
            <a:endCxn id="51" idx="7"/>
          </p:cNvCxnSpPr>
          <p:nvPr/>
        </p:nvCxnSpPr>
        <p:spPr>
          <a:xfrm flipH="1">
            <a:off x="4611169" y="4648695"/>
            <a:ext cx="594891" cy="708447"/>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5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EE1838-AA5D-7E48-96C0-1BD447EAE17F}"/>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24" name="TextBox 23">
            <a:extLst>
              <a:ext uri="{FF2B5EF4-FFF2-40B4-BE49-F238E27FC236}">
                <a16:creationId xmlns:a16="http://schemas.microsoft.com/office/drawing/2014/main" id="{C509B0C1-9197-424C-BBF4-0B1E6C1F2BE3}"/>
              </a:ext>
            </a:extLst>
          </p:cNvPr>
          <p:cNvSpPr txBox="1"/>
          <p:nvPr/>
        </p:nvSpPr>
        <p:spPr>
          <a:xfrm>
            <a:off x="932755" y="246817"/>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Win/Win Partnership Plans</a:t>
            </a:r>
          </a:p>
        </p:txBody>
      </p:sp>
      <p:graphicFrame>
        <p:nvGraphicFramePr>
          <p:cNvPr id="45" name="Table 44"/>
          <p:cNvGraphicFramePr>
            <a:graphicFrameLocks noGrp="1"/>
          </p:cNvGraphicFramePr>
          <p:nvPr>
            <p:extLst>
              <p:ext uri="{D42A27DB-BD31-4B8C-83A1-F6EECF244321}">
                <p14:modId xmlns:p14="http://schemas.microsoft.com/office/powerpoint/2010/main" val="3014140362"/>
              </p:ext>
            </p:extLst>
          </p:nvPr>
        </p:nvGraphicFramePr>
        <p:xfrm>
          <a:off x="1710532" y="1222414"/>
          <a:ext cx="8770936" cy="2395363"/>
        </p:xfrm>
        <a:graphic>
          <a:graphicData uri="http://schemas.openxmlformats.org/drawingml/2006/table">
            <a:tbl>
              <a:tblPr firstRow="1" bandRow="1">
                <a:tableStyleId>{5C22544A-7EE6-4342-B048-85BDC9FD1C3A}</a:tableStyleId>
              </a:tblPr>
              <a:tblGrid>
                <a:gridCol w="1833275">
                  <a:extLst>
                    <a:ext uri="{9D8B030D-6E8A-4147-A177-3AD203B41FA5}">
                      <a16:colId xmlns:a16="http://schemas.microsoft.com/office/drawing/2014/main" val="20000"/>
                    </a:ext>
                  </a:extLst>
                </a:gridCol>
                <a:gridCol w="674336">
                  <a:extLst>
                    <a:ext uri="{9D8B030D-6E8A-4147-A177-3AD203B41FA5}">
                      <a16:colId xmlns:a16="http://schemas.microsoft.com/office/drawing/2014/main" val="20001"/>
                    </a:ext>
                  </a:extLst>
                </a:gridCol>
                <a:gridCol w="1877857">
                  <a:extLst>
                    <a:ext uri="{9D8B030D-6E8A-4147-A177-3AD203B41FA5}">
                      <a16:colId xmlns:a16="http://schemas.microsoft.com/office/drawing/2014/main" val="20002"/>
                    </a:ext>
                  </a:extLst>
                </a:gridCol>
                <a:gridCol w="1848136">
                  <a:extLst>
                    <a:ext uri="{9D8B030D-6E8A-4147-A177-3AD203B41FA5}">
                      <a16:colId xmlns:a16="http://schemas.microsoft.com/office/drawing/2014/main" val="20003"/>
                    </a:ext>
                  </a:extLst>
                </a:gridCol>
                <a:gridCol w="674336">
                  <a:extLst>
                    <a:ext uri="{9D8B030D-6E8A-4147-A177-3AD203B41FA5}">
                      <a16:colId xmlns:a16="http://schemas.microsoft.com/office/drawing/2014/main" val="20004"/>
                    </a:ext>
                  </a:extLst>
                </a:gridCol>
                <a:gridCol w="1862996">
                  <a:extLst>
                    <a:ext uri="{9D8B030D-6E8A-4147-A177-3AD203B41FA5}">
                      <a16:colId xmlns:a16="http://schemas.microsoft.com/office/drawing/2014/main" val="20005"/>
                    </a:ext>
                  </a:extLst>
                </a:gridCol>
              </a:tblGrid>
              <a:tr h="515472">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p>
                    <a:p>
                      <a:pPr marL="0" indent="0" algn="ctr">
                        <a:buNone/>
                      </a:pPr>
                      <a:r>
                        <a:rPr lang="en-ZA" sz="1600" b="0" dirty="0">
                          <a:solidFill>
                            <a:schemeClr val="bg1"/>
                          </a:solidFill>
                          <a:latin typeface="Arial" panose="020B0604020202020204" pitchFamily="34" charset="0"/>
                          <a:cs typeface="Arial" panose="020B0604020202020204" pitchFamily="34" charset="0"/>
                        </a:rPr>
                        <a:t>need </a:t>
                      </a:r>
                      <a:r>
                        <a:rPr lang="en-ZA" sz="1600" b="0" baseline="0" dirty="0">
                          <a:solidFill>
                            <a:schemeClr val="bg1"/>
                          </a:solidFill>
                          <a:latin typeface="Arial" panose="020B0604020202020204" pitchFamily="34" charset="0"/>
                          <a:cs typeface="Arial" panose="020B0604020202020204" pitchFamily="34" charset="0"/>
                        </a:rPr>
                        <a:t>to get</a:t>
                      </a:r>
                      <a:r>
                        <a:rPr lang="en-ZA" sz="1600" b="0" dirty="0">
                          <a:solidFill>
                            <a:schemeClr val="bg1"/>
                          </a:solidFill>
                          <a:latin typeface="Arial" panose="020B0604020202020204" pitchFamily="34" charset="0"/>
                          <a:cs typeface="Arial" panose="020B0604020202020204" pitchFamily="34" charset="0"/>
                        </a:rPr>
                        <a:t>?</a:t>
                      </a: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What do</a:t>
                      </a:r>
                      <a:r>
                        <a:rPr lang="en-ZA" sz="1600" b="0" baseline="0" dirty="0">
                          <a:solidFill>
                            <a:schemeClr val="bg1"/>
                          </a:solidFill>
                          <a:latin typeface="Arial" panose="020B0604020202020204" pitchFamily="34" charset="0"/>
                          <a:cs typeface="Arial" panose="020B0604020202020204" pitchFamily="34" charset="0"/>
                        </a:rPr>
                        <a:t> I/we </a:t>
                      </a:r>
                    </a:p>
                    <a:p>
                      <a:pPr algn="ctr"/>
                      <a:r>
                        <a:rPr lang="en-ZA" sz="1600" b="0" baseline="0" dirty="0">
                          <a:solidFill>
                            <a:schemeClr val="bg1"/>
                          </a:solidFill>
                          <a:latin typeface="Arial" panose="020B0604020202020204" pitchFamily="34" charset="0"/>
                          <a:cs typeface="Arial" panose="020B0604020202020204" pitchFamily="34" charset="0"/>
                        </a:rPr>
                        <a:t>need to get?</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412377">
                <a:tc>
                  <a:txBody>
                    <a:bodyPr/>
                    <a:lstStyle/>
                    <a:p>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ZA" sz="1200" b="1" i="0"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r>
                        <a:rPr lang="en-ZA" sz="1600" b="0" dirty="0">
                          <a:solidFill>
                            <a:schemeClr val="bg1"/>
                          </a:solidFill>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need to give</a:t>
                      </a:r>
                      <a:r>
                        <a:rPr lang="en-ZA" sz="1600" b="0" baseline="0" dirty="0">
                          <a:solidFill>
                            <a:schemeClr val="bg1"/>
                          </a:solidFill>
                          <a:latin typeface="Arial" panose="020B0604020202020204" pitchFamily="34" charset="0"/>
                          <a:cs typeface="Arial" panose="020B0604020202020204" pitchFamily="34" charset="0"/>
                        </a:rPr>
                        <a:t>?</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600" b="0" baseline="0" dirty="0">
                          <a:solidFill>
                            <a:schemeClr val="bg1"/>
                          </a:solidFill>
                          <a:latin typeface="Arial" panose="020B0604020202020204" pitchFamily="34" charset="0"/>
                          <a:cs typeface="Arial" panose="020B0604020202020204" pitchFamily="34" charset="0"/>
                        </a:rPr>
                        <a:t>need to give?</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4"/>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48812097"/>
              </p:ext>
            </p:extLst>
          </p:nvPr>
        </p:nvGraphicFramePr>
        <p:xfrm>
          <a:off x="1710532" y="4102770"/>
          <a:ext cx="8770936" cy="2395363"/>
        </p:xfrm>
        <a:graphic>
          <a:graphicData uri="http://schemas.openxmlformats.org/drawingml/2006/table">
            <a:tbl>
              <a:tblPr firstRow="1" bandRow="1">
                <a:tableStyleId>{5C22544A-7EE6-4342-B048-85BDC9FD1C3A}</a:tableStyleId>
              </a:tblPr>
              <a:tblGrid>
                <a:gridCol w="1833275">
                  <a:extLst>
                    <a:ext uri="{9D8B030D-6E8A-4147-A177-3AD203B41FA5}">
                      <a16:colId xmlns:a16="http://schemas.microsoft.com/office/drawing/2014/main" val="20000"/>
                    </a:ext>
                  </a:extLst>
                </a:gridCol>
                <a:gridCol w="674336">
                  <a:extLst>
                    <a:ext uri="{9D8B030D-6E8A-4147-A177-3AD203B41FA5}">
                      <a16:colId xmlns:a16="http://schemas.microsoft.com/office/drawing/2014/main" val="20001"/>
                    </a:ext>
                  </a:extLst>
                </a:gridCol>
                <a:gridCol w="1877857">
                  <a:extLst>
                    <a:ext uri="{9D8B030D-6E8A-4147-A177-3AD203B41FA5}">
                      <a16:colId xmlns:a16="http://schemas.microsoft.com/office/drawing/2014/main" val="20002"/>
                    </a:ext>
                  </a:extLst>
                </a:gridCol>
                <a:gridCol w="1848136">
                  <a:extLst>
                    <a:ext uri="{9D8B030D-6E8A-4147-A177-3AD203B41FA5}">
                      <a16:colId xmlns:a16="http://schemas.microsoft.com/office/drawing/2014/main" val="20003"/>
                    </a:ext>
                  </a:extLst>
                </a:gridCol>
                <a:gridCol w="674336">
                  <a:extLst>
                    <a:ext uri="{9D8B030D-6E8A-4147-A177-3AD203B41FA5}">
                      <a16:colId xmlns:a16="http://schemas.microsoft.com/office/drawing/2014/main" val="20004"/>
                    </a:ext>
                  </a:extLst>
                </a:gridCol>
                <a:gridCol w="1862996">
                  <a:extLst>
                    <a:ext uri="{9D8B030D-6E8A-4147-A177-3AD203B41FA5}">
                      <a16:colId xmlns:a16="http://schemas.microsoft.com/office/drawing/2014/main" val="20005"/>
                    </a:ext>
                  </a:extLst>
                </a:gridCol>
              </a:tblGrid>
              <a:tr h="515472">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p>
                    <a:p>
                      <a:pPr marL="0" indent="0" algn="ctr">
                        <a:buNone/>
                      </a:pPr>
                      <a:r>
                        <a:rPr lang="en-ZA" sz="1600" b="0" dirty="0">
                          <a:solidFill>
                            <a:schemeClr val="bg1"/>
                          </a:solidFill>
                          <a:latin typeface="Arial" panose="020B0604020202020204" pitchFamily="34" charset="0"/>
                          <a:cs typeface="Arial" panose="020B0604020202020204" pitchFamily="34" charset="0"/>
                        </a:rPr>
                        <a:t>need </a:t>
                      </a:r>
                      <a:r>
                        <a:rPr lang="en-ZA" sz="1600" b="0" baseline="0" dirty="0">
                          <a:solidFill>
                            <a:schemeClr val="bg1"/>
                          </a:solidFill>
                          <a:latin typeface="Arial" panose="020B0604020202020204" pitchFamily="34" charset="0"/>
                          <a:cs typeface="Arial" panose="020B0604020202020204" pitchFamily="34" charset="0"/>
                        </a:rPr>
                        <a:t>to get</a:t>
                      </a:r>
                      <a:r>
                        <a:rPr lang="en-ZA" sz="1600" b="0" dirty="0">
                          <a:solidFill>
                            <a:schemeClr val="bg1"/>
                          </a:solidFill>
                          <a:latin typeface="Arial" panose="020B0604020202020204" pitchFamily="34" charset="0"/>
                          <a:cs typeface="Arial" panose="020B0604020202020204" pitchFamily="34" charset="0"/>
                        </a:rPr>
                        <a:t>?</a:t>
                      </a: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What do</a:t>
                      </a:r>
                      <a:r>
                        <a:rPr lang="en-ZA" sz="1600" b="0" baseline="0" dirty="0">
                          <a:solidFill>
                            <a:schemeClr val="bg1"/>
                          </a:solidFill>
                          <a:latin typeface="Arial" panose="020B0604020202020204" pitchFamily="34" charset="0"/>
                          <a:cs typeface="Arial" panose="020B0604020202020204" pitchFamily="34" charset="0"/>
                        </a:rPr>
                        <a:t> I/we </a:t>
                      </a:r>
                    </a:p>
                    <a:p>
                      <a:pPr algn="ctr"/>
                      <a:r>
                        <a:rPr lang="en-ZA" sz="1600" b="0" baseline="0" dirty="0">
                          <a:solidFill>
                            <a:schemeClr val="bg1"/>
                          </a:solidFill>
                          <a:latin typeface="Arial" panose="020B0604020202020204" pitchFamily="34" charset="0"/>
                          <a:cs typeface="Arial" panose="020B0604020202020204" pitchFamily="34" charset="0"/>
                        </a:rPr>
                        <a:t>need to get?</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412377">
                <a:tc>
                  <a:txBody>
                    <a:bodyPr/>
                    <a:lstStyle/>
                    <a:p>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ZA" sz="1200" b="1" i="0"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r>
                        <a:rPr lang="en-ZA" sz="1600" b="0" dirty="0">
                          <a:solidFill>
                            <a:schemeClr val="bg1"/>
                          </a:solidFill>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need to give</a:t>
                      </a:r>
                      <a:r>
                        <a:rPr lang="en-ZA" sz="1600" b="0" baseline="0" dirty="0">
                          <a:solidFill>
                            <a:schemeClr val="bg1"/>
                          </a:solidFill>
                          <a:latin typeface="Arial" panose="020B0604020202020204" pitchFamily="34" charset="0"/>
                          <a:cs typeface="Arial" panose="020B0604020202020204" pitchFamily="34" charset="0"/>
                        </a:rPr>
                        <a:t>?</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600" b="0" baseline="0" dirty="0">
                          <a:solidFill>
                            <a:schemeClr val="bg1"/>
                          </a:solidFill>
                          <a:latin typeface="Arial" panose="020B0604020202020204" pitchFamily="34" charset="0"/>
                          <a:cs typeface="Arial" panose="020B0604020202020204" pitchFamily="34" charset="0"/>
                        </a:rPr>
                        <a:t>need to give?</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4"/>
                  </a:ext>
                </a:extLst>
              </a:tr>
            </a:tbl>
          </a:graphicData>
        </a:graphic>
      </p:graphicFrame>
      <p:sp>
        <p:nvSpPr>
          <p:cNvPr id="47" name="Oval 46"/>
          <p:cNvSpPr/>
          <p:nvPr/>
        </p:nvSpPr>
        <p:spPr>
          <a:xfrm>
            <a:off x="3418614" y="1134209"/>
            <a:ext cx="904206" cy="847972"/>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Arial" panose="020B0604020202020204" pitchFamily="34" charset="0"/>
              <a:cs typeface="Arial" panose="020B0604020202020204" pitchFamily="34" charset="0"/>
            </a:endParaRPr>
          </a:p>
        </p:txBody>
      </p:sp>
      <p:sp>
        <p:nvSpPr>
          <p:cNvPr id="48" name="Oval 47"/>
          <p:cNvSpPr/>
          <p:nvPr/>
        </p:nvSpPr>
        <p:spPr>
          <a:xfrm>
            <a:off x="3418614" y="2851068"/>
            <a:ext cx="904206" cy="847971"/>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endParaRPr lang="en-ZA" sz="1600" dirty="0">
              <a:solidFill>
                <a:srgbClr val="63459B"/>
              </a:solidFill>
              <a:latin typeface="Arial" panose="020B0604020202020204" pitchFamily="34" charset="0"/>
              <a:cs typeface="Arial" panose="020B0604020202020204" pitchFamily="34" charset="0"/>
            </a:endParaRPr>
          </a:p>
        </p:txBody>
      </p:sp>
      <p:cxnSp>
        <p:nvCxnSpPr>
          <p:cNvPr id="49" name="Straight Arrow Connector 48"/>
          <p:cNvCxnSpPr>
            <a:stCxn id="48" idx="1"/>
          </p:cNvCxnSpPr>
          <p:nvPr/>
        </p:nvCxnSpPr>
        <p:spPr>
          <a:xfrm flipV="1">
            <a:off x="3551032" y="1857999"/>
            <a:ext cx="0" cy="1117251"/>
          </a:xfrm>
          <a:prstGeom prst="straightConnector1">
            <a:avLst/>
          </a:prstGeom>
          <a:solidFill>
            <a:schemeClr val="bg1"/>
          </a:solidFill>
          <a:ln w="57150">
            <a:solidFill>
              <a:srgbClr val="63459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8" idx="7"/>
          </p:cNvCxnSpPr>
          <p:nvPr/>
        </p:nvCxnSpPr>
        <p:spPr>
          <a:xfrm flipV="1">
            <a:off x="4190402" y="1857999"/>
            <a:ext cx="0" cy="1117251"/>
          </a:xfrm>
          <a:prstGeom prst="straightConnector1">
            <a:avLst/>
          </a:prstGeom>
          <a:solidFill>
            <a:schemeClr val="bg1"/>
          </a:solidFill>
          <a:ln w="57150">
            <a:solidFill>
              <a:srgbClr val="6345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831212" y="1134209"/>
            <a:ext cx="904206" cy="847972"/>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Arial" panose="020B0604020202020204" pitchFamily="34" charset="0"/>
              <a:cs typeface="Arial" panose="020B0604020202020204" pitchFamily="34" charset="0"/>
            </a:endParaRPr>
          </a:p>
        </p:txBody>
      </p:sp>
      <p:sp>
        <p:nvSpPr>
          <p:cNvPr id="52" name="Oval 51"/>
          <p:cNvSpPr/>
          <p:nvPr/>
        </p:nvSpPr>
        <p:spPr>
          <a:xfrm>
            <a:off x="7831212" y="2851068"/>
            <a:ext cx="904206" cy="847971"/>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endParaRPr lang="en-ZA" sz="1600" dirty="0">
              <a:solidFill>
                <a:srgbClr val="63459B"/>
              </a:solidFill>
              <a:latin typeface="Arial" panose="020B0604020202020204" pitchFamily="34" charset="0"/>
              <a:cs typeface="Arial" panose="020B0604020202020204" pitchFamily="34" charset="0"/>
            </a:endParaRPr>
          </a:p>
        </p:txBody>
      </p:sp>
      <p:cxnSp>
        <p:nvCxnSpPr>
          <p:cNvPr id="53" name="Straight Arrow Connector 52"/>
          <p:cNvCxnSpPr>
            <a:stCxn id="52" idx="1"/>
          </p:cNvCxnSpPr>
          <p:nvPr/>
        </p:nvCxnSpPr>
        <p:spPr>
          <a:xfrm flipV="1">
            <a:off x="7963630" y="1857999"/>
            <a:ext cx="0" cy="1117251"/>
          </a:xfrm>
          <a:prstGeom prst="straightConnector1">
            <a:avLst/>
          </a:prstGeom>
          <a:solidFill>
            <a:schemeClr val="bg1"/>
          </a:solidFill>
          <a:ln w="57150">
            <a:solidFill>
              <a:srgbClr val="63459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7"/>
          </p:cNvCxnSpPr>
          <p:nvPr/>
        </p:nvCxnSpPr>
        <p:spPr>
          <a:xfrm flipV="1">
            <a:off x="8603000" y="1857999"/>
            <a:ext cx="0" cy="1117251"/>
          </a:xfrm>
          <a:prstGeom prst="straightConnector1">
            <a:avLst/>
          </a:prstGeom>
          <a:solidFill>
            <a:schemeClr val="bg1"/>
          </a:solidFill>
          <a:ln w="57150">
            <a:solidFill>
              <a:srgbClr val="6345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3418614" y="4014565"/>
            <a:ext cx="904206" cy="847972"/>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Arial" panose="020B0604020202020204" pitchFamily="34" charset="0"/>
              <a:cs typeface="Arial" panose="020B0604020202020204" pitchFamily="34" charset="0"/>
            </a:endParaRPr>
          </a:p>
        </p:txBody>
      </p:sp>
      <p:sp>
        <p:nvSpPr>
          <p:cNvPr id="74" name="Oval 73"/>
          <p:cNvSpPr/>
          <p:nvPr/>
        </p:nvSpPr>
        <p:spPr>
          <a:xfrm>
            <a:off x="3418614" y="5731424"/>
            <a:ext cx="904206" cy="847971"/>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endParaRPr lang="en-ZA" sz="1600" dirty="0">
              <a:solidFill>
                <a:srgbClr val="63459B"/>
              </a:solidFill>
              <a:latin typeface="Arial" panose="020B0604020202020204" pitchFamily="34" charset="0"/>
              <a:cs typeface="Arial" panose="020B0604020202020204" pitchFamily="34" charset="0"/>
            </a:endParaRPr>
          </a:p>
        </p:txBody>
      </p:sp>
      <p:cxnSp>
        <p:nvCxnSpPr>
          <p:cNvPr id="75" name="Straight Arrow Connector 74"/>
          <p:cNvCxnSpPr>
            <a:stCxn id="74" idx="1"/>
          </p:cNvCxnSpPr>
          <p:nvPr/>
        </p:nvCxnSpPr>
        <p:spPr>
          <a:xfrm flipV="1">
            <a:off x="3551032" y="4738355"/>
            <a:ext cx="0" cy="1117251"/>
          </a:xfrm>
          <a:prstGeom prst="straightConnector1">
            <a:avLst/>
          </a:prstGeom>
          <a:solidFill>
            <a:schemeClr val="bg1"/>
          </a:solidFill>
          <a:ln w="57150">
            <a:solidFill>
              <a:srgbClr val="63459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4" idx="7"/>
          </p:cNvCxnSpPr>
          <p:nvPr/>
        </p:nvCxnSpPr>
        <p:spPr>
          <a:xfrm flipV="1">
            <a:off x="4190402" y="4738355"/>
            <a:ext cx="0" cy="1117251"/>
          </a:xfrm>
          <a:prstGeom prst="straightConnector1">
            <a:avLst/>
          </a:prstGeom>
          <a:solidFill>
            <a:schemeClr val="bg1"/>
          </a:solidFill>
          <a:ln w="57150">
            <a:solidFill>
              <a:srgbClr val="6345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7831212" y="4014565"/>
            <a:ext cx="904206" cy="847972"/>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Arial" panose="020B0604020202020204" pitchFamily="34" charset="0"/>
              <a:cs typeface="Arial" panose="020B0604020202020204" pitchFamily="34" charset="0"/>
            </a:endParaRPr>
          </a:p>
        </p:txBody>
      </p:sp>
      <p:sp>
        <p:nvSpPr>
          <p:cNvPr id="78" name="Oval 77"/>
          <p:cNvSpPr/>
          <p:nvPr/>
        </p:nvSpPr>
        <p:spPr>
          <a:xfrm>
            <a:off x="7831212" y="5731424"/>
            <a:ext cx="904206" cy="847971"/>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endParaRPr lang="en-ZA" sz="1600" dirty="0">
              <a:solidFill>
                <a:srgbClr val="63459B"/>
              </a:solidFill>
              <a:latin typeface="Arial" panose="020B0604020202020204" pitchFamily="34" charset="0"/>
              <a:cs typeface="Arial" panose="020B0604020202020204" pitchFamily="34" charset="0"/>
            </a:endParaRPr>
          </a:p>
        </p:txBody>
      </p:sp>
      <p:cxnSp>
        <p:nvCxnSpPr>
          <p:cNvPr id="79" name="Straight Arrow Connector 78"/>
          <p:cNvCxnSpPr>
            <a:stCxn id="78" idx="1"/>
          </p:cNvCxnSpPr>
          <p:nvPr/>
        </p:nvCxnSpPr>
        <p:spPr>
          <a:xfrm flipV="1">
            <a:off x="7963630" y="4738355"/>
            <a:ext cx="0" cy="1117251"/>
          </a:xfrm>
          <a:prstGeom prst="straightConnector1">
            <a:avLst/>
          </a:prstGeom>
          <a:solidFill>
            <a:schemeClr val="bg1"/>
          </a:solidFill>
          <a:ln w="57150">
            <a:solidFill>
              <a:srgbClr val="63459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8" idx="7"/>
          </p:cNvCxnSpPr>
          <p:nvPr/>
        </p:nvCxnSpPr>
        <p:spPr>
          <a:xfrm flipV="1">
            <a:off x="8603000" y="4738355"/>
            <a:ext cx="0" cy="1117251"/>
          </a:xfrm>
          <a:prstGeom prst="straightConnector1">
            <a:avLst/>
          </a:prstGeom>
          <a:solidFill>
            <a:schemeClr val="bg1"/>
          </a:solidFill>
          <a:ln w="57150">
            <a:solidFill>
              <a:srgbClr val="6345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63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C1142E-DEFE-1E4D-9D8F-0F6EC224CA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9" name="TextBox 8">
            <a:extLst>
              <a:ext uri="{FF2B5EF4-FFF2-40B4-BE49-F238E27FC236}">
                <a16:creationId xmlns:a16="http://schemas.microsoft.com/office/drawing/2014/main" id="{D31870C2-82BD-7249-B36F-D2D0F25B6950}"/>
              </a:ext>
            </a:extLst>
          </p:cNvPr>
          <p:cNvSpPr txBox="1"/>
          <p:nvPr/>
        </p:nvSpPr>
        <p:spPr>
          <a:xfrm>
            <a:off x="932754" y="245278"/>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Action planning</a:t>
            </a:r>
          </a:p>
        </p:txBody>
      </p:sp>
      <p:graphicFrame>
        <p:nvGraphicFramePr>
          <p:cNvPr id="23" name="Table 22"/>
          <p:cNvGraphicFramePr>
            <a:graphicFrameLocks noGrp="1"/>
          </p:cNvGraphicFramePr>
          <p:nvPr>
            <p:extLst>
              <p:ext uri="{D42A27DB-BD31-4B8C-83A1-F6EECF244321}">
                <p14:modId xmlns:p14="http://schemas.microsoft.com/office/powerpoint/2010/main" val="1095648774"/>
              </p:ext>
            </p:extLst>
          </p:nvPr>
        </p:nvGraphicFramePr>
        <p:xfrm>
          <a:off x="598310" y="1355408"/>
          <a:ext cx="10995378" cy="4887351"/>
        </p:xfrm>
        <a:graphic>
          <a:graphicData uri="http://schemas.openxmlformats.org/drawingml/2006/table">
            <a:tbl>
              <a:tblPr firstRow="1" bandRow="1">
                <a:tableStyleId>{5C22544A-7EE6-4342-B048-85BDC9FD1C3A}</a:tableStyleId>
              </a:tblPr>
              <a:tblGrid>
                <a:gridCol w="5497687">
                  <a:extLst>
                    <a:ext uri="{9D8B030D-6E8A-4147-A177-3AD203B41FA5}">
                      <a16:colId xmlns:a16="http://schemas.microsoft.com/office/drawing/2014/main" val="20000"/>
                    </a:ext>
                  </a:extLst>
                </a:gridCol>
                <a:gridCol w="2886287">
                  <a:extLst>
                    <a:ext uri="{9D8B030D-6E8A-4147-A177-3AD203B41FA5}">
                      <a16:colId xmlns:a16="http://schemas.microsoft.com/office/drawing/2014/main" val="20001"/>
                    </a:ext>
                  </a:extLst>
                </a:gridCol>
                <a:gridCol w="2611404">
                  <a:extLst>
                    <a:ext uri="{9D8B030D-6E8A-4147-A177-3AD203B41FA5}">
                      <a16:colId xmlns:a16="http://schemas.microsoft.com/office/drawing/2014/main" val="20002"/>
                    </a:ext>
                  </a:extLst>
                </a:gridCol>
              </a:tblGrid>
              <a:tr h="352301">
                <a:tc gridSpan="3">
                  <a:txBody>
                    <a:bodyPr/>
                    <a:lstStyle/>
                    <a:p>
                      <a:pPr algn="l"/>
                      <a:r>
                        <a:rPr lang="en-ZA" sz="1600" b="1" dirty="0">
                          <a:solidFill>
                            <a:srgbClr val="3E0099"/>
                          </a:solidFill>
                          <a:latin typeface="Arial" panose="020B0604020202020204" pitchFamily="34" charset="0"/>
                          <a:cs typeface="Arial" panose="020B0604020202020204" pitchFamily="34" charset="0"/>
                        </a:rPr>
                        <a:t>CHILD</a:t>
                      </a:r>
                      <a:r>
                        <a:rPr lang="en-ZA" sz="1600" b="1" baseline="0" dirty="0">
                          <a:solidFill>
                            <a:srgbClr val="3E0099"/>
                          </a:solidFill>
                          <a:latin typeface="Arial" panose="020B0604020202020204" pitchFamily="34" charset="0"/>
                          <a:cs typeface="Arial" panose="020B0604020202020204" pitchFamily="34" charset="0"/>
                        </a:rPr>
                        <a:t> PROTECTION PRIORITY:</a:t>
                      </a:r>
                      <a:endParaRPr lang="en-ZA" sz="1600" b="1" dirty="0">
                        <a:solidFill>
                          <a:srgbClr val="3E0099"/>
                        </a:solidFill>
                        <a:latin typeface="Arial" panose="020B0604020202020204" pitchFamily="34" charset="0"/>
                        <a:cs typeface="Arial" panose="020B0604020202020204" pitchFamily="34" charset="0"/>
                      </a:endParaRP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en-ZA" sz="1600" dirty="0"/>
                    </a:p>
                  </a:txBody>
                  <a:tcPr marL="91439" marR="91439" marT="45703" marB="45703">
                    <a:solidFill>
                      <a:srgbClr val="FCC918"/>
                    </a:solidFill>
                  </a:tcPr>
                </a:tc>
                <a:tc hMerge="1">
                  <a:txBody>
                    <a:bodyPr/>
                    <a:lstStyle/>
                    <a:p>
                      <a:endParaRPr lang="en-ZA" dirty="0"/>
                    </a:p>
                  </a:txBody>
                  <a:tcPr>
                    <a:solidFill>
                      <a:srgbClr val="C00000"/>
                    </a:solidFill>
                  </a:tcPr>
                </a:tc>
                <a:extLst>
                  <a:ext uri="{0D108BD9-81ED-4DB2-BD59-A6C34878D82A}">
                    <a16:rowId xmlns:a16="http://schemas.microsoft.com/office/drawing/2014/main" val="10000"/>
                  </a:ext>
                </a:extLst>
              </a:tr>
              <a:tr h="352301">
                <a:tc>
                  <a:txBody>
                    <a:bodyPr/>
                    <a:lstStyle/>
                    <a:p>
                      <a:pPr algn="ctr"/>
                      <a:r>
                        <a:rPr lang="en-ZA" sz="1600" b="0" dirty="0">
                          <a:solidFill>
                            <a:schemeClr val="bg1"/>
                          </a:solidFill>
                          <a:latin typeface="Arial" panose="020B0604020202020204" pitchFamily="34" charset="0"/>
                          <a:cs typeface="Arial" panose="020B0604020202020204" pitchFamily="34" charset="0"/>
                        </a:rPr>
                        <a:t>WHAT &amp;</a:t>
                      </a:r>
                      <a:r>
                        <a:rPr lang="en-ZA" sz="1600" b="0" baseline="0" dirty="0">
                          <a:solidFill>
                            <a:schemeClr val="bg1"/>
                          </a:solidFill>
                          <a:latin typeface="Arial" panose="020B0604020202020204" pitchFamily="34" charset="0"/>
                          <a:cs typeface="Arial" panose="020B0604020202020204" pitchFamily="34" charset="0"/>
                        </a:rPr>
                        <a:t> WHY</a:t>
                      </a:r>
                      <a:endParaRPr lang="en-ZA" sz="1600" b="0" dirty="0">
                        <a:solidFill>
                          <a:schemeClr val="bg1"/>
                        </a:solidFill>
                        <a:latin typeface="Arial" panose="020B0604020202020204" pitchFamily="34" charset="0"/>
                        <a:cs typeface="Arial" panose="020B0604020202020204" pitchFamily="34" charset="0"/>
                      </a:endParaRP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gridSpan="2">
                  <a:txBody>
                    <a:bodyPr/>
                    <a:lstStyle/>
                    <a:p>
                      <a:pPr algn="ctr"/>
                      <a:r>
                        <a:rPr lang="en-ZA" sz="1600" b="0" dirty="0">
                          <a:solidFill>
                            <a:schemeClr val="bg1"/>
                          </a:solidFill>
                          <a:latin typeface="Arial" panose="020B0604020202020204" pitchFamily="34" charset="0"/>
                          <a:cs typeface="Arial" panose="020B0604020202020204" pitchFamily="34" charset="0"/>
                        </a:rPr>
                        <a:t>MEASUREMENT</a:t>
                      </a:r>
                      <a:r>
                        <a:rPr lang="en-ZA" sz="1600" b="0" baseline="0" dirty="0">
                          <a:solidFill>
                            <a:schemeClr val="bg1"/>
                          </a:solidFill>
                          <a:latin typeface="Arial" panose="020B0604020202020204" pitchFamily="34" charset="0"/>
                          <a:cs typeface="Arial" panose="020B0604020202020204" pitchFamily="34" charset="0"/>
                        </a:rPr>
                        <a:t> &amp; EVALUATION</a:t>
                      </a:r>
                      <a:endParaRPr lang="en-ZA" sz="1600" b="0" dirty="0">
                        <a:solidFill>
                          <a:schemeClr val="bg1"/>
                        </a:solidFill>
                        <a:latin typeface="Arial" panose="020B0604020202020204" pitchFamily="34" charset="0"/>
                        <a:cs typeface="Arial" panose="020B0604020202020204" pitchFamily="34" charset="0"/>
                      </a:endParaRP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hMerge="1">
                  <a:txBody>
                    <a:bodyPr/>
                    <a:lstStyle/>
                    <a:p>
                      <a:endParaRPr lang="en-ZA"/>
                    </a:p>
                  </a:txBody>
                  <a:tcPr/>
                </a:tc>
                <a:extLst>
                  <a:ext uri="{0D108BD9-81ED-4DB2-BD59-A6C34878D82A}">
                    <a16:rowId xmlns:a16="http://schemas.microsoft.com/office/drawing/2014/main" val="10001"/>
                  </a:ext>
                </a:extLst>
              </a:tr>
              <a:tr h="1968041">
                <a:tc>
                  <a:txBody>
                    <a:bodyPr/>
                    <a:lstStyle/>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Define what you want to achieve with this goal or priority?</a:t>
                      </a:r>
                    </a:p>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Define why you are doing it, in relation to achieving your child protection vision?</a:t>
                      </a:r>
                    </a:p>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Remember your empowerment drivers to ensure that you are using an empowered mindset to solve this challenge.</a:t>
                      </a: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Identity they key measures of success for this priority? (Ask yourself, ‘what would success look like if we achieved this?’)</a:t>
                      </a:r>
                    </a:p>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How would you measure whether you have achieved this priority or not?</a:t>
                      </a:r>
                    </a:p>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How often and when would you measure whether you have achieved this priority?</a:t>
                      </a: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ZA" dirty="0">
                        <a:solidFill>
                          <a:schemeClr val="tx1"/>
                        </a:solidFill>
                      </a:endParaRPr>
                    </a:p>
                  </a:txBody>
                  <a:tcPr>
                    <a:solidFill>
                      <a:schemeClr val="bg1">
                        <a:lumMod val="75000"/>
                      </a:schemeClr>
                    </a:solidFill>
                  </a:tcPr>
                </a:tc>
                <a:extLst>
                  <a:ext uri="{0D108BD9-81ED-4DB2-BD59-A6C34878D82A}">
                    <a16:rowId xmlns:a16="http://schemas.microsoft.com/office/drawing/2014/main" val="10002"/>
                  </a:ext>
                </a:extLst>
              </a:tr>
              <a:tr h="352301">
                <a:tc>
                  <a:txBody>
                    <a:bodyPr/>
                    <a:lstStyle/>
                    <a:p>
                      <a:pPr algn="ctr"/>
                      <a:r>
                        <a:rPr lang="en-ZA" sz="1600" b="0" dirty="0">
                          <a:solidFill>
                            <a:schemeClr val="bg1"/>
                          </a:solidFill>
                          <a:latin typeface="Arial" panose="020B0604020202020204" pitchFamily="34" charset="0"/>
                          <a:cs typeface="Arial" panose="020B0604020202020204" pitchFamily="34" charset="0"/>
                        </a:rPr>
                        <a:t>HOW</a:t>
                      </a: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WHO</a:t>
                      </a: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WHEN</a:t>
                      </a: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extLst>
                  <a:ext uri="{0D108BD9-81ED-4DB2-BD59-A6C34878D82A}">
                    <a16:rowId xmlns:a16="http://schemas.microsoft.com/office/drawing/2014/main" val="10003"/>
                  </a:ext>
                </a:extLst>
              </a:tr>
              <a:tr h="1862407">
                <a:tc>
                  <a:txBody>
                    <a:bodyPr/>
                    <a:lstStyle/>
                    <a:p>
                      <a:pPr marL="365125" indent="-365125">
                        <a:buFont typeface="Arial" pitchFamily="34" charset="0"/>
                        <a:buChar char="•"/>
                      </a:pPr>
                      <a:r>
                        <a:rPr lang="en-ZA" sz="1400" b="0" dirty="0">
                          <a:solidFill>
                            <a:srgbClr val="3E0099"/>
                          </a:solidFill>
                          <a:latin typeface="Arial" panose="020B0604020202020204" pitchFamily="34" charset="0"/>
                          <a:cs typeface="Arial" panose="020B0604020202020204" pitchFamily="34" charset="0"/>
                        </a:rPr>
                        <a:t>How</a:t>
                      </a:r>
                      <a:r>
                        <a:rPr lang="en-ZA" sz="1400" b="0" baseline="0" dirty="0">
                          <a:solidFill>
                            <a:srgbClr val="3E0099"/>
                          </a:solidFill>
                          <a:latin typeface="Arial" panose="020B0604020202020204" pitchFamily="34" charset="0"/>
                          <a:cs typeface="Arial" panose="020B0604020202020204" pitchFamily="34" charset="0"/>
                        </a:rPr>
                        <a:t> are you going to achieve this priority? (Use the Child Protection Strategy Maps to help you answer this question)</a:t>
                      </a:r>
                      <a:endParaRPr lang="en-ZA" sz="1400" b="0" dirty="0">
                        <a:solidFill>
                          <a:srgbClr val="3E0099"/>
                        </a:solidFill>
                        <a:latin typeface="Arial" panose="020B0604020202020204" pitchFamily="34" charset="0"/>
                        <a:cs typeface="Arial" panose="020B0604020202020204" pitchFamily="34" charset="0"/>
                      </a:endParaRP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b="0" dirty="0">
                          <a:solidFill>
                            <a:srgbClr val="3E0099"/>
                          </a:solidFill>
                          <a:latin typeface="Arial" panose="020B0604020202020204" pitchFamily="34" charset="0"/>
                          <a:cs typeface="Arial" panose="020B0604020202020204" pitchFamily="34" charset="0"/>
                        </a:rPr>
                        <a:t>Who is responsible for delivery? Remember to include your child protection partners.</a:t>
                      </a: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b="0" dirty="0">
                          <a:solidFill>
                            <a:srgbClr val="3E0099"/>
                          </a:solidFill>
                          <a:latin typeface="Arial" panose="020B0604020202020204" pitchFamily="34" charset="0"/>
                          <a:cs typeface="Arial" panose="020B0604020202020204" pitchFamily="34" charset="0"/>
                        </a:rPr>
                        <a:t>When must it be delivered by?</a:t>
                      </a: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7566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8A2AEF-C4A2-AD45-83BF-7DF66968F14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4F86C9B3-0AB3-6445-81DC-4C5967E5B8C1}"/>
              </a:ext>
            </a:extLst>
          </p:cNvPr>
          <p:cNvSpPr txBox="1"/>
          <p:nvPr/>
        </p:nvSpPr>
        <p:spPr>
          <a:xfrm>
            <a:off x="932754" y="431122"/>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Behaviour change?</a:t>
            </a:r>
          </a:p>
        </p:txBody>
      </p:sp>
      <p:graphicFrame>
        <p:nvGraphicFramePr>
          <p:cNvPr id="31" name="Table 30"/>
          <p:cNvGraphicFramePr>
            <a:graphicFrameLocks noGrp="1"/>
          </p:cNvGraphicFramePr>
          <p:nvPr>
            <p:extLst>
              <p:ext uri="{D42A27DB-BD31-4B8C-83A1-F6EECF244321}">
                <p14:modId xmlns:p14="http://schemas.microsoft.com/office/powerpoint/2010/main" val="3210490128"/>
              </p:ext>
            </p:extLst>
          </p:nvPr>
        </p:nvGraphicFramePr>
        <p:xfrm>
          <a:off x="932754" y="1724017"/>
          <a:ext cx="10326489" cy="4518557"/>
        </p:xfrm>
        <a:graphic>
          <a:graphicData uri="http://schemas.openxmlformats.org/drawingml/2006/table">
            <a:tbl>
              <a:tblPr firstRow="1" bandRow="1">
                <a:tableStyleId>{5C22544A-7EE6-4342-B048-85BDC9FD1C3A}</a:tableStyleId>
              </a:tblPr>
              <a:tblGrid>
                <a:gridCol w="3442163">
                  <a:extLst>
                    <a:ext uri="{9D8B030D-6E8A-4147-A177-3AD203B41FA5}">
                      <a16:colId xmlns:a16="http://schemas.microsoft.com/office/drawing/2014/main" val="20000"/>
                    </a:ext>
                  </a:extLst>
                </a:gridCol>
                <a:gridCol w="3442163">
                  <a:extLst>
                    <a:ext uri="{9D8B030D-6E8A-4147-A177-3AD203B41FA5}">
                      <a16:colId xmlns:a16="http://schemas.microsoft.com/office/drawing/2014/main" val="20001"/>
                    </a:ext>
                  </a:extLst>
                </a:gridCol>
                <a:gridCol w="3442163">
                  <a:extLst>
                    <a:ext uri="{9D8B030D-6E8A-4147-A177-3AD203B41FA5}">
                      <a16:colId xmlns:a16="http://schemas.microsoft.com/office/drawing/2014/main" val="2164615657"/>
                    </a:ext>
                  </a:extLst>
                </a:gridCol>
              </a:tblGrid>
              <a:tr h="693492">
                <a:tc>
                  <a:txBody>
                    <a:bodyPr/>
                    <a:lstStyle/>
                    <a:p>
                      <a:pPr marL="0" indent="0" algn="ctr">
                        <a:buNone/>
                      </a:pPr>
                      <a:r>
                        <a:rPr lang="en-ZA" sz="1600" b="0" baseline="0" dirty="0">
                          <a:solidFill>
                            <a:schemeClr val="bg1"/>
                          </a:solidFill>
                          <a:latin typeface="Arial" panose="020B0604020202020204" pitchFamily="34" charset="0"/>
                          <a:cs typeface="Arial" panose="020B0604020202020204" pitchFamily="34" charset="0"/>
                        </a:rPr>
                        <a:t>FROM TODAY I WILL STOP?</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FROM TODAY I WILL START?</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FROM TODAY I WILL CONTINUE?</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783742">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04886">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45479">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45479">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45479">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3526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6227" t="18131" r="5605" b="5112"/>
          <a:stretch/>
        </p:blipFill>
        <p:spPr>
          <a:xfrm>
            <a:off x="1731335" y="1212112"/>
            <a:ext cx="8729330" cy="5279572"/>
          </a:xfrm>
          <a:prstGeom prst="rect">
            <a:avLst/>
          </a:prstGeom>
        </p:spPr>
      </p:pic>
      <p:sp>
        <p:nvSpPr>
          <p:cNvPr id="4" name="TextBox 3">
            <a:extLst>
              <a:ext uri="{FF2B5EF4-FFF2-40B4-BE49-F238E27FC236}">
                <a16:creationId xmlns:a16="http://schemas.microsoft.com/office/drawing/2014/main" id="{E2BDFB39-69A3-734A-AEB1-0AD5F8F1F21E}"/>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What should we ask?</a:t>
            </a:r>
          </a:p>
        </p:txBody>
      </p:sp>
    </p:spTree>
    <p:extLst>
      <p:ext uri="{BB962C8B-B14F-4D97-AF65-F5344CB8AC3E}">
        <p14:creationId xmlns:p14="http://schemas.microsoft.com/office/powerpoint/2010/main" val="255294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35439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351980" y="1536174"/>
            <a:ext cx="9488040" cy="378565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Now that we understand the importance of child protection what can we do to differently?</a:t>
            </a:r>
          </a:p>
        </p:txBody>
      </p:sp>
    </p:spTree>
    <p:extLst>
      <p:ext uri="{BB962C8B-B14F-4D97-AF65-F5344CB8AC3E}">
        <p14:creationId xmlns:p14="http://schemas.microsoft.com/office/powerpoint/2010/main" val="421588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Presence &amp; action</a:t>
            </a:r>
          </a:p>
        </p:txBody>
      </p:sp>
      <p:sp>
        <p:nvSpPr>
          <p:cNvPr id="3" name="Speech Bubble: Rectangle with Corners Rounded 2">
            <a:extLst>
              <a:ext uri="{FF2B5EF4-FFF2-40B4-BE49-F238E27FC236}">
                <a16:creationId xmlns:a16="http://schemas.microsoft.com/office/drawing/2014/main" id="{51399B52-584E-4881-8179-9C7ED1E34C0C}"/>
              </a:ext>
            </a:extLst>
          </p:cNvPr>
          <p:cNvSpPr/>
          <p:nvPr/>
        </p:nvSpPr>
        <p:spPr>
          <a:xfrm>
            <a:off x="2141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Speech Bubble: Rectangle with Corners Rounded 14">
            <a:extLst>
              <a:ext uri="{FF2B5EF4-FFF2-40B4-BE49-F238E27FC236}">
                <a16:creationId xmlns:a16="http://schemas.microsoft.com/office/drawing/2014/main" id="{C2332884-7158-416E-812F-9B2575C6C310}"/>
              </a:ext>
            </a:extLst>
          </p:cNvPr>
          <p:cNvSpPr/>
          <p:nvPr/>
        </p:nvSpPr>
        <p:spPr>
          <a:xfrm>
            <a:off x="2141731" y="3456219"/>
            <a:ext cx="1432560" cy="955040"/>
          </a:xfrm>
          <a:prstGeom prst="wedgeRoundRectCallout">
            <a:avLst>
              <a:gd name="adj1" fmla="val 82264"/>
              <a:gd name="adj2" fmla="val 1600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Speech Bubble: Rectangle with Corners Rounded 17">
            <a:extLst>
              <a:ext uri="{FF2B5EF4-FFF2-40B4-BE49-F238E27FC236}">
                <a16:creationId xmlns:a16="http://schemas.microsoft.com/office/drawing/2014/main" id="{67712D59-71C2-4714-B600-2C5A481433A4}"/>
              </a:ext>
            </a:extLst>
          </p:cNvPr>
          <p:cNvSpPr/>
          <p:nvPr/>
        </p:nvSpPr>
        <p:spPr>
          <a:xfrm>
            <a:off x="2141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peech Bubble: Rectangle with Corners Rounded 20">
            <a:extLst>
              <a:ext uri="{FF2B5EF4-FFF2-40B4-BE49-F238E27FC236}">
                <a16:creationId xmlns:a16="http://schemas.microsoft.com/office/drawing/2014/main" id="{B39B49EA-8E21-4486-956E-CD8F37A3A5DB}"/>
              </a:ext>
            </a:extLst>
          </p:cNvPr>
          <p:cNvSpPr/>
          <p:nvPr/>
        </p:nvSpPr>
        <p:spPr>
          <a:xfrm>
            <a:off x="8647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Speech Bubble: Rectangle with Corners Rounded 21">
            <a:extLst>
              <a:ext uri="{FF2B5EF4-FFF2-40B4-BE49-F238E27FC236}">
                <a16:creationId xmlns:a16="http://schemas.microsoft.com/office/drawing/2014/main" id="{313BC0A2-0B87-4645-AF4B-976E138587F7}"/>
              </a:ext>
            </a:extLst>
          </p:cNvPr>
          <p:cNvSpPr/>
          <p:nvPr/>
        </p:nvSpPr>
        <p:spPr>
          <a:xfrm>
            <a:off x="8647643" y="3456219"/>
            <a:ext cx="1432560" cy="955040"/>
          </a:xfrm>
          <a:prstGeom prst="wedgeRoundRectCallout">
            <a:avLst>
              <a:gd name="adj1" fmla="val -84403"/>
              <a:gd name="adj2" fmla="val 26644"/>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peech Bubble: Rectangle with Corners Rounded 22">
            <a:extLst>
              <a:ext uri="{FF2B5EF4-FFF2-40B4-BE49-F238E27FC236}">
                <a16:creationId xmlns:a16="http://schemas.microsoft.com/office/drawing/2014/main" id="{2D8A9813-830A-43B3-99E6-6CC9DF2DB7B1}"/>
              </a:ext>
            </a:extLst>
          </p:cNvPr>
          <p:cNvSpPr/>
          <p:nvPr/>
        </p:nvSpPr>
        <p:spPr>
          <a:xfrm>
            <a:off x="8647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2" descr="07">
            <a:extLst>
              <a:ext uri="{FF2B5EF4-FFF2-40B4-BE49-F238E27FC236}">
                <a16:creationId xmlns:a16="http://schemas.microsoft.com/office/drawing/2014/main" id="{FAC780E8-2D9E-468A-A371-666248E40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17" t="6584" r="20389" b="4651"/>
          <a:stretch>
            <a:fillRect/>
          </a:stretch>
        </p:blipFill>
        <p:spPr bwMode="auto">
          <a:xfrm>
            <a:off x="4035061" y="1910015"/>
            <a:ext cx="4151812" cy="461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screenshot of a cell phone&#10;&#10;Description generated with very high confidence">
            <a:extLst>
              <a:ext uri="{FF2B5EF4-FFF2-40B4-BE49-F238E27FC236}">
                <a16:creationId xmlns:a16="http://schemas.microsoft.com/office/drawing/2014/main" id="{4021F2F4-D765-4954-AB0B-128063E774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61" t="15395" r="54491" b="73323"/>
          <a:stretch/>
        </p:blipFill>
        <p:spPr>
          <a:xfrm>
            <a:off x="2347987" y="1827992"/>
            <a:ext cx="1020048" cy="768529"/>
          </a:xfrm>
          <a:prstGeom prst="rect">
            <a:avLst/>
          </a:prstGeom>
          <a:ln>
            <a:noFill/>
          </a:ln>
        </p:spPr>
      </p:pic>
      <p:pic>
        <p:nvPicPr>
          <p:cNvPr id="14" name="Picture 13" descr="A screenshot of a cell phone&#10;&#10;Description generated with very high confidence">
            <a:extLst>
              <a:ext uri="{FF2B5EF4-FFF2-40B4-BE49-F238E27FC236}">
                <a16:creationId xmlns:a16="http://schemas.microsoft.com/office/drawing/2014/main" id="{B6DD442B-CCD3-4DFC-AE48-C753130FB2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432" t="37278" r="60234" b="50348"/>
          <a:stretch/>
        </p:blipFill>
        <p:spPr>
          <a:xfrm>
            <a:off x="2446364" y="3456220"/>
            <a:ext cx="823295" cy="955039"/>
          </a:xfrm>
          <a:prstGeom prst="rect">
            <a:avLst/>
          </a:prstGeom>
          <a:ln>
            <a:noFill/>
          </a:ln>
        </p:spPr>
      </p:pic>
      <p:pic>
        <p:nvPicPr>
          <p:cNvPr id="16" name="Picture 15" descr="A screenshot of a cell phone&#10;&#10;Description generated with very high confidence">
            <a:extLst>
              <a:ext uri="{FF2B5EF4-FFF2-40B4-BE49-F238E27FC236}">
                <a16:creationId xmlns:a16="http://schemas.microsoft.com/office/drawing/2014/main" id="{9AD5A92A-0E0F-4885-8E58-897BB2659C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01" t="66490" r="60686" b="21015"/>
          <a:stretch/>
        </p:blipFill>
        <p:spPr>
          <a:xfrm>
            <a:off x="2347987" y="5205181"/>
            <a:ext cx="802566" cy="906968"/>
          </a:xfrm>
          <a:prstGeom prst="rect">
            <a:avLst/>
          </a:prstGeom>
          <a:ln>
            <a:noFill/>
          </a:ln>
        </p:spPr>
      </p:pic>
      <p:pic>
        <p:nvPicPr>
          <p:cNvPr id="17" name="Picture 16" descr="A screenshot of a cell phone&#10;&#10;Description generated with very high confidence">
            <a:extLst>
              <a:ext uri="{FF2B5EF4-FFF2-40B4-BE49-F238E27FC236}">
                <a16:creationId xmlns:a16="http://schemas.microsoft.com/office/drawing/2014/main" id="{104F96A0-A5CA-44FC-9E21-A7767A82B2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047" t="15395" r="14020" b="73733"/>
          <a:stretch/>
        </p:blipFill>
        <p:spPr>
          <a:xfrm>
            <a:off x="8903546" y="1711928"/>
            <a:ext cx="1047783" cy="845905"/>
          </a:xfrm>
          <a:prstGeom prst="rect">
            <a:avLst/>
          </a:prstGeom>
          <a:ln>
            <a:noFill/>
          </a:ln>
        </p:spPr>
      </p:pic>
      <p:pic>
        <p:nvPicPr>
          <p:cNvPr id="19" name="Picture 18" descr="A screenshot of a cell phone&#10;&#10;Description generated with very high confidence">
            <a:extLst>
              <a:ext uri="{FF2B5EF4-FFF2-40B4-BE49-F238E27FC236}">
                <a16:creationId xmlns:a16="http://schemas.microsoft.com/office/drawing/2014/main" id="{C1055CBD-CCD9-4E50-809B-287530599E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509" t="36268" r="14020" b="54923"/>
          <a:stretch/>
        </p:blipFill>
        <p:spPr>
          <a:xfrm>
            <a:off x="8979160" y="3501642"/>
            <a:ext cx="900733" cy="648421"/>
          </a:xfrm>
          <a:prstGeom prst="rect">
            <a:avLst/>
          </a:prstGeom>
          <a:ln>
            <a:noFill/>
          </a:ln>
        </p:spPr>
      </p:pic>
      <p:pic>
        <p:nvPicPr>
          <p:cNvPr id="20" name="Picture 19" descr="A screenshot of a cell phone&#10;&#10;Description generated with very high confidence">
            <a:extLst>
              <a:ext uri="{FF2B5EF4-FFF2-40B4-BE49-F238E27FC236}">
                <a16:creationId xmlns:a16="http://schemas.microsoft.com/office/drawing/2014/main" id="{C5B628F2-F6BB-43DD-BF4E-9565FDCE44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06" t="66883" r="14020" b="22245"/>
          <a:stretch/>
        </p:blipFill>
        <p:spPr>
          <a:xfrm>
            <a:off x="8838582" y="5259618"/>
            <a:ext cx="1050682" cy="799530"/>
          </a:xfrm>
          <a:prstGeom prst="rect">
            <a:avLst/>
          </a:prstGeom>
          <a:ln>
            <a:noFill/>
          </a:ln>
        </p:spPr>
      </p:pic>
      <p:pic>
        <p:nvPicPr>
          <p:cNvPr id="24" name="Picture 23" descr="A screenshot of a cell phone&#10;&#10;Description generated with very high confidence">
            <a:extLst>
              <a:ext uri="{FF2B5EF4-FFF2-40B4-BE49-F238E27FC236}">
                <a16:creationId xmlns:a16="http://schemas.microsoft.com/office/drawing/2014/main" id="{98199171-6ADD-4E86-92E9-D1EC243104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509" t="46312" r="14020" b="50758"/>
          <a:stretch/>
        </p:blipFill>
        <p:spPr>
          <a:xfrm>
            <a:off x="8952277" y="4184012"/>
            <a:ext cx="900733" cy="215679"/>
          </a:xfrm>
          <a:prstGeom prst="rect">
            <a:avLst/>
          </a:prstGeom>
          <a:ln>
            <a:noFill/>
          </a:ln>
        </p:spPr>
      </p:pic>
    </p:spTree>
    <p:extLst>
      <p:ext uri="{BB962C8B-B14F-4D97-AF65-F5344CB8AC3E}">
        <p14:creationId xmlns:p14="http://schemas.microsoft.com/office/powerpoint/2010/main" val="240163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6227" t="18131" r="5605" b="5112"/>
          <a:stretch/>
        </p:blipFill>
        <p:spPr>
          <a:xfrm>
            <a:off x="1731335" y="1212112"/>
            <a:ext cx="8729330" cy="5279572"/>
          </a:xfrm>
          <a:prstGeom prst="rect">
            <a:avLst/>
          </a:prstGeom>
        </p:spPr>
      </p:pic>
      <p:sp>
        <p:nvSpPr>
          <p:cNvPr id="4" name="TextBox 3">
            <a:extLst>
              <a:ext uri="{FF2B5EF4-FFF2-40B4-BE49-F238E27FC236}">
                <a16:creationId xmlns:a16="http://schemas.microsoft.com/office/drawing/2014/main" id="{E2BDFB39-69A3-734A-AEB1-0AD5F8F1F21E}"/>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What should we ask?</a:t>
            </a:r>
          </a:p>
        </p:txBody>
      </p:sp>
    </p:spTree>
    <p:extLst>
      <p:ext uri="{BB962C8B-B14F-4D97-AF65-F5344CB8AC3E}">
        <p14:creationId xmlns:p14="http://schemas.microsoft.com/office/powerpoint/2010/main" val="404107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How should we answer?</a:t>
            </a:r>
          </a:p>
        </p:txBody>
      </p:sp>
      <p:pic>
        <p:nvPicPr>
          <p:cNvPr id="3" name="Picture 2">
            <a:extLst>
              <a:ext uri="{FF2B5EF4-FFF2-40B4-BE49-F238E27FC236}">
                <a16:creationId xmlns:a16="http://schemas.microsoft.com/office/drawing/2014/main" id="{D604A79F-19AB-4DD4-9AA4-96576F20392E}"/>
              </a:ext>
            </a:extLst>
          </p:cNvPr>
          <p:cNvPicPr>
            <a:picLocks noChangeAspect="1"/>
          </p:cNvPicPr>
          <p:nvPr/>
        </p:nvPicPr>
        <p:blipFill rotWithShape="1">
          <a:blip r:embed="rId3"/>
          <a:srcRect l="6006" t="50656" r="71662"/>
          <a:stretch/>
        </p:blipFill>
        <p:spPr>
          <a:xfrm>
            <a:off x="2847229" y="3254770"/>
            <a:ext cx="1967391" cy="2657577"/>
          </a:xfrm>
          <a:prstGeom prst="rect">
            <a:avLst/>
          </a:prstGeom>
        </p:spPr>
      </p:pic>
      <p:sp>
        <p:nvSpPr>
          <p:cNvPr id="7" name="Speech Bubble: Rectangle with Corners Rounded 6">
            <a:extLst>
              <a:ext uri="{FF2B5EF4-FFF2-40B4-BE49-F238E27FC236}">
                <a16:creationId xmlns:a16="http://schemas.microsoft.com/office/drawing/2014/main" id="{0558CB25-84B5-4664-B0AF-E6591512F750}"/>
              </a:ext>
            </a:extLst>
          </p:cNvPr>
          <p:cNvSpPr/>
          <p:nvPr/>
        </p:nvSpPr>
        <p:spPr>
          <a:xfrm>
            <a:off x="3592287" y="1534894"/>
            <a:ext cx="4348343" cy="1659706"/>
          </a:xfrm>
          <a:prstGeom prst="wedgeRoundRectCallout">
            <a:avLst>
              <a:gd name="adj1" fmla="val -32669"/>
              <a:gd name="adj2" fmla="val 7438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From today what will can we stop doing? What can we start doing? What can we continue doing?  In the protection of our children and achievement of our child protection vision? </a:t>
            </a:r>
          </a:p>
        </p:txBody>
      </p:sp>
      <p:grpSp>
        <p:nvGrpSpPr>
          <p:cNvPr id="9" name="Group 8">
            <a:extLst>
              <a:ext uri="{FF2B5EF4-FFF2-40B4-BE49-F238E27FC236}">
                <a16:creationId xmlns:a16="http://schemas.microsoft.com/office/drawing/2014/main" id="{8885880F-A7A1-457A-9178-60C52C2EA3DF}"/>
              </a:ext>
            </a:extLst>
          </p:cNvPr>
          <p:cNvGrpSpPr/>
          <p:nvPr/>
        </p:nvGrpSpPr>
        <p:grpSpPr>
          <a:xfrm>
            <a:off x="5368600" y="3429001"/>
            <a:ext cx="1454801" cy="2662731"/>
            <a:chOff x="1435024" y="3177348"/>
            <a:chExt cx="1454801" cy="2662731"/>
          </a:xfrm>
        </p:grpSpPr>
        <p:sp>
          <p:nvSpPr>
            <p:cNvPr id="10" name="Rectangle 9">
              <a:extLst>
                <a:ext uri="{FF2B5EF4-FFF2-40B4-BE49-F238E27FC236}">
                  <a16:creationId xmlns:a16="http://schemas.microsoft.com/office/drawing/2014/main" id="{0A877307-3E85-4827-9473-F6022951F654}"/>
                </a:ext>
              </a:extLst>
            </p:cNvPr>
            <p:cNvSpPr/>
            <p:nvPr/>
          </p:nvSpPr>
          <p:spPr>
            <a:xfrm>
              <a:off x="1506274" y="3177348"/>
              <a:ext cx="1318161" cy="163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8342C614-F8D1-40EE-B0C5-DDFE2100591E}"/>
                </a:ext>
              </a:extLst>
            </p:cNvPr>
            <p:cNvSpPr/>
            <p:nvPr/>
          </p:nvSpPr>
          <p:spPr>
            <a:xfrm>
              <a:off x="1435024" y="4813526"/>
              <a:ext cx="1454801" cy="794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3" name="Straight Connector 12">
              <a:extLst>
                <a:ext uri="{FF2B5EF4-FFF2-40B4-BE49-F238E27FC236}">
                  <a16:creationId xmlns:a16="http://schemas.microsoft.com/office/drawing/2014/main" id="{318DCB6F-E7E9-4C59-BA7A-2305AEF3D598}"/>
                </a:ext>
              </a:extLst>
            </p:cNvPr>
            <p:cNvCxnSpPr>
              <a:cxnSpLocks/>
            </p:cNvCxnSpPr>
            <p:nvPr/>
          </p:nvCxnSpPr>
          <p:spPr>
            <a:xfrm flipH="1">
              <a:off x="1614966" y="4893022"/>
              <a:ext cx="200066" cy="947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4F96C9-4C60-4F80-A9FF-0E5B15102383}"/>
                </a:ext>
              </a:extLst>
            </p:cNvPr>
            <p:cNvCxnSpPr>
              <a:cxnSpLocks/>
            </p:cNvCxnSpPr>
            <p:nvPr/>
          </p:nvCxnSpPr>
          <p:spPr>
            <a:xfrm>
              <a:off x="2551301" y="4902589"/>
              <a:ext cx="203848" cy="927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A727CE-6C59-47EA-B927-C02F400AA05B}"/>
                </a:ext>
              </a:extLst>
            </p:cNvPr>
            <p:cNvCxnSpPr>
              <a:cxnSpLocks/>
            </p:cNvCxnSpPr>
            <p:nvPr/>
          </p:nvCxnSpPr>
          <p:spPr>
            <a:xfrm>
              <a:off x="2221780" y="4899127"/>
              <a:ext cx="0" cy="59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4563F0E-87B2-442C-A81D-5BB9A661F9FE}"/>
              </a:ext>
            </a:extLst>
          </p:cNvPr>
          <p:cNvSpPr txBox="1"/>
          <p:nvPr/>
        </p:nvSpPr>
        <p:spPr>
          <a:xfrm>
            <a:off x="5480956" y="3552440"/>
            <a:ext cx="1230086" cy="246221"/>
          </a:xfrm>
          <a:prstGeom prst="rect">
            <a:avLst/>
          </a:prstGeom>
          <a:noFill/>
        </p:spPr>
        <p:txBody>
          <a:bodyPr wrap="square" rtlCol="0">
            <a:spAutoFit/>
          </a:bodyPr>
          <a:lstStyle/>
          <a:p>
            <a:pPr algn="ctr"/>
            <a:r>
              <a:rPr lang="en-ZA" sz="1000" dirty="0">
                <a:solidFill>
                  <a:srgbClr val="482C89"/>
                </a:solidFill>
              </a:rPr>
              <a:t>ACTION PLANNING</a:t>
            </a:r>
          </a:p>
        </p:txBody>
      </p:sp>
      <p:pic>
        <p:nvPicPr>
          <p:cNvPr id="8" name="Picture 7">
            <a:extLst>
              <a:ext uri="{FF2B5EF4-FFF2-40B4-BE49-F238E27FC236}">
                <a16:creationId xmlns:a16="http://schemas.microsoft.com/office/drawing/2014/main" id="{04899025-F7AF-4975-A34B-9F58036983D5}"/>
              </a:ext>
            </a:extLst>
          </p:cNvPr>
          <p:cNvPicPr>
            <a:picLocks noChangeAspect="1"/>
          </p:cNvPicPr>
          <p:nvPr/>
        </p:nvPicPr>
        <p:blipFill rotWithShape="1">
          <a:blip r:embed="rId4"/>
          <a:srcRect l="17023" t="18254" r="15357" b="8942"/>
          <a:stretch/>
        </p:blipFill>
        <p:spPr>
          <a:xfrm>
            <a:off x="5454904" y="3877586"/>
            <a:ext cx="1303106" cy="953192"/>
          </a:xfrm>
          <a:prstGeom prst="rect">
            <a:avLst/>
          </a:prstGeom>
        </p:spPr>
      </p:pic>
    </p:spTree>
    <p:extLst>
      <p:ext uri="{BB962C8B-B14F-4D97-AF65-F5344CB8AC3E}">
        <p14:creationId xmlns:p14="http://schemas.microsoft.com/office/powerpoint/2010/main" val="360091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5BB61-15CF-954A-96E9-22BF83D2DEE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6735235B-389A-4953-B6F2-AC9A73C001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25976" y="361740"/>
            <a:ext cx="8940049" cy="6330462"/>
          </a:xfrm>
          <a:prstGeom prst="rect">
            <a:avLst/>
          </a:prstGeom>
        </p:spPr>
      </p:pic>
    </p:spTree>
    <p:extLst>
      <p:ext uri="{BB962C8B-B14F-4D97-AF65-F5344CB8AC3E}">
        <p14:creationId xmlns:p14="http://schemas.microsoft.com/office/powerpoint/2010/main" val="251193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5AAA2E-A821-465B-9390-06AF10286BFF}"/>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9" name="Rectangle 3"/>
          <p:cNvSpPr>
            <a:spLocks noChangeArrowheads="1"/>
          </p:cNvSpPr>
          <p:nvPr/>
        </p:nvSpPr>
        <p:spPr bwMode="auto">
          <a:xfrm>
            <a:off x="5158991" y="1355407"/>
            <a:ext cx="2040490" cy="696749"/>
          </a:xfrm>
          <a:prstGeom prst="rect">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Overarching</a:t>
            </a:r>
          </a:p>
          <a:p>
            <a:pPr algn="ctr">
              <a:spcBef>
                <a:spcPct val="0"/>
              </a:spcBef>
              <a:buFontTx/>
              <a:buNone/>
            </a:pPr>
            <a:r>
              <a:rPr lang="en-ZA" altLang="en-US" sz="1200" dirty="0">
                <a:solidFill>
                  <a:schemeClr val="bg1"/>
                </a:solidFill>
                <a:cs typeface="Arial" panose="020B0604020202020204" pitchFamily="34" charset="0"/>
              </a:rPr>
              <a:t>Vision &amp; Values for your</a:t>
            </a:r>
          </a:p>
          <a:p>
            <a:pPr algn="ctr">
              <a:spcBef>
                <a:spcPct val="0"/>
              </a:spcBef>
              <a:buFontTx/>
              <a:buNone/>
            </a:pPr>
            <a:r>
              <a:rPr lang="en-ZA" altLang="en-US" sz="1200" dirty="0">
                <a:solidFill>
                  <a:schemeClr val="bg1"/>
                </a:solidFill>
                <a:cs typeface="Arial" panose="020B0604020202020204" pitchFamily="34" charset="0"/>
              </a:rPr>
              <a:t>Child Protection Plan</a:t>
            </a:r>
          </a:p>
        </p:txBody>
      </p:sp>
      <p:sp>
        <p:nvSpPr>
          <p:cNvPr id="11" name="Rectangle 4"/>
          <p:cNvSpPr>
            <a:spLocks noChangeArrowheads="1"/>
          </p:cNvSpPr>
          <p:nvPr/>
        </p:nvSpPr>
        <p:spPr bwMode="auto">
          <a:xfrm>
            <a:off x="3885816" y="2507535"/>
            <a:ext cx="2040490" cy="696749"/>
          </a:xfrm>
          <a:prstGeom prst="rect">
            <a:avLst/>
          </a:prstGeom>
          <a:solidFill>
            <a:srgbClr val="3E0099"/>
          </a:solidFill>
          <a:ln w="9525" algn="ctr">
            <a:solidFill>
              <a:srgbClr val="3E00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What is the reality </a:t>
            </a:r>
          </a:p>
          <a:p>
            <a:pPr algn="ctr">
              <a:spcBef>
                <a:spcPct val="0"/>
              </a:spcBef>
              <a:buFontTx/>
              <a:buNone/>
            </a:pPr>
            <a:r>
              <a:rPr lang="en-ZA" altLang="en-US" sz="1200" dirty="0">
                <a:solidFill>
                  <a:schemeClr val="bg1"/>
                </a:solidFill>
                <a:cs typeface="Arial" panose="020B0604020202020204" pitchFamily="34" charset="0"/>
              </a:rPr>
              <a:t>of our children?</a:t>
            </a:r>
          </a:p>
        </p:txBody>
      </p:sp>
      <p:sp>
        <p:nvSpPr>
          <p:cNvPr id="12" name="Rectangle 5"/>
          <p:cNvSpPr>
            <a:spLocks noChangeArrowheads="1"/>
          </p:cNvSpPr>
          <p:nvPr/>
        </p:nvSpPr>
        <p:spPr bwMode="auto">
          <a:xfrm>
            <a:off x="6549807" y="2507535"/>
            <a:ext cx="2041869" cy="696749"/>
          </a:xfrm>
          <a:prstGeom prst="rect">
            <a:avLst/>
          </a:prstGeom>
          <a:solidFill>
            <a:srgbClr val="3E0099"/>
          </a:solidFill>
          <a:ln w="9525" algn="ctr">
            <a:solidFill>
              <a:srgbClr val="3E00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What do we want </a:t>
            </a:r>
          </a:p>
          <a:p>
            <a:pPr algn="ctr">
              <a:spcBef>
                <a:spcPct val="0"/>
              </a:spcBef>
              <a:buFontTx/>
              <a:buNone/>
            </a:pPr>
            <a:r>
              <a:rPr lang="en-ZA" altLang="en-US" sz="1200" dirty="0">
                <a:solidFill>
                  <a:schemeClr val="bg1"/>
                </a:solidFill>
                <a:cs typeface="Arial" panose="020B0604020202020204" pitchFamily="34" charset="0"/>
              </a:rPr>
              <a:t>to achieve?</a:t>
            </a:r>
          </a:p>
        </p:txBody>
      </p:sp>
      <p:sp>
        <p:nvSpPr>
          <p:cNvPr id="13" name="Rectangle 6"/>
          <p:cNvSpPr>
            <a:spLocks noChangeArrowheads="1"/>
          </p:cNvSpPr>
          <p:nvPr/>
        </p:nvSpPr>
        <p:spPr bwMode="auto">
          <a:xfrm>
            <a:off x="5158991" y="3659737"/>
            <a:ext cx="2040490" cy="696749"/>
          </a:xfrm>
          <a:prstGeom prst="rect">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What are our empowered child protection strategies?</a:t>
            </a:r>
          </a:p>
        </p:txBody>
      </p:sp>
      <p:sp>
        <p:nvSpPr>
          <p:cNvPr id="14" name="Rectangle 7"/>
          <p:cNvSpPr>
            <a:spLocks noChangeArrowheads="1"/>
          </p:cNvSpPr>
          <p:nvPr/>
        </p:nvSpPr>
        <p:spPr bwMode="auto">
          <a:xfrm>
            <a:off x="6549807" y="4730878"/>
            <a:ext cx="2041869" cy="696749"/>
          </a:xfrm>
          <a:prstGeom prst="rect">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Partnership Plan</a:t>
            </a:r>
          </a:p>
          <a:p>
            <a:pPr algn="ctr">
              <a:spcBef>
                <a:spcPct val="0"/>
              </a:spcBef>
              <a:buFontTx/>
              <a:buNone/>
            </a:pPr>
            <a:r>
              <a:rPr lang="en-ZA" altLang="en-US" sz="1200" dirty="0">
                <a:solidFill>
                  <a:schemeClr val="bg1"/>
                </a:solidFill>
                <a:cs typeface="Arial" panose="020B0604020202020204" pitchFamily="34" charset="0"/>
              </a:rPr>
              <a:t>(Win/Win Roles &amp; Responsibilities)</a:t>
            </a:r>
          </a:p>
        </p:txBody>
      </p:sp>
      <p:sp>
        <p:nvSpPr>
          <p:cNvPr id="15" name="Rectangle 8"/>
          <p:cNvSpPr>
            <a:spLocks noChangeArrowheads="1"/>
          </p:cNvSpPr>
          <p:nvPr/>
        </p:nvSpPr>
        <p:spPr bwMode="auto">
          <a:xfrm>
            <a:off x="3885816" y="4737228"/>
            <a:ext cx="2040490" cy="696749"/>
          </a:xfrm>
          <a:prstGeom prst="rect">
            <a:avLst/>
          </a:prstGeom>
          <a:solidFill>
            <a:srgbClr val="3E0099"/>
          </a:solidFill>
          <a:ln w="9525" algn="ctr">
            <a:solidFill>
              <a:srgbClr val="3E00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Action Plan</a:t>
            </a:r>
          </a:p>
          <a:p>
            <a:pPr algn="ctr">
              <a:spcBef>
                <a:spcPct val="0"/>
              </a:spcBef>
              <a:buFontTx/>
              <a:buNone/>
            </a:pPr>
            <a:r>
              <a:rPr lang="en-ZA" altLang="en-US" sz="1200" dirty="0">
                <a:solidFill>
                  <a:schemeClr val="bg1"/>
                </a:solidFill>
                <a:cs typeface="Arial" panose="020B0604020202020204" pitchFamily="34" charset="0"/>
              </a:rPr>
              <a:t>(What, Who, When, </a:t>
            </a:r>
          </a:p>
          <a:p>
            <a:pPr algn="ctr">
              <a:spcBef>
                <a:spcPct val="0"/>
              </a:spcBef>
              <a:buFontTx/>
              <a:buNone/>
            </a:pPr>
            <a:r>
              <a:rPr lang="en-ZA" altLang="en-US" sz="1200" dirty="0">
                <a:solidFill>
                  <a:schemeClr val="bg1"/>
                </a:solidFill>
                <a:cs typeface="Arial" panose="020B0604020202020204" pitchFamily="34" charset="0"/>
              </a:rPr>
              <a:t>Where, Why &amp; How)</a:t>
            </a:r>
          </a:p>
        </p:txBody>
      </p:sp>
      <p:sp>
        <p:nvSpPr>
          <p:cNvPr id="16" name="Rectangle 10"/>
          <p:cNvSpPr>
            <a:spLocks noChangeArrowheads="1"/>
          </p:cNvSpPr>
          <p:nvPr/>
        </p:nvSpPr>
        <p:spPr bwMode="auto">
          <a:xfrm>
            <a:off x="5200266" y="5819903"/>
            <a:ext cx="2040490" cy="696749"/>
          </a:xfrm>
          <a:prstGeom prst="rect">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Implementation &amp;</a:t>
            </a:r>
          </a:p>
          <a:p>
            <a:pPr algn="ctr">
              <a:spcBef>
                <a:spcPct val="0"/>
              </a:spcBef>
              <a:buFontTx/>
              <a:buNone/>
            </a:pPr>
            <a:r>
              <a:rPr lang="en-ZA" altLang="en-US" sz="1200" dirty="0">
                <a:solidFill>
                  <a:schemeClr val="bg1"/>
                </a:solidFill>
                <a:cs typeface="Arial" panose="020B0604020202020204" pitchFamily="34" charset="0"/>
              </a:rPr>
              <a:t>Measurement/Evaluation</a:t>
            </a:r>
          </a:p>
        </p:txBody>
      </p:sp>
      <p:cxnSp>
        <p:nvCxnSpPr>
          <p:cNvPr id="17" name="Straight Arrow Connector 52226"/>
          <p:cNvCxnSpPr>
            <a:cxnSpLocks noChangeShapeType="1"/>
            <a:stCxn id="11" idx="3"/>
            <a:endCxn id="12" idx="1"/>
          </p:cNvCxnSpPr>
          <p:nvPr/>
        </p:nvCxnSpPr>
        <p:spPr bwMode="auto">
          <a:xfrm>
            <a:off x="5926306" y="2855909"/>
            <a:ext cx="623500" cy="0"/>
          </a:xfrm>
          <a:prstGeom prst="straightConnector1">
            <a:avLst/>
          </a:prstGeom>
          <a:noFill/>
          <a:ln w="38100" algn="ctr">
            <a:solidFill>
              <a:srgbClr val="3E0099"/>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Curved Connector 11"/>
          <p:cNvCxnSpPr>
            <a:cxnSpLocks noChangeShapeType="1"/>
            <a:stCxn id="9" idx="2"/>
            <a:endCxn id="11" idx="0"/>
          </p:cNvCxnSpPr>
          <p:nvPr/>
        </p:nvCxnSpPr>
        <p:spPr bwMode="auto">
          <a:xfrm rot="5400000">
            <a:off x="5314961" y="1643258"/>
            <a:ext cx="455379" cy="127317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19" name="Curved Connector 11"/>
          <p:cNvCxnSpPr>
            <a:cxnSpLocks noChangeShapeType="1"/>
            <a:stCxn id="9" idx="2"/>
            <a:endCxn id="12" idx="0"/>
          </p:cNvCxnSpPr>
          <p:nvPr/>
        </p:nvCxnSpPr>
        <p:spPr bwMode="auto">
          <a:xfrm rot="16200000" flipH="1">
            <a:off x="6647300" y="1584092"/>
            <a:ext cx="455379" cy="139150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0" name="Curved Connector 11"/>
          <p:cNvCxnSpPr>
            <a:cxnSpLocks noChangeShapeType="1"/>
            <a:stCxn id="11" idx="2"/>
            <a:endCxn id="13" idx="0"/>
          </p:cNvCxnSpPr>
          <p:nvPr/>
        </p:nvCxnSpPr>
        <p:spPr bwMode="auto">
          <a:xfrm rot="16200000" flipH="1">
            <a:off x="5314923" y="2795422"/>
            <a:ext cx="455453" cy="127317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1" name="Curved Connector 11"/>
          <p:cNvCxnSpPr>
            <a:cxnSpLocks noChangeShapeType="1"/>
            <a:stCxn id="12" idx="2"/>
            <a:endCxn id="13" idx="0"/>
          </p:cNvCxnSpPr>
          <p:nvPr/>
        </p:nvCxnSpPr>
        <p:spPr bwMode="auto">
          <a:xfrm rot="5400000">
            <a:off x="6647264" y="2736258"/>
            <a:ext cx="455453" cy="139150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2" name="Curved Connector 11"/>
          <p:cNvCxnSpPr>
            <a:cxnSpLocks noChangeShapeType="1"/>
            <a:stCxn id="13" idx="2"/>
            <a:endCxn id="15" idx="0"/>
          </p:cNvCxnSpPr>
          <p:nvPr/>
        </p:nvCxnSpPr>
        <p:spPr bwMode="auto">
          <a:xfrm rot="5400000">
            <a:off x="5352278" y="3910270"/>
            <a:ext cx="380742" cy="127317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3" name="Curved Connector 11"/>
          <p:cNvCxnSpPr>
            <a:cxnSpLocks noChangeShapeType="1"/>
            <a:stCxn id="13" idx="2"/>
            <a:endCxn id="14" idx="0"/>
          </p:cNvCxnSpPr>
          <p:nvPr/>
        </p:nvCxnSpPr>
        <p:spPr bwMode="auto">
          <a:xfrm rot="16200000" flipH="1">
            <a:off x="6687792" y="3847929"/>
            <a:ext cx="374392" cy="139150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4" name="Straight Arrow Connector 52226"/>
          <p:cNvCxnSpPr>
            <a:cxnSpLocks noChangeShapeType="1"/>
            <a:stCxn id="15" idx="3"/>
            <a:endCxn id="14" idx="1"/>
          </p:cNvCxnSpPr>
          <p:nvPr/>
        </p:nvCxnSpPr>
        <p:spPr bwMode="auto">
          <a:xfrm flipV="1">
            <a:off x="5926306" y="5079252"/>
            <a:ext cx="623500" cy="6350"/>
          </a:xfrm>
          <a:prstGeom prst="straightConnector1">
            <a:avLst/>
          </a:prstGeom>
          <a:noFill/>
          <a:ln w="38100" algn="ctr">
            <a:solidFill>
              <a:srgbClr val="3E0099"/>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Curved Connector 11"/>
          <p:cNvCxnSpPr>
            <a:cxnSpLocks noChangeShapeType="1"/>
            <a:stCxn id="15" idx="2"/>
            <a:endCxn id="16" idx="0"/>
          </p:cNvCxnSpPr>
          <p:nvPr/>
        </p:nvCxnSpPr>
        <p:spPr bwMode="auto">
          <a:xfrm rot="16200000" flipH="1">
            <a:off x="5370323" y="4969714"/>
            <a:ext cx="385926" cy="1314450"/>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6" name="Curved Connector 11"/>
          <p:cNvCxnSpPr>
            <a:cxnSpLocks noChangeShapeType="1"/>
            <a:stCxn id="14" idx="2"/>
            <a:endCxn id="16" idx="0"/>
          </p:cNvCxnSpPr>
          <p:nvPr/>
        </p:nvCxnSpPr>
        <p:spPr bwMode="auto">
          <a:xfrm rot="5400000">
            <a:off x="6699488" y="4948649"/>
            <a:ext cx="392276" cy="1350230"/>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7" name="Curved Connector 11"/>
          <p:cNvCxnSpPr>
            <a:cxnSpLocks noChangeShapeType="1"/>
            <a:stCxn id="16" idx="1"/>
            <a:endCxn id="29" idx="2"/>
          </p:cNvCxnSpPr>
          <p:nvPr/>
        </p:nvCxnSpPr>
        <p:spPr bwMode="auto">
          <a:xfrm rot="10800000">
            <a:off x="2774603" y="4282057"/>
            <a:ext cx="2425665" cy="1886220"/>
          </a:xfrm>
          <a:prstGeom prst="curvedConnector2">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8" name="Curved Connector 11"/>
          <p:cNvCxnSpPr>
            <a:cxnSpLocks noChangeShapeType="1"/>
            <a:stCxn id="9" idx="3"/>
            <a:endCxn id="30" idx="0"/>
          </p:cNvCxnSpPr>
          <p:nvPr/>
        </p:nvCxnSpPr>
        <p:spPr bwMode="auto">
          <a:xfrm>
            <a:off x="7199481" y="1703782"/>
            <a:ext cx="2274518" cy="1928009"/>
          </a:xfrm>
          <a:prstGeom prst="curvedConnector2">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sp>
        <p:nvSpPr>
          <p:cNvPr id="29" name="Rectangle 8"/>
          <p:cNvSpPr>
            <a:spLocks noChangeArrowheads="1"/>
          </p:cNvSpPr>
          <p:nvPr/>
        </p:nvSpPr>
        <p:spPr bwMode="auto">
          <a:xfrm>
            <a:off x="1754356" y="3585309"/>
            <a:ext cx="2040490" cy="696749"/>
          </a:xfrm>
          <a:prstGeom prst="rect">
            <a:avLst/>
          </a:prstGeom>
          <a:solidFill>
            <a:srgbClr val="3E0099"/>
          </a:solidFill>
          <a:ln w="9525" algn="ctr">
            <a:solidFill>
              <a:srgbClr val="3E00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Quarterly Review</a:t>
            </a:r>
          </a:p>
        </p:txBody>
      </p:sp>
      <p:sp>
        <p:nvSpPr>
          <p:cNvPr id="30" name="Rectangle 8"/>
          <p:cNvSpPr>
            <a:spLocks noChangeArrowheads="1"/>
          </p:cNvSpPr>
          <p:nvPr/>
        </p:nvSpPr>
        <p:spPr bwMode="auto">
          <a:xfrm>
            <a:off x="8453754" y="3631791"/>
            <a:ext cx="2040490" cy="696749"/>
          </a:xfrm>
          <a:prstGeom prst="rect">
            <a:avLst/>
          </a:prstGeom>
          <a:solidFill>
            <a:srgbClr val="3E0099"/>
          </a:solidFill>
          <a:ln w="9525" algn="ctr">
            <a:solidFill>
              <a:srgbClr val="3E00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Annual </a:t>
            </a:r>
          </a:p>
          <a:p>
            <a:pPr algn="ctr">
              <a:spcBef>
                <a:spcPct val="0"/>
              </a:spcBef>
              <a:buFontTx/>
              <a:buNone/>
            </a:pPr>
            <a:r>
              <a:rPr lang="en-ZA" altLang="en-US" sz="1200" dirty="0">
                <a:solidFill>
                  <a:schemeClr val="bg1"/>
                </a:solidFill>
                <a:cs typeface="Arial" panose="020B0604020202020204" pitchFamily="34" charset="0"/>
              </a:rPr>
              <a:t>Strategic Planning</a:t>
            </a:r>
          </a:p>
          <a:p>
            <a:pPr algn="ctr">
              <a:spcBef>
                <a:spcPct val="0"/>
              </a:spcBef>
              <a:buFontTx/>
              <a:buNone/>
            </a:pPr>
            <a:r>
              <a:rPr lang="en-ZA" altLang="en-US" sz="1200" dirty="0">
                <a:solidFill>
                  <a:schemeClr val="bg1"/>
                </a:solidFill>
                <a:cs typeface="Arial" panose="020B0604020202020204" pitchFamily="34" charset="0"/>
              </a:rPr>
              <a:t>Process</a:t>
            </a:r>
          </a:p>
        </p:txBody>
      </p:sp>
      <p:cxnSp>
        <p:nvCxnSpPr>
          <p:cNvPr id="32" name="Curved Connector 11"/>
          <p:cNvCxnSpPr>
            <a:cxnSpLocks noChangeShapeType="1"/>
            <a:stCxn id="29" idx="0"/>
            <a:endCxn id="9" idx="1"/>
          </p:cNvCxnSpPr>
          <p:nvPr/>
        </p:nvCxnSpPr>
        <p:spPr bwMode="auto">
          <a:xfrm rot="5400000" flipH="1" flipV="1">
            <a:off x="3026034" y="1452350"/>
            <a:ext cx="1881527" cy="2384390"/>
          </a:xfrm>
          <a:prstGeom prst="curvedConnector2">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36" name="Curved Connector 11"/>
          <p:cNvCxnSpPr>
            <a:cxnSpLocks noChangeShapeType="1"/>
            <a:stCxn id="30" idx="2"/>
            <a:endCxn id="16" idx="3"/>
          </p:cNvCxnSpPr>
          <p:nvPr/>
        </p:nvCxnSpPr>
        <p:spPr bwMode="auto">
          <a:xfrm rot="5400000">
            <a:off x="7437509" y="4131788"/>
            <a:ext cx="1839738" cy="2233243"/>
          </a:xfrm>
          <a:prstGeom prst="curvedConnector2">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sp>
        <p:nvSpPr>
          <p:cNvPr id="31" name="TextBox 30">
            <a:extLst>
              <a:ext uri="{FF2B5EF4-FFF2-40B4-BE49-F238E27FC236}">
                <a16:creationId xmlns:a16="http://schemas.microsoft.com/office/drawing/2014/main" id="{C44E0C95-6450-3D49-A307-11377503E90E}"/>
              </a:ext>
            </a:extLst>
          </p:cNvPr>
          <p:cNvSpPr txBox="1"/>
          <p:nvPr/>
        </p:nvSpPr>
        <p:spPr>
          <a:xfrm>
            <a:off x="932755" y="246817"/>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Creating a child protection plan</a:t>
            </a:r>
          </a:p>
        </p:txBody>
      </p:sp>
    </p:spTree>
    <p:extLst>
      <p:ext uri="{BB962C8B-B14F-4D97-AF65-F5344CB8AC3E}">
        <p14:creationId xmlns:p14="http://schemas.microsoft.com/office/powerpoint/2010/main" val="63297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2380B-32E4-874D-8F0A-DE14DD07E8BD}"/>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59C83615-8303-704C-B647-89412E593A72}"/>
              </a:ext>
            </a:extLst>
          </p:cNvPr>
          <p:cNvSpPr txBox="1"/>
          <p:nvPr/>
        </p:nvSpPr>
        <p:spPr>
          <a:xfrm>
            <a:off x="932755" y="246817"/>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Our vision and values?</a:t>
            </a:r>
          </a:p>
        </p:txBody>
      </p:sp>
      <p:graphicFrame>
        <p:nvGraphicFramePr>
          <p:cNvPr id="31" name="Table 30"/>
          <p:cNvGraphicFramePr>
            <a:graphicFrameLocks noGrp="1"/>
          </p:cNvGraphicFramePr>
          <p:nvPr>
            <p:extLst>
              <p:ext uri="{D42A27DB-BD31-4B8C-83A1-F6EECF244321}">
                <p14:modId xmlns:p14="http://schemas.microsoft.com/office/powerpoint/2010/main" val="3498327205"/>
              </p:ext>
            </p:extLst>
          </p:nvPr>
        </p:nvGraphicFramePr>
        <p:xfrm>
          <a:off x="414267" y="1335375"/>
          <a:ext cx="11363463" cy="5124078"/>
        </p:xfrm>
        <a:graphic>
          <a:graphicData uri="http://schemas.openxmlformats.org/drawingml/2006/table">
            <a:tbl>
              <a:tblPr firstRow="1" bandRow="1">
                <a:tableStyleId>{5C22544A-7EE6-4342-B048-85BDC9FD1C3A}</a:tableStyleId>
              </a:tblPr>
              <a:tblGrid>
                <a:gridCol w="3787821">
                  <a:extLst>
                    <a:ext uri="{9D8B030D-6E8A-4147-A177-3AD203B41FA5}">
                      <a16:colId xmlns:a16="http://schemas.microsoft.com/office/drawing/2014/main" val="20000"/>
                    </a:ext>
                  </a:extLst>
                </a:gridCol>
                <a:gridCol w="3787821">
                  <a:extLst>
                    <a:ext uri="{9D8B030D-6E8A-4147-A177-3AD203B41FA5}">
                      <a16:colId xmlns:a16="http://schemas.microsoft.com/office/drawing/2014/main" val="20001"/>
                    </a:ext>
                  </a:extLst>
                </a:gridCol>
                <a:gridCol w="3787821">
                  <a:extLst>
                    <a:ext uri="{9D8B030D-6E8A-4147-A177-3AD203B41FA5}">
                      <a16:colId xmlns:a16="http://schemas.microsoft.com/office/drawing/2014/main" val="385469003"/>
                    </a:ext>
                  </a:extLst>
                </a:gridCol>
              </a:tblGrid>
              <a:tr h="934502">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THE ROLE OF CHILDREN </a:t>
                      </a:r>
                    </a:p>
                    <a:p>
                      <a:pPr marL="0" indent="0" algn="ctr">
                        <a:buNone/>
                      </a:pPr>
                      <a:r>
                        <a:rPr lang="en-ZA" sz="1600" b="0" dirty="0">
                          <a:solidFill>
                            <a:schemeClr val="bg1"/>
                          </a:solidFill>
                          <a:latin typeface="Arial" panose="020B0604020202020204" pitchFamily="34" charset="0"/>
                          <a:cs typeface="Arial" panose="020B0604020202020204" pitchFamily="34" charset="0"/>
                        </a:rPr>
                        <a:t>IN OUR FAMILY/COMMUNITY</a:t>
                      </a:r>
                    </a:p>
                    <a:p>
                      <a:pPr marL="0" indent="0" algn="ctr">
                        <a:buNone/>
                      </a:pPr>
                      <a:r>
                        <a:rPr lang="en-ZA" sz="1600" b="0" baseline="0" dirty="0">
                          <a:solidFill>
                            <a:schemeClr val="bg1"/>
                          </a:solidFill>
                          <a:latin typeface="Arial" panose="020B0604020202020204" pitchFamily="34" charset="0"/>
                          <a:cs typeface="Arial" panose="020B0604020202020204" pitchFamily="34" charset="0"/>
                        </a:rPr>
                        <a:t>(Why do we have children and what is their role in our family/community?)</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OUR CHILD PROTECTION </a:t>
                      </a:r>
                    </a:p>
                    <a:p>
                      <a:pPr marL="0" indent="0" algn="ctr">
                        <a:buNone/>
                      </a:pPr>
                      <a:r>
                        <a:rPr lang="en-ZA" sz="1600" b="0" dirty="0">
                          <a:solidFill>
                            <a:schemeClr val="bg1"/>
                          </a:solidFill>
                          <a:latin typeface="Arial" panose="020B0604020202020204" pitchFamily="34" charset="0"/>
                          <a:cs typeface="Arial" panose="020B0604020202020204" pitchFamily="34" charset="0"/>
                        </a:rPr>
                        <a:t>VISION FOR THE FUTURE</a:t>
                      </a:r>
                    </a:p>
                    <a:p>
                      <a:pPr marL="0" indent="0" algn="ctr">
                        <a:buNone/>
                      </a:pPr>
                      <a:r>
                        <a:rPr lang="en-ZA" sz="1600" b="0" baseline="0" dirty="0">
                          <a:solidFill>
                            <a:schemeClr val="bg1"/>
                          </a:solidFill>
                          <a:latin typeface="Arial" panose="020B0604020202020204" pitchFamily="34" charset="0"/>
                          <a:cs typeface="Arial" panose="020B0604020202020204" pitchFamily="34" charset="0"/>
                        </a:rPr>
                        <a:t>(We would like to create a world for </a:t>
                      </a:r>
                    </a:p>
                    <a:p>
                      <a:pPr marL="0" indent="0" algn="ctr">
                        <a:buNone/>
                      </a:pPr>
                      <a:r>
                        <a:rPr lang="en-ZA" sz="1600" b="0" baseline="0" dirty="0">
                          <a:solidFill>
                            <a:schemeClr val="bg1"/>
                          </a:solidFill>
                          <a:latin typeface="Arial" panose="020B0604020202020204" pitchFamily="34" charset="0"/>
                          <a:cs typeface="Arial" panose="020B0604020202020204" pitchFamily="34" charset="0"/>
                        </a:rPr>
                        <a:t>our children that…?)</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OUR CHILD PROTECTION </a:t>
                      </a:r>
                    </a:p>
                    <a:p>
                      <a:pPr algn="ctr"/>
                      <a:r>
                        <a:rPr lang="en-ZA" sz="1600" b="0" dirty="0">
                          <a:solidFill>
                            <a:schemeClr val="bg1"/>
                          </a:solidFill>
                          <a:latin typeface="Arial" panose="020B0604020202020204" pitchFamily="34" charset="0"/>
                          <a:cs typeface="Arial" panose="020B0604020202020204" pitchFamily="34" charset="0"/>
                        </a:rPr>
                        <a:t>VALUES/BELIEFS</a:t>
                      </a:r>
                    </a:p>
                    <a:p>
                      <a:pPr algn="ctr"/>
                      <a:r>
                        <a:rPr lang="en-ZA" sz="1600" b="0" dirty="0">
                          <a:solidFill>
                            <a:schemeClr val="bg1"/>
                          </a:solidFill>
                          <a:latin typeface="Arial" panose="020B0604020202020204" pitchFamily="34" charset="0"/>
                          <a:cs typeface="Arial" panose="020B0604020202020204" pitchFamily="34" charset="0"/>
                        </a:rPr>
                        <a:t>(The values we believe in that will help us achieve our vision are?)</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831322">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53750">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90736">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90736">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0736">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9015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2380B-32E4-874D-8F0A-DE14DD07E8BD}"/>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59C83615-8303-704C-B647-89412E593A72}"/>
              </a:ext>
            </a:extLst>
          </p:cNvPr>
          <p:cNvSpPr txBox="1"/>
          <p:nvPr/>
        </p:nvSpPr>
        <p:spPr>
          <a:xfrm>
            <a:off x="932755" y="246817"/>
            <a:ext cx="10326489"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Community insight/assessment?</a:t>
            </a:r>
          </a:p>
        </p:txBody>
      </p:sp>
      <p:graphicFrame>
        <p:nvGraphicFramePr>
          <p:cNvPr id="31" name="Table 30"/>
          <p:cNvGraphicFramePr>
            <a:graphicFrameLocks noGrp="1"/>
          </p:cNvGraphicFramePr>
          <p:nvPr>
            <p:extLst>
              <p:ext uri="{D42A27DB-BD31-4B8C-83A1-F6EECF244321}">
                <p14:modId xmlns:p14="http://schemas.microsoft.com/office/powerpoint/2010/main" val="470354294"/>
              </p:ext>
            </p:extLst>
          </p:nvPr>
        </p:nvGraphicFramePr>
        <p:xfrm>
          <a:off x="414266" y="1335375"/>
          <a:ext cx="11066534" cy="5224387"/>
        </p:xfrm>
        <a:graphic>
          <a:graphicData uri="http://schemas.openxmlformats.org/drawingml/2006/table">
            <a:tbl>
              <a:tblPr firstRow="1" bandRow="1">
                <a:tableStyleId>{5C22544A-7EE6-4342-B048-85BDC9FD1C3A}</a:tableStyleId>
              </a:tblPr>
              <a:tblGrid>
                <a:gridCol w="5533267">
                  <a:extLst>
                    <a:ext uri="{9D8B030D-6E8A-4147-A177-3AD203B41FA5}">
                      <a16:colId xmlns:a16="http://schemas.microsoft.com/office/drawing/2014/main" val="20000"/>
                    </a:ext>
                  </a:extLst>
                </a:gridCol>
                <a:gridCol w="5533267">
                  <a:extLst>
                    <a:ext uri="{9D8B030D-6E8A-4147-A177-3AD203B41FA5}">
                      <a16:colId xmlns:a16="http://schemas.microsoft.com/office/drawing/2014/main" val="20001"/>
                    </a:ext>
                  </a:extLst>
                </a:gridCol>
              </a:tblGrid>
              <a:tr h="662983">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WHAT PROMOTES THE CHILD PROTECTION CHALLENGES IN OUR COMMUNITY?</a:t>
                      </a:r>
                      <a:endParaRPr lang="en-ZA" sz="1600" b="0" baseline="0" dirty="0">
                        <a:solidFill>
                          <a:schemeClr val="bg1"/>
                        </a:solidFill>
                        <a:latin typeface="Arial" panose="020B0604020202020204" pitchFamily="34" charset="0"/>
                        <a:cs typeface="Arial" panose="020B0604020202020204" pitchFamily="34" charset="0"/>
                      </a:endParaRP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WHAT PREVENTS THE CHILD PROTECTION CHALLENGES IN OUR COMMUNITY? </a:t>
                      </a:r>
                      <a:endParaRPr lang="en-ZA" sz="1600" b="0" baseline="0" dirty="0">
                        <a:solidFill>
                          <a:schemeClr val="bg1"/>
                        </a:solidFill>
                        <a:latin typeface="Arial" panose="020B0604020202020204" pitchFamily="34" charset="0"/>
                        <a:cs typeface="Arial" panose="020B0604020202020204" pitchFamily="34" charset="0"/>
                      </a:endParaRP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589782">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05694">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0988">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0988">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0988">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60988">
                <a:tc>
                  <a:txBody>
                    <a:bodyPr/>
                    <a:lstStyle/>
                    <a:p>
                      <a:pPr algn="l"/>
                      <a:r>
                        <a:rPr lang="en-ZA" sz="1600" b="0" dirty="0">
                          <a:solidFill>
                            <a:srgbClr val="3E0099"/>
                          </a:solidFill>
                          <a:latin typeface="Arial" panose="020B0604020202020204" pitchFamily="34" charset="0"/>
                          <a:cs typeface="Arial" panose="020B0604020202020204" pitchFamily="34" charset="0"/>
                        </a:rPr>
                        <a:t>6.</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6.</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2194013"/>
                  </a:ext>
                </a:extLst>
              </a:tr>
              <a:tr h="560988">
                <a:tc>
                  <a:txBody>
                    <a:bodyPr/>
                    <a:lstStyle/>
                    <a:p>
                      <a:pPr algn="l"/>
                      <a:r>
                        <a:rPr lang="en-ZA" sz="1600" b="0" dirty="0">
                          <a:solidFill>
                            <a:srgbClr val="3E0099"/>
                          </a:solidFill>
                          <a:latin typeface="Arial" panose="020B0604020202020204" pitchFamily="34" charset="0"/>
                          <a:cs typeface="Arial" panose="020B0604020202020204" pitchFamily="34" charset="0"/>
                        </a:rPr>
                        <a:t>7.</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7.</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012876"/>
                  </a:ext>
                </a:extLst>
              </a:tr>
              <a:tr h="560988">
                <a:tc>
                  <a:txBody>
                    <a:bodyPr/>
                    <a:lstStyle/>
                    <a:p>
                      <a:pPr algn="l"/>
                      <a:r>
                        <a:rPr lang="en-ZA" sz="1600" b="0" dirty="0">
                          <a:solidFill>
                            <a:srgbClr val="3E0099"/>
                          </a:solidFill>
                          <a:latin typeface="Arial" panose="020B0604020202020204" pitchFamily="34" charset="0"/>
                          <a:cs typeface="Arial" panose="020B0604020202020204" pitchFamily="34" charset="0"/>
                        </a:rPr>
                        <a:t>8. </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8.</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2990196"/>
                  </a:ext>
                </a:extLst>
              </a:tr>
            </a:tbl>
          </a:graphicData>
        </a:graphic>
      </p:graphicFrame>
    </p:spTree>
    <p:extLst>
      <p:ext uri="{BB962C8B-B14F-4D97-AF65-F5344CB8AC3E}">
        <p14:creationId xmlns:p14="http://schemas.microsoft.com/office/powerpoint/2010/main" val="11233895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25373</TotalTime>
  <Words>2127</Words>
  <Application>Microsoft Macintosh PowerPoint</Application>
  <PresentationFormat>Widescreen</PresentationFormat>
  <Paragraphs>247</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Century Gothic</vt:lpstr>
      <vt:lpstr>Corbel</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770</cp:revision>
  <cp:lastPrinted>2020-11-10T18:22:51Z</cp:lastPrinted>
  <dcterms:created xsi:type="dcterms:W3CDTF">2015-05-17T14:23:03Z</dcterms:created>
  <dcterms:modified xsi:type="dcterms:W3CDTF">2021-12-02T15:37:04Z</dcterms:modified>
</cp:coreProperties>
</file>