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52"/>
  </p:notesMasterIdLst>
  <p:sldIdLst>
    <p:sldId id="2184" r:id="rId3"/>
    <p:sldId id="2095" r:id="rId4"/>
    <p:sldId id="491" r:id="rId5"/>
    <p:sldId id="1703" r:id="rId6"/>
    <p:sldId id="2084" r:id="rId7"/>
    <p:sldId id="2116" r:id="rId8"/>
    <p:sldId id="2136" r:id="rId9"/>
    <p:sldId id="2101" r:id="rId10"/>
    <p:sldId id="2121" r:id="rId11"/>
    <p:sldId id="2104" r:id="rId12"/>
    <p:sldId id="2124" r:id="rId13"/>
    <p:sldId id="2105" r:id="rId14"/>
    <p:sldId id="2125" r:id="rId15"/>
    <p:sldId id="2106" r:id="rId16"/>
    <p:sldId id="2126" r:id="rId17"/>
    <p:sldId id="2098" r:id="rId18"/>
    <p:sldId id="2118" r:id="rId19"/>
    <p:sldId id="2099" r:id="rId20"/>
    <p:sldId id="2119" r:id="rId21"/>
    <p:sldId id="2100" r:id="rId22"/>
    <p:sldId id="2120" r:id="rId23"/>
    <p:sldId id="2102" r:id="rId24"/>
    <p:sldId id="2122" r:id="rId25"/>
    <p:sldId id="2103" r:id="rId26"/>
    <p:sldId id="2123" r:id="rId27"/>
    <p:sldId id="2107" r:id="rId28"/>
    <p:sldId id="2127" r:id="rId29"/>
    <p:sldId id="2108" r:id="rId30"/>
    <p:sldId id="2128" r:id="rId31"/>
    <p:sldId id="2109" r:id="rId32"/>
    <p:sldId id="2129" r:id="rId33"/>
    <p:sldId id="2110" r:id="rId34"/>
    <p:sldId id="2130" r:id="rId35"/>
    <p:sldId id="2111" r:id="rId36"/>
    <p:sldId id="2131" r:id="rId37"/>
    <p:sldId id="2113" r:id="rId38"/>
    <p:sldId id="2133" r:id="rId39"/>
    <p:sldId id="2114" r:id="rId40"/>
    <p:sldId id="2134" r:id="rId41"/>
    <p:sldId id="2115" r:id="rId42"/>
    <p:sldId id="2135" r:id="rId43"/>
    <p:sldId id="2117" r:id="rId44"/>
    <p:sldId id="2137" r:id="rId45"/>
    <p:sldId id="2112" r:id="rId46"/>
    <p:sldId id="2132" r:id="rId47"/>
    <p:sldId id="2146" r:id="rId48"/>
    <p:sldId id="1944" r:id="rId49"/>
    <p:sldId id="2002" r:id="rId50"/>
    <p:sldId id="2078" r:id="rId5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2E90"/>
    <a:srgbClr val="3E0099"/>
    <a:srgbClr val="482C8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3810" autoAdjust="0"/>
  </p:normalViewPr>
  <p:slideViewPr>
    <p:cSldViewPr snapToGrid="0">
      <p:cViewPr varScale="1">
        <p:scale>
          <a:sx n="120" d="100"/>
          <a:sy n="120" d="100"/>
        </p:scale>
        <p:origin x="1016" y="176"/>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2021/12/02</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Courage presentation will help you to understand the responsibilities linked to all children’s rights and to develop the community values you will need to achieve your child protection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5716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family,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29646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support and contribute to your family.</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347871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registration, a name, identity and nationality,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131238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name, identity and nationality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425605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love, care and protection,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283272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love, care and protect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99396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you have a human right to special needs support, your human responsibility is?</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104397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accept and embrace differences and diversity  in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82448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legal protection and justice,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3195564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abide by the law with honesty and integrity.</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411826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Before we begin, these are some useful tools that will help you to link your children’s human rights to human responsibilities, which you can download from the Courage Child Protection Website or order a printed version online.  </a:t>
            </a:r>
          </a:p>
          <a:p>
            <a:r>
              <a:rPr lang="en-ZA" sz="1200" dirty="0"/>
              <a:t>As stimulus for your rights, responsibilities and values exercise you can either use a pack of Courage Empowerment cards (which is the yellow pack), that includes 20 cards describing children’s rights and 20 cards describing their responsibilities.</a:t>
            </a:r>
          </a:p>
          <a:p>
            <a:r>
              <a:rPr lang="en-ZA" sz="1200" dirty="0"/>
              <a:t>Or you can play this video or download the original presentation from our website, complete with speaker notes, and present it yourself.</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419577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health,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230764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live a healthy life.</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318797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honour, respect and dignity,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176281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honour and respect the dignity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728629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privacy,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3081148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privacy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3430687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education,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298523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learn and work hard at your studies.</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249394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leisure and recreation,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7134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live an active and healthy life.</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88311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ensure that you deliver on your child protection vision, you will need to define the values that will drive the correct behaviours to achieve this vision.  Values and beliefs are the cornerstones of your, your family and your communities identity, and should drive all of your day to day actions and choices.  Values and beliefs in the context of child protection are about ensuring that we provide for the basic needs of all people in our community. Values are about creating a sense of law and order in our world, knowing right from wrong, and agreeing what is most important to us.  One of the most critical values is believing in the equality of all people, this is fundamental to personal, community and societal leadership.</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1735063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community belonging,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1511090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participate actively in your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282943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freedom of thought, expression, association and religion,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428208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other’s right to freedom of thought, expression, association and religion.</a:t>
            </a:r>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139516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cultural roots,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972513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 ensure your culture does not infringe on the rights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716553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a unique identity,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198320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unique identity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473118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physical, mental, social and emotional development, your human responsibility is?</a:t>
            </a:r>
          </a:p>
        </p:txBody>
      </p:sp>
      <p:sp>
        <p:nvSpPr>
          <p:cNvPr id="4" name="Slide Number Placeholder 3"/>
          <p:cNvSpPr>
            <a:spLocks noGrp="1"/>
          </p:cNvSpPr>
          <p:nvPr>
            <p:ph type="sldNum" sz="quarter" idx="5"/>
          </p:nvPr>
        </p:nvSpPr>
        <p:spPr/>
        <p:txBody>
          <a:bodyPr/>
          <a:lstStyle/>
          <a:p>
            <a:fld id="{DF9EFC38-92A7-4091-BBA3-9AC4DF771430}" type="slidenum">
              <a:rPr lang="en-ZA" smtClean="0"/>
              <a:t>38</a:t>
            </a:fld>
            <a:endParaRPr lang="en-ZA"/>
          </a:p>
        </p:txBody>
      </p:sp>
    </p:spTree>
    <p:extLst>
      <p:ext uri="{BB962C8B-B14F-4D97-AF65-F5344CB8AC3E}">
        <p14:creationId xmlns:p14="http://schemas.microsoft.com/office/powerpoint/2010/main" val="609533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develop your own body, mind, emotions and social skills.</a:t>
            </a:r>
          </a:p>
        </p:txBody>
      </p:sp>
      <p:sp>
        <p:nvSpPr>
          <p:cNvPr id="4" name="Slide Number Placeholder 3"/>
          <p:cNvSpPr>
            <a:spLocks noGrp="1"/>
          </p:cNvSpPr>
          <p:nvPr>
            <p:ph type="sldNum" sz="quarter" idx="5"/>
          </p:nvPr>
        </p:nvSpPr>
        <p:spPr/>
        <p:txBody>
          <a:bodyPr/>
          <a:lstStyle/>
          <a:p>
            <a:fld id="{DF9EFC38-92A7-4091-BBA3-9AC4DF771430}" type="slidenum">
              <a:rPr lang="en-ZA" smtClean="0"/>
              <a:t>39</a:t>
            </a:fld>
            <a:endParaRPr lang="en-ZA"/>
          </a:p>
        </p:txBody>
      </p:sp>
    </p:spTree>
    <p:extLst>
      <p:ext uri="{BB962C8B-B14F-4D97-AF65-F5344CB8AC3E}">
        <p14:creationId xmlns:p14="http://schemas.microsoft.com/office/powerpoint/2010/main" val="37455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As stimulus input to defining our values, we will spend some time understanding our children’s rights and responsibilities.  Courage has summarised the United Nations declaration on the Rights of the Child, UNICEF’s rights and needs of the child, our continental children’s declaration, and our country’s Children’s Act into 20 children’s rights. We have then developed 20 children’s responsibilities to match these rights.</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948619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moral development,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40</a:t>
            </a:fld>
            <a:endParaRPr lang="en-ZA"/>
          </a:p>
        </p:txBody>
      </p:sp>
    </p:spTree>
    <p:extLst>
      <p:ext uri="{BB962C8B-B14F-4D97-AF65-F5344CB8AC3E}">
        <p14:creationId xmlns:p14="http://schemas.microsoft.com/office/powerpoint/2010/main" val="3424913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develop a personal value system that doesn’t infringe on the rights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41</a:t>
            </a:fld>
            <a:endParaRPr lang="en-ZA"/>
          </a:p>
        </p:txBody>
      </p:sp>
    </p:spTree>
    <p:extLst>
      <p:ext uri="{BB962C8B-B14F-4D97-AF65-F5344CB8AC3E}">
        <p14:creationId xmlns:p14="http://schemas.microsoft.com/office/powerpoint/2010/main" val="11427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a healthy planet,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42</a:t>
            </a:fld>
            <a:endParaRPr lang="en-ZA"/>
          </a:p>
        </p:txBody>
      </p:sp>
    </p:spTree>
    <p:extLst>
      <p:ext uri="{BB962C8B-B14F-4D97-AF65-F5344CB8AC3E}">
        <p14:creationId xmlns:p14="http://schemas.microsoft.com/office/powerpoint/2010/main" val="2259466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and care for the environment.</a:t>
            </a:r>
          </a:p>
        </p:txBody>
      </p:sp>
      <p:sp>
        <p:nvSpPr>
          <p:cNvPr id="4" name="Slide Number Placeholder 3"/>
          <p:cNvSpPr>
            <a:spLocks noGrp="1"/>
          </p:cNvSpPr>
          <p:nvPr>
            <p:ph type="sldNum" sz="quarter" idx="5"/>
          </p:nvPr>
        </p:nvSpPr>
        <p:spPr/>
        <p:txBody>
          <a:bodyPr/>
          <a:lstStyle/>
          <a:p>
            <a:fld id="{DF9EFC38-92A7-4091-BBA3-9AC4DF771430}" type="slidenum">
              <a:rPr lang="en-ZA" smtClean="0"/>
              <a:t>43</a:t>
            </a:fld>
            <a:endParaRPr lang="en-ZA"/>
          </a:p>
        </p:txBody>
      </p:sp>
    </p:spTree>
    <p:extLst>
      <p:ext uri="{BB962C8B-B14F-4D97-AF65-F5344CB8AC3E}">
        <p14:creationId xmlns:p14="http://schemas.microsoft.com/office/powerpoint/2010/main" val="1674430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live a full and happy life,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44</a:t>
            </a:fld>
            <a:endParaRPr lang="en-ZA"/>
          </a:p>
        </p:txBody>
      </p:sp>
    </p:spTree>
    <p:extLst>
      <p:ext uri="{BB962C8B-B14F-4D97-AF65-F5344CB8AC3E}">
        <p14:creationId xmlns:p14="http://schemas.microsoft.com/office/powerpoint/2010/main" val="1252255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take responsibility for your life choices.</a:t>
            </a:r>
          </a:p>
        </p:txBody>
      </p:sp>
      <p:sp>
        <p:nvSpPr>
          <p:cNvPr id="4" name="Slide Number Placeholder 3"/>
          <p:cNvSpPr>
            <a:spLocks noGrp="1"/>
          </p:cNvSpPr>
          <p:nvPr>
            <p:ph type="sldNum" sz="quarter" idx="5"/>
          </p:nvPr>
        </p:nvSpPr>
        <p:spPr/>
        <p:txBody>
          <a:bodyPr/>
          <a:lstStyle/>
          <a:p>
            <a:fld id="{DF9EFC38-92A7-4091-BBA3-9AC4DF771430}" type="slidenum">
              <a:rPr lang="en-ZA" smtClean="0"/>
              <a:t>45</a:t>
            </a:fld>
            <a:endParaRPr lang="en-ZA"/>
          </a:p>
        </p:txBody>
      </p:sp>
    </p:spTree>
    <p:extLst>
      <p:ext uri="{BB962C8B-B14F-4D97-AF65-F5344CB8AC3E}">
        <p14:creationId xmlns:p14="http://schemas.microsoft.com/office/powerpoint/2010/main" val="3439837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Now that you have spent some timing thinking about rights and responsibilities, we need to think about the values that will help you to achieve your child protection vison. Start with your vision statement and then think of 3 to 5 values that will help to deliver it. Ask yourself, “to achieve this vision, what will we need to believe in?” Write these values down as these should guide your behaviours, actions and choices moving forward.</a:t>
            </a:r>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3236912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Here we can see workshop participants matching children’s rights to responsibilities. You can also use the cards to do role play or other creative approaches to bringing the rights and responsibilities to life.</a:t>
            </a:r>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1378182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these pictures, some school children are defining the values that will help them to achieve their defined vision for themselves and the world they would like to live in.</a:t>
            </a:r>
          </a:p>
        </p:txBody>
      </p:sp>
      <p:sp>
        <p:nvSpPr>
          <p:cNvPr id="4" name="Slide Number Placeholder 3"/>
          <p:cNvSpPr>
            <a:spLocks noGrp="1"/>
          </p:cNvSpPr>
          <p:nvPr>
            <p:ph type="sldNum" sz="quarter" idx="5"/>
          </p:nvPr>
        </p:nvSpPr>
        <p:spPr/>
        <p:txBody>
          <a:bodyPr/>
          <a:lstStyle/>
          <a:p>
            <a:fld id="{DF9EFC38-92A7-4091-BBA3-9AC4DF771430}" type="slidenum">
              <a:rPr lang="en-ZA" smtClean="0"/>
              <a:t>48</a:t>
            </a:fld>
            <a:endParaRPr lang="en-ZA"/>
          </a:p>
        </p:txBody>
      </p:sp>
    </p:spTree>
    <p:extLst>
      <p:ext uri="{BB962C8B-B14F-4D97-AF65-F5344CB8AC3E}">
        <p14:creationId xmlns:p14="http://schemas.microsoft.com/office/powerpoint/2010/main" val="73847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49</a:t>
            </a:fld>
            <a:endParaRPr lang="en-ZA"/>
          </a:p>
        </p:txBody>
      </p:sp>
    </p:spTree>
    <p:extLst>
      <p:ext uri="{BB962C8B-B14F-4D97-AF65-F5344CB8AC3E}">
        <p14:creationId xmlns:p14="http://schemas.microsoft.com/office/powerpoint/2010/main" val="379186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If you have the Human Rights and Human Responsibility cards illustrated here, you may want to do a fun exercise where each team has to link the 20 human rights to 20 human responsibilities cards at their workshop table as quickly as possible, you could even choose a winning team who completes the task first.  You can then watch the rest of this video which details which rights link to which responsibilities, to see if they have matched them correctly. If you don’t have the cards, then try to guess what the human responsibility is for each card, before we reveal the answer, and see how many you can get right.</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14213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life,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225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lives of others both animal and human.</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328886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If you have a human right to safety and security, your human responsibility is?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55073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To respect the safety and security of others.</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4549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12/2/21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90117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79016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30498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86410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06823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67380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41168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11342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63353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90904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430022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12/2/21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671056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66.jpe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6" name="TextBox 5">
            <a:extLst>
              <a:ext uri="{FF2B5EF4-FFF2-40B4-BE49-F238E27FC236}">
                <a16:creationId xmlns:a16="http://schemas.microsoft.com/office/drawing/2014/main" id="{C7630E48-95FA-4130-9837-80BC2FCE60ED}"/>
              </a:ext>
            </a:extLst>
          </p:cNvPr>
          <p:cNvSpPr txBox="1"/>
          <p:nvPr/>
        </p:nvSpPr>
        <p:spPr>
          <a:xfrm>
            <a:off x="4775253" y="1335837"/>
            <a:ext cx="7041928" cy="378565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Linking our rights to responsibilities and defining our community values</a:t>
            </a:r>
          </a:p>
        </p:txBody>
      </p:sp>
      <p:sp>
        <p:nvSpPr>
          <p:cNvPr id="8" name="TextBox 7">
            <a:extLst>
              <a:ext uri="{FF2B5EF4-FFF2-40B4-BE49-F238E27FC236}">
                <a16:creationId xmlns:a16="http://schemas.microsoft.com/office/drawing/2014/main" id="{87E0864A-790D-374B-933A-9EC45D60DFF0}"/>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pic>
        <p:nvPicPr>
          <p:cNvPr id="10" name="Picture 9" descr="Logo&#10;&#10;Description automatically generated">
            <a:extLst>
              <a:ext uri="{FF2B5EF4-FFF2-40B4-BE49-F238E27FC236}">
                <a16:creationId xmlns:a16="http://schemas.microsoft.com/office/drawing/2014/main" id="{63720DDE-441A-914B-A8FD-F6FED1492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Tree>
    <p:extLst>
      <p:ext uri="{BB962C8B-B14F-4D97-AF65-F5344CB8AC3E}">
        <p14:creationId xmlns:p14="http://schemas.microsoft.com/office/powerpoint/2010/main" val="295390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1818861F-458B-416D-93D5-F517366097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58AAECEC-9223-4964-96D8-18C7C9A70581}"/>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833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pic>
        <p:nvPicPr>
          <p:cNvPr id="4" name="Picture 3">
            <a:extLst>
              <a:ext uri="{FF2B5EF4-FFF2-40B4-BE49-F238E27FC236}">
                <a16:creationId xmlns:a16="http://schemas.microsoft.com/office/drawing/2014/main" id="{CA17D983-89B3-49C6-A704-E2FBC1C40F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5"/>
            <a:ext cx="2025287" cy="4050574"/>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1818861F-458B-416D-93D5-F517366097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1462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43" y="1914797"/>
            <a:ext cx="2025287" cy="405057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CF43C8-C67C-458A-A0E2-30F1B16B289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80548056-BB4A-46B0-A179-8BCCB476C6CE}"/>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321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43" y="1914797"/>
            <a:ext cx="2025287" cy="4050574"/>
          </a:xfrm>
          <a:prstGeom prst="rect">
            <a:avLst/>
          </a:prstGeom>
          <a:ln>
            <a:noFill/>
          </a:ln>
        </p:spPr>
      </p:pic>
      <p:pic>
        <p:nvPicPr>
          <p:cNvPr id="4" name="Picture 3">
            <a:extLst>
              <a:ext uri="{FF2B5EF4-FFF2-40B4-BE49-F238E27FC236}">
                <a16:creationId xmlns:a16="http://schemas.microsoft.com/office/drawing/2014/main" id="{7200F4C3-171C-406C-B058-F6C46A0A07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7" y="1914797"/>
            <a:ext cx="2025287" cy="405057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CF43C8-C67C-458A-A0E2-30F1B16B289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36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124524-7647-4351-BEB1-77DEABBE1B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EBACE0AC-323F-4736-8B45-2172B7803CB2}"/>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4092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6" y="1944821"/>
            <a:ext cx="2010276" cy="4020551"/>
          </a:xfrm>
          <a:prstGeom prst="rect">
            <a:avLst/>
          </a:prstGeom>
          <a:ln>
            <a:noFill/>
          </a:ln>
        </p:spPr>
      </p:pic>
      <p:pic>
        <p:nvPicPr>
          <p:cNvPr id="4" name="Picture 3">
            <a:extLst>
              <a:ext uri="{FF2B5EF4-FFF2-40B4-BE49-F238E27FC236}">
                <a16:creationId xmlns:a16="http://schemas.microsoft.com/office/drawing/2014/main" id="{5016A9F7-1D62-4BA1-8496-B58268B07D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7"/>
            <a:ext cx="2025287" cy="4050574"/>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124524-7647-4351-BEB1-77DEABBE1B95}"/>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080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035892" y="329051"/>
            <a:ext cx="9699168"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47"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51AD3CFD-E558-4E59-9A30-2D64D08AC1AF}"/>
              </a:ext>
            </a:extLst>
          </p:cNvPr>
          <p:cNvSpPr/>
          <p:nvPr/>
        </p:nvSpPr>
        <p:spPr>
          <a:xfrm>
            <a:off x="3700160" y="5540830"/>
            <a:ext cx="2025287" cy="423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5F341F48-9EF0-45B7-9A0A-C1E0FB86DE6E}"/>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3F2798CD-F5AC-4983-BB95-1AA428F1DA06}"/>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958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47"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pic>
        <p:nvPicPr>
          <p:cNvPr id="26" name="Picture 25">
            <a:extLst>
              <a:ext uri="{FF2B5EF4-FFF2-40B4-BE49-F238E27FC236}">
                <a16:creationId xmlns:a16="http://schemas.microsoft.com/office/drawing/2014/main" id="{FA09EFE3-73DB-4BDF-89BA-0205749475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1569" y="1914795"/>
            <a:ext cx="2025286" cy="4050572"/>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51AD3CFD-E558-4E59-9A30-2D64D08AC1AF}"/>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5F341F48-9EF0-45B7-9A0A-C1E0FB86DE6E}"/>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a:extLst>
              <a:ext uri="{FF2B5EF4-FFF2-40B4-BE49-F238E27FC236}">
                <a16:creationId xmlns:a16="http://schemas.microsoft.com/office/drawing/2014/main" id="{BB89B951-E54E-B840-96A9-82695720B3F0}"/>
              </a:ext>
            </a:extLst>
          </p:cNvPr>
          <p:cNvSpPr txBox="1"/>
          <p:nvPr/>
        </p:nvSpPr>
        <p:spPr>
          <a:xfrm>
            <a:off x="1035892" y="329051"/>
            <a:ext cx="9699168"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spTree>
    <p:extLst>
      <p:ext uri="{BB962C8B-B14F-4D97-AF65-F5344CB8AC3E}">
        <p14:creationId xmlns:p14="http://schemas.microsoft.com/office/powerpoint/2010/main" val="289110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451666" y="328507"/>
            <a:ext cx="9284498"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sp>
        <p:nvSpPr>
          <p:cNvPr id="14" name="Arrow: Right 13">
            <a:extLst>
              <a:ext uri="{FF2B5EF4-FFF2-40B4-BE49-F238E27FC236}">
                <a16:creationId xmlns:a16="http://schemas.microsoft.com/office/drawing/2014/main" id="{F719119E-9D19-4678-BD07-71BF7BA796FA}"/>
              </a:ext>
            </a:extLst>
          </p:cNvPr>
          <p:cNvSpPr/>
          <p:nvPr/>
        </p:nvSpPr>
        <p:spPr>
          <a:xfrm>
            <a:off x="5850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614" y="1914253"/>
            <a:ext cx="2025287" cy="4050574"/>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9860" y="1914800"/>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161"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5B2100BA-43B9-4A39-8725-E858A4A2E8B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08FA9BD1-CF7F-4573-A0A9-11EB2B9ACAB6}"/>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570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sp>
        <p:nvSpPr>
          <p:cNvPr id="14" name="Arrow: Right 13">
            <a:extLst>
              <a:ext uri="{FF2B5EF4-FFF2-40B4-BE49-F238E27FC236}">
                <a16:creationId xmlns:a16="http://schemas.microsoft.com/office/drawing/2014/main" id="{F719119E-9D19-4678-BD07-71BF7BA796FA}"/>
              </a:ext>
            </a:extLst>
          </p:cNvPr>
          <p:cNvSpPr/>
          <p:nvPr/>
        </p:nvSpPr>
        <p:spPr>
          <a:xfrm>
            <a:off x="5850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614" y="1914253"/>
            <a:ext cx="2025287" cy="4050574"/>
          </a:xfrm>
          <a:prstGeom prst="rect">
            <a:avLst/>
          </a:prstGeom>
          <a:ln>
            <a:noFill/>
          </a:ln>
        </p:spPr>
      </p:pic>
      <p:pic>
        <p:nvPicPr>
          <p:cNvPr id="4" name="Picture 3">
            <a:extLst>
              <a:ext uri="{FF2B5EF4-FFF2-40B4-BE49-F238E27FC236}">
                <a16:creationId xmlns:a16="http://schemas.microsoft.com/office/drawing/2014/main" id="{BDE88E34-79D9-424A-BC28-0508543AC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986" y="1934031"/>
            <a:ext cx="2119855" cy="4050575"/>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860" y="1914800"/>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0161"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5B2100BA-43B9-4A39-8725-E858A4A2E8B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4801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Useful courage tools</a:t>
            </a:r>
          </a:p>
        </p:txBody>
      </p:sp>
      <p:grpSp>
        <p:nvGrpSpPr>
          <p:cNvPr id="3" name="Group 2">
            <a:extLst>
              <a:ext uri="{FF2B5EF4-FFF2-40B4-BE49-F238E27FC236}">
                <a16:creationId xmlns:a16="http://schemas.microsoft.com/office/drawing/2014/main" id="{D5FA2C9D-79F6-45EE-A42E-AA77DD9612C5}"/>
              </a:ext>
            </a:extLst>
          </p:cNvPr>
          <p:cNvGrpSpPr/>
          <p:nvPr/>
        </p:nvGrpSpPr>
        <p:grpSpPr>
          <a:xfrm>
            <a:off x="3248063" y="1960128"/>
            <a:ext cx="709226" cy="968698"/>
            <a:chOff x="1713095" y="4574875"/>
            <a:chExt cx="955074" cy="1283904"/>
          </a:xfrm>
        </p:grpSpPr>
        <p:sp>
          <p:nvSpPr>
            <p:cNvPr id="18" name="Rectangle 17">
              <a:extLst>
                <a:ext uri="{FF2B5EF4-FFF2-40B4-BE49-F238E27FC236}">
                  <a16:creationId xmlns:a16="http://schemas.microsoft.com/office/drawing/2014/main" id="{013D040F-A3FA-4126-825D-A4D07841FBBB}"/>
                </a:ext>
              </a:extLst>
            </p:cNvPr>
            <p:cNvSpPr/>
            <p:nvPr/>
          </p:nvSpPr>
          <p:spPr>
            <a:xfrm>
              <a:off x="1713095" y="4574875"/>
              <a:ext cx="955074" cy="1283904"/>
            </a:xfrm>
            <a:prstGeom prst="rect">
              <a:avLst/>
            </a:prstGeom>
            <a:solidFill>
              <a:srgbClr val="FCC6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A2B86A3-0D30-4CB2-99FC-BA9C60E8CCFF}"/>
                </a:ext>
              </a:extLst>
            </p:cNvPr>
            <p:cNvPicPr>
              <a:picLocks noChangeAspect="1"/>
            </p:cNvPicPr>
            <p:nvPr/>
          </p:nvPicPr>
          <p:blipFill>
            <a:blip r:embed="rId3"/>
            <a:stretch>
              <a:fillRect/>
            </a:stretch>
          </p:blipFill>
          <p:spPr>
            <a:xfrm>
              <a:off x="1723288" y="4589644"/>
              <a:ext cx="944881" cy="1107350"/>
            </a:xfrm>
            <a:prstGeom prst="rect">
              <a:avLst/>
            </a:prstGeom>
          </p:spPr>
        </p:pic>
      </p:grpSp>
      <p:grpSp>
        <p:nvGrpSpPr>
          <p:cNvPr id="24" name="Group 23">
            <a:extLst>
              <a:ext uri="{FF2B5EF4-FFF2-40B4-BE49-F238E27FC236}">
                <a16:creationId xmlns:a16="http://schemas.microsoft.com/office/drawing/2014/main" id="{F117D4AD-5996-4D04-B6A3-80A2EC67D9C8}"/>
              </a:ext>
            </a:extLst>
          </p:cNvPr>
          <p:cNvGrpSpPr/>
          <p:nvPr/>
        </p:nvGrpSpPr>
        <p:grpSpPr>
          <a:xfrm>
            <a:off x="8427987" y="2087146"/>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C35DE230-AE39-4FF7-8771-56E167D433CF}"/>
              </a:ext>
            </a:extLst>
          </p:cNvPr>
          <p:cNvSpPr txBox="1"/>
          <p:nvPr/>
        </p:nvSpPr>
        <p:spPr>
          <a:xfrm>
            <a:off x="1988573" y="5878347"/>
            <a:ext cx="2986784"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child  rights and responsibilities cards</a:t>
            </a:r>
            <a:endParaRPr lang="en-ZA"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5880010" y="5909085"/>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7278074" y="5811276"/>
            <a:ext cx="3071989" cy="923330"/>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rights and responsibilities video or presentation</a:t>
            </a:r>
            <a:endParaRPr lang="en-ZA" dirty="0">
              <a:solidFill>
                <a:srgbClr val="482C89"/>
              </a:solidFill>
              <a:latin typeface="Century Gothic" panose="020B0502020202020204" pitchFamily="34" charset="0"/>
            </a:endParaRPr>
          </a:p>
        </p:txBody>
      </p:sp>
      <p:pic>
        <p:nvPicPr>
          <p:cNvPr id="32" name="Picture 31">
            <a:extLst>
              <a:ext uri="{FF2B5EF4-FFF2-40B4-BE49-F238E27FC236}">
                <a16:creationId xmlns:a16="http://schemas.microsoft.com/office/drawing/2014/main" id="{DC3E00D7-7E73-4EF6-9F2C-AC7D220036A6}"/>
              </a:ext>
            </a:extLst>
          </p:cNvPr>
          <p:cNvPicPr/>
          <p:nvPr/>
        </p:nvPicPr>
        <p:blipFill>
          <a:blip r:embed="rId4"/>
          <a:stretch>
            <a:fillRect/>
          </a:stretch>
        </p:blipFill>
        <p:spPr>
          <a:xfrm>
            <a:off x="7840493" y="3693679"/>
            <a:ext cx="1925723" cy="147346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E148968-3B80-4644-A66A-E88BB6CE82AB}"/>
              </a:ext>
            </a:extLst>
          </p:cNvPr>
          <p:cNvPicPr>
            <a:picLocks noChangeAspect="1"/>
          </p:cNvPicPr>
          <p:nvPr/>
        </p:nvPicPr>
        <p:blipFill rotWithShape="1">
          <a:blip r:embed="rId5">
            <a:extLst>
              <a:ext uri="{28A0092B-C50C-407E-A947-70E740481C1C}">
                <a14:useLocalDpi xmlns:a14="http://schemas.microsoft.com/office/drawing/2010/main"/>
              </a:ext>
            </a:extLst>
          </a:blip>
          <a:srcRect l="5982" t="14952" r="6507" b="51948"/>
          <a:stretch/>
        </p:blipFill>
        <p:spPr>
          <a:xfrm>
            <a:off x="1988574" y="3190351"/>
            <a:ext cx="3233643" cy="834825"/>
          </a:xfrm>
          <a:prstGeom prst="rect">
            <a:avLst/>
          </a:prstGeom>
        </p:spPr>
      </p:pic>
      <p:pic>
        <p:nvPicPr>
          <p:cNvPr id="8" name="Picture 7">
            <a:extLst>
              <a:ext uri="{FF2B5EF4-FFF2-40B4-BE49-F238E27FC236}">
                <a16:creationId xmlns:a16="http://schemas.microsoft.com/office/drawing/2014/main" id="{F1601B30-6513-434F-B8A8-5F3978BA7BA5}"/>
              </a:ext>
            </a:extLst>
          </p:cNvPr>
          <p:cNvPicPr>
            <a:picLocks noChangeAspect="1"/>
          </p:cNvPicPr>
          <p:nvPr/>
        </p:nvPicPr>
        <p:blipFill rotWithShape="1">
          <a:blip r:embed="rId5">
            <a:extLst>
              <a:ext uri="{28A0092B-C50C-407E-A947-70E740481C1C}">
                <a14:useLocalDpi xmlns:a14="http://schemas.microsoft.com/office/drawing/2010/main"/>
              </a:ext>
            </a:extLst>
          </a:blip>
          <a:srcRect l="5982" t="62951" r="6507" b="5262"/>
          <a:stretch/>
        </p:blipFill>
        <p:spPr>
          <a:xfrm>
            <a:off x="2006261" y="4286699"/>
            <a:ext cx="3233643" cy="801680"/>
          </a:xfrm>
          <a:prstGeom prst="rect">
            <a:avLst/>
          </a:prstGeom>
        </p:spPr>
      </p:pic>
    </p:spTree>
    <p:extLst>
      <p:ext uri="{BB962C8B-B14F-4D97-AF65-F5344CB8AC3E}">
        <p14:creationId xmlns:p14="http://schemas.microsoft.com/office/powerpoint/2010/main" val="165557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3669581"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EC45505-5CCD-4C76-BF0B-1536FF78882D}"/>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6DCEB8BC-9EF4-4743-AAC3-25733492659D}"/>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687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pic>
        <p:nvPicPr>
          <p:cNvPr id="4" name="Picture 3">
            <a:extLst>
              <a:ext uri="{FF2B5EF4-FFF2-40B4-BE49-F238E27FC236}">
                <a16:creationId xmlns:a16="http://schemas.microsoft.com/office/drawing/2014/main" id="{16F430AA-F018-4FF3-A75B-7A7EB4F04D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7"/>
            <a:ext cx="2025287" cy="4050574"/>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3669581"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EC45505-5CCD-4C76-BF0B-1536FF78882D}"/>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4670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03" y="1944821"/>
            <a:ext cx="2010276" cy="4020551"/>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3700160" y="5519058"/>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AFD476D-A420-4E91-A907-B3FB256BEDD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2686913E-ECC3-470C-BA6D-FC710AAC889B}"/>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998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03" y="1944821"/>
            <a:ext cx="2010276" cy="4020551"/>
          </a:xfrm>
          <a:prstGeom prst="rect">
            <a:avLst/>
          </a:prstGeom>
          <a:ln>
            <a:noFill/>
          </a:ln>
        </p:spPr>
      </p:pic>
      <p:pic>
        <p:nvPicPr>
          <p:cNvPr id="4" name="Picture 3">
            <a:extLst>
              <a:ext uri="{FF2B5EF4-FFF2-40B4-BE49-F238E27FC236}">
                <a16:creationId xmlns:a16="http://schemas.microsoft.com/office/drawing/2014/main" id="{E894B2EE-A04F-4CD8-9E2C-50A7100A95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408" y="1944821"/>
            <a:ext cx="2010276" cy="4020551"/>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3700160" y="5519058"/>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AFD476D-A420-4E91-A907-B3FB256BEDD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2384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6346"/>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3700161"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09C29930-D639-4A33-BA78-69E3C7840A5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51B94AD8-2690-4CB6-8653-728A38B7C6CC}"/>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909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5F96AD80-B141-4EDC-92A7-88BA79C065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7"/>
            <a:ext cx="2025287" cy="405057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3700161"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09C29930-D639-4A33-BA78-69E3C7840A5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617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AEB1A1D-9C06-4D65-A529-A637860FB874}"/>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942B6C6-BF1E-4B4A-8CDE-53847E925C3E}"/>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101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E322C47A-1DF8-4F39-BBBC-803533FB07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7"/>
            <a:ext cx="2025287" cy="4050574"/>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AEB1A1D-9C06-4D65-A529-A637860FB874}"/>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9927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5287" cy="4050574"/>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3700160" y="5519058"/>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A56AC05-39B2-439B-9953-12A2964D86D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DDAEE195-1683-480B-B558-867A0529D31D}"/>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7497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34947D3-5A05-4080-A26E-D5D94628ED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7" y="1914797"/>
            <a:ext cx="2025287" cy="4050574"/>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3700160" y="5519058"/>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A56AC05-39B2-439B-9953-12A2964D86D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0621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508124"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Values &amp; beliefs</a:t>
            </a:r>
          </a:p>
        </p:txBody>
      </p:sp>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2141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2141731" y="3456219"/>
            <a:ext cx="1432560" cy="955040"/>
          </a:xfrm>
          <a:prstGeom prst="wedgeRoundRectCallout">
            <a:avLst>
              <a:gd name="adj1" fmla="val 74463"/>
              <a:gd name="adj2" fmla="val 324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2141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8647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8647643" y="3456219"/>
            <a:ext cx="1432560" cy="955040"/>
          </a:xfrm>
          <a:prstGeom prst="wedgeRoundRectCallout">
            <a:avLst>
              <a:gd name="adj1" fmla="val -72346"/>
              <a:gd name="adj2" fmla="val -633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8647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4" descr="01">
            <a:extLst>
              <a:ext uri="{FF2B5EF4-FFF2-40B4-BE49-F238E27FC236}">
                <a16:creationId xmlns:a16="http://schemas.microsoft.com/office/drawing/2014/main" id="{98C5137F-98B7-40D5-BB9A-60DA0F22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90" t="13933" r="11586" b="11182"/>
          <a:stretch>
            <a:fillRect/>
          </a:stretch>
        </p:blipFill>
        <p:spPr bwMode="auto">
          <a:xfrm>
            <a:off x="3670913" y="2042462"/>
            <a:ext cx="5136983" cy="378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screenshot of a cell phone&#10;&#10;Description generated with very high confidence">
            <a:extLst>
              <a:ext uri="{FF2B5EF4-FFF2-40B4-BE49-F238E27FC236}">
                <a16:creationId xmlns:a16="http://schemas.microsoft.com/office/drawing/2014/main" id="{033AC22E-D35F-41D8-AB5C-E1D22A1039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7" t="15841" r="60321" b="72614"/>
          <a:stretch/>
        </p:blipFill>
        <p:spPr>
          <a:xfrm>
            <a:off x="2330377" y="1676838"/>
            <a:ext cx="938463" cy="892020"/>
          </a:xfrm>
          <a:prstGeom prst="rect">
            <a:avLst/>
          </a:prstGeom>
          <a:ln>
            <a:noFill/>
          </a:ln>
        </p:spPr>
      </p:pic>
      <p:pic>
        <p:nvPicPr>
          <p:cNvPr id="33" name="Picture 32" descr="A screenshot of a cell phone&#10;&#10;Description generated with very high confidence">
            <a:extLst>
              <a:ext uri="{FF2B5EF4-FFF2-40B4-BE49-F238E27FC236}">
                <a16:creationId xmlns:a16="http://schemas.microsoft.com/office/drawing/2014/main" id="{6DD4E7EA-8D8E-43B7-BC77-8432971BF011}"/>
              </a:ext>
            </a:extLst>
          </p:cNvPr>
          <p:cNvPicPr>
            <a:picLocks noChangeAspect="1"/>
          </p:cNvPicPr>
          <p:nvPr/>
        </p:nvPicPr>
        <p:blipFill rotWithShape="1">
          <a:blip r:embed="rId4">
            <a:extLst>
              <a:ext uri="{28A0092B-C50C-407E-A947-70E740481C1C}">
                <a14:useLocalDpi xmlns:a14="http://schemas.microsoft.com/office/drawing/2010/main" val="0"/>
              </a:ext>
            </a:extLst>
          </a:blip>
          <a:srcRect l="63933" t="14454" r="22832" b="78467"/>
          <a:stretch/>
        </p:blipFill>
        <p:spPr>
          <a:xfrm>
            <a:off x="8647643" y="1652818"/>
            <a:ext cx="568960" cy="608586"/>
          </a:xfrm>
          <a:prstGeom prst="roundRect">
            <a:avLst/>
          </a:prstGeom>
          <a:ln>
            <a:noFill/>
          </a:ln>
        </p:spPr>
      </p:pic>
      <p:pic>
        <p:nvPicPr>
          <p:cNvPr id="34" name="Picture 33" descr="A screenshot of a cell phone&#10;&#10;Description generated with very high confidence">
            <a:extLst>
              <a:ext uri="{FF2B5EF4-FFF2-40B4-BE49-F238E27FC236}">
                <a16:creationId xmlns:a16="http://schemas.microsoft.com/office/drawing/2014/main" id="{7586FA71-E8BA-42D9-AE66-7077C176ED7D}"/>
              </a:ext>
            </a:extLst>
          </p:cNvPr>
          <p:cNvPicPr>
            <a:picLocks noChangeAspect="1"/>
          </p:cNvPicPr>
          <p:nvPr/>
        </p:nvPicPr>
        <p:blipFill rotWithShape="1">
          <a:blip r:embed="rId4">
            <a:extLst>
              <a:ext uri="{28A0092B-C50C-407E-A947-70E740481C1C}">
                <a14:useLocalDpi xmlns:a14="http://schemas.microsoft.com/office/drawing/2010/main" val="0"/>
              </a:ext>
            </a:extLst>
          </a:blip>
          <a:srcRect l="17438" t="37971" r="60321" b="53885"/>
          <a:stretch/>
        </p:blipFill>
        <p:spPr>
          <a:xfrm>
            <a:off x="2150817" y="3551830"/>
            <a:ext cx="893278" cy="654251"/>
          </a:xfrm>
          <a:prstGeom prst="rect">
            <a:avLst/>
          </a:prstGeom>
          <a:ln>
            <a:noFill/>
          </a:ln>
        </p:spPr>
      </p:pic>
      <p:pic>
        <p:nvPicPr>
          <p:cNvPr id="35" name="Picture 34" descr="A screenshot of a cell phone&#10;&#10;Description generated with very high confidence">
            <a:extLst>
              <a:ext uri="{FF2B5EF4-FFF2-40B4-BE49-F238E27FC236}">
                <a16:creationId xmlns:a16="http://schemas.microsoft.com/office/drawing/2014/main" id="{FD67B26E-52DC-49A9-B272-413D64F8B126}"/>
              </a:ext>
            </a:extLst>
          </p:cNvPr>
          <p:cNvPicPr>
            <a:picLocks noChangeAspect="1"/>
          </p:cNvPicPr>
          <p:nvPr/>
        </p:nvPicPr>
        <p:blipFill rotWithShape="1">
          <a:blip r:embed="rId4">
            <a:extLst>
              <a:ext uri="{28A0092B-C50C-407E-A947-70E740481C1C}">
                <a14:useLocalDpi xmlns:a14="http://schemas.microsoft.com/office/drawing/2010/main" val="0"/>
              </a:ext>
            </a:extLst>
          </a:blip>
          <a:srcRect l="57233" t="37970" r="12037" b="50748"/>
          <a:stretch/>
        </p:blipFill>
        <p:spPr>
          <a:xfrm>
            <a:off x="8807895" y="3519287"/>
            <a:ext cx="1156402" cy="849109"/>
          </a:xfrm>
          <a:prstGeom prst="rect">
            <a:avLst/>
          </a:prstGeom>
          <a:ln>
            <a:noFill/>
          </a:ln>
        </p:spPr>
      </p:pic>
      <p:pic>
        <p:nvPicPr>
          <p:cNvPr id="36" name="Picture 35" descr="A screenshot of a cell phone&#10;&#10;Description generated with very high confidence">
            <a:extLst>
              <a:ext uri="{FF2B5EF4-FFF2-40B4-BE49-F238E27FC236}">
                <a16:creationId xmlns:a16="http://schemas.microsoft.com/office/drawing/2014/main" id="{9154001F-47A9-405F-8FDD-1BF894C82D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07" t="64226" r="55895" b="27140"/>
          <a:stretch/>
        </p:blipFill>
        <p:spPr>
          <a:xfrm>
            <a:off x="2398605" y="5167268"/>
            <a:ext cx="915331" cy="566610"/>
          </a:xfrm>
          <a:prstGeom prst="rect">
            <a:avLst/>
          </a:prstGeom>
          <a:ln>
            <a:noFill/>
          </a:ln>
        </p:spPr>
      </p:pic>
      <p:pic>
        <p:nvPicPr>
          <p:cNvPr id="37" name="Picture 36" descr="A screenshot of a cell phone&#10;&#10;Description generated with very high confidence">
            <a:extLst>
              <a:ext uri="{FF2B5EF4-FFF2-40B4-BE49-F238E27FC236}">
                <a16:creationId xmlns:a16="http://schemas.microsoft.com/office/drawing/2014/main" id="{4A9F6BBB-A747-4967-8C9D-4F0B6214D8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63" t="64637" r="14459" b="28295"/>
          <a:stretch/>
        </p:blipFill>
        <p:spPr>
          <a:xfrm>
            <a:off x="8959913" y="5235484"/>
            <a:ext cx="935108" cy="488235"/>
          </a:xfrm>
          <a:prstGeom prst="rect">
            <a:avLst/>
          </a:prstGeom>
          <a:ln>
            <a:noFill/>
          </a:ln>
        </p:spPr>
      </p:pic>
      <p:pic>
        <p:nvPicPr>
          <p:cNvPr id="38" name="Picture 37" descr="A screenshot of a cell phone&#10;&#10;Description generated with very high confidence">
            <a:extLst>
              <a:ext uri="{FF2B5EF4-FFF2-40B4-BE49-F238E27FC236}">
                <a16:creationId xmlns:a16="http://schemas.microsoft.com/office/drawing/2014/main" id="{4CE2DCC5-CBC5-483A-8CE0-5D9F35844F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181" t="22670" r="14140" b="69337"/>
          <a:stretch/>
        </p:blipFill>
        <p:spPr>
          <a:xfrm>
            <a:off x="8991774" y="2040711"/>
            <a:ext cx="1088430" cy="567148"/>
          </a:xfrm>
          <a:prstGeom prst="roundRect">
            <a:avLst/>
          </a:prstGeom>
          <a:ln>
            <a:noFill/>
          </a:ln>
        </p:spPr>
      </p:pic>
      <p:pic>
        <p:nvPicPr>
          <p:cNvPr id="39" name="Picture 38" descr="A screenshot of a cell phone&#10;&#10;Description generated with very high confidence">
            <a:extLst>
              <a:ext uri="{FF2B5EF4-FFF2-40B4-BE49-F238E27FC236}">
                <a16:creationId xmlns:a16="http://schemas.microsoft.com/office/drawing/2014/main" id="{EED4A2BF-E88A-4AA5-A830-D5F3740C3E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63" t="73345" r="16208" b="21395"/>
          <a:stretch/>
        </p:blipFill>
        <p:spPr>
          <a:xfrm>
            <a:off x="8904516" y="5723718"/>
            <a:ext cx="935108" cy="388430"/>
          </a:xfrm>
          <a:prstGeom prst="rect">
            <a:avLst/>
          </a:prstGeom>
          <a:ln>
            <a:noFill/>
          </a:ln>
        </p:spPr>
      </p:pic>
      <p:pic>
        <p:nvPicPr>
          <p:cNvPr id="40" name="Picture 39" descr="A screenshot of a cell phone&#10;&#10;Description generated with very high confidence">
            <a:extLst>
              <a:ext uri="{FF2B5EF4-FFF2-40B4-BE49-F238E27FC236}">
                <a16:creationId xmlns:a16="http://schemas.microsoft.com/office/drawing/2014/main" id="{61EC1D65-8551-4445-8006-855FC3DC65BD}"/>
              </a:ext>
            </a:extLst>
          </p:cNvPr>
          <p:cNvPicPr>
            <a:picLocks noChangeAspect="1"/>
          </p:cNvPicPr>
          <p:nvPr/>
        </p:nvPicPr>
        <p:blipFill rotWithShape="1">
          <a:blip r:embed="rId4">
            <a:extLst>
              <a:ext uri="{28A0092B-C50C-407E-A947-70E740481C1C}">
                <a14:useLocalDpi xmlns:a14="http://schemas.microsoft.com/office/drawing/2010/main" val="0"/>
              </a:ext>
            </a:extLst>
          </a:blip>
          <a:srcRect l="16207" t="72860" r="57595" b="21221"/>
          <a:stretch/>
        </p:blipFill>
        <p:spPr>
          <a:xfrm>
            <a:off x="2398605" y="5649700"/>
            <a:ext cx="1023346" cy="462448"/>
          </a:xfrm>
          <a:prstGeom prst="rect">
            <a:avLst/>
          </a:prstGeom>
          <a:ln>
            <a:noFill/>
          </a:ln>
        </p:spPr>
      </p:pic>
      <p:pic>
        <p:nvPicPr>
          <p:cNvPr id="41" name="Picture 40" descr="A screenshot of a cell phone&#10;&#10;Description generated with very high confidence">
            <a:extLst>
              <a:ext uri="{FF2B5EF4-FFF2-40B4-BE49-F238E27FC236}">
                <a16:creationId xmlns:a16="http://schemas.microsoft.com/office/drawing/2014/main" id="{780282BF-7331-4C01-9913-D513CF51E75F}"/>
              </a:ext>
            </a:extLst>
          </p:cNvPr>
          <p:cNvPicPr>
            <a:picLocks noChangeAspect="1"/>
          </p:cNvPicPr>
          <p:nvPr/>
        </p:nvPicPr>
        <p:blipFill rotWithShape="1">
          <a:blip r:embed="rId4">
            <a:extLst>
              <a:ext uri="{28A0092B-C50C-407E-A947-70E740481C1C}">
                <a14:useLocalDpi xmlns:a14="http://schemas.microsoft.com/office/drawing/2010/main" val="0"/>
              </a:ext>
            </a:extLst>
          </a:blip>
          <a:srcRect l="19783" t="45825" r="62808" b="48491"/>
          <a:stretch/>
        </p:blipFill>
        <p:spPr>
          <a:xfrm>
            <a:off x="2731171" y="3931920"/>
            <a:ext cx="668433" cy="436475"/>
          </a:xfrm>
          <a:prstGeom prst="rect">
            <a:avLst/>
          </a:prstGeom>
          <a:ln>
            <a:noFill/>
          </a:ln>
        </p:spPr>
      </p:pic>
    </p:spTree>
    <p:extLst>
      <p:ext uri="{BB962C8B-B14F-4D97-AF65-F5344CB8AC3E}">
        <p14:creationId xmlns:p14="http://schemas.microsoft.com/office/powerpoint/2010/main" val="76463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2" cy="4050574"/>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3700160" y="5519058"/>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5CD98CE-CEA3-4A45-9585-F572BB2E835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536919D-67FB-45B1-8AF4-E2E283A6FDC3}"/>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574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2"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6FA2BC8-8EC3-420C-BC16-91444A8CD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749" y="1914798"/>
            <a:ext cx="2024162" cy="4050574"/>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3700160" y="5519058"/>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5CD98CE-CEA3-4A45-9585-F572BB2E8353}"/>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0875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0" y="1914797"/>
            <a:ext cx="2024162" cy="4050574"/>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3669580" y="5519058"/>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ACDB6E70-0CBF-4F61-9374-D910F8A9B96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73FBBF4-2DEF-4A0A-A57E-B3BC4E4D5B49}"/>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653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0" y="1914797"/>
            <a:ext cx="2024162" cy="4050574"/>
          </a:xfrm>
          <a:prstGeom prst="rect">
            <a:avLst/>
          </a:prstGeom>
          <a:ln>
            <a:noFill/>
          </a:ln>
        </p:spPr>
      </p:pic>
      <p:pic>
        <p:nvPicPr>
          <p:cNvPr id="4" name="Picture 3">
            <a:extLst>
              <a:ext uri="{FF2B5EF4-FFF2-40B4-BE49-F238E27FC236}">
                <a16:creationId xmlns:a16="http://schemas.microsoft.com/office/drawing/2014/main" id="{D28F5690-F026-4289-97D2-31D8F6D1F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257" y="1914797"/>
            <a:ext cx="2024163" cy="4050574"/>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3669580" y="5519058"/>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ACDB6E70-0CBF-4F61-9374-D910F8A9B96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6095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02247"/>
            <a:ext cx="2030434" cy="4063125"/>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3703748" y="5531610"/>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3D629C2-AAC9-4658-A26E-EC412DADBD7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42BF2071-439F-4725-88B9-9E568AE687F2}"/>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96686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02247"/>
            <a:ext cx="2030434" cy="4063125"/>
          </a:xfrm>
          <a:prstGeom prst="rect">
            <a:avLst/>
          </a:prstGeom>
          <a:ln>
            <a:noFill/>
          </a:ln>
        </p:spPr>
      </p:pic>
      <p:pic>
        <p:nvPicPr>
          <p:cNvPr id="4" name="Picture 3">
            <a:extLst>
              <a:ext uri="{FF2B5EF4-FFF2-40B4-BE49-F238E27FC236}">
                <a16:creationId xmlns:a16="http://schemas.microsoft.com/office/drawing/2014/main" id="{09A24ABE-3A92-497C-98F0-F920FA0B24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249" y="1909200"/>
            <a:ext cx="2033232" cy="4068725"/>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3703748" y="5531610"/>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3D629C2-AAC9-4658-A26E-EC412DADBD72}"/>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56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09159" cy="4020552"/>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BE8E8D1-2490-45E5-85FB-67B035B0062C}"/>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41E41860-22AC-4511-A4C9-BCAB81576FF5}"/>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295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09159" cy="4020552"/>
          </a:xfrm>
          <a:prstGeom prst="rect">
            <a:avLst/>
          </a:prstGeom>
          <a:ln>
            <a:noFill/>
          </a:ln>
        </p:spPr>
      </p:pic>
      <p:pic>
        <p:nvPicPr>
          <p:cNvPr id="4" name="Picture 3">
            <a:extLst>
              <a:ext uri="{FF2B5EF4-FFF2-40B4-BE49-F238E27FC236}">
                <a16:creationId xmlns:a16="http://schemas.microsoft.com/office/drawing/2014/main" id="{1549D358-1817-4578-B360-33C7D26C35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522" y="1914798"/>
            <a:ext cx="2024162" cy="4050574"/>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3700160" y="5519058"/>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BE8E8D1-2490-45E5-85FB-67B035B0062C}"/>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29922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89" y="1914797"/>
            <a:ext cx="2025287" cy="405057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584C6F67-54B7-4351-992A-154B25A7034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F8A918CC-8CD6-4F18-8099-F12B8B11E6D0}"/>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6009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89"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D9780A4A-F60D-4D0E-A498-31F0F7E810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0126" y="1914797"/>
            <a:ext cx="2025287" cy="405057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370016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584C6F67-54B7-4351-992A-154B25A70346}"/>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1095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18823"/>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5300" name="Picture 4" descr="UNICEF Children's Rights Convention On The Rights Of The Child ...">
            <a:extLst>
              <a:ext uri="{FF2B5EF4-FFF2-40B4-BE49-F238E27FC236}">
                <a16:creationId xmlns:a16="http://schemas.microsoft.com/office/drawing/2014/main" id="{1BB192C2-D289-4353-9D00-A04770F38F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53" r="10146"/>
          <a:stretch/>
        </p:blipFill>
        <p:spPr bwMode="auto">
          <a:xfrm>
            <a:off x="4145565" y="343598"/>
            <a:ext cx="1155337" cy="1164462"/>
          </a:xfrm>
          <a:prstGeom prst="ellipse">
            <a:avLst/>
          </a:prstGeom>
          <a:noFill/>
          <a:extLst>
            <a:ext uri="{909E8E84-426E-40DD-AFC4-6F175D3DCCD1}">
              <a14:hiddenFill xmlns:a14="http://schemas.microsoft.com/office/drawing/2010/main">
                <a:solidFill>
                  <a:srgbClr val="FFFFFF"/>
                </a:solidFill>
              </a14:hiddenFill>
            </a:ext>
          </a:extLst>
        </p:spPr>
      </p:pic>
      <p:pic>
        <p:nvPicPr>
          <p:cNvPr id="55302" name="Picture 6" descr="United Nations PNG logo free download, UN logo PNG">
            <a:extLst>
              <a:ext uri="{FF2B5EF4-FFF2-40B4-BE49-F238E27FC236}">
                <a16:creationId xmlns:a16="http://schemas.microsoft.com/office/drawing/2014/main" id="{36DAC213-D836-4E01-9C27-82D988B817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704" y="376675"/>
            <a:ext cx="1360805" cy="113138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Emblem of the African Union - Wikipedia">
            <a:extLst>
              <a:ext uri="{FF2B5EF4-FFF2-40B4-BE49-F238E27FC236}">
                <a16:creationId xmlns:a16="http://schemas.microsoft.com/office/drawing/2014/main" id="{70ACBDAB-FCCC-4866-96AE-E6C0BE7F3B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3430" y="409297"/>
            <a:ext cx="1298699" cy="1164462"/>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Coat of arms of South Africa - Wikipedia">
            <a:extLst>
              <a:ext uri="{FF2B5EF4-FFF2-40B4-BE49-F238E27FC236}">
                <a16:creationId xmlns:a16="http://schemas.microsoft.com/office/drawing/2014/main" id="{A9B7559C-B625-4A4D-AFF1-96DD94DC59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460" y="310743"/>
            <a:ext cx="952285" cy="12611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a:extLst>
              <a:ext uri="{FF2B5EF4-FFF2-40B4-BE49-F238E27FC236}">
                <a16:creationId xmlns:a16="http://schemas.microsoft.com/office/drawing/2014/main" id="{D88FBC84-2CBC-4637-9DC5-61185FEC84DA}"/>
              </a:ext>
            </a:extLst>
          </p:cNvPr>
          <p:cNvSpPr/>
          <p:nvPr/>
        </p:nvSpPr>
        <p:spPr>
          <a:xfrm rot="5400000">
            <a:off x="3304471" y="-295817"/>
            <a:ext cx="4557464" cy="8601335"/>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rotWithShape="1">
          <a:blip r:embed="rId7"/>
          <a:srcRect r="2250" b="2030"/>
          <a:stretch/>
        </p:blipFill>
        <p:spPr>
          <a:xfrm>
            <a:off x="1446197" y="1888561"/>
            <a:ext cx="2194563" cy="2807162"/>
          </a:xfrm>
          <a:prstGeom prst="round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4319000" y="-215443"/>
            <a:ext cx="4557465" cy="8623468"/>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rotWithShape="1">
          <a:blip r:embed="rId8"/>
          <a:srcRect l="-5024" r="1034" b="1822"/>
          <a:stretch/>
        </p:blipFill>
        <p:spPr>
          <a:xfrm>
            <a:off x="8440548" y="3500514"/>
            <a:ext cx="2198935" cy="2655827"/>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5213310" y="3588459"/>
            <a:ext cx="1393330" cy="1015663"/>
          </a:xfrm>
          <a:prstGeom prst="rect">
            <a:avLst/>
          </a:prstGeom>
          <a:noFill/>
        </p:spPr>
        <p:txBody>
          <a:bodyPr wrap="square" rtlCol="0">
            <a:spAutoFit/>
          </a:bodyPr>
          <a:lstStyle/>
          <a:p>
            <a:pPr algn="ctr"/>
            <a:r>
              <a:rPr lang="en-ZA" sz="6000" b="1" dirty="0">
                <a:solidFill>
                  <a:srgbClr val="995D25"/>
                </a:solidFill>
                <a:latin typeface="Century Gothic" panose="020B0502020202020204" pitchFamily="34" charset="0"/>
              </a:rPr>
              <a:t>VS</a:t>
            </a:r>
          </a:p>
        </p:txBody>
      </p:sp>
      <p:pic>
        <p:nvPicPr>
          <p:cNvPr id="14" name="Picture 13">
            <a:extLst>
              <a:ext uri="{FF2B5EF4-FFF2-40B4-BE49-F238E27FC236}">
                <a16:creationId xmlns:a16="http://schemas.microsoft.com/office/drawing/2014/main" id="{A86644EE-FA0D-5244-A0A8-353FB0980F1D}"/>
              </a:ext>
            </a:extLst>
          </p:cNvPr>
          <p:cNvPicPr>
            <a:picLocks noChangeAspect="1"/>
          </p:cNvPicPr>
          <p:nvPr/>
        </p:nvPicPr>
        <p:blipFill rotWithShape="1">
          <a:blip r:embed="rId9"/>
          <a:srcRect l="8525" t="9451"/>
          <a:stretch/>
        </p:blipFill>
        <p:spPr>
          <a:xfrm>
            <a:off x="3830501" y="1941208"/>
            <a:ext cx="813722" cy="1169990"/>
          </a:xfrm>
          <a:prstGeom prst="rect">
            <a:avLst/>
          </a:prstGeom>
        </p:spPr>
      </p:pic>
      <p:pic>
        <p:nvPicPr>
          <p:cNvPr id="15" name="Picture 14">
            <a:extLst>
              <a:ext uri="{FF2B5EF4-FFF2-40B4-BE49-F238E27FC236}">
                <a16:creationId xmlns:a16="http://schemas.microsoft.com/office/drawing/2014/main" id="{93F84389-92E7-404E-B4CF-8DCEF56883C9}"/>
              </a:ext>
            </a:extLst>
          </p:cNvPr>
          <p:cNvPicPr>
            <a:picLocks noChangeAspect="1"/>
          </p:cNvPicPr>
          <p:nvPr/>
        </p:nvPicPr>
        <p:blipFill>
          <a:blip r:embed="rId10"/>
          <a:stretch>
            <a:fillRect/>
          </a:stretch>
        </p:blipFill>
        <p:spPr>
          <a:xfrm>
            <a:off x="6276977" y="1817558"/>
            <a:ext cx="970677" cy="1324570"/>
          </a:xfrm>
          <a:prstGeom prst="rect">
            <a:avLst/>
          </a:prstGeom>
        </p:spPr>
      </p:pic>
      <p:pic>
        <p:nvPicPr>
          <p:cNvPr id="16" name="Picture 15">
            <a:extLst>
              <a:ext uri="{FF2B5EF4-FFF2-40B4-BE49-F238E27FC236}">
                <a16:creationId xmlns:a16="http://schemas.microsoft.com/office/drawing/2014/main" id="{2A44A945-5F84-FA4F-82E2-BF30F4424E3D}"/>
              </a:ext>
            </a:extLst>
          </p:cNvPr>
          <p:cNvPicPr>
            <a:picLocks noChangeAspect="1"/>
          </p:cNvPicPr>
          <p:nvPr/>
        </p:nvPicPr>
        <p:blipFill rotWithShape="1">
          <a:blip r:embed="rId11"/>
          <a:srcRect l="11310" t="1131"/>
          <a:stretch/>
        </p:blipFill>
        <p:spPr>
          <a:xfrm>
            <a:off x="6042221" y="4940863"/>
            <a:ext cx="913943" cy="1406538"/>
          </a:xfrm>
          <a:prstGeom prst="roundRect">
            <a:avLst/>
          </a:prstGeom>
        </p:spPr>
      </p:pic>
      <p:pic>
        <p:nvPicPr>
          <p:cNvPr id="18" name="Picture 17">
            <a:extLst>
              <a:ext uri="{FF2B5EF4-FFF2-40B4-BE49-F238E27FC236}">
                <a16:creationId xmlns:a16="http://schemas.microsoft.com/office/drawing/2014/main" id="{DBBDAD24-57DF-8942-BD70-B759A7F4D4A5}"/>
              </a:ext>
            </a:extLst>
          </p:cNvPr>
          <p:cNvPicPr>
            <a:picLocks noChangeAspect="1"/>
          </p:cNvPicPr>
          <p:nvPr/>
        </p:nvPicPr>
        <p:blipFill rotWithShape="1">
          <a:blip r:embed="rId12"/>
          <a:srcRect l="7544" t="6609"/>
          <a:stretch/>
        </p:blipFill>
        <p:spPr>
          <a:xfrm>
            <a:off x="7044564" y="5029514"/>
            <a:ext cx="1126000" cy="1336845"/>
          </a:xfrm>
          <a:prstGeom prst="rect">
            <a:avLst/>
          </a:prstGeom>
        </p:spPr>
      </p:pic>
      <p:pic>
        <p:nvPicPr>
          <p:cNvPr id="17" name="Picture 16">
            <a:extLst>
              <a:ext uri="{FF2B5EF4-FFF2-40B4-BE49-F238E27FC236}">
                <a16:creationId xmlns:a16="http://schemas.microsoft.com/office/drawing/2014/main" id="{E32AC0FE-DEFC-AA4D-AD77-A0465F2072C7}"/>
              </a:ext>
            </a:extLst>
          </p:cNvPr>
          <p:cNvPicPr>
            <a:picLocks noChangeAspect="1"/>
          </p:cNvPicPr>
          <p:nvPr/>
        </p:nvPicPr>
        <p:blipFill>
          <a:blip r:embed="rId13"/>
          <a:stretch>
            <a:fillRect/>
          </a:stretch>
        </p:blipFill>
        <p:spPr>
          <a:xfrm>
            <a:off x="4920480" y="1941208"/>
            <a:ext cx="1195100" cy="1601530"/>
          </a:xfrm>
          <a:prstGeom prst="roundRect">
            <a:avLst/>
          </a:prstGeom>
        </p:spPr>
      </p:pic>
      <p:pic>
        <p:nvPicPr>
          <p:cNvPr id="19" name="Picture 18">
            <a:extLst>
              <a:ext uri="{FF2B5EF4-FFF2-40B4-BE49-F238E27FC236}">
                <a16:creationId xmlns:a16="http://schemas.microsoft.com/office/drawing/2014/main" id="{7AA511E1-89E5-5F45-9F78-56945639F880}"/>
              </a:ext>
            </a:extLst>
          </p:cNvPr>
          <p:cNvPicPr>
            <a:picLocks noChangeAspect="1"/>
          </p:cNvPicPr>
          <p:nvPr/>
        </p:nvPicPr>
        <p:blipFill rotWithShape="1">
          <a:blip r:embed="rId14"/>
          <a:srcRect l="-10210" t="1" r="-14938" b="-11679"/>
          <a:stretch/>
        </p:blipFill>
        <p:spPr>
          <a:xfrm>
            <a:off x="4436786" y="5019261"/>
            <a:ext cx="1582182" cy="1401484"/>
          </a:xfrm>
          <a:prstGeom prst="ellipse">
            <a:avLst/>
          </a:prstGeom>
        </p:spPr>
      </p:pic>
    </p:spTree>
    <p:extLst>
      <p:ext uri="{BB962C8B-B14F-4D97-AF65-F5344CB8AC3E}">
        <p14:creationId xmlns:p14="http://schemas.microsoft.com/office/powerpoint/2010/main" val="244362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1999"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366958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8555770-79BE-4095-A105-BB8589B5A6C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8539D92-6558-466A-8917-59245DB365CF}"/>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3258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9581" y="1914797"/>
            <a:ext cx="2025287" cy="4050574"/>
          </a:xfrm>
          <a:prstGeom prst="rect">
            <a:avLst/>
          </a:prstGeom>
          <a:ln>
            <a:noFill/>
          </a:ln>
        </p:spPr>
      </p:pic>
      <p:pic>
        <p:nvPicPr>
          <p:cNvPr id="4" name="Picture 3">
            <a:extLst>
              <a:ext uri="{FF2B5EF4-FFF2-40B4-BE49-F238E27FC236}">
                <a16:creationId xmlns:a16="http://schemas.microsoft.com/office/drawing/2014/main" id="{06126A05-DF01-4812-AFDA-FEB73B038F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04996"/>
            <a:ext cx="2025287" cy="4050574"/>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3669580" y="5519058"/>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8555770-79BE-4095-A105-BB8589B5A6CA}"/>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869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3700160" y="5519058"/>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80EF150-1277-4CCF-B2E3-742AC79C640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08D175B-2E6E-4173-B3E7-BF9FC3B3ED8A}"/>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071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8"/>
            <a:ext cx="2025287" cy="4050574"/>
          </a:xfrm>
          <a:prstGeom prst="rect">
            <a:avLst/>
          </a:prstGeom>
          <a:ln>
            <a:noFill/>
          </a:ln>
        </p:spPr>
      </p:pic>
      <p:pic>
        <p:nvPicPr>
          <p:cNvPr id="4" name="Picture 3">
            <a:extLst>
              <a:ext uri="{FF2B5EF4-FFF2-40B4-BE49-F238E27FC236}">
                <a16:creationId xmlns:a16="http://schemas.microsoft.com/office/drawing/2014/main" id="{3DB86CF2-5148-4DF2-9E7F-4436E58CF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98" y="1914798"/>
            <a:ext cx="2025287" cy="4050574"/>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3700160" y="5519058"/>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80EF150-1277-4CCF-B2E3-742AC79C640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20493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3" cy="405057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3700160" y="5519058"/>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F99610D-303F-4C40-B51E-C941316D61A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87C2CBBC-1A71-46F1-83A6-ADA75B5EB2FC}"/>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006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4163" cy="4050574"/>
          </a:xfrm>
          <a:prstGeom prst="rect">
            <a:avLst/>
          </a:prstGeom>
          <a:ln>
            <a:noFill/>
          </a:ln>
        </p:spPr>
      </p:pic>
      <p:pic>
        <p:nvPicPr>
          <p:cNvPr id="4" name="Picture 3">
            <a:extLst>
              <a:ext uri="{FF2B5EF4-FFF2-40B4-BE49-F238E27FC236}">
                <a16:creationId xmlns:a16="http://schemas.microsoft.com/office/drawing/2014/main" id="{79C1E508-C6D5-470E-9BBF-B3FEF0043A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521" y="1914797"/>
            <a:ext cx="2024163" cy="405057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3700160" y="5519058"/>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F99610D-303F-4C40-B51E-C941316D61AB}"/>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3265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Defining our values</a:t>
            </a:r>
          </a:p>
        </p:txBody>
      </p:sp>
      <p:pic>
        <p:nvPicPr>
          <p:cNvPr id="16" name="Picture 15">
            <a:extLst>
              <a:ext uri="{FF2B5EF4-FFF2-40B4-BE49-F238E27FC236}">
                <a16:creationId xmlns:a16="http://schemas.microsoft.com/office/drawing/2014/main" id="{389D676B-F07E-4616-90A5-F56AA4A2E426}"/>
              </a:ext>
            </a:extLst>
          </p:cNvPr>
          <p:cNvPicPr>
            <a:picLocks noChangeAspect="1"/>
          </p:cNvPicPr>
          <p:nvPr/>
        </p:nvPicPr>
        <p:blipFill rotWithShape="1">
          <a:blip r:embed="rId3"/>
          <a:srcRect l="6006" t="50656" r="71662"/>
          <a:stretch/>
        </p:blipFill>
        <p:spPr>
          <a:xfrm>
            <a:off x="5130389" y="3528358"/>
            <a:ext cx="1967391" cy="2657577"/>
          </a:xfrm>
          <a:prstGeom prst="rect">
            <a:avLst/>
          </a:prstGeom>
        </p:spPr>
      </p:pic>
      <p:grpSp>
        <p:nvGrpSpPr>
          <p:cNvPr id="18" name="Group 17">
            <a:extLst>
              <a:ext uri="{FF2B5EF4-FFF2-40B4-BE49-F238E27FC236}">
                <a16:creationId xmlns:a16="http://schemas.microsoft.com/office/drawing/2014/main" id="{84B4AA4B-FC98-48EC-BBE8-225F8488F9B4}"/>
              </a:ext>
            </a:extLst>
          </p:cNvPr>
          <p:cNvGrpSpPr/>
          <p:nvPr/>
        </p:nvGrpSpPr>
        <p:grpSpPr>
          <a:xfrm>
            <a:off x="1114538" y="3490966"/>
            <a:ext cx="1454801" cy="2662731"/>
            <a:chOff x="1435024" y="3177348"/>
            <a:chExt cx="1454801" cy="2662731"/>
          </a:xfrm>
        </p:grpSpPr>
        <p:sp>
          <p:nvSpPr>
            <p:cNvPr id="19" name="Rectangle 18">
              <a:extLst>
                <a:ext uri="{FF2B5EF4-FFF2-40B4-BE49-F238E27FC236}">
                  <a16:creationId xmlns:a16="http://schemas.microsoft.com/office/drawing/2014/main" id="{7923370D-9EA3-4D6F-A502-48FF6B74596B}"/>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56AF0AEC-DE3F-45EE-A938-2513A28FB80B}"/>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1" name="Straight Connector 20">
              <a:extLst>
                <a:ext uri="{FF2B5EF4-FFF2-40B4-BE49-F238E27FC236}">
                  <a16:creationId xmlns:a16="http://schemas.microsoft.com/office/drawing/2014/main" id="{C29230CD-0ACA-46AE-86AF-F1B6910D6188}"/>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B4DE8B-9200-48F1-89DA-5C84247ABBC2}"/>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AA940E-1DE2-48DD-80F7-FED58EB2AD51}"/>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A screenshot of a social media post&#10;&#10;Description automatically generated">
              <a:extLst>
                <a:ext uri="{FF2B5EF4-FFF2-40B4-BE49-F238E27FC236}">
                  <a16:creationId xmlns:a16="http://schemas.microsoft.com/office/drawing/2014/main" id="{B951408F-9368-4C87-970E-B81110F5D6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968"/>
            <a:stretch/>
          </p:blipFill>
          <p:spPr>
            <a:xfrm>
              <a:off x="1519132" y="3671386"/>
              <a:ext cx="1305303" cy="858449"/>
            </a:xfrm>
            <a:prstGeom prst="rect">
              <a:avLst/>
            </a:prstGeom>
          </p:spPr>
        </p:pic>
      </p:grpSp>
      <p:grpSp>
        <p:nvGrpSpPr>
          <p:cNvPr id="25" name="Group 24">
            <a:extLst>
              <a:ext uri="{FF2B5EF4-FFF2-40B4-BE49-F238E27FC236}">
                <a16:creationId xmlns:a16="http://schemas.microsoft.com/office/drawing/2014/main" id="{A85CDAD6-97BC-49FB-9B95-9A211D1ACDAF}"/>
              </a:ext>
            </a:extLst>
          </p:cNvPr>
          <p:cNvGrpSpPr/>
          <p:nvPr/>
        </p:nvGrpSpPr>
        <p:grpSpPr>
          <a:xfrm>
            <a:off x="9726042" y="3481698"/>
            <a:ext cx="1454801" cy="2662731"/>
            <a:chOff x="1435024" y="3177348"/>
            <a:chExt cx="1454801" cy="2662731"/>
          </a:xfrm>
        </p:grpSpPr>
        <p:sp>
          <p:nvSpPr>
            <p:cNvPr id="26" name="Rectangle 25">
              <a:extLst>
                <a:ext uri="{FF2B5EF4-FFF2-40B4-BE49-F238E27FC236}">
                  <a16:creationId xmlns:a16="http://schemas.microsoft.com/office/drawing/2014/main" id="{6442A777-04F8-4EA9-A916-25E446D9A6FB}"/>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8E8C41EB-8AA0-403E-BB21-C4715E39D059}"/>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8" name="Straight Connector 27">
              <a:extLst>
                <a:ext uri="{FF2B5EF4-FFF2-40B4-BE49-F238E27FC236}">
                  <a16:creationId xmlns:a16="http://schemas.microsoft.com/office/drawing/2014/main" id="{B184C4A5-D87C-4C70-8E3B-CD93B8FFF51A}"/>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86DCED-2E9A-4B56-864D-99B0BBC8DBC5}"/>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6B2076-E86F-4310-A8C4-7B25C37636D6}"/>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descr="A screenshot of a social media post&#10;&#10;Description automatically generated">
              <a:extLst>
                <a:ext uri="{FF2B5EF4-FFF2-40B4-BE49-F238E27FC236}">
                  <a16:creationId xmlns:a16="http://schemas.microsoft.com/office/drawing/2014/main" id="{E07E1FA2-7F6A-4189-B71F-1A4EEB21E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4" t="21612" r="55550" b="8969"/>
            <a:stretch/>
          </p:blipFill>
          <p:spPr>
            <a:xfrm>
              <a:off x="1714999" y="3682051"/>
              <a:ext cx="666716" cy="788154"/>
            </a:xfrm>
            <a:prstGeom prst="rect">
              <a:avLst/>
            </a:prstGeom>
          </p:spPr>
        </p:pic>
      </p:grpSp>
      <p:sp>
        <p:nvSpPr>
          <p:cNvPr id="34" name="TextBox 33">
            <a:extLst>
              <a:ext uri="{FF2B5EF4-FFF2-40B4-BE49-F238E27FC236}">
                <a16:creationId xmlns:a16="http://schemas.microsoft.com/office/drawing/2014/main" id="{6033094A-6FB0-4A7F-A307-80402E19E9EF}"/>
              </a:ext>
            </a:extLst>
          </p:cNvPr>
          <p:cNvSpPr txBox="1"/>
          <p:nvPr/>
        </p:nvSpPr>
        <p:spPr>
          <a:xfrm>
            <a:off x="1236253" y="3537929"/>
            <a:ext cx="1230086" cy="400110"/>
          </a:xfrm>
          <a:prstGeom prst="rect">
            <a:avLst/>
          </a:prstGeom>
          <a:noFill/>
        </p:spPr>
        <p:txBody>
          <a:bodyPr wrap="square" rtlCol="0">
            <a:spAutoFit/>
          </a:bodyPr>
          <a:lstStyle/>
          <a:p>
            <a:pPr algn="ctr"/>
            <a:r>
              <a:rPr lang="en-ZA" sz="1000" dirty="0">
                <a:solidFill>
                  <a:srgbClr val="482C89"/>
                </a:solidFill>
              </a:rPr>
              <a:t>CHILD PROTECTION VISION</a:t>
            </a:r>
          </a:p>
        </p:txBody>
      </p:sp>
      <p:sp>
        <p:nvSpPr>
          <p:cNvPr id="40" name="TextBox 39">
            <a:extLst>
              <a:ext uri="{FF2B5EF4-FFF2-40B4-BE49-F238E27FC236}">
                <a16:creationId xmlns:a16="http://schemas.microsoft.com/office/drawing/2014/main" id="{D5E9E750-788B-4587-B892-AE710E5F93C4}"/>
              </a:ext>
            </a:extLst>
          </p:cNvPr>
          <p:cNvSpPr txBox="1"/>
          <p:nvPr/>
        </p:nvSpPr>
        <p:spPr>
          <a:xfrm>
            <a:off x="9838398" y="3605136"/>
            <a:ext cx="1230086" cy="400110"/>
          </a:xfrm>
          <a:prstGeom prst="rect">
            <a:avLst/>
          </a:prstGeom>
          <a:noFill/>
        </p:spPr>
        <p:txBody>
          <a:bodyPr wrap="square" rtlCol="0">
            <a:spAutoFit/>
          </a:bodyPr>
          <a:lstStyle/>
          <a:p>
            <a:pPr algn="ctr"/>
            <a:r>
              <a:rPr lang="en-ZA" sz="1000" dirty="0">
                <a:solidFill>
                  <a:srgbClr val="482C89"/>
                </a:solidFill>
              </a:rPr>
              <a:t>CHILD PROTECTION VALUES</a:t>
            </a:r>
          </a:p>
        </p:txBody>
      </p:sp>
      <p:pic>
        <p:nvPicPr>
          <p:cNvPr id="41" name="Picture 4" descr="01">
            <a:extLst>
              <a:ext uri="{FF2B5EF4-FFF2-40B4-BE49-F238E27FC236}">
                <a16:creationId xmlns:a16="http://schemas.microsoft.com/office/drawing/2014/main" id="{36F820C4-F360-4A8E-BA16-860EEF331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190" t="13933" r="11586" b="11182"/>
          <a:stretch>
            <a:fillRect/>
          </a:stretch>
        </p:blipFill>
        <p:spPr bwMode="auto">
          <a:xfrm>
            <a:off x="9379226" y="1416996"/>
            <a:ext cx="2386957" cy="17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05">
            <a:extLst>
              <a:ext uri="{FF2B5EF4-FFF2-40B4-BE49-F238E27FC236}">
                <a16:creationId xmlns:a16="http://schemas.microsoft.com/office/drawing/2014/main" id="{4F29C466-6506-4B8A-B65B-9A9DD5AF7C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971" t="8858" r="21474" b="2377"/>
          <a:stretch>
            <a:fillRect/>
          </a:stretch>
        </p:blipFill>
        <p:spPr bwMode="auto">
          <a:xfrm>
            <a:off x="858242" y="1222751"/>
            <a:ext cx="1967391" cy="20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6F0276B8-C84E-43DF-9725-3278F020FDE7}"/>
              </a:ext>
            </a:extLst>
          </p:cNvPr>
          <p:cNvSpPr/>
          <p:nvPr/>
        </p:nvSpPr>
        <p:spPr>
          <a:xfrm>
            <a:off x="3782283" y="1752377"/>
            <a:ext cx="3613208" cy="1422226"/>
          </a:xfrm>
          <a:prstGeom prst="wedgeRoundRectCallout">
            <a:avLst>
              <a:gd name="adj1" fmla="val -10423"/>
              <a:gd name="adj2" fmla="val 10696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Values, or what we believe in, drive our day-to-day behaviour. What values will we need to believe in to ensure we achieve our child protection vision?</a:t>
            </a:r>
          </a:p>
        </p:txBody>
      </p:sp>
    </p:spTree>
    <p:extLst>
      <p:ext uri="{BB962C8B-B14F-4D97-AF65-F5344CB8AC3E}">
        <p14:creationId xmlns:p14="http://schemas.microsoft.com/office/powerpoint/2010/main" val="95850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peech Bubble: Rectangle with Corners Rounded 6">
            <a:extLst>
              <a:ext uri="{FF2B5EF4-FFF2-40B4-BE49-F238E27FC236}">
                <a16:creationId xmlns:a16="http://schemas.microsoft.com/office/drawing/2014/main" id="{C0B858EA-A0EE-441B-BB9D-F3DD44C4F6C2}"/>
              </a:ext>
            </a:extLst>
          </p:cNvPr>
          <p:cNvSpPr>
            <a:spLocks noChangeArrowheads="1"/>
          </p:cNvSpPr>
          <p:nvPr/>
        </p:nvSpPr>
        <p:spPr bwMode="auto">
          <a:xfrm>
            <a:off x="4500746" y="504093"/>
            <a:ext cx="2593182" cy="997309"/>
          </a:xfrm>
          <a:prstGeom prst="wedgeRoundRectCallout">
            <a:avLst>
              <a:gd name="adj1" fmla="val 44731"/>
              <a:gd name="adj2" fmla="val 92352"/>
              <a:gd name="adj3" fmla="val 16667"/>
            </a:avLst>
          </a:prstGeom>
          <a:solidFill>
            <a:schemeClr val="bg1"/>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77" b="1" dirty="0">
                <a:solidFill>
                  <a:srgbClr val="5D2E90"/>
                </a:solidFill>
              </a:rPr>
              <a:t>If these are our rights, what are our personal  responsibilities?</a:t>
            </a:r>
          </a:p>
        </p:txBody>
      </p:sp>
      <p:pic>
        <p:nvPicPr>
          <p:cNvPr id="3" name="Picture 2" descr="A couple of women playing a board game&#10;&#10;Description automatically generated with medium confidence">
            <a:extLst>
              <a:ext uri="{FF2B5EF4-FFF2-40B4-BE49-F238E27FC236}">
                <a16:creationId xmlns:a16="http://schemas.microsoft.com/office/drawing/2014/main" id="{A93D9DC2-8920-2E44-B42C-60FFEA4BB336}"/>
              </a:ext>
            </a:extLst>
          </p:cNvPr>
          <p:cNvPicPr>
            <a:picLocks noChangeAspect="1"/>
          </p:cNvPicPr>
          <p:nvPr/>
        </p:nvPicPr>
        <p:blipFill rotWithShape="1">
          <a:blip r:embed="rId3">
            <a:extLst>
              <a:ext uri="{28A0092B-C50C-407E-A947-70E740481C1C}">
                <a14:useLocalDpi xmlns:a14="http://schemas.microsoft.com/office/drawing/2010/main" val="0"/>
              </a:ext>
            </a:extLst>
          </a:blip>
          <a:srcRect l="24031" t="57703" r="19574"/>
          <a:stretch/>
        </p:blipFill>
        <p:spPr>
          <a:xfrm>
            <a:off x="0" y="1"/>
            <a:ext cx="12192000" cy="68579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person, clothing&#10;&#10;Description automatically generated">
            <a:extLst>
              <a:ext uri="{FF2B5EF4-FFF2-40B4-BE49-F238E27FC236}">
                <a16:creationId xmlns:a16="http://schemas.microsoft.com/office/drawing/2014/main" id="{D670CC32-BB20-4C40-89F3-98F913066BB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6683" t="31292" r="27927"/>
          <a:stretch/>
        </p:blipFill>
        <p:spPr>
          <a:xfrm rot="5400000">
            <a:off x="5572893" y="238894"/>
            <a:ext cx="6858001" cy="6380215"/>
          </a:xfrm>
          <a:prstGeom prst="rect">
            <a:avLst/>
          </a:prstGeom>
        </p:spPr>
      </p:pic>
      <p:pic>
        <p:nvPicPr>
          <p:cNvPr id="3" name="Picture 2" descr="A picture containing person, indoor, man&#10;&#10;Description automatically generated">
            <a:extLst>
              <a:ext uri="{FF2B5EF4-FFF2-40B4-BE49-F238E27FC236}">
                <a16:creationId xmlns:a16="http://schemas.microsoft.com/office/drawing/2014/main" id="{4A6CA944-159E-41C3-95CA-8423920943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909" r="18079" b="39207"/>
          <a:stretch/>
        </p:blipFill>
        <p:spPr>
          <a:xfrm rot="5400000">
            <a:off x="-103306" y="103305"/>
            <a:ext cx="6858002" cy="665139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7093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38032-5C2B-4C65-A74E-FBB5B3CCAAEE}"/>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5462" t="15199" r="5689" b="3154"/>
          <a:stretch/>
        </p:blipFill>
        <p:spPr>
          <a:xfrm>
            <a:off x="1690576" y="723014"/>
            <a:ext cx="8739963" cy="5481842"/>
          </a:xfrm>
          <a:prstGeom prst="rect">
            <a:avLst/>
          </a:prstGeom>
        </p:spPr>
      </p:pic>
    </p:spTree>
    <p:extLst>
      <p:ext uri="{BB962C8B-B14F-4D97-AF65-F5344CB8AC3E}">
        <p14:creationId xmlns:p14="http://schemas.microsoft.com/office/powerpoint/2010/main" val="131153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0301" cy="4040602"/>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3700160" y="5519058"/>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DDAFD36C-A2E1-4357-9466-4E0FC5436F39}"/>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7B5932A-60C3-469E-A6BB-81AA289A1C6B}"/>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87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14797"/>
            <a:ext cx="2020301" cy="4040602"/>
          </a:xfrm>
          <a:prstGeom prst="rect">
            <a:avLst/>
          </a:prstGeom>
          <a:ln>
            <a:noFill/>
          </a:ln>
        </p:spPr>
      </p:pic>
      <p:pic>
        <p:nvPicPr>
          <p:cNvPr id="4" name="Picture 3">
            <a:extLst>
              <a:ext uri="{FF2B5EF4-FFF2-40B4-BE49-F238E27FC236}">
                <a16:creationId xmlns:a16="http://schemas.microsoft.com/office/drawing/2014/main" id="{B07078B3-05E2-4592-8B5A-85F3721B3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496" y="1904997"/>
            <a:ext cx="2030188" cy="4060375"/>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3700160" y="5519058"/>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DDAFD36C-A2E1-4357-9466-4E0FC5436F39}"/>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8180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From rights…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10276" cy="4020552"/>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C3349227-4FFC-4BE5-8344-E62E68F2AE2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BB8271A1-815B-41D7-98CC-02494873CB46}"/>
              </a:ext>
            </a:extLst>
          </p:cNvPr>
          <p:cNvSpPr txBox="1"/>
          <p:nvPr/>
        </p:nvSpPr>
        <p:spPr>
          <a:xfrm>
            <a:off x="6897016" y="2824848"/>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3183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1841938" y="330577"/>
            <a:ext cx="8718467" cy="1015663"/>
          </a:xfrm>
          <a:prstGeom prst="rect">
            <a:avLst/>
          </a:prstGeom>
          <a:noFill/>
        </p:spPr>
        <p:txBody>
          <a:bodyPr wrap="square">
            <a:spAutoFit/>
          </a:bodyPr>
          <a:lstStyle/>
          <a:p>
            <a:pPr algn="ctr">
              <a:defRPr/>
            </a:pPr>
            <a:r>
              <a:rPr lang="en-ZA" sz="6000" b="1" dirty="0">
                <a:solidFill>
                  <a:prstClr val="white"/>
                </a:solidFill>
                <a:latin typeface="Century Gothic" panose="020B0502020202020204" pitchFamily="34" charset="0"/>
                <a:ea typeface="MS PGothic" panose="020B0600070205080204" pitchFamily="34" charset="-128"/>
              </a:rPr>
              <a:t>…to responsibilities</a:t>
            </a:r>
          </a:p>
        </p:txBody>
      </p:sp>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860"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685"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5885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147" y="1944820"/>
            <a:ext cx="2010276" cy="4020552"/>
          </a:xfrm>
          <a:prstGeom prst="rect">
            <a:avLst/>
          </a:prstGeom>
          <a:ln>
            <a:noFill/>
          </a:ln>
        </p:spPr>
      </p:pic>
      <p:pic>
        <p:nvPicPr>
          <p:cNvPr id="4" name="Picture 3">
            <a:extLst>
              <a:ext uri="{FF2B5EF4-FFF2-40B4-BE49-F238E27FC236}">
                <a16:creationId xmlns:a16="http://schemas.microsoft.com/office/drawing/2014/main" id="{988ECB7E-46D9-49F8-8C6D-5646D5795E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408" y="1944821"/>
            <a:ext cx="2010276" cy="4020551"/>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370016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C3349227-4FFC-4BE5-8344-E62E68F2AE27}"/>
              </a:ext>
            </a:extLst>
          </p:cNvPr>
          <p:cNvSpPr/>
          <p:nvPr/>
        </p:nvSpPr>
        <p:spPr>
          <a:xfrm>
            <a:off x="6371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679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783815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20756</TotalTime>
  <Words>1520</Words>
  <Application>Microsoft Macintosh PowerPoint</Application>
  <PresentationFormat>Widescreen</PresentationFormat>
  <Paragraphs>243</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Century Gothic</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767</cp:revision>
  <cp:lastPrinted>2020-11-10T18:22:51Z</cp:lastPrinted>
  <dcterms:created xsi:type="dcterms:W3CDTF">2015-05-17T14:23:03Z</dcterms:created>
  <dcterms:modified xsi:type="dcterms:W3CDTF">2021-12-02T14:45:45Z</dcterms:modified>
</cp:coreProperties>
</file>